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Monotype Corsiva Bold" charset="1" panose="03010101010201010101"/>
      <p:regular r:id="rId19"/>
    </p:embeddedFont>
    <p:embeddedFont>
      <p:font typeface="Bubblebody Neue Bold" charset="1" panose="00000500000000000000"/>
      <p:regular r:id="rId20"/>
    </p:embeddedFont>
    <p:embeddedFont>
      <p:font typeface="Manjari" charset="1" panose="02000503000000000000"/>
      <p:regular r:id="rId21"/>
    </p:embeddedFont>
    <p:embeddedFont>
      <p:font typeface="Dreaming Outloud Script" charset="1" panose="00000500000000000000"/>
      <p:regular r:id="rId22"/>
    </p:embeddedFont>
    <p:embeddedFont>
      <p:font typeface="Manjari Bold" charset="1" panose="02000503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5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5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svg" Type="http://schemas.openxmlformats.org/officeDocument/2006/relationships/image"/><Relationship Id="rId4" Target="../media/image55.gi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6.png" Type="http://schemas.openxmlformats.org/officeDocument/2006/relationships/image"/><Relationship Id="rId3" Target="../media/image57.svg" Type="http://schemas.openxmlformats.org/officeDocument/2006/relationships/image"/><Relationship Id="rId4" Target="../media/image58.gi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29.png" Type="http://schemas.openxmlformats.org/officeDocument/2006/relationships/image"/><Relationship Id="rId15" Target="../media/image3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12" Target="../media/image35.png" Type="http://schemas.openxmlformats.org/officeDocument/2006/relationships/image"/><Relationship Id="rId13" Target="../media/image36.svg" Type="http://schemas.openxmlformats.org/officeDocument/2006/relationships/image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37.png" Type="http://schemas.openxmlformats.org/officeDocument/2006/relationships/image"/><Relationship Id="rId13" Target="../media/image38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14" Target="../media/image37.png" Type="http://schemas.openxmlformats.org/officeDocument/2006/relationships/image"/><Relationship Id="rId15" Target="../media/image38.svg" Type="http://schemas.openxmlformats.org/officeDocument/2006/relationships/image"/><Relationship Id="rId16" Target="../media/image41.png" Type="http://schemas.openxmlformats.org/officeDocument/2006/relationships/image"/><Relationship Id="rId17" Target="../media/image42.svg" Type="http://schemas.openxmlformats.org/officeDocument/2006/relationships/image"/><Relationship Id="rId18" Target="../media/image43.png" Type="http://schemas.openxmlformats.org/officeDocument/2006/relationships/image"/><Relationship Id="rId19" Target="../media/image44.svg" Type="http://schemas.openxmlformats.org/officeDocument/2006/relationships/image"/><Relationship Id="rId2" Target="../media/image1.png" Type="http://schemas.openxmlformats.org/officeDocument/2006/relationships/image"/><Relationship Id="rId20" Target="../media/image9.png" Type="http://schemas.openxmlformats.org/officeDocument/2006/relationships/image"/><Relationship Id="rId21" Target="../media/image10.svg" Type="http://schemas.openxmlformats.org/officeDocument/2006/relationships/image"/><Relationship Id="rId22" Target="../media/image11.png" Type="http://schemas.openxmlformats.org/officeDocument/2006/relationships/image"/><Relationship Id="rId23" Target="../media/image12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5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7067" y="8922821"/>
            <a:ext cx="18502135" cy="2119335"/>
          </a:xfrm>
          <a:custGeom>
            <a:avLst/>
            <a:gdLst/>
            <a:ahLst/>
            <a:cxnLst/>
            <a:rect r="r" b="b" t="t" l="l"/>
            <a:pathLst>
              <a:path h="2119335" w="18502135">
                <a:moveTo>
                  <a:pt x="0" y="0"/>
                </a:moveTo>
                <a:lnTo>
                  <a:pt x="18502134" y="0"/>
                </a:lnTo>
                <a:lnTo>
                  <a:pt x="18502134" y="2119335"/>
                </a:lnTo>
                <a:lnTo>
                  <a:pt x="0" y="2119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8329" y="3015575"/>
            <a:ext cx="2352762" cy="6602138"/>
          </a:xfrm>
          <a:custGeom>
            <a:avLst/>
            <a:gdLst/>
            <a:ahLst/>
            <a:cxnLst/>
            <a:rect r="r" b="b" t="t" l="l"/>
            <a:pathLst>
              <a:path h="6602138" w="2352762">
                <a:moveTo>
                  <a:pt x="0" y="0"/>
                </a:moveTo>
                <a:lnTo>
                  <a:pt x="2352762" y="0"/>
                </a:lnTo>
                <a:lnTo>
                  <a:pt x="2352762" y="6602137"/>
                </a:lnTo>
                <a:lnTo>
                  <a:pt x="0" y="6602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7271" y="1694671"/>
            <a:ext cx="1370520" cy="1908319"/>
          </a:xfrm>
          <a:custGeom>
            <a:avLst/>
            <a:gdLst/>
            <a:ahLst/>
            <a:cxnLst/>
            <a:rect r="r" b="b" t="t" l="l"/>
            <a:pathLst>
              <a:path h="1908319" w="1370520">
                <a:moveTo>
                  <a:pt x="0" y="0"/>
                </a:moveTo>
                <a:lnTo>
                  <a:pt x="1370520" y="0"/>
                </a:lnTo>
                <a:lnTo>
                  <a:pt x="1370520" y="1908319"/>
                </a:lnTo>
                <a:lnTo>
                  <a:pt x="0" y="1908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3619612" y="1563993"/>
            <a:ext cx="12239717" cy="6352577"/>
          </a:xfrm>
          <a:custGeom>
            <a:avLst/>
            <a:gdLst/>
            <a:ahLst/>
            <a:cxnLst/>
            <a:rect r="r" b="b" t="t" l="l"/>
            <a:pathLst>
              <a:path h="6352577" w="12239717">
                <a:moveTo>
                  <a:pt x="12239717" y="0"/>
                </a:moveTo>
                <a:lnTo>
                  <a:pt x="0" y="0"/>
                </a:lnTo>
                <a:lnTo>
                  <a:pt x="0" y="6352577"/>
                </a:lnTo>
                <a:lnTo>
                  <a:pt x="12239717" y="6352577"/>
                </a:lnTo>
                <a:lnTo>
                  <a:pt x="1223971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316654" y="1694671"/>
            <a:ext cx="1363424" cy="1370902"/>
          </a:xfrm>
          <a:custGeom>
            <a:avLst/>
            <a:gdLst/>
            <a:ahLst/>
            <a:cxnLst/>
            <a:rect r="r" b="b" t="t" l="l"/>
            <a:pathLst>
              <a:path h="1370902" w="1363424">
                <a:moveTo>
                  <a:pt x="0" y="0"/>
                </a:moveTo>
                <a:lnTo>
                  <a:pt x="1363424" y="0"/>
                </a:lnTo>
                <a:lnTo>
                  <a:pt x="1363424" y="1370902"/>
                </a:lnTo>
                <a:lnTo>
                  <a:pt x="0" y="13709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72797" y="3015575"/>
            <a:ext cx="3188574" cy="1675451"/>
          </a:xfrm>
          <a:custGeom>
            <a:avLst/>
            <a:gdLst/>
            <a:ahLst/>
            <a:cxnLst/>
            <a:rect r="r" b="b" t="t" l="l"/>
            <a:pathLst>
              <a:path h="1675451" w="3188574">
                <a:moveTo>
                  <a:pt x="0" y="0"/>
                </a:moveTo>
                <a:lnTo>
                  <a:pt x="3188574" y="0"/>
                </a:lnTo>
                <a:lnTo>
                  <a:pt x="3188574" y="1675450"/>
                </a:lnTo>
                <a:lnTo>
                  <a:pt x="0" y="16754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043827" y="4740282"/>
            <a:ext cx="2292907" cy="1617541"/>
          </a:xfrm>
          <a:custGeom>
            <a:avLst/>
            <a:gdLst/>
            <a:ahLst/>
            <a:cxnLst/>
            <a:rect r="r" b="b" t="t" l="l"/>
            <a:pathLst>
              <a:path h="1617541" w="2292907">
                <a:moveTo>
                  <a:pt x="0" y="0"/>
                </a:moveTo>
                <a:lnTo>
                  <a:pt x="2292907" y="0"/>
                </a:lnTo>
                <a:lnTo>
                  <a:pt x="2292907" y="1617541"/>
                </a:lnTo>
                <a:lnTo>
                  <a:pt x="0" y="16175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591841" y="4600957"/>
            <a:ext cx="2652433" cy="1085086"/>
          </a:xfrm>
          <a:custGeom>
            <a:avLst/>
            <a:gdLst/>
            <a:ahLst/>
            <a:cxnLst/>
            <a:rect r="r" b="b" t="t" l="l"/>
            <a:pathLst>
              <a:path h="1085086" w="2652433">
                <a:moveTo>
                  <a:pt x="0" y="0"/>
                </a:moveTo>
                <a:lnTo>
                  <a:pt x="2652433" y="0"/>
                </a:lnTo>
                <a:lnTo>
                  <a:pt x="2652433" y="1085086"/>
                </a:lnTo>
                <a:lnTo>
                  <a:pt x="0" y="10850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2472331" y="5143500"/>
            <a:ext cx="2014625" cy="1357331"/>
          </a:xfrm>
          <a:custGeom>
            <a:avLst/>
            <a:gdLst/>
            <a:ahLst/>
            <a:cxnLst/>
            <a:rect r="r" b="b" t="t" l="l"/>
            <a:pathLst>
              <a:path h="1357331" w="2014625">
                <a:moveTo>
                  <a:pt x="0" y="0"/>
                </a:moveTo>
                <a:lnTo>
                  <a:pt x="2014625" y="0"/>
                </a:lnTo>
                <a:lnTo>
                  <a:pt x="2014625" y="1357331"/>
                </a:lnTo>
                <a:lnTo>
                  <a:pt x="0" y="135733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-46536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7712421" y="5305199"/>
            <a:ext cx="1651362" cy="1663460"/>
          </a:xfrm>
          <a:custGeom>
            <a:avLst/>
            <a:gdLst/>
            <a:ahLst/>
            <a:cxnLst/>
            <a:rect r="r" b="b" t="t" l="l"/>
            <a:pathLst>
              <a:path h="1663460" w="1651362">
                <a:moveTo>
                  <a:pt x="0" y="0"/>
                </a:moveTo>
                <a:lnTo>
                  <a:pt x="1651362" y="0"/>
                </a:lnTo>
                <a:lnTo>
                  <a:pt x="1651362" y="1663460"/>
                </a:lnTo>
                <a:lnTo>
                  <a:pt x="0" y="16634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true" flipV="false" rot="0">
            <a:off x="14715556" y="3624801"/>
            <a:ext cx="2979074" cy="6687716"/>
          </a:xfrm>
          <a:custGeom>
            <a:avLst/>
            <a:gdLst/>
            <a:ahLst/>
            <a:cxnLst/>
            <a:rect r="r" b="b" t="t" l="l"/>
            <a:pathLst>
              <a:path h="6687716" w="2979074">
                <a:moveTo>
                  <a:pt x="2979073" y="0"/>
                </a:moveTo>
                <a:lnTo>
                  <a:pt x="0" y="0"/>
                </a:lnTo>
                <a:lnTo>
                  <a:pt x="0" y="6687716"/>
                </a:lnTo>
                <a:lnTo>
                  <a:pt x="2979073" y="6687716"/>
                </a:lnTo>
                <a:lnTo>
                  <a:pt x="2979073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833180" y="2256297"/>
            <a:ext cx="11808086" cy="963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78"/>
              </a:lnSpc>
              <a:spcBef>
                <a:spcPct val="0"/>
              </a:spcBef>
            </a:pPr>
            <a:r>
              <a:rPr lang="en-US" b="true" sz="5555">
                <a:solidFill>
                  <a:srgbClr val="44645A"/>
                </a:solidFill>
                <a:latin typeface="Monotype Corsiva Bold"/>
                <a:ea typeface="Monotype Corsiva Bold"/>
                <a:cs typeface="Monotype Corsiva Bold"/>
                <a:sym typeface="Monotype Corsiva Bold"/>
              </a:rPr>
              <a:t>FUNCIONES DE LA INSTITUCIONES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238336" y="2964935"/>
            <a:ext cx="11002270" cy="1557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b="true" sz="8799">
                <a:solidFill>
                  <a:srgbClr val="FFFFFF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EDUCATIVAS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93524" y="1728218"/>
            <a:ext cx="13160670" cy="6830564"/>
          </a:xfrm>
          <a:custGeom>
            <a:avLst/>
            <a:gdLst/>
            <a:ahLst/>
            <a:cxnLst/>
            <a:rect r="r" b="b" t="t" l="l"/>
            <a:pathLst>
              <a:path h="6830564" w="13160670">
                <a:moveTo>
                  <a:pt x="0" y="0"/>
                </a:moveTo>
                <a:lnTo>
                  <a:pt x="13160671" y="0"/>
                </a:lnTo>
                <a:lnTo>
                  <a:pt x="13160671" y="6830564"/>
                </a:lnTo>
                <a:lnTo>
                  <a:pt x="0" y="6830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46262" y="5504870"/>
            <a:ext cx="3760139" cy="8726061"/>
          </a:xfrm>
          <a:custGeom>
            <a:avLst/>
            <a:gdLst/>
            <a:ahLst/>
            <a:cxnLst/>
            <a:rect r="r" b="b" t="t" l="l"/>
            <a:pathLst>
              <a:path h="8726061" w="3760139">
                <a:moveTo>
                  <a:pt x="3760139" y="0"/>
                </a:moveTo>
                <a:lnTo>
                  <a:pt x="0" y="0"/>
                </a:lnTo>
                <a:lnTo>
                  <a:pt x="0" y="8726060"/>
                </a:lnTo>
                <a:lnTo>
                  <a:pt x="3760139" y="8726060"/>
                </a:lnTo>
                <a:lnTo>
                  <a:pt x="376013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142796" y="3764984"/>
            <a:ext cx="3190829" cy="4035578"/>
          </a:xfrm>
          <a:custGeom>
            <a:avLst/>
            <a:gdLst/>
            <a:ahLst/>
            <a:cxnLst/>
            <a:rect r="r" b="b" t="t" l="l"/>
            <a:pathLst>
              <a:path h="4035578" w="3190829">
                <a:moveTo>
                  <a:pt x="0" y="0"/>
                </a:moveTo>
                <a:lnTo>
                  <a:pt x="3190829" y="0"/>
                </a:lnTo>
                <a:lnTo>
                  <a:pt x="3190829" y="4035579"/>
                </a:lnTo>
                <a:lnTo>
                  <a:pt x="0" y="40355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313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44000" y="2010678"/>
            <a:ext cx="8736970" cy="1979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40"/>
              </a:lnSpc>
              <a:spcBef>
                <a:spcPct val="0"/>
              </a:spcBef>
            </a:pPr>
            <a:r>
              <a:rPr lang="en-US" b="true" sz="5600">
                <a:solidFill>
                  <a:srgbClr val="824737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CÓDIGO DE LA NIÑEZ Y ADOLESCENCIA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617371"/>
            <a:ext cx="6924675" cy="3599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 - Protege los derechos de los niños, niñas y adolescentes, asegurando su acceso a la educación. Define el papel del Estado, la familia y la sociedad en la garantía de estos derechos.</a:t>
            </a:r>
          </a:p>
        </p:txBody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668878" y="1198145"/>
            <a:ext cx="15203288" cy="7890709"/>
          </a:xfrm>
          <a:custGeom>
            <a:avLst/>
            <a:gdLst/>
            <a:ahLst/>
            <a:cxnLst/>
            <a:rect r="r" b="b" t="t" l="l"/>
            <a:pathLst>
              <a:path h="7890709" w="15203288">
                <a:moveTo>
                  <a:pt x="0" y="0"/>
                </a:moveTo>
                <a:lnTo>
                  <a:pt x="15203288" y="0"/>
                </a:lnTo>
                <a:lnTo>
                  <a:pt x="15203288" y="7890710"/>
                </a:lnTo>
                <a:lnTo>
                  <a:pt x="0" y="7890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74095" y="5942971"/>
            <a:ext cx="2670486" cy="9355207"/>
          </a:xfrm>
          <a:custGeom>
            <a:avLst/>
            <a:gdLst/>
            <a:ahLst/>
            <a:cxnLst/>
            <a:rect r="r" b="b" t="t" l="l"/>
            <a:pathLst>
              <a:path h="9355207" w="2670486">
                <a:moveTo>
                  <a:pt x="0" y="0"/>
                </a:moveTo>
                <a:lnTo>
                  <a:pt x="2670486" y="0"/>
                </a:lnTo>
                <a:lnTo>
                  <a:pt x="2670486" y="9355207"/>
                </a:lnTo>
                <a:lnTo>
                  <a:pt x="0" y="9355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987581" y="3546945"/>
            <a:ext cx="6865706" cy="4358857"/>
          </a:xfrm>
          <a:custGeom>
            <a:avLst/>
            <a:gdLst/>
            <a:ahLst/>
            <a:cxnLst/>
            <a:rect r="r" b="b" t="t" l="l"/>
            <a:pathLst>
              <a:path h="4358857" w="6865706">
                <a:moveTo>
                  <a:pt x="0" y="0"/>
                </a:moveTo>
                <a:lnTo>
                  <a:pt x="6865706" y="0"/>
                </a:lnTo>
                <a:lnTo>
                  <a:pt x="6865706" y="4358857"/>
                </a:lnTo>
                <a:lnTo>
                  <a:pt x="0" y="4358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2866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517650"/>
            <a:ext cx="8783467" cy="1981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40"/>
              </a:lnSpc>
              <a:spcBef>
                <a:spcPct val="0"/>
              </a:spcBef>
            </a:pPr>
            <a:r>
              <a:rPr lang="en-US" b="true" sz="5600">
                <a:solidFill>
                  <a:srgbClr val="824737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LEY DE EDUCACIÓN SUPERIOR (LOES)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534410" y="2494280"/>
            <a:ext cx="6924675" cy="4199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- Regula el sistema de educación superior, estableciendo su estructura, financiamiento y los requisitos para la acreditación y calidad de las instituciones de educación superior.</a:t>
            </a:r>
          </a:p>
          <a:p>
            <a:pPr algn="just" marL="0" indent="0" lvl="0">
              <a:lnSpc>
                <a:spcPts val="4759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70508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42550" y="3590277"/>
            <a:ext cx="3629699" cy="343006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4154449" y="756038"/>
            <a:ext cx="12412979" cy="1999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76"/>
              </a:lnSpc>
            </a:pPr>
            <a:r>
              <a:rPr lang="en-US" sz="2840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Reglamentos del Ministerio de Educación:</a:t>
            </a:r>
          </a:p>
          <a:p>
            <a:pPr algn="just" marL="0" indent="0" lvl="0">
              <a:lnSpc>
                <a:spcPts val="3976"/>
              </a:lnSpc>
              <a:spcBef>
                <a:spcPct val="0"/>
              </a:spcBef>
            </a:pPr>
            <a:r>
              <a:rPr lang="en-US" sz="2840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 - Detallan la implementación de las políticas educativas establecidas por la LOEI. Incluyen regulaciones sobre currículos, evaluaciones, formación docente, entre otros aspectos.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154449" y="2946374"/>
            <a:ext cx="12412979" cy="1999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76"/>
              </a:lnSpc>
            </a:pPr>
            <a:r>
              <a:rPr lang="en-US" sz="2840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Normativas sobre Educación Inclusiva:</a:t>
            </a:r>
          </a:p>
          <a:p>
            <a:pPr algn="just" marL="0" indent="0" lvl="0">
              <a:lnSpc>
                <a:spcPts val="3976"/>
              </a:lnSpc>
              <a:spcBef>
                <a:spcPct val="0"/>
              </a:spcBef>
            </a:pPr>
            <a:r>
              <a:rPr lang="en-US" sz="2840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 - Enfatizan la importancia de integrar a estudiantes con discapacidades y necesidades especiales en el sistema educativo regular, asegurando los recursos y adaptaciones necesarias.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154449" y="5229594"/>
            <a:ext cx="12412979" cy="2005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88"/>
              </a:lnSpc>
            </a:pPr>
            <a:r>
              <a:rPr lang="en-US" sz="2849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Políticas de Educación Intercultural Bilingüe:</a:t>
            </a:r>
          </a:p>
          <a:p>
            <a:pPr algn="just" marL="0" indent="0" lvl="0">
              <a:lnSpc>
                <a:spcPts val="3988"/>
              </a:lnSpc>
              <a:spcBef>
                <a:spcPct val="0"/>
              </a:spcBef>
            </a:pPr>
            <a:r>
              <a:rPr lang="en-US" sz="2849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 - Promueven la inclusión de lenguas y culturas ancestrales en el sistema educativo, fortaleciendo la identidad nacional y el respeto por la diversidad cultural.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114800" y="7518602"/>
            <a:ext cx="12492277" cy="2513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96"/>
              </a:lnSpc>
            </a:pPr>
            <a:r>
              <a:rPr lang="en-US" sz="2854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Acuerdos Internacionales:</a:t>
            </a:r>
          </a:p>
          <a:p>
            <a:pPr algn="just" marL="0" indent="0" lvl="0">
              <a:lnSpc>
                <a:spcPts val="3996"/>
              </a:lnSpc>
              <a:spcBef>
                <a:spcPct val="0"/>
              </a:spcBef>
            </a:pPr>
            <a:r>
              <a:rPr lang="en-US" sz="2854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- Ecuador es signatario de varios acuerdos internacionales que afectan la educación, como la Convención sobre los Derechos del Niño y los Objetivos de Desarrollo Sostenible (ODS) de la ONU, que incluyen metas específicas relacionadas con la educación.</a:t>
            </a:r>
          </a:p>
        </p:txBody>
      </p: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5858" y="3080190"/>
            <a:ext cx="9118189" cy="3647276"/>
          </a:xfrm>
          <a:custGeom>
            <a:avLst/>
            <a:gdLst/>
            <a:ahLst/>
            <a:cxnLst/>
            <a:rect r="r" b="b" t="t" l="l"/>
            <a:pathLst>
              <a:path h="3647276" w="9118189">
                <a:moveTo>
                  <a:pt x="0" y="0"/>
                </a:moveTo>
                <a:lnTo>
                  <a:pt x="9118189" y="0"/>
                </a:lnTo>
                <a:lnTo>
                  <a:pt x="9118189" y="3647276"/>
                </a:lnTo>
                <a:lnTo>
                  <a:pt x="0" y="3647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874047" y="1028700"/>
            <a:ext cx="6501384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64144"/>
            <a:ext cx="18790842" cy="13051094"/>
          </a:xfrm>
          <a:custGeom>
            <a:avLst/>
            <a:gdLst/>
            <a:ahLst/>
            <a:cxnLst/>
            <a:rect r="r" b="b" t="t" l="l"/>
            <a:pathLst>
              <a:path h="13051094" w="18790842">
                <a:moveTo>
                  <a:pt x="0" y="0"/>
                </a:moveTo>
                <a:lnTo>
                  <a:pt x="18790842" y="0"/>
                </a:lnTo>
                <a:lnTo>
                  <a:pt x="18790842" y="13051094"/>
                </a:lnTo>
                <a:lnTo>
                  <a:pt x="0" y="13051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49114" y="3308708"/>
            <a:ext cx="3495194" cy="9909055"/>
          </a:xfrm>
          <a:custGeom>
            <a:avLst/>
            <a:gdLst/>
            <a:ahLst/>
            <a:cxnLst/>
            <a:rect r="r" b="b" t="t" l="l"/>
            <a:pathLst>
              <a:path h="9909055" w="3495194">
                <a:moveTo>
                  <a:pt x="0" y="0"/>
                </a:moveTo>
                <a:lnTo>
                  <a:pt x="3495194" y="0"/>
                </a:lnTo>
                <a:lnTo>
                  <a:pt x="3495194" y="9909055"/>
                </a:lnTo>
                <a:lnTo>
                  <a:pt x="0" y="9909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3300730"/>
            <a:ext cx="6728866" cy="3599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La educación en Ecuador es un pilar fundamental para el desarrollo social y económico del país. Desempeña un papel crucial en la reducción de la pobreza y en la promoción de la equidad social.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91289" y="428943"/>
            <a:ext cx="16105422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44645A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Introducción a la educación en Ecuador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3092" y="1759212"/>
            <a:ext cx="7382360" cy="1536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6"/>
              </a:lnSpc>
              <a:spcBef>
                <a:spcPct val="0"/>
              </a:spcBef>
            </a:pPr>
            <a:r>
              <a:rPr lang="en-US" sz="4411">
                <a:solidFill>
                  <a:srgbClr val="44645A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Importancia de la Educación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845452" y="1593822"/>
            <a:ext cx="8893419" cy="75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6"/>
              </a:lnSpc>
              <a:spcBef>
                <a:spcPct val="0"/>
              </a:spcBef>
            </a:pPr>
            <a:r>
              <a:rPr lang="en-US" sz="4411">
                <a:solidFill>
                  <a:srgbClr val="44645A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Desafíos actuales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702831" y="2428497"/>
            <a:ext cx="6959070" cy="540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A pesar de los avances, Ecuador enfrenta desafíos como la deserción escolar, la necesidad de mejorar la calidad docente y la infraestructura educativa.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Las disparidades socioeconómicas y geográficas también afectan el acceso y la calidad de la educación.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7067" y="8922821"/>
            <a:ext cx="18502135" cy="2119335"/>
          </a:xfrm>
          <a:custGeom>
            <a:avLst/>
            <a:gdLst/>
            <a:ahLst/>
            <a:cxnLst/>
            <a:rect r="r" b="b" t="t" l="l"/>
            <a:pathLst>
              <a:path h="2119335" w="18502135">
                <a:moveTo>
                  <a:pt x="0" y="0"/>
                </a:moveTo>
                <a:lnTo>
                  <a:pt x="18502134" y="0"/>
                </a:lnTo>
                <a:lnTo>
                  <a:pt x="18502134" y="2119335"/>
                </a:lnTo>
                <a:lnTo>
                  <a:pt x="0" y="2119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36071" y="1395444"/>
            <a:ext cx="1363424" cy="1370902"/>
          </a:xfrm>
          <a:custGeom>
            <a:avLst/>
            <a:gdLst/>
            <a:ahLst/>
            <a:cxnLst/>
            <a:rect r="r" b="b" t="t" l="l"/>
            <a:pathLst>
              <a:path h="1370902" w="1363424">
                <a:moveTo>
                  <a:pt x="0" y="0"/>
                </a:moveTo>
                <a:lnTo>
                  <a:pt x="1363423" y="0"/>
                </a:lnTo>
                <a:lnTo>
                  <a:pt x="1363423" y="1370902"/>
                </a:lnTo>
                <a:lnTo>
                  <a:pt x="0" y="13709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1784" y="2399602"/>
            <a:ext cx="3188574" cy="1675451"/>
          </a:xfrm>
          <a:custGeom>
            <a:avLst/>
            <a:gdLst/>
            <a:ahLst/>
            <a:cxnLst/>
            <a:rect r="r" b="b" t="t" l="l"/>
            <a:pathLst>
              <a:path h="1675451" w="3188574">
                <a:moveTo>
                  <a:pt x="0" y="0"/>
                </a:moveTo>
                <a:lnTo>
                  <a:pt x="3188574" y="0"/>
                </a:lnTo>
                <a:lnTo>
                  <a:pt x="3188574" y="1675450"/>
                </a:lnTo>
                <a:lnTo>
                  <a:pt x="0" y="1675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525606" y="2766346"/>
            <a:ext cx="2352762" cy="6602138"/>
          </a:xfrm>
          <a:custGeom>
            <a:avLst/>
            <a:gdLst/>
            <a:ahLst/>
            <a:cxnLst/>
            <a:rect r="r" b="b" t="t" l="l"/>
            <a:pathLst>
              <a:path h="6602138" w="2352762">
                <a:moveTo>
                  <a:pt x="0" y="0"/>
                </a:moveTo>
                <a:lnTo>
                  <a:pt x="2352762" y="0"/>
                </a:lnTo>
                <a:lnTo>
                  <a:pt x="2352762" y="6602137"/>
                </a:lnTo>
                <a:lnTo>
                  <a:pt x="0" y="66021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024548" y="1445442"/>
            <a:ext cx="1370520" cy="1908319"/>
          </a:xfrm>
          <a:custGeom>
            <a:avLst/>
            <a:gdLst/>
            <a:ahLst/>
            <a:cxnLst/>
            <a:rect r="r" b="b" t="t" l="l"/>
            <a:pathLst>
              <a:path h="1908319" w="1370520">
                <a:moveTo>
                  <a:pt x="0" y="0"/>
                </a:moveTo>
                <a:lnTo>
                  <a:pt x="1370519" y="0"/>
                </a:lnTo>
                <a:lnTo>
                  <a:pt x="1370519" y="1908319"/>
                </a:lnTo>
                <a:lnTo>
                  <a:pt x="0" y="19083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887433" y="813064"/>
            <a:ext cx="10047805" cy="7287876"/>
          </a:xfrm>
          <a:custGeom>
            <a:avLst/>
            <a:gdLst/>
            <a:ahLst/>
            <a:cxnLst/>
            <a:rect r="r" b="b" t="t" l="l"/>
            <a:pathLst>
              <a:path h="7287876" w="10047805">
                <a:moveTo>
                  <a:pt x="0" y="0"/>
                </a:moveTo>
                <a:lnTo>
                  <a:pt x="10047805" y="0"/>
                </a:lnTo>
                <a:lnTo>
                  <a:pt x="10047805" y="7287875"/>
                </a:lnTo>
                <a:lnTo>
                  <a:pt x="0" y="72878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-752" b="-52492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30358" y="2330944"/>
            <a:ext cx="3876769" cy="7956056"/>
          </a:xfrm>
          <a:custGeom>
            <a:avLst/>
            <a:gdLst/>
            <a:ahLst/>
            <a:cxnLst/>
            <a:rect r="r" b="b" t="t" l="l"/>
            <a:pathLst>
              <a:path h="7956056" w="3876769">
                <a:moveTo>
                  <a:pt x="0" y="0"/>
                </a:moveTo>
                <a:lnTo>
                  <a:pt x="3876769" y="0"/>
                </a:lnTo>
                <a:lnTo>
                  <a:pt x="3876769" y="7956056"/>
                </a:lnTo>
                <a:lnTo>
                  <a:pt x="0" y="79560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870948" y="3296611"/>
            <a:ext cx="8080775" cy="4188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0383" indent="-255191" lvl="1">
              <a:lnSpc>
                <a:spcPts val="3309"/>
              </a:lnSpc>
              <a:buFont typeface="Arial"/>
              <a:buChar char="•"/>
            </a:pPr>
            <a:r>
              <a:rPr lang="en-US" sz="2363">
                <a:solidFill>
                  <a:srgbClr val="FFFFFF"/>
                </a:solidFill>
                <a:latin typeface="Manjari"/>
                <a:ea typeface="Manjari"/>
                <a:cs typeface="Manjari"/>
                <a:sym typeface="Manjari"/>
              </a:rPr>
              <a:t>La educación en Ecuador ha evolucionado significativamente desde la época colonial, cuando la educación estaba en manos de órdenes religiosas y estaba destinada principalmente a la élite.</a:t>
            </a:r>
          </a:p>
          <a:p>
            <a:pPr algn="just" marL="510383" indent="-255191" lvl="1">
              <a:lnSpc>
                <a:spcPts val="3309"/>
              </a:lnSpc>
              <a:buFont typeface="Arial"/>
              <a:buChar char="•"/>
            </a:pPr>
            <a:r>
              <a:rPr lang="en-US" sz="2363">
                <a:solidFill>
                  <a:srgbClr val="FFFFFF"/>
                </a:solidFill>
                <a:latin typeface="Manjari"/>
                <a:ea typeface="Manjari"/>
                <a:cs typeface="Manjari"/>
                <a:sym typeface="Manjari"/>
              </a:rPr>
              <a:t>La reforma educativa de 1835 marcó el inicio de cambios importantes, buscando ampliar el acceso a la educación pública.</a:t>
            </a:r>
          </a:p>
          <a:p>
            <a:pPr algn="just" marL="510383" indent="-255191" lvl="1">
              <a:lnSpc>
                <a:spcPts val="3309"/>
              </a:lnSpc>
              <a:buFont typeface="Arial"/>
              <a:buChar char="•"/>
            </a:pPr>
            <a:r>
              <a:rPr lang="en-US" sz="2363">
                <a:solidFill>
                  <a:srgbClr val="FFFFFF"/>
                </a:solidFill>
                <a:latin typeface="Manjari"/>
                <a:ea typeface="Manjari"/>
                <a:cs typeface="Manjari"/>
                <a:sym typeface="Manjari"/>
              </a:rPr>
              <a:t> A lo largo del siglo XX, el país implementó políticas para garantizar una educación más inclusiva y accesible para todos los ciudadanos.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07127" y="1520031"/>
            <a:ext cx="7115175" cy="1536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8"/>
              </a:lnSpc>
              <a:spcBef>
                <a:spcPct val="0"/>
              </a:spcBef>
            </a:pPr>
            <a:r>
              <a:rPr lang="en-US" sz="4398">
                <a:solidFill>
                  <a:srgbClr val="94614B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Historia de la educación en Ecuador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84402" y="-513205"/>
            <a:ext cx="19261395" cy="13377914"/>
          </a:xfrm>
          <a:custGeom>
            <a:avLst/>
            <a:gdLst/>
            <a:ahLst/>
            <a:cxnLst/>
            <a:rect r="r" b="b" t="t" l="l"/>
            <a:pathLst>
              <a:path h="13377914" w="19261395">
                <a:moveTo>
                  <a:pt x="0" y="0"/>
                </a:moveTo>
                <a:lnTo>
                  <a:pt x="19261395" y="0"/>
                </a:lnTo>
                <a:lnTo>
                  <a:pt x="19261395" y="13377914"/>
                </a:lnTo>
                <a:lnTo>
                  <a:pt x="0" y="133779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706173" y="506390"/>
            <a:ext cx="10141454" cy="5263550"/>
          </a:xfrm>
          <a:custGeom>
            <a:avLst/>
            <a:gdLst/>
            <a:ahLst/>
            <a:cxnLst/>
            <a:rect r="r" b="b" t="t" l="l"/>
            <a:pathLst>
              <a:path h="5263550" w="10141454">
                <a:moveTo>
                  <a:pt x="10141454" y="0"/>
                </a:moveTo>
                <a:lnTo>
                  <a:pt x="0" y="0"/>
                </a:lnTo>
                <a:lnTo>
                  <a:pt x="0" y="5263550"/>
                </a:lnTo>
                <a:lnTo>
                  <a:pt x="10141454" y="5263550"/>
                </a:lnTo>
                <a:lnTo>
                  <a:pt x="101414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511984" y="1028700"/>
            <a:ext cx="4747316" cy="3486745"/>
          </a:xfrm>
          <a:custGeom>
            <a:avLst/>
            <a:gdLst/>
            <a:ahLst/>
            <a:cxnLst/>
            <a:rect r="r" b="b" t="t" l="l"/>
            <a:pathLst>
              <a:path h="3486745" w="4747316">
                <a:moveTo>
                  <a:pt x="0" y="0"/>
                </a:moveTo>
                <a:lnTo>
                  <a:pt x="4747316" y="0"/>
                </a:lnTo>
                <a:lnTo>
                  <a:pt x="4747316" y="3486745"/>
                </a:lnTo>
                <a:lnTo>
                  <a:pt x="0" y="34867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8821435" y="3234445"/>
            <a:ext cx="3207674" cy="7200900"/>
          </a:xfrm>
          <a:custGeom>
            <a:avLst/>
            <a:gdLst/>
            <a:ahLst/>
            <a:cxnLst/>
            <a:rect r="r" b="b" t="t" l="l"/>
            <a:pathLst>
              <a:path h="7200900" w="3207674">
                <a:moveTo>
                  <a:pt x="0" y="0"/>
                </a:moveTo>
                <a:lnTo>
                  <a:pt x="3207674" y="0"/>
                </a:lnTo>
                <a:lnTo>
                  <a:pt x="3207674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362646" y="6767456"/>
            <a:ext cx="7135246" cy="3878979"/>
          </a:xfrm>
          <a:custGeom>
            <a:avLst/>
            <a:gdLst/>
            <a:ahLst/>
            <a:cxnLst/>
            <a:rect r="r" b="b" t="t" l="l"/>
            <a:pathLst>
              <a:path h="3878979" w="7135246">
                <a:moveTo>
                  <a:pt x="0" y="0"/>
                </a:moveTo>
                <a:lnTo>
                  <a:pt x="7135247" y="0"/>
                </a:lnTo>
                <a:lnTo>
                  <a:pt x="7135247" y="3878979"/>
                </a:lnTo>
                <a:lnTo>
                  <a:pt x="0" y="38789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02298" y="3782871"/>
            <a:ext cx="6960348" cy="3916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77"/>
              </a:lnSpc>
            </a:pPr>
            <a:r>
              <a:rPr lang="en-US" sz="2483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-La educación es un proceso integral que busca el desarrollo cognitivo, emocional y social de las personas.</a:t>
            </a:r>
          </a:p>
          <a:p>
            <a:pPr algn="just">
              <a:lnSpc>
                <a:spcPts val="3477"/>
              </a:lnSpc>
            </a:pPr>
            <a:r>
              <a:rPr lang="en-US" sz="2483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-Se centra en la transmisión de conocimientos, valores, habilidades y competencias necesarias para la vida en sociedad.</a:t>
            </a:r>
          </a:p>
          <a:p>
            <a:pPr algn="just">
              <a:lnSpc>
                <a:spcPts val="3477"/>
              </a:lnSpc>
              <a:spcBef>
                <a:spcPct val="0"/>
              </a:spcBef>
            </a:pPr>
            <a:r>
              <a:rPr lang="en-US" sz="2483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-No se limita al aprendizaje formal en las escuelas, sino que también abarca experiencias informales y no formales a lo largo de la vida.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42975"/>
            <a:ext cx="8017596" cy="165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44645A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Concepto y funciones de la educación.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2511984" y="5584049"/>
            <a:ext cx="1595279" cy="1183407"/>
          </a:xfrm>
          <a:custGeom>
            <a:avLst/>
            <a:gdLst/>
            <a:ahLst/>
            <a:cxnLst/>
            <a:rect r="r" b="b" t="t" l="l"/>
            <a:pathLst>
              <a:path h="1183407" w="1595279">
                <a:moveTo>
                  <a:pt x="1595279" y="0"/>
                </a:moveTo>
                <a:lnTo>
                  <a:pt x="0" y="0"/>
                </a:lnTo>
                <a:lnTo>
                  <a:pt x="0" y="1183407"/>
                </a:lnTo>
                <a:lnTo>
                  <a:pt x="1595279" y="1183407"/>
                </a:lnTo>
                <a:lnTo>
                  <a:pt x="159527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-126326" y="2772498"/>
            <a:ext cx="8017596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44645A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Concepto de Educación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2076319" y="367179"/>
            <a:ext cx="14135362" cy="7336442"/>
          </a:xfrm>
          <a:custGeom>
            <a:avLst/>
            <a:gdLst/>
            <a:ahLst/>
            <a:cxnLst/>
            <a:rect r="r" b="b" t="t" l="l"/>
            <a:pathLst>
              <a:path h="7336442" w="14135362">
                <a:moveTo>
                  <a:pt x="14135362" y="0"/>
                </a:moveTo>
                <a:lnTo>
                  <a:pt x="0" y="0"/>
                </a:lnTo>
                <a:lnTo>
                  <a:pt x="0" y="7336442"/>
                </a:lnTo>
                <a:lnTo>
                  <a:pt x="14135362" y="7336442"/>
                </a:lnTo>
                <a:lnTo>
                  <a:pt x="141353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3418292" y="1445442"/>
          <a:ext cx="11451417" cy="5151004"/>
        </p:xfrm>
        <a:graphic>
          <a:graphicData uri="http://schemas.openxmlformats.org/drawingml/2006/table">
            <a:tbl>
              <a:tblPr/>
              <a:tblGrid>
                <a:gridCol w="2738390"/>
                <a:gridCol w="8713026"/>
              </a:tblGrid>
              <a:tr h="121642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true">
                          <a:solidFill>
                            <a:srgbClr val="FFFFFF"/>
                          </a:solidFill>
                          <a:latin typeface="Manjari Bold"/>
                          <a:ea typeface="Manjari Bold"/>
                          <a:cs typeface="Manjari Bold"/>
                          <a:sym typeface="Manjari Bold"/>
                        </a:rPr>
                        <a:t>Función Socializadora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Manjari"/>
                          <a:ea typeface="Manjari"/>
                          <a:cs typeface="Manjari"/>
                          <a:sym typeface="Manjari"/>
                        </a:rPr>
                        <a:t>Facilita la integración de los individuos en la sociedad, transmitiendo normas, valores y comportamientos.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26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true">
                          <a:solidFill>
                            <a:srgbClr val="FFFFFF"/>
                          </a:solidFill>
                          <a:latin typeface="Manjari Bold"/>
                          <a:ea typeface="Manjari Bold"/>
                          <a:cs typeface="Manjari Bold"/>
                          <a:sym typeface="Manjari Bold"/>
                        </a:rPr>
                        <a:t>Función Cultural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Manjari"/>
                          <a:ea typeface="Manjari"/>
                          <a:cs typeface="Manjari"/>
                          <a:sym typeface="Manjari"/>
                        </a:rPr>
                        <a:t>Preserva y transmite el patrimonio cultural de una generación a otra, promoviendo la identidad y diversidad cultural.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89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true">
                          <a:solidFill>
                            <a:srgbClr val="FFFFFF"/>
                          </a:solidFill>
                          <a:latin typeface="Manjari Bold"/>
                          <a:ea typeface="Manjari Bold"/>
                          <a:cs typeface="Manjari Bold"/>
                          <a:sym typeface="Manjari Bold"/>
                        </a:rPr>
                        <a:t>Función Económica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Manjari"/>
                          <a:ea typeface="Manjari"/>
                          <a:cs typeface="Manjari"/>
                          <a:sym typeface="Manjari"/>
                        </a:rPr>
                        <a:t>Prepara a los individuos para el mercado laboral, desarrollando habilidades y competencias que contribuyen al desarrollo económico.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42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true">
                          <a:solidFill>
                            <a:srgbClr val="FFFFFF"/>
                          </a:solidFill>
                          <a:latin typeface="Manjari Bold"/>
                          <a:ea typeface="Manjari Bold"/>
                          <a:cs typeface="Manjari Bold"/>
                          <a:sym typeface="Manjari Bold"/>
                        </a:rPr>
                        <a:t>Función Personalizadora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Manjari"/>
                          <a:ea typeface="Manjari"/>
                          <a:cs typeface="Manjari"/>
                          <a:sym typeface="Manjari"/>
                        </a:rPr>
                        <a:t>Promueve el desarrollo integral de la persona, fomentando el pensamiento crítico, la creatividad y la autonomía.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3144934" y="608312"/>
            <a:ext cx="11998131" cy="755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58"/>
              </a:lnSpc>
              <a:spcBef>
                <a:spcPct val="0"/>
              </a:spcBef>
            </a:pPr>
            <a:r>
              <a:rPr lang="en-US" sz="4398">
                <a:solidFill>
                  <a:srgbClr val="94614B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Funciones de la Educación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107067" y="8922821"/>
            <a:ext cx="18502135" cy="2119335"/>
          </a:xfrm>
          <a:custGeom>
            <a:avLst/>
            <a:gdLst/>
            <a:ahLst/>
            <a:cxnLst/>
            <a:rect r="r" b="b" t="t" l="l"/>
            <a:pathLst>
              <a:path h="2119335" w="18502135">
                <a:moveTo>
                  <a:pt x="0" y="0"/>
                </a:moveTo>
                <a:lnTo>
                  <a:pt x="18502134" y="0"/>
                </a:lnTo>
                <a:lnTo>
                  <a:pt x="18502134" y="2119335"/>
                </a:lnTo>
                <a:lnTo>
                  <a:pt x="0" y="21193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25606" y="2766346"/>
            <a:ext cx="2352762" cy="6602138"/>
          </a:xfrm>
          <a:custGeom>
            <a:avLst/>
            <a:gdLst/>
            <a:ahLst/>
            <a:cxnLst/>
            <a:rect r="r" b="b" t="t" l="l"/>
            <a:pathLst>
              <a:path h="6602138" w="2352762">
                <a:moveTo>
                  <a:pt x="0" y="0"/>
                </a:moveTo>
                <a:lnTo>
                  <a:pt x="2352762" y="0"/>
                </a:lnTo>
                <a:lnTo>
                  <a:pt x="2352762" y="6602137"/>
                </a:lnTo>
                <a:lnTo>
                  <a:pt x="0" y="66021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24548" y="1445442"/>
            <a:ext cx="1370520" cy="1908319"/>
          </a:xfrm>
          <a:custGeom>
            <a:avLst/>
            <a:gdLst/>
            <a:ahLst/>
            <a:cxnLst/>
            <a:rect r="r" b="b" t="t" l="l"/>
            <a:pathLst>
              <a:path h="1908319" w="1370520">
                <a:moveTo>
                  <a:pt x="0" y="0"/>
                </a:moveTo>
                <a:lnTo>
                  <a:pt x="1370519" y="0"/>
                </a:lnTo>
                <a:lnTo>
                  <a:pt x="1370519" y="1908319"/>
                </a:lnTo>
                <a:lnTo>
                  <a:pt x="0" y="19083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531852" y="3353761"/>
            <a:ext cx="3121104" cy="7006561"/>
          </a:xfrm>
          <a:custGeom>
            <a:avLst/>
            <a:gdLst/>
            <a:ahLst/>
            <a:cxnLst/>
            <a:rect r="r" b="b" t="t" l="l"/>
            <a:pathLst>
              <a:path h="7006561" w="3121104">
                <a:moveTo>
                  <a:pt x="0" y="0"/>
                </a:moveTo>
                <a:lnTo>
                  <a:pt x="3121104" y="0"/>
                </a:lnTo>
                <a:lnTo>
                  <a:pt x="3121104" y="7006560"/>
                </a:lnTo>
                <a:lnTo>
                  <a:pt x="0" y="70065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5335027" y="5377034"/>
            <a:ext cx="2678163" cy="4909966"/>
          </a:xfrm>
          <a:custGeom>
            <a:avLst/>
            <a:gdLst/>
            <a:ahLst/>
            <a:cxnLst/>
            <a:rect r="r" b="b" t="t" l="l"/>
            <a:pathLst>
              <a:path h="4909966" w="2678163">
                <a:moveTo>
                  <a:pt x="2678164" y="0"/>
                </a:moveTo>
                <a:lnTo>
                  <a:pt x="0" y="0"/>
                </a:lnTo>
                <a:lnTo>
                  <a:pt x="0" y="4909966"/>
                </a:lnTo>
                <a:lnTo>
                  <a:pt x="2678164" y="4909966"/>
                </a:lnTo>
                <a:lnTo>
                  <a:pt x="2678164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7067" y="8922821"/>
            <a:ext cx="18502135" cy="2119335"/>
          </a:xfrm>
          <a:custGeom>
            <a:avLst/>
            <a:gdLst/>
            <a:ahLst/>
            <a:cxnLst/>
            <a:rect r="r" b="b" t="t" l="l"/>
            <a:pathLst>
              <a:path h="2119335" w="18502135">
                <a:moveTo>
                  <a:pt x="0" y="0"/>
                </a:moveTo>
                <a:lnTo>
                  <a:pt x="18502134" y="0"/>
                </a:lnTo>
                <a:lnTo>
                  <a:pt x="18502134" y="2119335"/>
                </a:lnTo>
                <a:lnTo>
                  <a:pt x="0" y="2119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8329" y="3015575"/>
            <a:ext cx="2352762" cy="6602138"/>
          </a:xfrm>
          <a:custGeom>
            <a:avLst/>
            <a:gdLst/>
            <a:ahLst/>
            <a:cxnLst/>
            <a:rect r="r" b="b" t="t" l="l"/>
            <a:pathLst>
              <a:path h="6602138" w="2352762">
                <a:moveTo>
                  <a:pt x="0" y="0"/>
                </a:moveTo>
                <a:lnTo>
                  <a:pt x="2352762" y="0"/>
                </a:lnTo>
                <a:lnTo>
                  <a:pt x="2352762" y="6602137"/>
                </a:lnTo>
                <a:lnTo>
                  <a:pt x="0" y="6602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7271" y="1694671"/>
            <a:ext cx="1370520" cy="1908319"/>
          </a:xfrm>
          <a:custGeom>
            <a:avLst/>
            <a:gdLst/>
            <a:ahLst/>
            <a:cxnLst/>
            <a:rect r="r" b="b" t="t" l="l"/>
            <a:pathLst>
              <a:path h="1908319" w="1370520">
                <a:moveTo>
                  <a:pt x="0" y="0"/>
                </a:moveTo>
                <a:lnTo>
                  <a:pt x="1370520" y="0"/>
                </a:lnTo>
                <a:lnTo>
                  <a:pt x="1370520" y="1908319"/>
                </a:lnTo>
                <a:lnTo>
                  <a:pt x="0" y="1908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4739354" y="1028700"/>
            <a:ext cx="10141454" cy="5263550"/>
          </a:xfrm>
          <a:custGeom>
            <a:avLst/>
            <a:gdLst/>
            <a:ahLst/>
            <a:cxnLst/>
            <a:rect r="r" b="b" t="t" l="l"/>
            <a:pathLst>
              <a:path h="5263550" w="10141454">
                <a:moveTo>
                  <a:pt x="10141454" y="0"/>
                </a:moveTo>
                <a:lnTo>
                  <a:pt x="0" y="0"/>
                </a:lnTo>
                <a:lnTo>
                  <a:pt x="0" y="5263550"/>
                </a:lnTo>
                <a:lnTo>
                  <a:pt x="10141454" y="5263550"/>
                </a:lnTo>
                <a:lnTo>
                  <a:pt x="1014145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171074" y="1599851"/>
            <a:ext cx="9278015" cy="4199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8"/>
              </a:lnSpc>
            </a:pPr>
            <a:r>
              <a:rPr lang="en-US" sz="5999">
                <a:solidFill>
                  <a:srgbClr val="FFFFFF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Marco Legal y normativo en la educación ecuatoriana.</a:t>
            </a:r>
          </a:p>
          <a:p>
            <a:pPr algn="ctr" marL="0" indent="0" lvl="0">
              <a:lnSpc>
                <a:spcPts val="8398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274040" y="4958887"/>
            <a:ext cx="1740806" cy="4909966"/>
          </a:xfrm>
          <a:custGeom>
            <a:avLst/>
            <a:gdLst/>
            <a:ahLst/>
            <a:cxnLst/>
            <a:rect r="r" b="b" t="t" l="l"/>
            <a:pathLst>
              <a:path h="4909966" w="1740806">
                <a:moveTo>
                  <a:pt x="0" y="0"/>
                </a:moveTo>
                <a:lnTo>
                  <a:pt x="1740806" y="0"/>
                </a:lnTo>
                <a:lnTo>
                  <a:pt x="1740806" y="4909966"/>
                </a:lnTo>
                <a:lnTo>
                  <a:pt x="0" y="49099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873415" y="4958887"/>
            <a:ext cx="1731879" cy="4909966"/>
          </a:xfrm>
          <a:custGeom>
            <a:avLst/>
            <a:gdLst/>
            <a:ahLst/>
            <a:cxnLst/>
            <a:rect r="r" b="b" t="t" l="l"/>
            <a:pathLst>
              <a:path h="4909966" w="1731879">
                <a:moveTo>
                  <a:pt x="0" y="0"/>
                </a:moveTo>
                <a:lnTo>
                  <a:pt x="1731879" y="0"/>
                </a:lnTo>
                <a:lnTo>
                  <a:pt x="1731879" y="4909966"/>
                </a:lnTo>
                <a:lnTo>
                  <a:pt x="0" y="49099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3313507" y="4958887"/>
            <a:ext cx="2678163" cy="4909966"/>
          </a:xfrm>
          <a:custGeom>
            <a:avLst/>
            <a:gdLst/>
            <a:ahLst/>
            <a:cxnLst/>
            <a:rect r="r" b="b" t="t" l="l"/>
            <a:pathLst>
              <a:path h="4909966" w="2678163">
                <a:moveTo>
                  <a:pt x="2678163" y="0"/>
                </a:moveTo>
                <a:lnTo>
                  <a:pt x="0" y="0"/>
                </a:lnTo>
                <a:lnTo>
                  <a:pt x="0" y="4909966"/>
                </a:lnTo>
                <a:lnTo>
                  <a:pt x="2678163" y="4909966"/>
                </a:lnTo>
                <a:lnTo>
                  <a:pt x="2678163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681596" y="4958887"/>
            <a:ext cx="2115749" cy="4909966"/>
          </a:xfrm>
          <a:custGeom>
            <a:avLst/>
            <a:gdLst/>
            <a:ahLst/>
            <a:cxnLst/>
            <a:rect r="r" b="b" t="t" l="l"/>
            <a:pathLst>
              <a:path h="4909966" w="2115749">
                <a:moveTo>
                  <a:pt x="0" y="0"/>
                </a:moveTo>
                <a:lnTo>
                  <a:pt x="2115749" y="0"/>
                </a:lnTo>
                <a:lnTo>
                  <a:pt x="2115749" y="4909966"/>
                </a:lnTo>
                <a:lnTo>
                  <a:pt x="0" y="49099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1464095" y="4958887"/>
            <a:ext cx="1401572" cy="4909966"/>
          </a:xfrm>
          <a:custGeom>
            <a:avLst/>
            <a:gdLst/>
            <a:ahLst/>
            <a:cxnLst/>
            <a:rect r="r" b="b" t="t" l="l"/>
            <a:pathLst>
              <a:path h="4909966" w="1401572">
                <a:moveTo>
                  <a:pt x="1401572" y="0"/>
                </a:moveTo>
                <a:lnTo>
                  <a:pt x="0" y="0"/>
                </a:lnTo>
                <a:lnTo>
                  <a:pt x="0" y="4909966"/>
                </a:lnTo>
                <a:lnTo>
                  <a:pt x="1401572" y="4909966"/>
                </a:lnTo>
                <a:lnTo>
                  <a:pt x="1401572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259300" y="1028700"/>
            <a:ext cx="1363424" cy="1370902"/>
          </a:xfrm>
          <a:custGeom>
            <a:avLst/>
            <a:gdLst/>
            <a:ahLst/>
            <a:cxnLst/>
            <a:rect r="r" b="b" t="t" l="l"/>
            <a:pathLst>
              <a:path h="1370902" w="1363424">
                <a:moveTo>
                  <a:pt x="0" y="0"/>
                </a:moveTo>
                <a:lnTo>
                  <a:pt x="1363424" y="0"/>
                </a:lnTo>
                <a:lnTo>
                  <a:pt x="1363424" y="1370902"/>
                </a:lnTo>
                <a:lnTo>
                  <a:pt x="0" y="13709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665013" y="2032857"/>
            <a:ext cx="3188574" cy="1675451"/>
          </a:xfrm>
          <a:custGeom>
            <a:avLst/>
            <a:gdLst/>
            <a:ahLst/>
            <a:cxnLst/>
            <a:rect r="r" b="b" t="t" l="l"/>
            <a:pathLst>
              <a:path h="1675451" w="3188574">
                <a:moveTo>
                  <a:pt x="0" y="0"/>
                </a:moveTo>
                <a:lnTo>
                  <a:pt x="3188574" y="0"/>
                </a:lnTo>
                <a:lnTo>
                  <a:pt x="3188574" y="1675451"/>
                </a:lnTo>
                <a:lnTo>
                  <a:pt x="0" y="167545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38071" y="0"/>
            <a:ext cx="9144000" cy="10287000"/>
            <a:chOff x="0" y="0"/>
            <a:chExt cx="2408296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9DA8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862657" y="5774085"/>
            <a:ext cx="5430545" cy="2971989"/>
          </a:xfrm>
          <a:custGeom>
            <a:avLst/>
            <a:gdLst/>
            <a:ahLst/>
            <a:cxnLst/>
            <a:rect r="r" b="b" t="t" l="l"/>
            <a:pathLst>
              <a:path h="2971989" w="5430545">
                <a:moveTo>
                  <a:pt x="0" y="0"/>
                </a:moveTo>
                <a:lnTo>
                  <a:pt x="5430545" y="0"/>
                </a:lnTo>
                <a:lnTo>
                  <a:pt x="5430545" y="2971989"/>
                </a:lnTo>
                <a:lnTo>
                  <a:pt x="0" y="29719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0344478" y="2391050"/>
            <a:ext cx="6914822" cy="6135333"/>
          </a:xfrm>
          <a:custGeom>
            <a:avLst/>
            <a:gdLst/>
            <a:ahLst/>
            <a:cxnLst/>
            <a:rect r="r" b="b" t="t" l="l"/>
            <a:pathLst>
              <a:path h="6135333" w="6914822">
                <a:moveTo>
                  <a:pt x="0" y="0"/>
                </a:moveTo>
                <a:lnTo>
                  <a:pt x="6914822" y="0"/>
                </a:lnTo>
                <a:lnTo>
                  <a:pt x="6914822" y="6135333"/>
                </a:lnTo>
                <a:lnTo>
                  <a:pt x="0" y="6135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09838" y="1124144"/>
            <a:ext cx="8115300" cy="3599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El marco legal y normativo en la educación ecuatoriana se encuentra regulado por varias leyes y disposiciones que establecen las bases para el funcionamiento y la organización del sistema educativo en el país. 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668878" y="1198145"/>
            <a:ext cx="15203288" cy="7890709"/>
          </a:xfrm>
          <a:custGeom>
            <a:avLst/>
            <a:gdLst/>
            <a:ahLst/>
            <a:cxnLst/>
            <a:rect r="r" b="b" t="t" l="l"/>
            <a:pathLst>
              <a:path h="7890709" w="15203288">
                <a:moveTo>
                  <a:pt x="0" y="0"/>
                </a:moveTo>
                <a:lnTo>
                  <a:pt x="15203288" y="0"/>
                </a:lnTo>
                <a:lnTo>
                  <a:pt x="15203288" y="7890710"/>
                </a:lnTo>
                <a:lnTo>
                  <a:pt x="0" y="7890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71304" y="3532449"/>
            <a:ext cx="5256922" cy="4347412"/>
          </a:xfrm>
          <a:custGeom>
            <a:avLst/>
            <a:gdLst/>
            <a:ahLst/>
            <a:cxnLst/>
            <a:rect r="r" b="b" t="t" l="l"/>
            <a:pathLst>
              <a:path h="4347412" w="5256922">
                <a:moveTo>
                  <a:pt x="0" y="0"/>
                </a:moveTo>
                <a:lnTo>
                  <a:pt x="5256922" y="0"/>
                </a:lnTo>
                <a:lnTo>
                  <a:pt x="5256922" y="4347412"/>
                </a:lnTo>
                <a:lnTo>
                  <a:pt x="0" y="43474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614" t="-19813" r="-20723" b="-1981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1618559"/>
            <a:ext cx="9799531" cy="1981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40"/>
              </a:lnSpc>
              <a:spcBef>
                <a:spcPct val="0"/>
              </a:spcBef>
            </a:pPr>
            <a:r>
              <a:rPr lang="en-US" b="true" sz="5600">
                <a:solidFill>
                  <a:srgbClr val="824737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CONSTITUCIÓN DE LA REPÚBLICA DEL ECUADOR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913528" y="1112420"/>
            <a:ext cx="6724890" cy="7200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La Constitución de la República del Ecuador es la norma suprema que establece los principios y derechos fundamentales en materia educativa. En ella se reconoce el derecho a la educación como un derecho humano fundamental y se establece la obligatoriedad de la educación básica y la gratuidad en todos los niveles del sistema educativo.</a:t>
            </a: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63665" y="-825456"/>
            <a:ext cx="13160670" cy="6830564"/>
          </a:xfrm>
          <a:custGeom>
            <a:avLst/>
            <a:gdLst/>
            <a:ahLst/>
            <a:cxnLst/>
            <a:rect r="r" b="b" t="t" l="l"/>
            <a:pathLst>
              <a:path h="6830564" w="13160670">
                <a:moveTo>
                  <a:pt x="0" y="0"/>
                </a:moveTo>
                <a:lnTo>
                  <a:pt x="13160670" y="0"/>
                </a:lnTo>
                <a:lnTo>
                  <a:pt x="13160670" y="6830563"/>
                </a:lnTo>
                <a:lnTo>
                  <a:pt x="0" y="6830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160117" y="5766909"/>
            <a:ext cx="3316372" cy="9353869"/>
          </a:xfrm>
          <a:custGeom>
            <a:avLst/>
            <a:gdLst/>
            <a:ahLst/>
            <a:cxnLst/>
            <a:rect r="r" b="b" t="t" l="l"/>
            <a:pathLst>
              <a:path h="9353869" w="3316372">
                <a:moveTo>
                  <a:pt x="3316371" y="0"/>
                </a:moveTo>
                <a:lnTo>
                  <a:pt x="0" y="0"/>
                </a:lnTo>
                <a:lnTo>
                  <a:pt x="0" y="9353869"/>
                </a:lnTo>
                <a:lnTo>
                  <a:pt x="3316371" y="9353869"/>
                </a:lnTo>
                <a:lnTo>
                  <a:pt x="331637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348420" y="2441731"/>
            <a:ext cx="5057644" cy="2561828"/>
          </a:xfrm>
          <a:custGeom>
            <a:avLst/>
            <a:gdLst/>
            <a:ahLst/>
            <a:cxnLst/>
            <a:rect r="r" b="b" t="t" l="l"/>
            <a:pathLst>
              <a:path h="2561828" w="5057644">
                <a:moveTo>
                  <a:pt x="0" y="0"/>
                </a:moveTo>
                <a:lnTo>
                  <a:pt x="5057644" y="0"/>
                </a:lnTo>
                <a:lnTo>
                  <a:pt x="5057644" y="2561828"/>
                </a:lnTo>
                <a:lnTo>
                  <a:pt x="0" y="25618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9620" r="-21116" b="-2488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897795" y="462228"/>
            <a:ext cx="10492410" cy="1979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40"/>
              </a:lnSpc>
              <a:spcBef>
                <a:spcPct val="0"/>
              </a:spcBef>
            </a:pPr>
            <a:r>
              <a:rPr lang="en-US" b="true" sz="5600">
                <a:solidFill>
                  <a:srgbClr val="824737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LEY ORGÁNICA DE EDUCACIÓN INTERCULTURAL (LOEI)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59960" y="6433551"/>
            <a:ext cx="12568081" cy="2399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543328"/>
                </a:solidFill>
                <a:latin typeface="Manjari"/>
                <a:ea typeface="Manjari"/>
                <a:cs typeface="Manjari"/>
                <a:sym typeface="Manjari"/>
              </a:rPr>
              <a:t>-Promulgada en 2011, la LOEI regula el sistema educativo nacional. Fomenta la interculturalidad, el respeto a la diversidad y la inclusión. Establece la estructura del sistema educativo y los derechos y deberes de los actores educativos.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DAGQB119IDc</dc:identifier>
  <dcterms:modified xsi:type="dcterms:W3CDTF">2011-08-01T06:04:30Z</dcterms:modified>
  <cp:revision>1</cp:revision>
  <dc:title>F EDUCATIVAS</dc:title>
</cp:coreProperties>
</file>