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Rufina" charset="1" panose="02000503000000020004"/>
      <p:regular r:id="rId27"/>
    </p:embeddedFont>
    <p:embeddedFont>
      <p:font typeface="TAN Nimbus" charset="1" panose="00000000000000000000"/>
      <p:regular r:id="rId28"/>
    </p:embeddedFont>
    <p:embeddedFont>
      <p:font typeface="TT Hoves" charset="1" panose="02000003020000060003"/>
      <p:regular r:id="rId29"/>
    </p:embeddedFont>
    <p:embeddedFont>
      <p:font typeface="TT Hoves Bold" charset="1" panose="02000003020000060003"/>
      <p:regular r:id="rId30"/>
    </p:embeddedFont>
    <p:embeddedFont>
      <p:font typeface="Nunito Bold" charset="1" panose="00000000000000000000"/>
      <p:regular r:id="rId31"/>
    </p:embeddedFont>
    <p:embeddedFont>
      <p:font typeface="Nunito" charset="1" panose="00000000000000000000"/>
      <p:regular r:id="rId32"/>
    </p:embeddedFont>
    <p:embeddedFont>
      <p:font typeface="Quicksand" charset="1" panose="00000000000000000000"/>
      <p:regular r:id="rId33"/>
    </p:embeddedFont>
    <p:embeddedFont>
      <p:font typeface="Balsamiq Sans" charset="1" panose="02000603000000000000"/>
      <p:regular r:id="rId34"/>
    </p:embeddedFont>
    <p:embeddedFont>
      <p:font typeface="DM Sans" charset="1" panose="00000000000000000000"/>
      <p:regular r:id="rId35"/>
    </p:embeddedFont>
    <p:embeddedFont>
      <p:font typeface="Sweet Apricot" charset="1" panose="000000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Freeform 3" id="3"/>
          <p:cNvSpPr/>
          <p:nvPr/>
        </p:nvSpPr>
        <p:spPr>
          <a:xfrm flipH="false" flipV="false" rot="0">
            <a:off x="12243907" y="416731"/>
            <a:ext cx="6119567" cy="9870269"/>
          </a:xfrm>
          <a:custGeom>
            <a:avLst/>
            <a:gdLst/>
            <a:ahLst/>
            <a:cxnLst/>
            <a:rect r="r" b="b" t="t" l="l"/>
            <a:pathLst>
              <a:path h="9870269" w="6119567">
                <a:moveTo>
                  <a:pt x="0" y="0"/>
                </a:moveTo>
                <a:lnTo>
                  <a:pt x="6119567" y="0"/>
                </a:lnTo>
                <a:lnTo>
                  <a:pt x="6119567" y="9870269"/>
                </a:lnTo>
                <a:lnTo>
                  <a:pt x="0" y="9870269"/>
                </a:lnTo>
                <a:lnTo>
                  <a:pt x="0" y="0"/>
                </a:lnTo>
                <a:close/>
              </a:path>
            </a:pathLst>
          </a:custGeom>
          <a:blipFill>
            <a:blip r:embed="rId3">
              <a:alphaModFix amt="19999"/>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273960">
            <a:off x="13026962" y="7108451"/>
            <a:ext cx="2848228" cy="2911757"/>
          </a:xfrm>
          <a:custGeom>
            <a:avLst/>
            <a:gdLst/>
            <a:ahLst/>
            <a:cxnLst/>
            <a:rect r="r" b="b" t="t" l="l"/>
            <a:pathLst>
              <a:path h="2911757" w="2848228">
                <a:moveTo>
                  <a:pt x="0" y="0"/>
                </a:moveTo>
                <a:lnTo>
                  <a:pt x="2848228" y="0"/>
                </a:lnTo>
                <a:lnTo>
                  <a:pt x="2848228" y="2911757"/>
                </a:lnTo>
                <a:lnTo>
                  <a:pt x="0" y="29117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1679404" y="435781"/>
            <a:ext cx="10664772" cy="775288"/>
          </a:xfrm>
          <a:prstGeom prst="rect">
            <a:avLst/>
          </a:prstGeom>
        </p:spPr>
        <p:txBody>
          <a:bodyPr anchor="t" rtlCol="false" tIns="0" lIns="0" bIns="0" rIns="0">
            <a:spAutoFit/>
          </a:bodyPr>
          <a:lstStyle/>
          <a:p>
            <a:pPr algn="l">
              <a:lnSpc>
                <a:spcPts val="6173"/>
              </a:lnSpc>
            </a:pPr>
            <a:r>
              <a:rPr lang="en-US" sz="5231" spc="-52">
                <a:solidFill>
                  <a:srgbClr val="000000"/>
                </a:solidFill>
                <a:latin typeface="Rufina"/>
                <a:ea typeface="Rufina"/>
                <a:cs typeface="Rufina"/>
                <a:sym typeface="Rufina"/>
              </a:rPr>
              <a:t>UNACH </a:t>
            </a:r>
          </a:p>
        </p:txBody>
      </p:sp>
      <p:sp>
        <p:nvSpPr>
          <p:cNvPr name="TextBox 6" id="6"/>
          <p:cNvSpPr txBox="true"/>
          <p:nvPr/>
        </p:nvSpPr>
        <p:spPr>
          <a:xfrm rot="0">
            <a:off x="1168741" y="1467260"/>
            <a:ext cx="10905404" cy="3729548"/>
          </a:xfrm>
          <a:prstGeom prst="rect">
            <a:avLst/>
          </a:prstGeom>
        </p:spPr>
        <p:txBody>
          <a:bodyPr anchor="t" rtlCol="false" tIns="0" lIns="0" bIns="0" rIns="0">
            <a:spAutoFit/>
          </a:bodyPr>
          <a:lstStyle/>
          <a:p>
            <a:pPr algn="l">
              <a:lnSpc>
                <a:spcPts val="14934"/>
              </a:lnSpc>
              <a:spcBef>
                <a:spcPct val="0"/>
              </a:spcBef>
            </a:pPr>
            <a:r>
              <a:rPr lang="en-US" sz="10667">
                <a:solidFill>
                  <a:srgbClr val="E6000A"/>
                </a:solidFill>
                <a:latin typeface="TAN Nimbus"/>
                <a:ea typeface="TAN Nimbus"/>
                <a:cs typeface="TAN Nimbus"/>
                <a:sym typeface="TAN Nimbus"/>
              </a:rPr>
              <a:t>DESARROLLOPRENATAL</a:t>
            </a:r>
          </a:p>
        </p:txBody>
      </p:sp>
      <p:sp>
        <p:nvSpPr>
          <p:cNvPr name="TextBox 7" id="7"/>
          <p:cNvSpPr txBox="true"/>
          <p:nvPr/>
        </p:nvSpPr>
        <p:spPr>
          <a:xfrm rot="0">
            <a:off x="1168741" y="5235462"/>
            <a:ext cx="8781414" cy="1250929"/>
          </a:xfrm>
          <a:prstGeom prst="rect">
            <a:avLst/>
          </a:prstGeom>
        </p:spPr>
        <p:txBody>
          <a:bodyPr anchor="t" rtlCol="false" tIns="0" lIns="0" bIns="0" rIns="0">
            <a:spAutoFit/>
          </a:bodyPr>
          <a:lstStyle/>
          <a:p>
            <a:pPr algn="l">
              <a:lnSpc>
                <a:spcPts val="5076"/>
              </a:lnSpc>
            </a:pPr>
            <a:r>
              <a:rPr lang="en-US" sz="3625">
                <a:solidFill>
                  <a:srgbClr val="E6000A"/>
                </a:solidFill>
                <a:latin typeface="TT Hoves"/>
                <a:ea typeface="TT Hoves"/>
                <a:cs typeface="TT Hoves"/>
                <a:sym typeface="TT Hoves"/>
              </a:rPr>
              <a:t>ETAPAS DEL DESARROLLO</a:t>
            </a:r>
          </a:p>
          <a:p>
            <a:pPr algn="l">
              <a:lnSpc>
                <a:spcPts val="5076"/>
              </a:lnSpc>
            </a:pPr>
            <a:r>
              <a:rPr lang="en-US" sz="3625">
                <a:solidFill>
                  <a:srgbClr val="E6000A"/>
                </a:solidFill>
                <a:latin typeface="TT Hoves"/>
                <a:ea typeface="TT Hoves"/>
                <a:cs typeface="TT Hoves"/>
                <a:sym typeface="TT Hoves"/>
              </a:rPr>
              <a:t>prenatal</a:t>
            </a:r>
          </a:p>
        </p:txBody>
      </p:sp>
      <p:sp>
        <p:nvSpPr>
          <p:cNvPr name="TextBox 8" id="8"/>
          <p:cNvSpPr txBox="true"/>
          <p:nvPr/>
        </p:nvSpPr>
        <p:spPr>
          <a:xfrm rot="0">
            <a:off x="4870842" y="8965740"/>
            <a:ext cx="6808562" cy="1005753"/>
          </a:xfrm>
          <a:prstGeom prst="rect">
            <a:avLst/>
          </a:prstGeom>
        </p:spPr>
        <p:txBody>
          <a:bodyPr anchor="t" rtlCol="false" tIns="0" lIns="0" bIns="0" rIns="0">
            <a:spAutoFit/>
          </a:bodyPr>
          <a:lstStyle/>
          <a:p>
            <a:pPr algn="r">
              <a:lnSpc>
                <a:spcPts val="3940"/>
              </a:lnSpc>
            </a:pPr>
            <a:r>
              <a:rPr lang="en-US" sz="3339" spc="-33">
                <a:solidFill>
                  <a:srgbClr val="000000"/>
                </a:solidFill>
                <a:latin typeface="Rufina"/>
                <a:ea typeface="Rufina"/>
                <a:cs typeface="Rufina"/>
                <a:sym typeface="Rufina"/>
              </a:rPr>
              <a:t>Docente: Msc. Gladys Bonilla </a:t>
            </a:r>
          </a:p>
          <a:p>
            <a:pPr algn="r">
              <a:lnSpc>
                <a:spcPts val="3940"/>
              </a:lnSpc>
            </a:pPr>
            <a:r>
              <a:rPr lang="en-US" sz="3339" spc="-33">
                <a:solidFill>
                  <a:srgbClr val="000000"/>
                </a:solidFill>
                <a:latin typeface="Rufina"/>
                <a:ea typeface="Rufina"/>
                <a:cs typeface="Rufina"/>
                <a:sym typeface="Rufina"/>
              </a:rPr>
              <a:t>2024-2S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398821" y="5530340"/>
            <a:ext cx="10224099" cy="40007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El feto está completamente desarrollado y listo para nacer. Gana peso rápidamente y se mueve menos debido al espacio limitado1.</a:t>
            </a:r>
          </a:p>
          <a:p>
            <a:pPr algn="just">
              <a:lnSpc>
                <a:spcPts val="4525"/>
              </a:lnSpc>
            </a:pPr>
            <a:r>
              <a:rPr lang="en-US" sz="3835">
                <a:solidFill>
                  <a:srgbClr val="000000"/>
                </a:solidFill>
                <a:latin typeface="Rufina"/>
                <a:ea typeface="Rufina"/>
                <a:cs typeface="Rufina"/>
                <a:sym typeface="Rufina"/>
              </a:rPr>
              <a:t>Cambios en la madre: Preparación para el parto. Aumento de las contracciones y presión en la pelvis</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NOVENO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5974970">
            <a:off x="11686370" y="1918870"/>
            <a:ext cx="6069937" cy="6205326"/>
          </a:xfrm>
          <a:custGeom>
            <a:avLst/>
            <a:gdLst/>
            <a:ahLst/>
            <a:cxnLst/>
            <a:rect r="r" b="b" t="t" l="l"/>
            <a:pathLst>
              <a:path h="6205326" w="6069937">
                <a:moveTo>
                  <a:pt x="0" y="0"/>
                </a:moveTo>
                <a:lnTo>
                  <a:pt x="6069937" y="0"/>
                </a:lnTo>
                <a:lnTo>
                  <a:pt x="6069937" y="6205326"/>
                </a:lnTo>
                <a:lnTo>
                  <a:pt x="0" y="62053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9</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36 A LA 40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Freeform 3" id="3"/>
          <p:cNvSpPr/>
          <p:nvPr/>
        </p:nvSpPr>
        <p:spPr>
          <a:xfrm flipH="false" flipV="false" rot="0">
            <a:off x="9622899" y="-161925"/>
            <a:ext cx="9684812" cy="10610850"/>
          </a:xfrm>
          <a:custGeom>
            <a:avLst/>
            <a:gdLst/>
            <a:ahLst/>
            <a:cxnLst/>
            <a:rect r="r" b="b" t="t" l="l"/>
            <a:pathLst>
              <a:path h="10610850" w="9684812">
                <a:moveTo>
                  <a:pt x="0" y="0"/>
                </a:moveTo>
                <a:lnTo>
                  <a:pt x="9684813" y="0"/>
                </a:lnTo>
                <a:lnTo>
                  <a:pt x="9684813" y="10610850"/>
                </a:lnTo>
                <a:lnTo>
                  <a:pt x="0" y="10610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11383" y="4846196"/>
            <a:ext cx="7532617" cy="1403110"/>
          </a:xfrm>
          <a:prstGeom prst="rect">
            <a:avLst/>
          </a:prstGeom>
        </p:spPr>
        <p:txBody>
          <a:bodyPr anchor="t" rtlCol="false" tIns="0" lIns="0" bIns="0" rIns="0">
            <a:spAutoFit/>
          </a:bodyPr>
          <a:lstStyle/>
          <a:p>
            <a:pPr algn="just">
              <a:lnSpc>
                <a:spcPts val="5411"/>
              </a:lnSpc>
            </a:pPr>
            <a:r>
              <a:rPr lang="en-US" sz="5154" spc="-231">
                <a:solidFill>
                  <a:srgbClr val="E6000A"/>
                </a:solidFill>
                <a:latin typeface="Rufina"/>
                <a:ea typeface="Rufina"/>
                <a:cs typeface="Rufina"/>
                <a:sym typeface="Rufina"/>
              </a:rPr>
              <a:t>comienza con los 9 meses y es para siempre.</a:t>
            </a:r>
          </a:p>
        </p:txBody>
      </p:sp>
      <p:sp>
        <p:nvSpPr>
          <p:cNvPr name="Freeform 5" id="5"/>
          <p:cNvSpPr/>
          <p:nvPr/>
        </p:nvSpPr>
        <p:spPr>
          <a:xfrm flipH="false" flipV="false" rot="0">
            <a:off x="6648463" y="5514414"/>
            <a:ext cx="528911" cy="581933"/>
          </a:xfrm>
          <a:custGeom>
            <a:avLst/>
            <a:gdLst/>
            <a:ahLst/>
            <a:cxnLst/>
            <a:rect r="r" b="b" t="t" l="l"/>
            <a:pathLst>
              <a:path h="581933" w="528911">
                <a:moveTo>
                  <a:pt x="0" y="0"/>
                </a:moveTo>
                <a:lnTo>
                  <a:pt x="528910" y="0"/>
                </a:lnTo>
                <a:lnTo>
                  <a:pt x="528910" y="581933"/>
                </a:lnTo>
                <a:lnTo>
                  <a:pt x="0" y="5819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611383" y="4113894"/>
            <a:ext cx="3299890" cy="665209"/>
          </a:xfrm>
          <a:prstGeom prst="rect">
            <a:avLst/>
          </a:prstGeom>
        </p:spPr>
        <p:txBody>
          <a:bodyPr anchor="t" rtlCol="false" tIns="0" lIns="0" bIns="0" rIns="0">
            <a:spAutoFit/>
          </a:bodyPr>
          <a:lstStyle/>
          <a:p>
            <a:pPr algn="l">
              <a:lnSpc>
                <a:spcPts val="5165"/>
              </a:lnSpc>
            </a:pPr>
            <a:r>
              <a:rPr lang="en-US" sz="4919" spc="-221">
                <a:solidFill>
                  <a:srgbClr val="E6000A"/>
                </a:solidFill>
                <a:latin typeface="TAN Nimbus"/>
                <a:ea typeface="TAN Nimbus"/>
                <a:cs typeface="TAN Nimbus"/>
                <a:sym typeface="TAN Nimbus"/>
              </a:rPr>
              <a:t>EL AMOR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6F8B"/>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824926" y="2327892"/>
            <a:ext cx="10896266" cy="5855120"/>
            <a:chOff x="0" y="0"/>
            <a:chExt cx="14528355" cy="7806826"/>
          </a:xfrm>
        </p:grpSpPr>
        <p:sp>
          <p:nvSpPr>
            <p:cNvPr name="TextBox 6" id="6"/>
            <p:cNvSpPr txBox="true"/>
            <p:nvPr/>
          </p:nvSpPr>
          <p:spPr>
            <a:xfrm rot="0">
              <a:off x="0" y="38100"/>
              <a:ext cx="14528355" cy="6513407"/>
            </a:xfrm>
            <a:prstGeom prst="rect">
              <a:avLst/>
            </a:prstGeom>
          </p:spPr>
          <p:txBody>
            <a:bodyPr anchor="t" rtlCol="false" tIns="0" lIns="0" bIns="0" rIns="0">
              <a:spAutoFit/>
            </a:bodyPr>
            <a:lstStyle/>
            <a:p>
              <a:pPr algn="l">
                <a:lnSpc>
                  <a:spcPts val="12760"/>
                </a:lnSpc>
              </a:pPr>
              <a:r>
                <a:rPr lang="en-US" sz="11000" b="true">
                  <a:solidFill>
                    <a:srgbClr val="000000"/>
                  </a:solidFill>
                  <a:latin typeface="Nunito Bold"/>
                  <a:ea typeface="Nunito Bold"/>
                  <a:cs typeface="Nunito Bold"/>
                  <a:sym typeface="Nunito Bold"/>
                </a:rPr>
                <a:t>LA NUTRICIÓN Y SALUD MATERNAL</a:t>
              </a:r>
            </a:p>
          </p:txBody>
        </p:sp>
        <p:sp>
          <p:nvSpPr>
            <p:cNvPr name="TextBox 7" id="7"/>
            <p:cNvSpPr txBox="true"/>
            <p:nvPr/>
          </p:nvSpPr>
          <p:spPr>
            <a:xfrm rot="0">
              <a:off x="0" y="6920734"/>
              <a:ext cx="14528355" cy="886092"/>
            </a:xfrm>
            <a:prstGeom prst="rect">
              <a:avLst/>
            </a:prstGeom>
          </p:spPr>
          <p:txBody>
            <a:bodyPr anchor="t" rtlCol="false" tIns="0" lIns="0" bIns="0" rIns="0">
              <a:spAutoFit/>
            </a:bodyPr>
            <a:lstStyle/>
            <a:p>
              <a:pPr algn="l">
                <a:lnSpc>
                  <a:spcPts val="5564"/>
                </a:lnSpc>
              </a:pPr>
            </a:p>
          </p:txBody>
        </p:sp>
      </p:grpSp>
      <p:sp>
        <p:nvSpPr>
          <p:cNvPr name="Freeform 8" id="8"/>
          <p:cNvSpPr/>
          <p:nvPr/>
        </p:nvSpPr>
        <p:spPr>
          <a:xfrm flipH="false" flipV="false" rot="0">
            <a:off x="11757690" y="-151800"/>
            <a:ext cx="11003221" cy="10590600"/>
          </a:xfrm>
          <a:custGeom>
            <a:avLst/>
            <a:gdLst/>
            <a:ahLst/>
            <a:cxnLst/>
            <a:rect r="r" b="b" t="t" l="l"/>
            <a:pathLst>
              <a:path h="10590600" w="11003221">
                <a:moveTo>
                  <a:pt x="0" y="0"/>
                </a:moveTo>
                <a:lnTo>
                  <a:pt x="11003220" y="0"/>
                </a:lnTo>
                <a:lnTo>
                  <a:pt x="11003220" y="10590600"/>
                </a:lnTo>
                <a:lnTo>
                  <a:pt x="0" y="10590600"/>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9F0E9"/>
        </a:solidFill>
      </p:bgPr>
    </p:bg>
    <p:spTree>
      <p:nvGrpSpPr>
        <p:cNvPr id="1" name=""/>
        <p:cNvGrpSpPr/>
        <p:nvPr/>
      </p:nvGrpSpPr>
      <p:grpSpPr>
        <a:xfrm>
          <a:off x="0" y="0"/>
          <a:ext cx="0" cy="0"/>
          <a:chOff x="0" y="0"/>
          <a:chExt cx="0" cy="0"/>
        </a:xfrm>
      </p:grpSpPr>
      <p:grpSp>
        <p:nvGrpSpPr>
          <p:cNvPr name="Group 2" id="2"/>
          <p:cNvGrpSpPr/>
          <p:nvPr/>
        </p:nvGrpSpPr>
        <p:grpSpPr>
          <a:xfrm rot="0">
            <a:off x="1289550" y="1647162"/>
            <a:ext cx="7158362" cy="6992676"/>
            <a:chOff x="0" y="0"/>
            <a:chExt cx="4828540" cy="4716780"/>
          </a:xfrm>
        </p:grpSpPr>
        <p:sp>
          <p:nvSpPr>
            <p:cNvPr name="Freeform 3" id="3"/>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2"/>
              <a:stretch>
                <a:fillRect l="-37482" t="-16083" r="-41743" b="-6295"/>
              </a:stretch>
            </a:blipFill>
          </p:spPr>
        </p:sp>
      </p:grpSp>
      <p:sp>
        <p:nvSpPr>
          <p:cNvPr name="Freeform 4" id="4"/>
          <p:cNvSpPr/>
          <p:nvPr/>
        </p:nvSpPr>
        <p:spPr>
          <a:xfrm flipH="false" flipV="false" rot="-2788770">
            <a:off x="205765" y="2037950"/>
            <a:ext cx="3598502" cy="929068"/>
          </a:xfrm>
          <a:custGeom>
            <a:avLst/>
            <a:gdLst/>
            <a:ahLst/>
            <a:cxnLst/>
            <a:rect r="r" b="b" t="t" l="l"/>
            <a:pathLst>
              <a:path h="929068" w="3598502">
                <a:moveTo>
                  <a:pt x="0" y="0"/>
                </a:moveTo>
                <a:lnTo>
                  <a:pt x="3598501" y="0"/>
                </a:lnTo>
                <a:lnTo>
                  <a:pt x="3598501" y="929068"/>
                </a:lnTo>
                <a:lnTo>
                  <a:pt x="0" y="929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2392985">
            <a:off x="5928482" y="7736623"/>
            <a:ext cx="3598502" cy="929068"/>
          </a:xfrm>
          <a:custGeom>
            <a:avLst/>
            <a:gdLst/>
            <a:ahLst/>
            <a:cxnLst/>
            <a:rect r="r" b="b" t="t" l="l"/>
            <a:pathLst>
              <a:path h="929068" w="3598502">
                <a:moveTo>
                  <a:pt x="0" y="0"/>
                </a:moveTo>
                <a:lnTo>
                  <a:pt x="3598502" y="0"/>
                </a:lnTo>
                <a:lnTo>
                  <a:pt x="3598502" y="929067"/>
                </a:lnTo>
                <a:lnTo>
                  <a:pt x="0" y="9290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9497738" y="923925"/>
            <a:ext cx="7761562" cy="2184527"/>
          </a:xfrm>
          <a:prstGeom prst="rect">
            <a:avLst/>
          </a:prstGeom>
        </p:spPr>
        <p:txBody>
          <a:bodyPr anchor="t" rtlCol="false" tIns="0" lIns="0" bIns="0" rIns="0">
            <a:spAutoFit/>
          </a:bodyPr>
          <a:lstStyle/>
          <a:p>
            <a:pPr algn="l" marL="0" indent="0" lvl="0">
              <a:lnSpc>
                <a:spcPts val="8703"/>
              </a:lnSpc>
              <a:spcBef>
                <a:spcPct val="0"/>
              </a:spcBef>
            </a:pPr>
            <a:r>
              <a:rPr lang="en-US" sz="6399">
                <a:solidFill>
                  <a:srgbClr val="000000"/>
                </a:solidFill>
                <a:latin typeface="Nunito"/>
                <a:ea typeface="Nunito"/>
                <a:cs typeface="Nunito"/>
                <a:sym typeface="Nunito"/>
              </a:rPr>
              <a:t>Importancia de la Nutrición Materna</a:t>
            </a:r>
          </a:p>
        </p:txBody>
      </p:sp>
      <p:sp>
        <p:nvSpPr>
          <p:cNvPr name="TextBox 7" id="7"/>
          <p:cNvSpPr txBox="true"/>
          <p:nvPr/>
        </p:nvSpPr>
        <p:spPr>
          <a:xfrm rot="0">
            <a:off x="9497738" y="3333347"/>
            <a:ext cx="7761562" cy="6686678"/>
          </a:xfrm>
          <a:prstGeom prst="rect">
            <a:avLst/>
          </a:prstGeom>
        </p:spPr>
        <p:txBody>
          <a:bodyPr anchor="t" rtlCol="false" tIns="0" lIns="0" bIns="0" rIns="0">
            <a:spAutoFit/>
          </a:bodyPr>
          <a:lstStyle/>
          <a:p>
            <a:pPr algn="just">
              <a:lnSpc>
                <a:spcPts val="4063"/>
              </a:lnSpc>
            </a:pPr>
            <a:r>
              <a:rPr lang="en-US" sz="3199">
                <a:solidFill>
                  <a:srgbClr val="000000"/>
                </a:solidFill>
                <a:latin typeface="Quicksand"/>
                <a:ea typeface="Quicksand"/>
                <a:cs typeface="Quicksand"/>
                <a:sym typeface="Quicksand"/>
              </a:rPr>
              <a:t>1. Antes del Embarazo:</a:t>
            </a:r>
          </a:p>
          <a:p>
            <a:pPr algn="just">
              <a:lnSpc>
                <a:spcPts val="4063"/>
              </a:lnSpc>
            </a:pPr>
            <a:r>
              <a:rPr lang="en-US" sz="3199">
                <a:solidFill>
                  <a:srgbClr val="000000"/>
                </a:solidFill>
                <a:latin typeface="Quicksand"/>
                <a:ea typeface="Quicksand"/>
                <a:cs typeface="Quicksand"/>
                <a:sym typeface="Quicksand"/>
              </a:rPr>
              <a:t>   - Preparación Nutricional: Es esencial que las mujeres tengan una dieta equilibrada y nutritiva antes de quedar embarazadas para acumular reservas necesarias para la gestación¹.</a:t>
            </a:r>
          </a:p>
          <a:p>
            <a:pPr algn="just">
              <a:lnSpc>
                <a:spcPts val="4063"/>
              </a:lnSpc>
            </a:pPr>
            <a:r>
              <a:rPr lang="en-US" sz="3199">
                <a:solidFill>
                  <a:srgbClr val="000000"/>
                </a:solidFill>
                <a:latin typeface="Quicksand"/>
                <a:ea typeface="Quicksand"/>
                <a:cs typeface="Quicksand"/>
                <a:sym typeface="Quicksand"/>
              </a:rPr>
              <a:t>   - Micronutrientes: La ingesta adecuada de vitaminas y minerales como el ácido fólico, hierro, yodo y calcio es fundamental para prevenir deficiencias que pueden afectar tanto a la madre como al bebé¹.</a:t>
            </a:r>
          </a:p>
          <a:p>
            <a:pPr algn="just">
              <a:lnSpc>
                <a:spcPts val="4063"/>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9F0E9"/>
        </a:solidFill>
      </p:bgPr>
    </p:bg>
    <p:spTree>
      <p:nvGrpSpPr>
        <p:cNvPr id="1" name=""/>
        <p:cNvGrpSpPr/>
        <p:nvPr/>
      </p:nvGrpSpPr>
      <p:grpSpPr>
        <a:xfrm>
          <a:off x="0" y="0"/>
          <a:ext cx="0" cy="0"/>
          <a:chOff x="0" y="0"/>
          <a:chExt cx="0" cy="0"/>
        </a:xfrm>
      </p:grpSpPr>
      <p:grpSp>
        <p:nvGrpSpPr>
          <p:cNvPr name="Group 2" id="2"/>
          <p:cNvGrpSpPr/>
          <p:nvPr/>
        </p:nvGrpSpPr>
        <p:grpSpPr>
          <a:xfrm rot="0">
            <a:off x="1289550" y="1647162"/>
            <a:ext cx="7158362" cy="6992676"/>
            <a:chOff x="0" y="0"/>
            <a:chExt cx="4828540" cy="4716780"/>
          </a:xfrm>
        </p:grpSpPr>
        <p:sp>
          <p:nvSpPr>
            <p:cNvPr name="Freeform 3" id="3"/>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2"/>
              <a:stretch>
                <a:fillRect l="-37482" t="-16083" r="-41743" b="-6295"/>
              </a:stretch>
            </a:blipFill>
          </p:spPr>
        </p:sp>
      </p:grpSp>
      <p:sp>
        <p:nvSpPr>
          <p:cNvPr name="Freeform 4" id="4"/>
          <p:cNvSpPr/>
          <p:nvPr/>
        </p:nvSpPr>
        <p:spPr>
          <a:xfrm flipH="false" flipV="false" rot="-2788770">
            <a:off x="205765" y="2037950"/>
            <a:ext cx="3598502" cy="929068"/>
          </a:xfrm>
          <a:custGeom>
            <a:avLst/>
            <a:gdLst/>
            <a:ahLst/>
            <a:cxnLst/>
            <a:rect r="r" b="b" t="t" l="l"/>
            <a:pathLst>
              <a:path h="929068" w="3598502">
                <a:moveTo>
                  <a:pt x="0" y="0"/>
                </a:moveTo>
                <a:lnTo>
                  <a:pt x="3598501" y="0"/>
                </a:lnTo>
                <a:lnTo>
                  <a:pt x="3598501" y="929068"/>
                </a:lnTo>
                <a:lnTo>
                  <a:pt x="0" y="929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2392985">
            <a:off x="5928482" y="7736623"/>
            <a:ext cx="3598502" cy="929068"/>
          </a:xfrm>
          <a:custGeom>
            <a:avLst/>
            <a:gdLst/>
            <a:ahLst/>
            <a:cxnLst/>
            <a:rect r="r" b="b" t="t" l="l"/>
            <a:pathLst>
              <a:path h="929068" w="3598502">
                <a:moveTo>
                  <a:pt x="0" y="0"/>
                </a:moveTo>
                <a:lnTo>
                  <a:pt x="3598502" y="0"/>
                </a:lnTo>
                <a:lnTo>
                  <a:pt x="3598502" y="929067"/>
                </a:lnTo>
                <a:lnTo>
                  <a:pt x="0" y="9290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9608984" y="1795102"/>
            <a:ext cx="8115300" cy="3348398"/>
          </a:xfrm>
          <a:prstGeom prst="rect">
            <a:avLst/>
          </a:prstGeom>
        </p:spPr>
        <p:txBody>
          <a:bodyPr anchor="t" rtlCol="false" tIns="0" lIns="0" bIns="0" rIns="0">
            <a:spAutoFit/>
          </a:bodyPr>
          <a:lstStyle/>
          <a:p>
            <a:pPr algn="just">
              <a:lnSpc>
                <a:spcPts val="3350"/>
              </a:lnSpc>
            </a:pPr>
            <a:r>
              <a:rPr lang="en-US" sz="2638">
                <a:solidFill>
                  <a:srgbClr val="000000"/>
                </a:solidFill>
                <a:latin typeface="Quicksand"/>
                <a:ea typeface="Quicksand"/>
                <a:cs typeface="Quicksand"/>
                <a:sym typeface="Quicksand"/>
              </a:rPr>
              <a:t>2. Durante el Embarazo:</a:t>
            </a:r>
          </a:p>
          <a:p>
            <a:pPr algn="just">
              <a:lnSpc>
                <a:spcPts val="3350"/>
              </a:lnSpc>
            </a:pPr>
            <a:r>
              <a:rPr lang="en-US" sz="2638">
                <a:solidFill>
                  <a:srgbClr val="000000"/>
                </a:solidFill>
                <a:latin typeface="Quicksand"/>
                <a:ea typeface="Quicksand"/>
                <a:cs typeface="Quicksand"/>
                <a:sym typeface="Quicksand"/>
              </a:rPr>
              <a:t>   - Aumento de Necesidades Nutricionales: Durante el embarazo, las necesidades calóricas y de nutrientes aumentan significativamente. Una dieta rica en frutas, verduras, proteínas y lácteos es vital¹.</a:t>
            </a:r>
          </a:p>
          <a:p>
            <a:pPr algn="just">
              <a:lnSpc>
                <a:spcPts val="3350"/>
              </a:lnSpc>
            </a:pPr>
            <a:r>
              <a:rPr lang="en-US" sz="2638">
                <a:solidFill>
                  <a:srgbClr val="000000"/>
                </a:solidFill>
                <a:latin typeface="Quicksand"/>
                <a:ea typeface="Quicksand"/>
                <a:cs typeface="Quicksand"/>
                <a:sym typeface="Quicksand"/>
              </a:rPr>
              <a:t>   - Prevención de Complicaciones: Una nutrición adecuada puede prevenir complicaciones como la anemia, preeclampsia y bajo peso al nacer</a:t>
            </a:r>
          </a:p>
        </p:txBody>
      </p:sp>
      <p:sp>
        <p:nvSpPr>
          <p:cNvPr name="TextBox 7" id="7"/>
          <p:cNvSpPr txBox="true"/>
          <p:nvPr/>
        </p:nvSpPr>
        <p:spPr>
          <a:xfrm rot="0">
            <a:off x="9406266" y="5811329"/>
            <a:ext cx="8318018" cy="3197242"/>
          </a:xfrm>
          <a:prstGeom prst="rect">
            <a:avLst/>
          </a:prstGeom>
        </p:spPr>
        <p:txBody>
          <a:bodyPr anchor="t" rtlCol="false" tIns="0" lIns="0" bIns="0" rIns="0">
            <a:spAutoFit/>
          </a:bodyPr>
          <a:lstStyle/>
          <a:p>
            <a:pPr algn="just">
              <a:lnSpc>
                <a:spcPts val="3172"/>
              </a:lnSpc>
            </a:pPr>
            <a:r>
              <a:rPr lang="en-US" sz="2498">
                <a:solidFill>
                  <a:srgbClr val="000000"/>
                </a:solidFill>
                <a:latin typeface="Quicksand"/>
                <a:ea typeface="Quicksand"/>
                <a:cs typeface="Quicksand"/>
                <a:sym typeface="Quicksand"/>
              </a:rPr>
              <a:t>3. Durante la Lactancia:</a:t>
            </a:r>
          </a:p>
          <a:p>
            <a:pPr algn="just">
              <a:lnSpc>
                <a:spcPts val="3172"/>
              </a:lnSpc>
            </a:pPr>
            <a:r>
              <a:rPr lang="en-US" sz="2498">
                <a:solidFill>
                  <a:srgbClr val="000000"/>
                </a:solidFill>
                <a:latin typeface="Quicksand"/>
                <a:ea typeface="Quicksand"/>
                <a:cs typeface="Quicksand"/>
                <a:sym typeface="Quicksand"/>
              </a:rPr>
              <a:t>   - Reabastecimiento de Nutrientes: Después del parto, es crucial que las madres continúen con una dieta nutritiva para reponer sus reservas y asegurar una producción de leche de calidad¹.</a:t>
            </a:r>
          </a:p>
          <a:p>
            <a:pPr algn="just">
              <a:lnSpc>
                <a:spcPts val="3172"/>
              </a:lnSpc>
            </a:pPr>
            <a:r>
              <a:rPr lang="en-US" sz="2498">
                <a:solidFill>
                  <a:srgbClr val="000000"/>
                </a:solidFill>
                <a:latin typeface="Quicksand"/>
                <a:ea typeface="Quicksand"/>
                <a:cs typeface="Quicksand"/>
                <a:sym typeface="Quicksand"/>
              </a:rPr>
              <a:t>   - Apoyo Nutricional Continuo: La lactancia requiere un aporte continuo de nutrientes s esenciales para mantener la salud de la madre y el desarrollo del bebé</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9F0E9"/>
        </a:solidFill>
      </p:bgPr>
    </p:bg>
    <p:spTree>
      <p:nvGrpSpPr>
        <p:cNvPr id="1" name=""/>
        <p:cNvGrpSpPr/>
        <p:nvPr/>
      </p:nvGrpSpPr>
      <p:grpSpPr>
        <a:xfrm>
          <a:off x="0" y="0"/>
          <a:ext cx="0" cy="0"/>
          <a:chOff x="0" y="0"/>
          <a:chExt cx="0" cy="0"/>
        </a:xfrm>
      </p:grpSpPr>
      <p:grpSp>
        <p:nvGrpSpPr>
          <p:cNvPr name="Group 2" id="2"/>
          <p:cNvGrpSpPr/>
          <p:nvPr/>
        </p:nvGrpSpPr>
        <p:grpSpPr>
          <a:xfrm rot="0">
            <a:off x="1028700" y="3695683"/>
            <a:ext cx="4883148" cy="2895635"/>
            <a:chOff x="0" y="0"/>
            <a:chExt cx="6510863" cy="3860846"/>
          </a:xfrm>
        </p:grpSpPr>
        <p:grpSp>
          <p:nvGrpSpPr>
            <p:cNvPr name="Group 3" id="3"/>
            <p:cNvGrpSpPr/>
            <p:nvPr/>
          </p:nvGrpSpPr>
          <p:grpSpPr>
            <a:xfrm rot="0">
              <a:off x="0" y="0"/>
              <a:ext cx="6510863" cy="3860846"/>
              <a:chOff x="0" y="0"/>
              <a:chExt cx="1296993" cy="769098"/>
            </a:xfrm>
          </p:grpSpPr>
          <p:sp>
            <p:nvSpPr>
              <p:cNvPr name="Freeform 4" id="4"/>
              <p:cNvSpPr/>
              <p:nvPr/>
            </p:nvSpPr>
            <p:spPr>
              <a:xfrm flipH="false" flipV="false" rot="0">
                <a:off x="0" y="0"/>
                <a:ext cx="1296993" cy="769098"/>
              </a:xfrm>
              <a:custGeom>
                <a:avLst/>
                <a:gdLst/>
                <a:ahLst/>
                <a:cxnLst/>
                <a:rect r="r" b="b" t="t" l="l"/>
                <a:pathLst>
                  <a:path h="769098" w="1296993">
                    <a:moveTo>
                      <a:pt x="80857" y="0"/>
                    </a:moveTo>
                    <a:lnTo>
                      <a:pt x="1216136" y="0"/>
                    </a:lnTo>
                    <a:cubicBezTo>
                      <a:pt x="1237580" y="0"/>
                      <a:pt x="1258147" y="8519"/>
                      <a:pt x="1273310" y="23683"/>
                    </a:cubicBezTo>
                    <a:cubicBezTo>
                      <a:pt x="1288474" y="38846"/>
                      <a:pt x="1296993" y="59413"/>
                      <a:pt x="1296993" y="80857"/>
                    </a:cubicBezTo>
                    <a:lnTo>
                      <a:pt x="1296993" y="688240"/>
                    </a:lnTo>
                    <a:cubicBezTo>
                      <a:pt x="1296993" y="709685"/>
                      <a:pt x="1288474" y="730252"/>
                      <a:pt x="1273310" y="745415"/>
                    </a:cubicBezTo>
                    <a:cubicBezTo>
                      <a:pt x="1258147" y="760579"/>
                      <a:pt x="1237580" y="769098"/>
                      <a:pt x="1216136" y="769098"/>
                    </a:cubicBezTo>
                    <a:lnTo>
                      <a:pt x="80857" y="769098"/>
                    </a:lnTo>
                    <a:cubicBezTo>
                      <a:pt x="59413" y="769098"/>
                      <a:pt x="38846" y="760579"/>
                      <a:pt x="23683" y="745415"/>
                    </a:cubicBezTo>
                    <a:cubicBezTo>
                      <a:pt x="8519" y="730252"/>
                      <a:pt x="0" y="709685"/>
                      <a:pt x="0" y="688240"/>
                    </a:cubicBezTo>
                    <a:lnTo>
                      <a:pt x="0" y="80857"/>
                    </a:lnTo>
                    <a:cubicBezTo>
                      <a:pt x="0" y="59413"/>
                      <a:pt x="8519" y="38846"/>
                      <a:pt x="23683" y="23683"/>
                    </a:cubicBezTo>
                    <a:cubicBezTo>
                      <a:pt x="38846" y="8519"/>
                      <a:pt x="59413" y="0"/>
                      <a:pt x="80857" y="0"/>
                    </a:cubicBezTo>
                    <a:close/>
                  </a:path>
                </a:pathLst>
              </a:custGeom>
              <a:solidFill>
                <a:srgbClr val="EFA9BD"/>
              </a:solidFill>
            </p:spPr>
          </p:sp>
          <p:sp>
            <p:nvSpPr>
              <p:cNvPr name="TextBox 5" id="5"/>
              <p:cNvSpPr txBox="true"/>
              <p:nvPr/>
            </p:nvSpPr>
            <p:spPr>
              <a:xfrm>
                <a:off x="0" y="-38100"/>
                <a:ext cx="1296993" cy="807198"/>
              </a:xfrm>
              <a:prstGeom prst="rect">
                <a:avLst/>
              </a:prstGeom>
            </p:spPr>
            <p:txBody>
              <a:bodyPr anchor="ctr" rtlCol="false" tIns="54062" lIns="54062" bIns="54062" rIns="54062"/>
              <a:lstStyle/>
              <a:p>
                <a:pPr algn="ctr">
                  <a:lnSpc>
                    <a:spcPts val="2659"/>
                  </a:lnSpc>
                </a:pPr>
              </a:p>
            </p:txBody>
          </p:sp>
        </p:grpSp>
        <p:sp>
          <p:nvSpPr>
            <p:cNvPr name="TextBox 6" id="6"/>
            <p:cNvSpPr txBox="true"/>
            <p:nvPr/>
          </p:nvSpPr>
          <p:spPr>
            <a:xfrm rot="0">
              <a:off x="535569" y="1361242"/>
              <a:ext cx="5439726" cy="1893189"/>
            </a:xfrm>
            <a:prstGeom prst="rect">
              <a:avLst/>
            </a:prstGeom>
          </p:spPr>
          <p:txBody>
            <a:bodyPr anchor="t" rtlCol="false" tIns="0" lIns="0" bIns="0" rIns="0">
              <a:spAutoFit/>
            </a:bodyPr>
            <a:lstStyle/>
            <a:p>
              <a:pPr algn="ctr" marL="0" indent="0" lvl="1">
                <a:lnSpc>
                  <a:spcPts val="2286"/>
                </a:lnSpc>
                <a:spcBef>
                  <a:spcPct val="0"/>
                </a:spcBef>
              </a:pPr>
              <a:r>
                <a:rPr lang="en-US" sz="1800">
                  <a:solidFill>
                    <a:srgbClr val="000000"/>
                  </a:solidFill>
                  <a:latin typeface="Quicksand"/>
                  <a:ea typeface="Quicksand"/>
                  <a:cs typeface="Quicksand"/>
                  <a:sym typeface="Quicksand"/>
                </a:rPr>
                <a:t>- Acceso y Asequibilidad de Alimentos: En muchas regiones, las mujeres no tienen acceso a alimentos nutritivos debido a factores económicos y sociales</a:t>
              </a:r>
            </a:p>
          </p:txBody>
        </p:sp>
      </p:grpSp>
      <p:grpSp>
        <p:nvGrpSpPr>
          <p:cNvPr name="Group 7" id="7"/>
          <p:cNvGrpSpPr/>
          <p:nvPr/>
        </p:nvGrpSpPr>
        <p:grpSpPr>
          <a:xfrm rot="0">
            <a:off x="12376152" y="3695683"/>
            <a:ext cx="4883148" cy="2895601"/>
            <a:chOff x="0" y="0"/>
            <a:chExt cx="6510863" cy="3860802"/>
          </a:xfrm>
        </p:grpSpPr>
        <p:grpSp>
          <p:nvGrpSpPr>
            <p:cNvPr name="Group 8" id="8"/>
            <p:cNvGrpSpPr/>
            <p:nvPr/>
          </p:nvGrpSpPr>
          <p:grpSpPr>
            <a:xfrm rot="0">
              <a:off x="0" y="0"/>
              <a:ext cx="6510863" cy="3860802"/>
              <a:chOff x="0" y="0"/>
              <a:chExt cx="1296993" cy="769089"/>
            </a:xfrm>
          </p:grpSpPr>
          <p:sp>
            <p:nvSpPr>
              <p:cNvPr name="Freeform 9" id="9"/>
              <p:cNvSpPr/>
              <p:nvPr/>
            </p:nvSpPr>
            <p:spPr>
              <a:xfrm flipH="false" flipV="false" rot="0">
                <a:off x="0" y="0"/>
                <a:ext cx="1296993" cy="769089"/>
              </a:xfrm>
              <a:custGeom>
                <a:avLst/>
                <a:gdLst/>
                <a:ahLst/>
                <a:cxnLst/>
                <a:rect r="r" b="b" t="t" l="l"/>
                <a:pathLst>
                  <a:path h="769089" w="1296993">
                    <a:moveTo>
                      <a:pt x="80857" y="0"/>
                    </a:moveTo>
                    <a:lnTo>
                      <a:pt x="1216136" y="0"/>
                    </a:lnTo>
                    <a:cubicBezTo>
                      <a:pt x="1237580" y="0"/>
                      <a:pt x="1258147" y="8519"/>
                      <a:pt x="1273310" y="23683"/>
                    </a:cubicBezTo>
                    <a:cubicBezTo>
                      <a:pt x="1288474" y="38846"/>
                      <a:pt x="1296993" y="59413"/>
                      <a:pt x="1296993" y="80857"/>
                    </a:cubicBezTo>
                    <a:lnTo>
                      <a:pt x="1296993" y="688232"/>
                    </a:lnTo>
                    <a:cubicBezTo>
                      <a:pt x="1296993" y="709676"/>
                      <a:pt x="1288474" y="730243"/>
                      <a:pt x="1273310" y="745406"/>
                    </a:cubicBezTo>
                    <a:cubicBezTo>
                      <a:pt x="1258147" y="760570"/>
                      <a:pt x="1237580" y="769089"/>
                      <a:pt x="1216136" y="769089"/>
                    </a:cubicBezTo>
                    <a:lnTo>
                      <a:pt x="80857" y="769089"/>
                    </a:lnTo>
                    <a:cubicBezTo>
                      <a:pt x="59413" y="769089"/>
                      <a:pt x="38846" y="760570"/>
                      <a:pt x="23683" y="745406"/>
                    </a:cubicBezTo>
                    <a:cubicBezTo>
                      <a:pt x="8519" y="730243"/>
                      <a:pt x="0" y="709676"/>
                      <a:pt x="0" y="688232"/>
                    </a:cubicBezTo>
                    <a:lnTo>
                      <a:pt x="0" y="80857"/>
                    </a:lnTo>
                    <a:cubicBezTo>
                      <a:pt x="0" y="59413"/>
                      <a:pt x="8519" y="38846"/>
                      <a:pt x="23683" y="23683"/>
                    </a:cubicBezTo>
                    <a:cubicBezTo>
                      <a:pt x="38846" y="8519"/>
                      <a:pt x="59413" y="0"/>
                      <a:pt x="80857" y="0"/>
                    </a:cubicBezTo>
                    <a:close/>
                  </a:path>
                </a:pathLst>
              </a:custGeom>
              <a:solidFill>
                <a:srgbClr val="EFA9BD"/>
              </a:solidFill>
            </p:spPr>
          </p:sp>
          <p:sp>
            <p:nvSpPr>
              <p:cNvPr name="TextBox 10" id="10"/>
              <p:cNvSpPr txBox="true"/>
              <p:nvPr/>
            </p:nvSpPr>
            <p:spPr>
              <a:xfrm>
                <a:off x="0" y="-38100"/>
                <a:ext cx="1296993" cy="807189"/>
              </a:xfrm>
              <a:prstGeom prst="rect">
                <a:avLst/>
              </a:prstGeom>
            </p:spPr>
            <p:txBody>
              <a:bodyPr anchor="ctr" rtlCol="false" tIns="54062" lIns="54062" bIns="54062" rIns="54062"/>
              <a:lstStyle/>
              <a:p>
                <a:pPr algn="ctr">
                  <a:lnSpc>
                    <a:spcPts val="2659"/>
                  </a:lnSpc>
                </a:pPr>
              </a:p>
            </p:txBody>
          </p:sp>
        </p:grpSp>
        <p:sp>
          <p:nvSpPr>
            <p:cNvPr name="TextBox 11" id="11"/>
            <p:cNvSpPr txBox="true"/>
            <p:nvPr/>
          </p:nvSpPr>
          <p:spPr>
            <a:xfrm rot="0">
              <a:off x="535569" y="1361198"/>
              <a:ext cx="5439726" cy="1893189"/>
            </a:xfrm>
            <a:prstGeom prst="rect">
              <a:avLst/>
            </a:prstGeom>
          </p:spPr>
          <p:txBody>
            <a:bodyPr anchor="t" rtlCol="false" tIns="0" lIns="0" bIns="0" rIns="0">
              <a:spAutoFit/>
            </a:bodyPr>
            <a:lstStyle/>
            <a:p>
              <a:pPr algn="ctr" marL="0" indent="0" lvl="1">
                <a:lnSpc>
                  <a:spcPts val="2286"/>
                </a:lnSpc>
                <a:spcBef>
                  <a:spcPct val="0"/>
                </a:spcBef>
              </a:pPr>
              <a:r>
                <a:rPr lang="en-US" sz="1800">
                  <a:solidFill>
                    <a:srgbClr val="000000"/>
                  </a:solidFill>
                  <a:latin typeface="Quicksand"/>
                  <a:ea typeface="Quicksand"/>
                  <a:cs typeface="Quicksand"/>
                  <a:sym typeface="Quicksand"/>
                </a:rPr>
                <a:t>- Educación y Conciencia: La falta de información sobre la importancia de la nutrición durante el embarazo y la lactancia puede llevar a prácticas alimentarias inadecuadas</a:t>
              </a:r>
            </a:p>
          </p:txBody>
        </p:sp>
      </p:grpSp>
      <p:grpSp>
        <p:nvGrpSpPr>
          <p:cNvPr name="Group 12" id="12"/>
          <p:cNvGrpSpPr/>
          <p:nvPr/>
        </p:nvGrpSpPr>
        <p:grpSpPr>
          <a:xfrm rot="0">
            <a:off x="6702426" y="6591317"/>
            <a:ext cx="4883148" cy="2895601"/>
            <a:chOff x="0" y="0"/>
            <a:chExt cx="6510863" cy="3860802"/>
          </a:xfrm>
        </p:grpSpPr>
        <p:grpSp>
          <p:nvGrpSpPr>
            <p:cNvPr name="Group 13" id="13"/>
            <p:cNvGrpSpPr/>
            <p:nvPr/>
          </p:nvGrpSpPr>
          <p:grpSpPr>
            <a:xfrm rot="0">
              <a:off x="0" y="0"/>
              <a:ext cx="6510863" cy="3860802"/>
              <a:chOff x="0" y="0"/>
              <a:chExt cx="1296993" cy="769089"/>
            </a:xfrm>
          </p:grpSpPr>
          <p:sp>
            <p:nvSpPr>
              <p:cNvPr name="Freeform 14" id="14"/>
              <p:cNvSpPr/>
              <p:nvPr/>
            </p:nvSpPr>
            <p:spPr>
              <a:xfrm flipH="false" flipV="false" rot="0">
                <a:off x="0" y="0"/>
                <a:ext cx="1296993" cy="769089"/>
              </a:xfrm>
              <a:custGeom>
                <a:avLst/>
                <a:gdLst/>
                <a:ahLst/>
                <a:cxnLst/>
                <a:rect r="r" b="b" t="t" l="l"/>
                <a:pathLst>
                  <a:path h="769089" w="1296993">
                    <a:moveTo>
                      <a:pt x="80857" y="0"/>
                    </a:moveTo>
                    <a:lnTo>
                      <a:pt x="1216136" y="0"/>
                    </a:lnTo>
                    <a:cubicBezTo>
                      <a:pt x="1237580" y="0"/>
                      <a:pt x="1258147" y="8519"/>
                      <a:pt x="1273310" y="23683"/>
                    </a:cubicBezTo>
                    <a:cubicBezTo>
                      <a:pt x="1288474" y="38846"/>
                      <a:pt x="1296993" y="59413"/>
                      <a:pt x="1296993" y="80857"/>
                    </a:cubicBezTo>
                    <a:lnTo>
                      <a:pt x="1296993" y="688232"/>
                    </a:lnTo>
                    <a:cubicBezTo>
                      <a:pt x="1296993" y="709676"/>
                      <a:pt x="1288474" y="730243"/>
                      <a:pt x="1273310" y="745406"/>
                    </a:cubicBezTo>
                    <a:cubicBezTo>
                      <a:pt x="1258147" y="760570"/>
                      <a:pt x="1237580" y="769089"/>
                      <a:pt x="1216136" y="769089"/>
                    </a:cubicBezTo>
                    <a:lnTo>
                      <a:pt x="80857" y="769089"/>
                    </a:lnTo>
                    <a:cubicBezTo>
                      <a:pt x="59413" y="769089"/>
                      <a:pt x="38846" y="760570"/>
                      <a:pt x="23683" y="745406"/>
                    </a:cubicBezTo>
                    <a:cubicBezTo>
                      <a:pt x="8519" y="730243"/>
                      <a:pt x="0" y="709676"/>
                      <a:pt x="0" y="688232"/>
                    </a:cubicBezTo>
                    <a:lnTo>
                      <a:pt x="0" y="80857"/>
                    </a:lnTo>
                    <a:cubicBezTo>
                      <a:pt x="0" y="59413"/>
                      <a:pt x="8519" y="38846"/>
                      <a:pt x="23683" y="23683"/>
                    </a:cubicBezTo>
                    <a:cubicBezTo>
                      <a:pt x="38846" y="8519"/>
                      <a:pt x="59413" y="0"/>
                      <a:pt x="80857" y="0"/>
                    </a:cubicBezTo>
                    <a:close/>
                  </a:path>
                </a:pathLst>
              </a:custGeom>
              <a:solidFill>
                <a:srgbClr val="EFA9BD"/>
              </a:solidFill>
            </p:spPr>
          </p:sp>
          <p:sp>
            <p:nvSpPr>
              <p:cNvPr name="TextBox 15" id="15"/>
              <p:cNvSpPr txBox="true"/>
              <p:nvPr/>
            </p:nvSpPr>
            <p:spPr>
              <a:xfrm>
                <a:off x="0" y="-38100"/>
                <a:ext cx="1296993" cy="807189"/>
              </a:xfrm>
              <a:prstGeom prst="rect">
                <a:avLst/>
              </a:prstGeom>
            </p:spPr>
            <p:txBody>
              <a:bodyPr anchor="ctr" rtlCol="false" tIns="54062" lIns="54062" bIns="54062" rIns="54062"/>
              <a:lstStyle/>
              <a:p>
                <a:pPr algn="ctr">
                  <a:lnSpc>
                    <a:spcPts val="2659"/>
                  </a:lnSpc>
                </a:pPr>
              </a:p>
            </p:txBody>
          </p:sp>
        </p:grpSp>
        <p:sp>
          <p:nvSpPr>
            <p:cNvPr name="TextBox 16" id="16"/>
            <p:cNvSpPr txBox="true"/>
            <p:nvPr/>
          </p:nvSpPr>
          <p:spPr>
            <a:xfrm rot="0">
              <a:off x="535569" y="1361198"/>
              <a:ext cx="5439726" cy="1893189"/>
            </a:xfrm>
            <a:prstGeom prst="rect">
              <a:avLst/>
            </a:prstGeom>
          </p:spPr>
          <p:txBody>
            <a:bodyPr anchor="t" rtlCol="false" tIns="0" lIns="0" bIns="0" rIns="0">
              <a:spAutoFit/>
            </a:bodyPr>
            <a:lstStyle/>
            <a:p>
              <a:pPr algn="ctr" marL="0" indent="0" lvl="1">
                <a:lnSpc>
                  <a:spcPts val="2286"/>
                </a:lnSpc>
                <a:spcBef>
                  <a:spcPct val="0"/>
                </a:spcBef>
              </a:pPr>
              <a:r>
                <a:rPr lang="en-US" sz="1800">
                  <a:solidFill>
                    <a:srgbClr val="000000"/>
                  </a:solidFill>
                  <a:latin typeface="Quicksand"/>
                  <a:ea typeface="Quicksand"/>
                  <a:cs typeface="Quicksand"/>
                  <a:sym typeface="Quicksand"/>
                </a:rPr>
                <a:t>- Desigualdad de Género: Las normas sociales y culturales pueden limitar la capacidad de las mujeres para tomar decisiones sobre su alimentación y salud</a:t>
              </a:r>
            </a:p>
          </p:txBody>
        </p:sp>
      </p:grpSp>
      <p:sp>
        <p:nvSpPr>
          <p:cNvPr name="TextBox 17" id="17"/>
          <p:cNvSpPr txBox="true"/>
          <p:nvPr/>
        </p:nvSpPr>
        <p:spPr>
          <a:xfrm rot="0">
            <a:off x="1419419" y="1479415"/>
            <a:ext cx="15449162" cy="1079627"/>
          </a:xfrm>
          <a:prstGeom prst="rect">
            <a:avLst/>
          </a:prstGeom>
        </p:spPr>
        <p:txBody>
          <a:bodyPr anchor="t" rtlCol="false" tIns="0" lIns="0" bIns="0" rIns="0">
            <a:spAutoFit/>
          </a:bodyPr>
          <a:lstStyle/>
          <a:p>
            <a:pPr algn="ctr" marL="0" indent="0" lvl="0">
              <a:lnSpc>
                <a:spcPts val="8703"/>
              </a:lnSpc>
              <a:spcBef>
                <a:spcPct val="0"/>
              </a:spcBef>
            </a:pPr>
            <a:r>
              <a:rPr lang="en-US" sz="6399">
                <a:solidFill>
                  <a:srgbClr val="000000"/>
                </a:solidFill>
                <a:latin typeface="Nunito"/>
                <a:ea typeface="Nunito"/>
                <a:cs typeface="Nunito"/>
                <a:sym typeface="Nunito"/>
              </a:rPr>
              <a:t>Factores que Afectan la Nutrición Materna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CDFDC"/>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5791581" cy="8229600"/>
          </a:xfrm>
          <a:custGeom>
            <a:avLst/>
            <a:gdLst/>
            <a:ahLst/>
            <a:cxnLst/>
            <a:rect r="r" b="b" t="t" l="l"/>
            <a:pathLst>
              <a:path h="8229600" w="5791581">
                <a:moveTo>
                  <a:pt x="0" y="0"/>
                </a:moveTo>
                <a:lnTo>
                  <a:pt x="5791581" y="0"/>
                </a:lnTo>
                <a:lnTo>
                  <a:pt x="5791581" y="8229600"/>
                </a:lnTo>
                <a:lnTo>
                  <a:pt x="0" y="8229600"/>
                </a:lnTo>
                <a:lnTo>
                  <a:pt x="0" y="0"/>
                </a:lnTo>
                <a:close/>
              </a:path>
            </a:pathLst>
          </a:custGeom>
          <a:blipFill>
            <a:blip r:embed="rId2"/>
            <a:stretch>
              <a:fillRect l="0" t="0" r="0" b="0"/>
            </a:stretch>
          </a:blipFill>
        </p:spPr>
      </p:sp>
      <p:sp>
        <p:nvSpPr>
          <p:cNvPr name="TextBox 3" id="3"/>
          <p:cNvSpPr txBox="true"/>
          <p:nvPr/>
        </p:nvSpPr>
        <p:spPr>
          <a:xfrm rot="0">
            <a:off x="5371772" y="195774"/>
            <a:ext cx="13105288" cy="2184527"/>
          </a:xfrm>
          <a:prstGeom prst="rect">
            <a:avLst/>
          </a:prstGeom>
        </p:spPr>
        <p:txBody>
          <a:bodyPr anchor="t" rtlCol="false" tIns="0" lIns="0" bIns="0" rIns="0">
            <a:spAutoFit/>
          </a:bodyPr>
          <a:lstStyle/>
          <a:p>
            <a:pPr algn="l" marL="0" indent="0" lvl="0">
              <a:lnSpc>
                <a:spcPts val="8703"/>
              </a:lnSpc>
              <a:spcBef>
                <a:spcPct val="0"/>
              </a:spcBef>
            </a:pPr>
            <a:r>
              <a:rPr lang="en-US" sz="6399">
                <a:solidFill>
                  <a:srgbClr val="000000"/>
                </a:solidFill>
                <a:latin typeface="Nunito"/>
                <a:ea typeface="Nunito"/>
                <a:cs typeface="Nunito"/>
                <a:sym typeface="Nunito"/>
              </a:rPr>
              <a:t>Estrategias para Mejorar la Nutrición Materna</a:t>
            </a:r>
          </a:p>
        </p:txBody>
      </p:sp>
      <p:sp>
        <p:nvSpPr>
          <p:cNvPr name="TextBox 4" id="4"/>
          <p:cNvSpPr txBox="true"/>
          <p:nvPr/>
        </p:nvSpPr>
        <p:spPr>
          <a:xfrm rot="0">
            <a:off x="9217152" y="3643503"/>
            <a:ext cx="8042148" cy="1150239"/>
          </a:xfrm>
          <a:prstGeom prst="rect">
            <a:avLst/>
          </a:prstGeom>
        </p:spPr>
        <p:txBody>
          <a:bodyPr anchor="t" rtlCol="false" tIns="0" lIns="0" bIns="0" rIns="0">
            <a:spAutoFit/>
          </a:bodyPr>
          <a:lstStyle/>
          <a:p>
            <a:pPr algn="l">
              <a:lnSpc>
                <a:spcPts val="3048"/>
              </a:lnSpc>
            </a:pPr>
            <a:r>
              <a:rPr lang="en-US" sz="2400">
                <a:solidFill>
                  <a:srgbClr val="000000"/>
                </a:solidFill>
                <a:latin typeface="Quicksand"/>
                <a:ea typeface="Quicksand"/>
                <a:cs typeface="Quicksand"/>
                <a:sym typeface="Quicksand"/>
              </a:rPr>
              <a:t>Programas de Suplementación: La suplementación con micronutrientes como hierro, ácido fólico y calcio es una estrategia efectiva para mejorar la salud materna</a:t>
            </a:r>
          </a:p>
        </p:txBody>
      </p:sp>
      <p:sp>
        <p:nvSpPr>
          <p:cNvPr name="TextBox 5" id="5"/>
          <p:cNvSpPr txBox="true"/>
          <p:nvPr/>
        </p:nvSpPr>
        <p:spPr>
          <a:xfrm rot="0">
            <a:off x="9217152" y="5875782"/>
            <a:ext cx="8042148" cy="1150239"/>
          </a:xfrm>
          <a:prstGeom prst="rect">
            <a:avLst/>
          </a:prstGeom>
        </p:spPr>
        <p:txBody>
          <a:bodyPr anchor="t" rtlCol="false" tIns="0" lIns="0" bIns="0" rIns="0">
            <a:spAutoFit/>
          </a:bodyPr>
          <a:lstStyle/>
          <a:p>
            <a:pPr algn="l">
              <a:lnSpc>
                <a:spcPts val="3048"/>
              </a:lnSpc>
            </a:pPr>
            <a:r>
              <a:rPr lang="en-US" sz="2400">
                <a:solidFill>
                  <a:srgbClr val="000000"/>
                </a:solidFill>
                <a:latin typeface="Quicksand"/>
                <a:ea typeface="Quicksand"/>
                <a:cs typeface="Quicksand"/>
                <a:sym typeface="Quicksand"/>
              </a:rPr>
              <a:t>Educación Nutricional: Promover la educación sobre la importancia de una dieta equilibrada y nutritiva antes, durante y después del embarazo</a:t>
            </a:r>
          </a:p>
        </p:txBody>
      </p:sp>
      <p:sp>
        <p:nvSpPr>
          <p:cNvPr name="TextBox 6" id="6"/>
          <p:cNvSpPr txBox="true"/>
          <p:nvPr/>
        </p:nvSpPr>
        <p:spPr>
          <a:xfrm rot="0">
            <a:off x="9217152" y="8108061"/>
            <a:ext cx="8042148" cy="1150239"/>
          </a:xfrm>
          <a:prstGeom prst="rect">
            <a:avLst/>
          </a:prstGeom>
        </p:spPr>
        <p:txBody>
          <a:bodyPr anchor="t" rtlCol="false" tIns="0" lIns="0" bIns="0" rIns="0">
            <a:spAutoFit/>
          </a:bodyPr>
          <a:lstStyle/>
          <a:p>
            <a:pPr algn="l">
              <a:lnSpc>
                <a:spcPts val="3048"/>
              </a:lnSpc>
            </a:pPr>
            <a:r>
              <a:rPr lang="en-US" sz="2400">
                <a:solidFill>
                  <a:srgbClr val="000000"/>
                </a:solidFill>
                <a:latin typeface="Quicksand"/>
                <a:ea typeface="Quicksand"/>
                <a:cs typeface="Quicksand"/>
                <a:sym typeface="Quicksand"/>
              </a:rPr>
              <a:t>Acceso a Servicios de Salud: Asegurar que las mujeres tengan acceso a servicios de salud que incluyan asesoramiento nutricional y monitoreo regular</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19898"/>
        </a:solidFill>
      </p:bgPr>
    </p:bg>
    <p:spTree>
      <p:nvGrpSpPr>
        <p:cNvPr id="1" name=""/>
        <p:cNvGrpSpPr/>
        <p:nvPr/>
      </p:nvGrpSpPr>
      <p:grpSpPr>
        <a:xfrm>
          <a:off x="0" y="0"/>
          <a:ext cx="0" cy="0"/>
          <a:chOff x="0" y="0"/>
          <a:chExt cx="0" cy="0"/>
        </a:xfrm>
      </p:grpSpPr>
      <p:grpSp>
        <p:nvGrpSpPr>
          <p:cNvPr name="Group 2" id="2"/>
          <p:cNvGrpSpPr/>
          <p:nvPr/>
        </p:nvGrpSpPr>
        <p:grpSpPr>
          <a:xfrm rot="0">
            <a:off x="1757934" y="1820799"/>
            <a:ext cx="14772132" cy="7180326"/>
            <a:chOff x="0" y="0"/>
            <a:chExt cx="3890603" cy="1891115"/>
          </a:xfrm>
        </p:grpSpPr>
        <p:sp>
          <p:nvSpPr>
            <p:cNvPr name="Freeform 3" id="3"/>
            <p:cNvSpPr/>
            <p:nvPr/>
          </p:nvSpPr>
          <p:spPr>
            <a:xfrm flipH="false" flipV="false" rot="0">
              <a:off x="0" y="0"/>
              <a:ext cx="3890602" cy="1891115"/>
            </a:xfrm>
            <a:custGeom>
              <a:avLst/>
              <a:gdLst/>
              <a:ahLst/>
              <a:cxnLst/>
              <a:rect r="r" b="b" t="t" l="l"/>
              <a:pathLst>
                <a:path h="1891115" w="3890602">
                  <a:moveTo>
                    <a:pt x="31445" y="0"/>
                  </a:moveTo>
                  <a:lnTo>
                    <a:pt x="3859157" y="0"/>
                  </a:lnTo>
                  <a:cubicBezTo>
                    <a:pt x="3876524" y="0"/>
                    <a:pt x="3890602" y="14079"/>
                    <a:pt x="3890602" y="31445"/>
                  </a:cubicBezTo>
                  <a:lnTo>
                    <a:pt x="3890602" y="1859669"/>
                  </a:lnTo>
                  <a:cubicBezTo>
                    <a:pt x="3890602" y="1868009"/>
                    <a:pt x="3887289" y="1876007"/>
                    <a:pt x="3881392" y="1881905"/>
                  </a:cubicBezTo>
                  <a:cubicBezTo>
                    <a:pt x="3875495" y="1887802"/>
                    <a:pt x="3867497" y="1891115"/>
                    <a:pt x="3859157" y="1891115"/>
                  </a:cubicBezTo>
                  <a:lnTo>
                    <a:pt x="31445" y="1891115"/>
                  </a:lnTo>
                  <a:cubicBezTo>
                    <a:pt x="14079" y="1891115"/>
                    <a:pt x="0" y="1877036"/>
                    <a:pt x="0" y="1859669"/>
                  </a:cubicBezTo>
                  <a:lnTo>
                    <a:pt x="0" y="31445"/>
                  </a:lnTo>
                  <a:cubicBezTo>
                    <a:pt x="0" y="14079"/>
                    <a:pt x="14079" y="0"/>
                    <a:pt x="31445" y="0"/>
                  </a:cubicBezTo>
                  <a:close/>
                </a:path>
              </a:pathLst>
            </a:custGeom>
            <a:solidFill>
              <a:srgbClr val="F8F5ED"/>
            </a:solidFill>
            <a:ln cap="rnd">
              <a:noFill/>
              <a:prstDash val="dash"/>
              <a:round/>
            </a:ln>
          </p:spPr>
        </p:sp>
        <p:sp>
          <p:nvSpPr>
            <p:cNvPr name="TextBox 4" id="4"/>
            <p:cNvSpPr txBox="true"/>
            <p:nvPr/>
          </p:nvSpPr>
          <p:spPr>
            <a:xfrm>
              <a:off x="0" y="9525"/>
              <a:ext cx="3890603" cy="1881590"/>
            </a:xfrm>
            <a:prstGeom prst="rect">
              <a:avLst/>
            </a:prstGeom>
          </p:spPr>
          <p:txBody>
            <a:bodyPr anchor="ctr" rtlCol="false" tIns="50800" lIns="50800" bIns="50800" rIns="50800"/>
            <a:lstStyle/>
            <a:p>
              <a:pPr algn="ctr">
                <a:lnSpc>
                  <a:spcPts val="3018"/>
                </a:lnSpc>
              </a:pPr>
            </a:p>
          </p:txBody>
        </p:sp>
      </p:grpSp>
      <p:sp>
        <p:nvSpPr>
          <p:cNvPr name="TextBox 5" id="5"/>
          <p:cNvSpPr txBox="true"/>
          <p:nvPr/>
        </p:nvSpPr>
        <p:spPr>
          <a:xfrm rot="0">
            <a:off x="2417243" y="3436088"/>
            <a:ext cx="13453514" cy="3856957"/>
          </a:xfrm>
          <a:prstGeom prst="rect">
            <a:avLst/>
          </a:prstGeom>
        </p:spPr>
        <p:txBody>
          <a:bodyPr anchor="t" rtlCol="false" tIns="0" lIns="0" bIns="0" rIns="0">
            <a:spAutoFit/>
          </a:bodyPr>
          <a:lstStyle/>
          <a:p>
            <a:pPr algn="ctr">
              <a:lnSpc>
                <a:spcPts val="15079"/>
              </a:lnSpc>
            </a:pPr>
            <a:r>
              <a:rPr lang="en-US" sz="12999">
                <a:solidFill>
                  <a:srgbClr val="000000"/>
                </a:solidFill>
                <a:latin typeface="Balsamiq Sans"/>
                <a:ea typeface="Balsamiq Sans"/>
                <a:cs typeface="Balsamiq Sans"/>
                <a:sym typeface="Balsamiq Sans"/>
              </a:rPr>
              <a:t>PREPARACIÓN AL PARTO</a:t>
            </a:r>
          </a:p>
        </p:txBody>
      </p:sp>
      <p:sp>
        <p:nvSpPr>
          <p:cNvPr name="Freeform 6" id="6"/>
          <p:cNvSpPr/>
          <p:nvPr/>
        </p:nvSpPr>
        <p:spPr>
          <a:xfrm flipH="false" flipV="false" rot="0">
            <a:off x="-1840645" y="4047501"/>
            <a:ext cx="6605824" cy="15394928"/>
          </a:xfrm>
          <a:custGeom>
            <a:avLst/>
            <a:gdLst/>
            <a:ahLst/>
            <a:cxnLst/>
            <a:rect r="r" b="b" t="t" l="l"/>
            <a:pathLst>
              <a:path h="15394928" w="6605824">
                <a:moveTo>
                  <a:pt x="0" y="0"/>
                </a:moveTo>
                <a:lnTo>
                  <a:pt x="6605823" y="0"/>
                </a:lnTo>
                <a:lnTo>
                  <a:pt x="6605823" y="15394929"/>
                </a:lnTo>
                <a:lnTo>
                  <a:pt x="0" y="153949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4125378" y="5011515"/>
            <a:ext cx="3490757" cy="4717240"/>
          </a:xfrm>
          <a:custGeom>
            <a:avLst/>
            <a:gdLst/>
            <a:ahLst/>
            <a:cxnLst/>
            <a:rect r="r" b="b" t="t" l="l"/>
            <a:pathLst>
              <a:path h="4717240" w="3490757">
                <a:moveTo>
                  <a:pt x="3490758" y="0"/>
                </a:moveTo>
                <a:lnTo>
                  <a:pt x="0" y="0"/>
                </a:lnTo>
                <a:lnTo>
                  <a:pt x="0" y="4717239"/>
                </a:lnTo>
                <a:lnTo>
                  <a:pt x="3490758" y="4717239"/>
                </a:lnTo>
                <a:lnTo>
                  <a:pt x="349075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892401" y="582854"/>
            <a:ext cx="2503198" cy="2475890"/>
          </a:xfrm>
          <a:custGeom>
            <a:avLst/>
            <a:gdLst/>
            <a:ahLst/>
            <a:cxnLst/>
            <a:rect r="r" b="b" t="t" l="l"/>
            <a:pathLst>
              <a:path h="2475890" w="2503198">
                <a:moveTo>
                  <a:pt x="0" y="0"/>
                </a:moveTo>
                <a:lnTo>
                  <a:pt x="2503198" y="0"/>
                </a:lnTo>
                <a:lnTo>
                  <a:pt x="2503198" y="2475890"/>
                </a:lnTo>
                <a:lnTo>
                  <a:pt x="0" y="24758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p:cSld>
    <p:bg>
      <p:bgPr>
        <a:solidFill>
          <a:srgbClr val="F19898"/>
        </a:solidFill>
      </p:bgPr>
    </p:bg>
    <p:spTree>
      <p:nvGrpSpPr>
        <p:cNvPr id="1" name=""/>
        <p:cNvGrpSpPr/>
        <p:nvPr/>
      </p:nvGrpSpPr>
      <p:grpSpPr>
        <a:xfrm>
          <a:off x="0" y="0"/>
          <a:ext cx="0" cy="0"/>
          <a:chOff x="0" y="0"/>
          <a:chExt cx="0" cy="0"/>
        </a:xfrm>
      </p:grpSpPr>
      <p:grpSp>
        <p:nvGrpSpPr>
          <p:cNvPr name="Group 2" id="2"/>
          <p:cNvGrpSpPr/>
          <p:nvPr/>
        </p:nvGrpSpPr>
        <p:grpSpPr>
          <a:xfrm rot="0">
            <a:off x="1028700" y="2726055"/>
            <a:ext cx="5075712" cy="3086100"/>
            <a:chOff x="0" y="0"/>
            <a:chExt cx="1336813" cy="812800"/>
          </a:xfrm>
        </p:grpSpPr>
        <p:sp>
          <p:nvSpPr>
            <p:cNvPr name="Freeform 3" id="3"/>
            <p:cNvSpPr/>
            <p:nvPr/>
          </p:nvSpPr>
          <p:spPr>
            <a:xfrm flipH="false" flipV="false" rot="0">
              <a:off x="0" y="0"/>
              <a:ext cx="1336813" cy="812800"/>
            </a:xfrm>
            <a:custGeom>
              <a:avLst/>
              <a:gdLst/>
              <a:ahLst/>
              <a:cxnLst/>
              <a:rect r="r" b="b" t="t" l="l"/>
              <a:pathLst>
                <a:path h="812800" w="1336813">
                  <a:moveTo>
                    <a:pt x="77790" y="0"/>
                  </a:moveTo>
                  <a:lnTo>
                    <a:pt x="1259023" y="0"/>
                  </a:lnTo>
                  <a:cubicBezTo>
                    <a:pt x="1301985" y="0"/>
                    <a:pt x="1336813" y="34828"/>
                    <a:pt x="1336813" y="77790"/>
                  </a:cubicBezTo>
                  <a:lnTo>
                    <a:pt x="1336813" y="735010"/>
                  </a:lnTo>
                  <a:cubicBezTo>
                    <a:pt x="1336813" y="777972"/>
                    <a:pt x="1301985" y="812800"/>
                    <a:pt x="1259023" y="812800"/>
                  </a:cubicBezTo>
                  <a:lnTo>
                    <a:pt x="77790" y="812800"/>
                  </a:lnTo>
                  <a:cubicBezTo>
                    <a:pt x="34828" y="812800"/>
                    <a:pt x="0" y="777972"/>
                    <a:pt x="0" y="735010"/>
                  </a:cubicBezTo>
                  <a:lnTo>
                    <a:pt x="0" y="77790"/>
                  </a:lnTo>
                  <a:cubicBezTo>
                    <a:pt x="0" y="34828"/>
                    <a:pt x="34828" y="0"/>
                    <a:pt x="77790" y="0"/>
                  </a:cubicBezTo>
                  <a:close/>
                </a:path>
              </a:pathLst>
            </a:custGeom>
            <a:solidFill>
              <a:srgbClr val="F8F5ED"/>
            </a:solidFill>
          </p:spPr>
        </p:sp>
        <p:sp>
          <p:nvSpPr>
            <p:cNvPr name="TextBox 4" id="4"/>
            <p:cNvSpPr txBox="true"/>
            <p:nvPr/>
          </p:nvSpPr>
          <p:spPr>
            <a:xfrm>
              <a:off x="0" y="9525"/>
              <a:ext cx="1336813" cy="803275"/>
            </a:xfrm>
            <a:prstGeom prst="rect">
              <a:avLst/>
            </a:prstGeom>
          </p:spPr>
          <p:txBody>
            <a:bodyPr anchor="ctr" rtlCol="false" tIns="50800" lIns="50800" bIns="50800" rIns="50800"/>
            <a:lstStyle/>
            <a:p>
              <a:pPr algn="ctr">
                <a:lnSpc>
                  <a:spcPts val="3018"/>
                </a:lnSpc>
              </a:pPr>
            </a:p>
          </p:txBody>
        </p:sp>
      </p:grpSp>
      <p:grpSp>
        <p:nvGrpSpPr>
          <p:cNvPr name="Group 5" id="5"/>
          <p:cNvGrpSpPr/>
          <p:nvPr/>
        </p:nvGrpSpPr>
        <p:grpSpPr>
          <a:xfrm rot="0">
            <a:off x="6606144" y="2726055"/>
            <a:ext cx="5075712" cy="3086100"/>
            <a:chOff x="0" y="0"/>
            <a:chExt cx="1336813" cy="812800"/>
          </a:xfrm>
        </p:grpSpPr>
        <p:sp>
          <p:nvSpPr>
            <p:cNvPr name="Freeform 6" id="6"/>
            <p:cNvSpPr/>
            <p:nvPr/>
          </p:nvSpPr>
          <p:spPr>
            <a:xfrm flipH="false" flipV="false" rot="0">
              <a:off x="0" y="0"/>
              <a:ext cx="1336813" cy="812800"/>
            </a:xfrm>
            <a:custGeom>
              <a:avLst/>
              <a:gdLst/>
              <a:ahLst/>
              <a:cxnLst/>
              <a:rect r="r" b="b" t="t" l="l"/>
              <a:pathLst>
                <a:path h="812800" w="1336813">
                  <a:moveTo>
                    <a:pt x="77790" y="0"/>
                  </a:moveTo>
                  <a:lnTo>
                    <a:pt x="1259023" y="0"/>
                  </a:lnTo>
                  <a:cubicBezTo>
                    <a:pt x="1301985" y="0"/>
                    <a:pt x="1336813" y="34828"/>
                    <a:pt x="1336813" y="77790"/>
                  </a:cubicBezTo>
                  <a:lnTo>
                    <a:pt x="1336813" y="735010"/>
                  </a:lnTo>
                  <a:cubicBezTo>
                    <a:pt x="1336813" y="777972"/>
                    <a:pt x="1301985" y="812800"/>
                    <a:pt x="1259023" y="812800"/>
                  </a:cubicBezTo>
                  <a:lnTo>
                    <a:pt x="77790" y="812800"/>
                  </a:lnTo>
                  <a:cubicBezTo>
                    <a:pt x="34828" y="812800"/>
                    <a:pt x="0" y="777972"/>
                    <a:pt x="0" y="735010"/>
                  </a:cubicBezTo>
                  <a:lnTo>
                    <a:pt x="0" y="77790"/>
                  </a:lnTo>
                  <a:cubicBezTo>
                    <a:pt x="0" y="34828"/>
                    <a:pt x="34828" y="0"/>
                    <a:pt x="77790" y="0"/>
                  </a:cubicBezTo>
                  <a:close/>
                </a:path>
              </a:pathLst>
            </a:custGeom>
            <a:solidFill>
              <a:srgbClr val="F8F5ED"/>
            </a:solidFill>
          </p:spPr>
        </p:sp>
        <p:sp>
          <p:nvSpPr>
            <p:cNvPr name="TextBox 7" id="7"/>
            <p:cNvSpPr txBox="true"/>
            <p:nvPr/>
          </p:nvSpPr>
          <p:spPr>
            <a:xfrm>
              <a:off x="0" y="9525"/>
              <a:ext cx="1336813" cy="803275"/>
            </a:xfrm>
            <a:prstGeom prst="rect">
              <a:avLst/>
            </a:prstGeom>
          </p:spPr>
          <p:txBody>
            <a:bodyPr anchor="ctr" rtlCol="false" tIns="50800" lIns="50800" bIns="50800" rIns="50800"/>
            <a:lstStyle/>
            <a:p>
              <a:pPr algn="ctr">
                <a:lnSpc>
                  <a:spcPts val="3018"/>
                </a:lnSpc>
              </a:pPr>
            </a:p>
          </p:txBody>
        </p:sp>
      </p:grpSp>
      <p:grpSp>
        <p:nvGrpSpPr>
          <p:cNvPr name="Group 8" id="8"/>
          <p:cNvGrpSpPr/>
          <p:nvPr/>
        </p:nvGrpSpPr>
        <p:grpSpPr>
          <a:xfrm rot="0">
            <a:off x="12186681" y="2726055"/>
            <a:ext cx="5075712" cy="3086100"/>
            <a:chOff x="0" y="0"/>
            <a:chExt cx="1336813" cy="812800"/>
          </a:xfrm>
        </p:grpSpPr>
        <p:sp>
          <p:nvSpPr>
            <p:cNvPr name="Freeform 9" id="9"/>
            <p:cNvSpPr/>
            <p:nvPr/>
          </p:nvSpPr>
          <p:spPr>
            <a:xfrm flipH="false" flipV="false" rot="0">
              <a:off x="0" y="0"/>
              <a:ext cx="1336813" cy="812800"/>
            </a:xfrm>
            <a:custGeom>
              <a:avLst/>
              <a:gdLst/>
              <a:ahLst/>
              <a:cxnLst/>
              <a:rect r="r" b="b" t="t" l="l"/>
              <a:pathLst>
                <a:path h="812800" w="1336813">
                  <a:moveTo>
                    <a:pt x="77790" y="0"/>
                  </a:moveTo>
                  <a:lnTo>
                    <a:pt x="1259023" y="0"/>
                  </a:lnTo>
                  <a:cubicBezTo>
                    <a:pt x="1301985" y="0"/>
                    <a:pt x="1336813" y="34828"/>
                    <a:pt x="1336813" y="77790"/>
                  </a:cubicBezTo>
                  <a:lnTo>
                    <a:pt x="1336813" y="735010"/>
                  </a:lnTo>
                  <a:cubicBezTo>
                    <a:pt x="1336813" y="777972"/>
                    <a:pt x="1301985" y="812800"/>
                    <a:pt x="1259023" y="812800"/>
                  </a:cubicBezTo>
                  <a:lnTo>
                    <a:pt x="77790" y="812800"/>
                  </a:lnTo>
                  <a:cubicBezTo>
                    <a:pt x="34828" y="812800"/>
                    <a:pt x="0" y="777972"/>
                    <a:pt x="0" y="735010"/>
                  </a:cubicBezTo>
                  <a:lnTo>
                    <a:pt x="0" y="77790"/>
                  </a:lnTo>
                  <a:cubicBezTo>
                    <a:pt x="0" y="34828"/>
                    <a:pt x="34828" y="0"/>
                    <a:pt x="77790" y="0"/>
                  </a:cubicBezTo>
                  <a:close/>
                </a:path>
              </a:pathLst>
            </a:custGeom>
            <a:solidFill>
              <a:srgbClr val="F8F5ED"/>
            </a:solidFill>
          </p:spPr>
        </p:sp>
        <p:sp>
          <p:nvSpPr>
            <p:cNvPr name="TextBox 10" id="10"/>
            <p:cNvSpPr txBox="true"/>
            <p:nvPr/>
          </p:nvSpPr>
          <p:spPr>
            <a:xfrm>
              <a:off x="0" y="9525"/>
              <a:ext cx="1336813" cy="803275"/>
            </a:xfrm>
            <a:prstGeom prst="rect">
              <a:avLst/>
            </a:prstGeom>
          </p:spPr>
          <p:txBody>
            <a:bodyPr anchor="ctr" rtlCol="false" tIns="50800" lIns="50800" bIns="50800" rIns="50800"/>
            <a:lstStyle/>
            <a:p>
              <a:pPr algn="ctr">
                <a:lnSpc>
                  <a:spcPts val="3018"/>
                </a:lnSpc>
              </a:pPr>
            </a:p>
          </p:txBody>
        </p:sp>
      </p:grpSp>
      <p:grpSp>
        <p:nvGrpSpPr>
          <p:cNvPr name="Group 11" id="11"/>
          <p:cNvGrpSpPr/>
          <p:nvPr/>
        </p:nvGrpSpPr>
        <p:grpSpPr>
          <a:xfrm rot="0">
            <a:off x="6606144" y="6395809"/>
            <a:ext cx="5075712" cy="3086100"/>
            <a:chOff x="0" y="0"/>
            <a:chExt cx="1336813" cy="812800"/>
          </a:xfrm>
        </p:grpSpPr>
        <p:sp>
          <p:nvSpPr>
            <p:cNvPr name="Freeform 12" id="12"/>
            <p:cNvSpPr/>
            <p:nvPr/>
          </p:nvSpPr>
          <p:spPr>
            <a:xfrm flipH="false" flipV="false" rot="0">
              <a:off x="0" y="0"/>
              <a:ext cx="1336813" cy="812800"/>
            </a:xfrm>
            <a:custGeom>
              <a:avLst/>
              <a:gdLst/>
              <a:ahLst/>
              <a:cxnLst/>
              <a:rect r="r" b="b" t="t" l="l"/>
              <a:pathLst>
                <a:path h="812800" w="1336813">
                  <a:moveTo>
                    <a:pt x="77790" y="0"/>
                  </a:moveTo>
                  <a:lnTo>
                    <a:pt x="1259023" y="0"/>
                  </a:lnTo>
                  <a:cubicBezTo>
                    <a:pt x="1301985" y="0"/>
                    <a:pt x="1336813" y="34828"/>
                    <a:pt x="1336813" y="77790"/>
                  </a:cubicBezTo>
                  <a:lnTo>
                    <a:pt x="1336813" y="735010"/>
                  </a:lnTo>
                  <a:cubicBezTo>
                    <a:pt x="1336813" y="777972"/>
                    <a:pt x="1301985" y="812800"/>
                    <a:pt x="1259023" y="812800"/>
                  </a:cubicBezTo>
                  <a:lnTo>
                    <a:pt x="77790" y="812800"/>
                  </a:lnTo>
                  <a:cubicBezTo>
                    <a:pt x="34828" y="812800"/>
                    <a:pt x="0" y="777972"/>
                    <a:pt x="0" y="735010"/>
                  </a:cubicBezTo>
                  <a:lnTo>
                    <a:pt x="0" y="77790"/>
                  </a:lnTo>
                  <a:cubicBezTo>
                    <a:pt x="0" y="34828"/>
                    <a:pt x="34828" y="0"/>
                    <a:pt x="77790" y="0"/>
                  </a:cubicBezTo>
                  <a:close/>
                </a:path>
              </a:pathLst>
            </a:custGeom>
            <a:solidFill>
              <a:srgbClr val="F8F5ED"/>
            </a:solidFill>
          </p:spPr>
        </p:sp>
        <p:sp>
          <p:nvSpPr>
            <p:cNvPr name="TextBox 13" id="13"/>
            <p:cNvSpPr txBox="true"/>
            <p:nvPr/>
          </p:nvSpPr>
          <p:spPr>
            <a:xfrm>
              <a:off x="0" y="9525"/>
              <a:ext cx="1336813" cy="803275"/>
            </a:xfrm>
            <a:prstGeom prst="rect">
              <a:avLst/>
            </a:prstGeom>
          </p:spPr>
          <p:txBody>
            <a:bodyPr anchor="ctr" rtlCol="false" tIns="50800" lIns="50800" bIns="50800" rIns="50800"/>
            <a:lstStyle/>
            <a:p>
              <a:pPr algn="ctr">
                <a:lnSpc>
                  <a:spcPts val="3018"/>
                </a:lnSpc>
              </a:pPr>
            </a:p>
          </p:txBody>
        </p:sp>
      </p:grpSp>
      <p:sp>
        <p:nvSpPr>
          <p:cNvPr name="TextBox 14" id="14"/>
          <p:cNvSpPr txBox="true"/>
          <p:nvPr/>
        </p:nvSpPr>
        <p:spPr>
          <a:xfrm rot="0">
            <a:off x="1234440" y="3227139"/>
            <a:ext cx="4664232" cy="2725420"/>
          </a:xfrm>
          <a:prstGeom prst="rect">
            <a:avLst/>
          </a:prstGeom>
        </p:spPr>
        <p:txBody>
          <a:bodyPr anchor="t" rtlCol="false" tIns="0" lIns="0" bIns="0" rIns="0">
            <a:spAutoFit/>
          </a:bodyPr>
          <a:lstStyle/>
          <a:p>
            <a:pPr algn="just">
              <a:lnSpc>
                <a:spcPts val="3080"/>
              </a:lnSpc>
            </a:pPr>
            <a:r>
              <a:rPr lang="en-US" sz="2200">
                <a:solidFill>
                  <a:srgbClr val="000000"/>
                </a:solidFill>
                <a:latin typeface="DM Sans"/>
                <a:ea typeface="DM Sans"/>
                <a:cs typeface="DM Sans"/>
                <a:sym typeface="DM Sans"/>
              </a:rPr>
              <a:t>Clases de preparación al parto: Estas clases te enseñan sobre el proceso del parto, las diferentes etapas, las técnicas de respiración y relajación, y cómo manejar el dolor.</a:t>
            </a:r>
          </a:p>
          <a:p>
            <a:pPr algn="just">
              <a:lnSpc>
                <a:spcPts val="3080"/>
              </a:lnSpc>
            </a:pPr>
          </a:p>
        </p:txBody>
      </p:sp>
      <p:sp>
        <p:nvSpPr>
          <p:cNvPr name="TextBox 15" id="15"/>
          <p:cNvSpPr txBox="true"/>
          <p:nvPr/>
        </p:nvSpPr>
        <p:spPr>
          <a:xfrm rot="0">
            <a:off x="6811884" y="2882583"/>
            <a:ext cx="4664232" cy="2725420"/>
          </a:xfrm>
          <a:prstGeom prst="rect">
            <a:avLst/>
          </a:prstGeom>
        </p:spPr>
        <p:txBody>
          <a:bodyPr anchor="t" rtlCol="false" tIns="0" lIns="0" bIns="0" rIns="0">
            <a:spAutoFit/>
          </a:bodyPr>
          <a:lstStyle/>
          <a:p>
            <a:pPr algn="just">
              <a:lnSpc>
                <a:spcPts val="3080"/>
              </a:lnSpc>
            </a:pPr>
            <a:r>
              <a:rPr lang="en-US" sz="2200">
                <a:solidFill>
                  <a:srgbClr val="000000"/>
                </a:solidFill>
                <a:latin typeface="DM Sans"/>
                <a:ea typeface="DM Sans"/>
                <a:cs typeface="DM Sans"/>
                <a:sym typeface="DM Sans"/>
              </a:rPr>
              <a:t>Plan de parto: Es un documento que describe tus preferencias para el parto, como el tipo de analgesia que deseas, si quieres tener un parto vaginal o una cesárea, y quién quieres que te acompañe durante el parto.</a:t>
            </a:r>
          </a:p>
        </p:txBody>
      </p:sp>
      <p:sp>
        <p:nvSpPr>
          <p:cNvPr name="TextBox 16" id="16"/>
          <p:cNvSpPr txBox="true"/>
          <p:nvPr/>
        </p:nvSpPr>
        <p:spPr>
          <a:xfrm rot="0">
            <a:off x="12392421" y="3468370"/>
            <a:ext cx="4664232" cy="1553845"/>
          </a:xfrm>
          <a:prstGeom prst="rect">
            <a:avLst/>
          </a:prstGeom>
        </p:spPr>
        <p:txBody>
          <a:bodyPr anchor="t" rtlCol="false" tIns="0" lIns="0" bIns="0" rIns="0">
            <a:spAutoFit/>
          </a:bodyPr>
          <a:lstStyle/>
          <a:p>
            <a:pPr algn="just">
              <a:lnSpc>
                <a:spcPts val="3080"/>
              </a:lnSpc>
            </a:pPr>
            <a:r>
              <a:rPr lang="en-US" sz="2200">
                <a:solidFill>
                  <a:srgbClr val="000000"/>
                </a:solidFill>
                <a:latin typeface="DM Sans"/>
                <a:ea typeface="DM Sans"/>
                <a:cs typeface="DM Sans"/>
                <a:sym typeface="DM Sans"/>
              </a:rPr>
              <a:t>Preparación física: Ejercicios y técnicas de respiración te ayudan a fortalecer tu cuerpo y a prepararte para el esfuerzo del parto.</a:t>
            </a:r>
          </a:p>
        </p:txBody>
      </p:sp>
      <p:sp>
        <p:nvSpPr>
          <p:cNvPr name="TextBox 17" id="17"/>
          <p:cNvSpPr txBox="true"/>
          <p:nvPr/>
        </p:nvSpPr>
        <p:spPr>
          <a:xfrm rot="0">
            <a:off x="6811884" y="6747599"/>
            <a:ext cx="4664232" cy="2334895"/>
          </a:xfrm>
          <a:prstGeom prst="rect">
            <a:avLst/>
          </a:prstGeom>
        </p:spPr>
        <p:txBody>
          <a:bodyPr anchor="t" rtlCol="false" tIns="0" lIns="0" bIns="0" rIns="0">
            <a:spAutoFit/>
          </a:bodyPr>
          <a:lstStyle/>
          <a:p>
            <a:pPr algn="just">
              <a:lnSpc>
                <a:spcPts val="3080"/>
              </a:lnSpc>
            </a:pPr>
            <a:r>
              <a:rPr lang="en-US" sz="2200">
                <a:solidFill>
                  <a:srgbClr val="000000"/>
                </a:solidFill>
                <a:latin typeface="DM Sans"/>
                <a:ea typeface="DM Sans"/>
                <a:cs typeface="DM Sans"/>
                <a:sym typeface="DM Sans"/>
              </a:rPr>
              <a:t>Preparación psicológica: Es importante que te sientas tranquila y segura durante el parto. Las clases de preparación al parto te ayudan a entender el proceso y a manejar tus emociones.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BB1B3"/>
        </a:solidFill>
      </p:bgPr>
    </p:bg>
    <p:spTree>
      <p:nvGrpSpPr>
        <p:cNvPr id="1" name=""/>
        <p:cNvGrpSpPr/>
        <p:nvPr/>
      </p:nvGrpSpPr>
      <p:grpSpPr>
        <a:xfrm>
          <a:off x="0" y="0"/>
          <a:ext cx="0" cy="0"/>
          <a:chOff x="0" y="0"/>
          <a:chExt cx="0" cy="0"/>
        </a:xfrm>
      </p:grpSpPr>
      <p:sp>
        <p:nvSpPr>
          <p:cNvPr name="Freeform 2" id="2"/>
          <p:cNvSpPr/>
          <p:nvPr/>
        </p:nvSpPr>
        <p:spPr>
          <a:xfrm flipH="false" flipV="false" rot="0">
            <a:off x="4741195" y="527190"/>
            <a:ext cx="8805611" cy="9232620"/>
          </a:xfrm>
          <a:custGeom>
            <a:avLst/>
            <a:gdLst/>
            <a:ahLst/>
            <a:cxnLst/>
            <a:rect r="r" b="b" t="t" l="l"/>
            <a:pathLst>
              <a:path h="9232620" w="8805611">
                <a:moveTo>
                  <a:pt x="0" y="0"/>
                </a:moveTo>
                <a:lnTo>
                  <a:pt x="8805610" y="0"/>
                </a:lnTo>
                <a:lnTo>
                  <a:pt x="8805610" y="9232620"/>
                </a:lnTo>
                <a:lnTo>
                  <a:pt x="0" y="92326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859376" y="3159685"/>
            <a:ext cx="8569248" cy="2614024"/>
            <a:chOff x="0" y="0"/>
            <a:chExt cx="11425664" cy="3485366"/>
          </a:xfrm>
        </p:grpSpPr>
        <p:sp>
          <p:nvSpPr>
            <p:cNvPr name="TextBox 4" id="4"/>
            <p:cNvSpPr txBox="true"/>
            <p:nvPr/>
          </p:nvSpPr>
          <p:spPr>
            <a:xfrm rot="0">
              <a:off x="0" y="2691722"/>
              <a:ext cx="11425664" cy="793643"/>
            </a:xfrm>
            <a:prstGeom prst="rect">
              <a:avLst/>
            </a:prstGeom>
          </p:spPr>
          <p:txBody>
            <a:bodyPr anchor="t" rtlCol="false" tIns="0" lIns="0" bIns="0" rIns="0">
              <a:spAutoFit/>
            </a:bodyPr>
            <a:lstStyle/>
            <a:p>
              <a:pPr algn="ctr" marL="0" indent="0" lvl="0">
                <a:lnSpc>
                  <a:spcPts val="4294"/>
                </a:lnSpc>
                <a:spcBef>
                  <a:spcPct val="0"/>
                </a:spcBef>
              </a:pPr>
              <a:r>
                <a:rPr lang="en-US" sz="4294" i="true">
                  <a:solidFill>
                    <a:srgbClr val="B84C65"/>
                  </a:solidFill>
                  <a:latin typeface="Sweet Apricot"/>
                  <a:ea typeface="Sweet Apricot"/>
                  <a:cs typeface="Sweet Apricot"/>
                  <a:sym typeface="Sweet Apricot"/>
                </a:rPr>
                <a:t>EL MOMENTO MÁS ESPECIAL</a:t>
              </a:r>
            </a:p>
          </p:txBody>
        </p:sp>
        <p:sp>
          <p:nvSpPr>
            <p:cNvPr name="TextBox 5" id="5"/>
            <p:cNvSpPr txBox="true"/>
            <p:nvPr/>
          </p:nvSpPr>
          <p:spPr>
            <a:xfrm rot="0">
              <a:off x="0" y="219075"/>
              <a:ext cx="11425664" cy="2156107"/>
            </a:xfrm>
            <a:prstGeom prst="rect">
              <a:avLst/>
            </a:prstGeom>
          </p:spPr>
          <p:txBody>
            <a:bodyPr anchor="t" rtlCol="false" tIns="0" lIns="0" bIns="0" rIns="0">
              <a:spAutoFit/>
            </a:bodyPr>
            <a:lstStyle/>
            <a:p>
              <a:pPr algn="ctr" marL="0" indent="0" lvl="0">
                <a:lnSpc>
                  <a:spcPts val="11756"/>
                </a:lnSpc>
                <a:spcBef>
                  <a:spcPct val="0"/>
                </a:spcBef>
              </a:pPr>
              <a:r>
                <a:rPr lang="en-US" sz="11756">
                  <a:solidFill>
                    <a:srgbClr val="000000"/>
                  </a:solidFill>
                  <a:latin typeface="Sweet Apricot"/>
                  <a:ea typeface="Sweet Apricot"/>
                  <a:cs typeface="Sweet Apricot"/>
                  <a:sym typeface="Sweet Apricot"/>
                </a:rPr>
                <a:t>TIPOS DE PARTO </a:t>
              </a:r>
            </a:p>
          </p:txBody>
        </p:sp>
      </p:grpSp>
      <p:sp>
        <p:nvSpPr>
          <p:cNvPr name="Freeform 6" id="6"/>
          <p:cNvSpPr/>
          <p:nvPr/>
        </p:nvSpPr>
        <p:spPr>
          <a:xfrm flipH="false" flipV="false" rot="0">
            <a:off x="702006" y="3970042"/>
            <a:ext cx="4935671" cy="5446258"/>
          </a:xfrm>
          <a:custGeom>
            <a:avLst/>
            <a:gdLst/>
            <a:ahLst/>
            <a:cxnLst/>
            <a:rect r="r" b="b" t="t" l="l"/>
            <a:pathLst>
              <a:path h="5446258" w="4935671">
                <a:moveTo>
                  <a:pt x="0" y="0"/>
                </a:moveTo>
                <a:lnTo>
                  <a:pt x="4935672" y="0"/>
                </a:lnTo>
                <a:lnTo>
                  <a:pt x="4935672" y="5446258"/>
                </a:lnTo>
                <a:lnTo>
                  <a:pt x="0" y="5446258"/>
                </a:lnTo>
                <a:lnTo>
                  <a:pt x="0" y="0"/>
                </a:lnTo>
                <a:close/>
              </a:path>
            </a:pathLst>
          </a:custGeom>
          <a:blipFill>
            <a:blip r:embed="rId4"/>
            <a:stretch>
              <a:fillRect l="0" t="0" r="0" b="0"/>
            </a:stretch>
          </a:blipFill>
        </p:spPr>
      </p:sp>
      <p:sp>
        <p:nvSpPr>
          <p:cNvPr name="Freeform 7" id="7"/>
          <p:cNvSpPr/>
          <p:nvPr/>
        </p:nvSpPr>
        <p:spPr>
          <a:xfrm flipH="false" flipV="false" rot="0">
            <a:off x="7204070" y="2170049"/>
            <a:ext cx="827463" cy="789851"/>
          </a:xfrm>
          <a:custGeom>
            <a:avLst/>
            <a:gdLst/>
            <a:ahLst/>
            <a:cxnLst/>
            <a:rect r="r" b="b" t="t" l="l"/>
            <a:pathLst>
              <a:path h="789851" w="827463">
                <a:moveTo>
                  <a:pt x="0" y="0"/>
                </a:moveTo>
                <a:lnTo>
                  <a:pt x="827463" y="0"/>
                </a:lnTo>
                <a:lnTo>
                  <a:pt x="827463" y="789851"/>
                </a:lnTo>
                <a:lnTo>
                  <a:pt x="0" y="7898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8304678" y="7443549"/>
            <a:ext cx="1678645" cy="1814751"/>
          </a:xfrm>
          <a:custGeom>
            <a:avLst/>
            <a:gdLst/>
            <a:ahLst/>
            <a:cxnLst/>
            <a:rect r="r" b="b" t="t" l="l"/>
            <a:pathLst>
              <a:path h="1814751" w="1678645">
                <a:moveTo>
                  <a:pt x="0" y="0"/>
                </a:moveTo>
                <a:lnTo>
                  <a:pt x="1678644" y="0"/>
                </a:lnTo>
                <a:lnTo>
                  <a:pt x="1678644" y="1814751"/>
                </a:lnTo>
                <a:lnTo>
                  <a:pt x="0" y="18147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323037">
            <a:off x="13023838" y="1372209"/>
            <a:ext cx="3754755" cy="8229600"/>
          </a:xfrm>
          <a:custGeom>
            <a:avLst/>
            <a:gdLst/>
            <a:ahLst/>
            <a:cxnLst/>
            <a:rect r="r" b="b" t="t" l="l"/>
            <a:pathLst>
              <a:path h="8229600" w="3754755">
                <a:moveTo>
                  <a:pt x="0" y="0"/>
                </a:moveTo>
                <a:lnTo>
                  <a:pt x="3754755" y="0"/>
                </a:lnTo>
                <a:lnTo>
                  <a:pt x="3754755" y="8229600"/>
                </a:lnTo>
                <a:lnTo>
                  <a:pt x="0" y="8229600"/>
                </a:lnTo>
                <a:lnTo>
                  <a:pt x="0"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001997" y="5829083"/>
            <a:ext cx="10479651" cy="34292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El embrión se implanta en el útero y comienza a formarse el saco amniótico y la placenta.</a:t>
            </a:r>
          </a:p>
          <a:p>
            <a:pPr algn="just">
              <a:lnSpc>
                <a:spcPts val="4525"/>
              </a:lnSpc>
            </a:pPr>
            <a:r>
              <a:rPr lang="en-US" sz="3835">
                <a:solidFill>
                  <a:srgbClr val="000000"/>
                </a:solidFill>
                <a:latin typeface="Rufina"/>
                <a:ea typeface="Rufina"/>
                <a:cs typeface="Rufina"/>
                <a:sym typeface="Rufina"/>
              </a:rPr>
              <a:t>Cambios en la madre: Pueden aparecer síntomas como náuseas, fatiga y sensibilidad en los senos</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PRIMER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7969238">
            <a:off x="11783078" y="2308939"/>
            <a:ext cx="5669122" cy="5669122"/>
          </a:xfrm>
          <a:custGeom>
            <a:avLst/>
            <a:gdLst/>
            <a:ahLst/>
            <a:cxnLst/>
            <a:rect r="r" b="b" t="t" l="l"/>
            <a:pathLst>
              <a:path h="5669122" w="5669122">
                <a:moveTo>
                  <a:pt x="0" y="0"/>
                </a:moveTo>
                <a:lnTo>
                  <a:pt x="5669121" y="0"/>
                </a:lnTo>
                <a:lnTo>
                  <a:pt x="5669121" y="5669122"/>
                </a:lnTo>
                <a:lnTo>
                  <a:pt x="0" y="56691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1</a:t>
            </a:r>
          </a:p>
        </p:txBody>
      </p:sp>
      <p:sp>
        <p:nvSpPr>
          <p:cNvPr name="TextBox 7" id="7"/>
          <p:cNvSpPr txBox="true"/>
          <p:nvPr/>
        </p:nvSpPr>
        <p:spPr>
          <a:xfrm rot="0">
            <a:off x="1398821" y="4143198"/>
            <a:ext cx="7068843"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3 A LA 4</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5EBE6"/>
        </a:solidFill>
      </p:bgPr>
    </p:bg>
    <p:spTree>
      <p:nvGrpSpPr>
        <p:cNvPr id="1" name=""/>
        <p:cNvGrpSpPr/>
        <p:nvPr/>
      </p:nvGrpSpPr>
      <p:grpSpPr>
        <a:xfrm>
          <a:off x="0" y="0"/>
          <a:ext cx="0" cy="0"/>
          <a:chOff x="0" y="0"/>
          <a:chExt cx="0" cy="0"/>
        </a:xfrm>
      </p:grpSpPr>
      <p:grpSp>
        <p:nvGrpSpPr>
          <p:cNvPr name="Group 2" id="2"/>
          <p:cNvGrpSpPr/>
          <p:nvPr/>
        </p:nvGrpSpPr>
        <p:grpSpPr>
          <a:xfrm rot="0">
            <a:off x="865050" y="5049200"/>
            <a:ext cx="3290217" cy="5081600"/>
            <a:chOff x="0" y="0"/>
            <a:chExt cx="4386956" cy="6775466"/>
          </a:xfrm>
        </p:grpSpPr>
        <p:grpSp>
          <p:nvGrpSpPr>
            <p:cNvPr name="Group 3" id="3"/>
            <p:cNvGrpSpPr/>
            <p:nvPr/>
          </p:nvGrpSpPr>
          <p:grpSpPr>
            <a:xfrm rot="0">
              <a:off x="0" y="0"/>
              <a:ext cx="4386956" cy="6775466"/>
              <a:chOff x="0" y="0"/>
              <a:chExt cx="980725" cy="1514687"/>
            </a:xfrm>
          </p:grpSpPr>
          <p:sp>
            <p:nvSpPr>
              <p:cNvPr name="Freeform 4" id="4"/>
              <p:cNvSpPr/>
              <p:nvPr/>
            </p:nvSpPr>
            <p:spPr>
              <a:xfrm flipH="false" flipV="false" rot="0">
                <a:off x="0" y="0"/>
                <a:ext cx="980725" cy="1514687"/>
              </a:xfrm>
              <a:custGeom>
                <a:avLst/>
                <a:gdLst/>
                <a:ahLst/>
                <a:cxnLst/>
                <a:rect r="r" b="b" t="t" l="l"/>
                <a:pathLst>
                  <a:path h="1514687" w="980725">
                    <a:moveTo>
                      <a:pt x="108341" y="0"/>
                    </a:moveTo>
                    <a:lnTo>
                      <a:pt x="872384" y="0"/>
                    </a:lnTo>
                    <a:cubicBezTo>
                      <a:pt x="932219" y="0"/>
                      <a:pt x="980725" y="48506"/>
                      <a:pt x="980725" y="108341"/>
                    </a:cubicBezTo>
                    <a:lnTo>
                      <a:pt x="980725" y="1406346"/>
                    </a:lnTo>
                    <a:cubicBezTo>
                      <a:pt x="980725" y="1466181"/>
                      <a:pt x="932219" y="1514687"/>
                      <a:pt x="872384" y="1514687"/>
                    </a:cubicBezTo>
                    <a:lnTo>
                      <a:pt x="108341" y="1514687"/>
                    </a:lnTo>
                    <a:cubicBezTo>
                      <a:pt x="48506" y="1514687"/>
                      <a:pt x="0" y="1466181"/>
                      <a:pt x="0" y="1406346"/>
                    </a:cubicBezTo>
                    <a:lnTo>
                      <a:pt x="0" y="108341"/>
                    </a:lnTo>
                    <a:cubicBezTo>
                      <a:pt x="0" y="48506"/>
                      <a:pt x="48506" y="0"/>
                      <a:pt x="108341" y="0"/>
                    </a:cubicBezTo>
                    <a:close/>
                  </a:path>
                </a:pathLst>
              </a:custGeom>
              <a:solidFill>
                <a:srgbClr val="EC9BC2"/>
              </a:solidFill>
            </p:spPr>
          </p:sp>
          <p:sp>
            <p:nvSpPr>
              <p:cNvPr name="TextBox 5" id="5"/>
              <p:cNvSpPr txBox="true"/>
              <p:nvPr/>
            </p:nvSpPr>
            <p:spPr>
              <a:xfrm>
                <a:off x="0" y="-28575"/>
                <a:ext cx="980725" cy="1543262"/>
              </a:xfrm>
              <a:prstGeom prst="rect">
                <a:avLst/>
              </a:prstGeom>
            </p:spPr>
            <p:txBody>
              <a:bodyPr anchor="ctr" rtlCol="false" tIns="53360" lIns="53360" bIns="53360" rIns="53360"/>
              <a:lstStyle/>
              <a:p>
                <a:pPr algn="ctr">
                  <a:lnSpc>
                    <a:spcPts val="2660"/>
                  </a:lnSpc>
                </a:pPr>
              </a:p>
            </p:txBody>
          </p:sp>
        </p:grpSp>
        <p:sp>
          <p:nvSpPr>
            <p:cNvPr name="TextBox 6" id="6"/>
            <p:cNvSpPr txBox="true"/>
            <p:nvPr/>
          </p:nvSpPr>
          <p:spPr>
            <a:xfrm rot="0">
              <a:off x="642239" y="547130"/>
              <a:ext cx="3102477" cy="462492"/>
            </a:xfrm>
            <a:prstGeom prst="rect">
              <a:avLst/>
            </a:prstGeom>
          </p:spPr>
          <p:txBody>
            <a:bodyPr anchor="t" rtlCol="false" tIns="0" lIns="0" bIns="0" rIns="0">
              <a:spAutoFit/>
            </a:bodyPr>
            <a:lstStyle/>
            <a:p>
              <a:pPr algn="ctr" marL="0" indent="0" lvl="0">
                <a:lnSpc>
                  <a:spcPts val="2527"/>
                </a:lnSpc>
                <a:spcBef>
                  <a:spcPct val="0"/>
                </a:spcBef>
              </a:pPr>
              <a:r>
                <a:rPr lang="en-US" sz="2527" i="true">
                  <a:solidFill>
                    <a:srgbClr val="000000"/>
                  </a:solidFill>
                  <a:latin typeface="Sweet Apricot"/>
                  <a:ea typeface="Sweet Apricot"/>
                  <a:cs typeface="Sweet Apricot"/>
                  <a:sym typeface="Sweet Apricot"/>
                </a:rPr>
                <a:t>1. PARTO VAGINAL</a:t>
              </a:r>
            </a:p>
          </p:txBody>
        </p:sp>
        <p:sp>
          <p:nvSpPr>
            <p:cNvPr name="TextBox 7" id="7"/>
            <p:cNvSpPr txBox="true"/>
            <p:nvPr/>
          </p:nvSpPr>
          <p:spPr>
            <a:xfrm rot="0">
              <a:off x="642239" y="1261481"/>
              <a:ext cx="3102477" cy="4945605"/>
            </a:xfrm>
            <a:prstGeom prst="rect">
              <a:avLst/>
            </a:prstGeom>
          </p:spPr>
          <p:txBody>
            <a:bodyPr anchor="t" rtlCol="false" tIns="0" lIns="0" bIns="0" rIns="0">
              <a:spAutoFit/>
            </a:bodyPr>
            <a:lstStyle/>
            <a:p>
              <a:pPr algn="ctr">
                <a:lnSpc>
                  <a:spcPts val="1834"/>
                </a:lnSpc>
              </a:pPr>
            </a:p>
            <a:p>
              <a:pPr algn="ctr">
                <a:lnSpc>
                  <a:spcPts val="1834"/>
                </a:lnSpc>
              </a:pPr>
              <a:r>
                <a:rPr lang="en-US" sz="1444">
                  <a:solidFill>
                    <a:srgbClr val="000000"/>
                  </a:solidFill>
                  <a:latin typeface="Quicksand"/>
                  <a:ea typeface="Quicksand"/>
                  <a:cs typeface="Quicksand"/>
                  <a:sym typeface="Quicksand"/>
                </a:rPr>
                <a:t>El parto vaginal es el método natural de dar a luz, donde el bebé nace a través del canal vaginal. Este tipo de parto puede ser:</a:t>
              </a:r>
            </a:p>
            <a:p>
              <a:pPr algn="ctr">
                <a:lnSpc>
                  <a:spcPts val="1834"/>
                </a:lnSpc>
              </a:pPr>
              <a:r>
                <a:rPr lang="en-US" sz="1444">
                  <a:solidFill>
                    <a:srgbClr val="000000"/>
                  </a:solidFill>
                  <a:latin typeface="Quicksand"/>
                  <a:ea typeface="Quicksand"/>
                  <a:cs typeface="Quicksand"/>
                  <a:sym typeface="Quicksand"/>
                </a:rPr>
                <a:t>- Parto Vaginal Espontáneo: Ocurre sin intervención médica significativa.</a:t>
              </a:r>
            </a:p>
            <a:p>
              <a:pPr algn="ctr" marL="0" indent="0" lvl="1">
                <a:lnSpc>
                  <a:spcPts val="1834"/>
                </a:lnSpc>
                <a:spcBef>
                  <a:spcPct val="0"/>
                </a:spcBef>
              </a:pPr>
              <a:r>
                <a:rPr lang="en-US" sz="1444">
                  <a:solidFill>
                    <a:srgbClr val="000000"/>
                  </a:solidFill>
                  <a:latin typeface="Quicksand"/>
                  <a:ea typeface="Quicksand"/>
                  <a:cs typeface="Quicksand"/>
                  <a:sym typeface="Quicksand"/>
                </a:rPr>
                <a:t>- Parto Vaginal Asistido: Se utilizan instrumentos como fórceps o ventosa para ayudar al bebé a salir cuando hay dificultades.</a:t>
              </a:r>
            </a:p>
          </p:txBody>
        </p:sp>
      </p:grpSp>
      <p:grpSp>
        <p:nvGrpSpPr>
          <p:cNvPr name="Group 8" id="8"/>
          <p:cNvGrpSpPr/>
          <p:nvPr/>
        </p:nvGrpSpPr>
        <p:grpSpPr>
          <a:xfrm rot="0">
            <a:off x="4598887" y="5162688"/>
            <a:ext cx="2410209" cy="4968111"/>
            <a:chOff x="0" y="0"/>
            <a:chExt cx="3213613" cy="6624148"/>
          </a:xfrm>
        </p:grpSpPr>
        <p:grpSp>
          <p:nvGrpSpPr>
            <p:cNvPr name="Group 9" id="9"/>
            <p:cNvGrpSpPr/>
            <p:nvPr/>
          </p:nvGrpSpPr>
          <p:grpSpPr>
            <a:xfrm rot="0">
              <a:off x="0" y="0"/>
              <a:ext cx="3213613" cy="6624148"/>
              <a:chOff x="0" y="0"/>
              <a:chExt cx="711487" cy="1466571"/>
            </a:xfrm>
          </p:grpSpPr>
          <p:sp>
            <p:nvSpPr>
              <p:cNvPr name="Freeform 10" id="10"/>
              <p:cNvSpPr/>
              <p:nvPr/>
            </p:nvSpPr>
            <p:spPr>
              <a:xfrm flipH="false" flipV="false" rot="0">
                <a:off x="0" y="0"/>
                <a:ext cx="711487" cy="1466572"/>
              </a:xfrm>
              <a:custGeom>
                <a:avLst/>
                <a:gdLst/>
                <a:ahLst/>
                <a:cxnLst/>
                <a:rect r="r" b="b" t="t" l="l"/>
                <a:pathLst>
                  <a:path h="1466572" w="711487">
                    <a:moveTo>
                      <a:pt x="149339" y="0"/>
                    </a:moveTo>
                    <a:lnTo>
                      <a:pt x="562148" y="0"/>
                    </a:lnTo>
                    <a:cubicBezTo>
                      <a:pt x="601755" y="0"/>
                      <a:pt x="639740" y="15734"/>
                      <a:pt x="667746" y="43740"/>
                    </a:cubicBezTo>
                    <a:cubicBezTo>
                      <a:pt x="695753" y="71747"/>
                      <a:pt x="711487" y="109732"/>
                      <a:pt x="711487" y="149339"/>
                    </a:cubicBezTo>
                    <a:lnTo>
                      <a:pt x="711487" y="1317233"/>
                    </a:lnTo>
                    <a:cubicBezTo>
                      <a:pt x="711487" y="1356840"/>
                      <a:pt x="695753" y="1394825"/>
                      <a:pt x="667746" y="1422831"/>
                    </a:cubicBezTo>
                    <a:cubicBezTo>
                      <a:pt x="639740" y="1450838"/>
                      <a:pt x="601755" y="1466572"/>
                      <a:pt x="562148" y="1466572"/>
                    </a:cubicBezTo>
                    <a:lnTo>
                      <a:pt x="149339" y="1466572"/>
                    </a:lnTo>
                    <a:cubicBezTo>
                      <a:pt x="109732" y="1466572"/>
                      <a:pt x="71747" y="1450838"/>
                      <a:pt x="43740" y="1422831"/>
                    </a:cubicBezTo>
                    <a:cubicBezTo>
                      <a:pt x="15734" y="1394825"/>
                      <a:pt x="0" y="1356840"/>
                      <a:pt x="0" y="1317233"/>
                    </a:cubicBezTo>
                    <a:lnTo>
                      <a:pt x="0" y="149339"/>
                    </a:lnTo>
                    <a:cubicBezTo>
                      <a:pt x="0" y="109732"/>
                      <a:pt x="15734" y="71747"/>
                      <a:pt x="43740" y="43740"/>
                    </a:cubicBezTo>
                    <a:cubicBezTo>
                      <a:pt x="71747" y="15734"/>
                      <a:pt x="109732" y="0"/>
                      <a:pt x="149339" y="0"/>
                    </a:cubicBezTo>
                    <a:close/>
                  </a:path>
                </a:pathLst>
              </a:custGeom>
              <a:solidFill>
                <a:srgbClr val="FDAFC4"/>
              </a:solidFill>
            </p:spPr>
          </p:sp>
          <p:sp>
            <p:nvSpPr>
              <p:cNvPr name="TextBox 11" id="11"/>
              <p:cNvSpPr txBox="true"/>
              <p:nvPr/>
            </p:nvSpPr>
            <p:spPr>
              <a:xfrm>
                <a:off x="0" y="-28575"/>
                <a:ext cx="711487" cy="1495146"/>
              </a:xfrm>
              <a:prstGeom prst="rect">
                <a:avLst/>
              </a:prstGeom>
            </p:spPr>
            <p:txBody>
              <a:bodyPr anchor="ctr" rtlCol="false" tIns="53360" lIns="53360" bIns="53360" rIns="53360"/>
              <a:lstStyle/>
              <a:p>
                <a:pPr algn="ctr">
                  <a:lnSpc>
                    <a:spcPts val="2660"/>
                  </a:lnSpc>
                </a:pPr>
              </a:p>
            </p:txBody>
          </p:sp>
        </p:grpSp>
        <p:sp>
          <p:nvSpPr>
            <p:cNvPr name="TextBox 12" id="12"/>
            <p:cNvSpPr txBox="true"/>
            <p:nvPr/>
          </p:nvSpPr>
          <p:spPr>
            <a:xfrm rot="0">
              <a:off x="470465" y="551997"/>
              <a:ext cx="2272683" cy="896105"/>
            </a:xfrm>
            <a:prstGeom prst="rect">
              <a:avLst/>
            </a:prstGeom>
          </p:spPr>
          <p:txBody>
            <a:bodyPr anchor="t" rtlCol="false" tIns="0" lIns="0" bIns="0" rIns="0">
              <a:spAutoFit/>
            </a:bodyPr>
            <a:lstStyle/>
            <a:p>
              <a:pPr algn="ctr" marL="0" indent="0" lvl="0">
                <a:lnSpc>
                  <a:spcPts val="2552"/>
                </a:lnSpc>
                <a:spcBef>
                  <a:spcPct val="0"/>
                </a:spcBef>
              </a:pPr>
              <a:r>
                <a:rPr lang="en-US" sz="2552" i="true">
                  <a:solidFill>
                    <a:srgbClr val="000000"/>
                  </a:solidFill>
                  <a:latin typeface="Sweet Apricot"/>
                  <a:ea typeface="Sweet Apricot"/>
                  <a:cs typeface="Sweet Apricot"/>
                  <a:sym typeface="Sweet Apricot"/>
                </a:rPr>
                <a:t>2. PARTO POR CESÁREA</a:t>
              </a:r>
            </a:p>
          </p:txBody>
        </p:sp>
        <p:sp>
          <p:nvSpPr>
            <p:cNvPr name="TextBox 13" id="13"/>
            <p:cNvSpPr txBox="true"/>
            <p:nvPr/>
          </p:nvSpPr>
          <p:spPr>
            <a:xfrm rot="0">
              <a:off x="470465" y="1712900"/>
              <a:ext cx="2272683" cy="4326936"/>
            </a:xfrm>
            <a:prstGeom prst="rect">
              <a:avLst/>
            </a:prstGeom>
          </p:spPr>
          <p:txBody>
            <a:bodyPr anchor="t" rtlCol="false" tIns="0" lIns="0" bIns="0" rIns="0">
              <a:spAutoFit/>
            </a:bodyPr>
            <a:lstStyle/>
            <a:p>
              <a:pPr algn="ctr" marL="0" indent="0" lvl="1">
                <a:lnSpc>
                  <a:spcPts val="1852"/>
                </a:lnSpc>
                <a:spcBef>
                  <a:spcPct val="0"/>
                </a:spcBef>
              </a:pPr>
              <a:r>
                <a:rPr lang="en-US" sz="1458">
                  <a:solidFill>
                    <a:srgbClr val="000000"/>
                  </a:solidFill>
                  <a:latin typeface="Quicksand"/>
                  <a:ea typeface="Quicksand"/>
                  <a:cs typeface="Quicksand"/>
                  <a:sym typeface="Quicksand"/>
                </a:rPr>
                <a:t>La cesárea es una intervención quirúrgica en la que se realiza una incisión en el abdomen y el útero de la madre para extraer al bebé. Se recurre a este método cuando hay complicaciones que impiden un parto vaginal seguro</a:t>
              </a:r>
            </a:p>
          </p:txBody>
        </p:sp>
      </p:grpSp>
      <p:grpSp>
        <p:nvGrpSpPr>
          <p:cNvPr name="Group 14" id="14"/>
          <p:cNvGrpSpPr/>
          <p:nvPr/>
        </p:nvGrpSpPr>
        <p:grpSpPr>
          <a:xfrm rot="0">
            <a:off x="7708716" y="5049200"/>
            <a:ext cx="2870567" cy="3921430"/>
            <a:chOff x="0" y="0"/>
            <a:chExt cx="3827423" cy="5228573"/>
          </a:xfrm>
        </p:grpSpPr>
        <p:grpSp>
          <p:nvGrpSpPr>
            <p:cNvPr name="Group 15" id="15"/>
            <p:cNvGrpSpPr/>
            <p:nvPr/>
          </p:nvGrpSpPr>
          <p:grpSpPr>
            <a:xfrm rot="0">
              <a:off x="0" y="0"/>
              <a:ext cx="3827423" cy="5228573"/>
              <a:chOff x="0" y="0"/>
              <a:chExt cx="772483" cy="1055275"/>
            </a:xfrm>
          </p:grpSpPr>
          <p:sp>
            <p:nvSpPr>
              <p:cNvPr name="Freeform 16" id="16"/>
              <p:cNvSpPr/>
              <p:nvPr/>
            </p:nvSpPr>
            <p:spPr>
              <a:xfrm flipH="false" flipV="false" rot="0">
                <a:off x="0" y="0"/>
                <a:ext cx="772483" cy="1055275"/>
              </a:xfrm>
              <a:custGeom>
                <a:avLst/>
                <a:gdLst/>
                <a:ahLst/>
                <a:cxnLst/>
                <a:rect r="r" b="b" t="t" l="l"/>
                <a:pathLst>
                  <a:path h="1055275" w="772483">
                    <a:moveTo>
                      <a:pt x="137547" y="0"/>
                    </a:moveTo>
                    <a:lnTo>
                      <a:pt x="634936" y="0"/>
                    </a:lnTo>
                    <a:cubicBezTo>
                      <a:pt x="710901" y="0"/>
                      <a:pt x="772483" y="61582"/>
                      <a:pt x="772483" y="137547"/>
                    </a:cubicBezTo>
                    <a:lnTo>
                      <a:pt x="772483" y="917728"/>
                    </a:lnTo>
                    <a:cubicBezTo>
                      <a:pt x="772483" y="954207"/>
                      <a:pt x="757991" y="989193"/>
                      <a:pt x="732196" y="1014988"/>
                    </a:cubicBezTo>
                    <a:cubicBezTo>
                      <a:pt x="706401" y="1040783"/>
                      <a:pt x="671416" y="1055275"/>
                      <a:pt x="634936" y="1055275"/>
                    </a:cubicBezTo>
                    <a:lnTo>
                      <a:pt x="137547" y="1055275"/>
                    </a:lnTo>
                    <a:cubicBezTo>
                      <a:pt x="101067" y="1055275"/>
                      <a:pt x="66082" y="1040783"/>
                      <a:pt x="40287" y="1014988"/>
                    </a:cubicBezTo>
                    <a:cubicBezTo>
                      <a:pt x="14492" y="989193"/>
                      <a:pt x="0" y="954207"/>
                      <a:pt x="0" y="917728"/>
                    </a:cubicBezTo>
                    <a:lnTo>
                      <a:pt x="0" y="137547"/>
                    </a:lnTo>
                    <a:cubicBezTo>
                      <a:pt x="0" y="101067"/>
                      <a:pt x="14492" y="66082"/>
                      <a:pt x="40287" y="40287"/>
                    </a:cubicBezTo>
                    <a:cubicBezTo>
                      <a:pt x="66082" y="14492"/>
                      <a:pt x="101067" y="0"/>
                      <a:pt x="137547" y="0"/>
                    </a:cubicBezTo>
                    <a:close/>
                  </a:path>
                </a:pathLst>
              </a:custGeom>
              <a:solidFill>
                <a:srgbClr val="C492C6"/>
              </a:solidFill>
            </p:spPr>
          </p:sp>
          <p:sp>
            <p:nvSpPr>
              <p:cNvPr name="TextBox 17" id="17"/>
              <p:cNvSpPr txBox="true"/>
              <p:nvPr/>
            </p:nvSpPr>
            <p:spPr>
              <a:xfrm>
                <a:off x="0" y="-28575"/>
                <a:ext cx="772483" cy="1083850"/>
              </a:xfrm>
              <a:prstGeom prst="rect">
                <a:avLst/>
              </a:prstGeom>
            </p:spPr>
            <p:txBody>
              <a:bodyPr anchor="ctr" rtlCol="false" tIns="53360" lIns="53360" bIns="53360" rIns="53360"/>
              <a:lstStyle/>
              <a:p>
                <a:pPr algn="ctr">
                  <a:lnSpc>
                    <a:spcPts val="2660"/>
                  </a:lnSpc>
                </a:pPr>
              </a:p>
            </p:txBody>
          </p:sp>
        </p:grpSp>
        <p:sp>
          <p:nvSpPr>
            <p:cNvPr name="TextBox 18" id="18"/>
            <p:cNvSpPr txBox="true"/>
            <p:nvPr/>
          </p:nvSpPr>
          <p:spPr>
            <a:xfrm rot="0">
              <a:off x="560325" y="610426"/>
              <a:ext cx="2706773" cy="978084"/>
            </a:xfrm>
            <a:prstGeom prst="rect">
              <a:avLst/>
            </a:prstGeom>
          </p:spPr>
          <p:txBody>
            <a:bodyPr anchor="t" rtlCol="false" tIns="0" lIns="0" bIns="0" rIns="0">
              <a:spAutoFit/>
            </a:bodyPr>
            <a:lstStyle/>
            <a:p>
              <a:pPr algn="ctr" marL="0" indent="0" lvl="0">
                <a:lnSpc>
                  <a:spcPts val="2799"/>
                </a:lnSpc>
                <a:spcBef>
                  <a:spcPct val="0"/>
                </a:spcBef>
              </a:pPr>
              <a:r>
                <a:rPr lang="en-US" sz="2799">
                  <a:solidFill>
                    <a:srgbClr val="000000"/>
                  </a:solidFill>
                  <a:latin typeface="Sweet Apricot"/>
                  <a:ea typeface="Sweet Apricot"/>
                  <a:cs typeface="Sweet Apricot"/>
                  <a:sym typeface="Sweet Apricot"/>
                </a:rPr>
                <a:t>3. PARTO EN EL AGUA</a:t>
              </a:r>
            </a:p>
          </p:txBody>
        </p:sp>
        <p:sp>
          <p:nvSpPr>
            <p:cNvPr name="TextBox 19" id="19"/>
            <p:cNvSpPr txBox="true"/>
            <p:nvPr/>
          </p:nvSpPr>
          <p:spPr>
            <a:xfrm rot="0">
              <a:off x="560325" y="1870382"/>
              <a:ext cx="2706773" cy="2717224"/>
            </a:xfrm>
            <a:prstGeom prst="rect">
              <a:avLst/>
            </a:prstGeom>
          </p:spPr>
          <p:txBody>
            <a:bodyPr anchor="t" rtlCol="false" tIns="0" lIns="0" bIns="0" rIns="0">
              <a:spAutoFit/>
            </a:bodyPr>
            <a:lstStyle/>
            <a:p>
              <a:pPr algn="ctr" marL="0" indent="0" lvl="1">
                <a:lnSpc>
                  <a:spcPts val="2031"/>
                </a:lnSpc>
                <a:spcBef>
                  <a:spcPct val="0"/>
                </a:spcBef>
              </a:pPr>
              <a:r>
                <a:rPr lang="en-US" sz="1599">
                  <a:solidFill>
                    <a:srgbClr val="000000"/>
                  </a:solidFill>
                  <a:latin typeface="Quicksand"/>
                  <a:ea typeface="Quicksand"/>
                  <a:cs typeface="Quicksand"/>
                  <a:sym typeface="Quicksand"/>
                </a:rPr>
                <a:t>En este tipo de parto, la madre da a luz en una bañera o piscina de agua tibia. Se cree que el agua puede ayudar a reducir el dolor y el estrés durante el parto</a:t>
              </a:r>
            </a:p>
          </p:txBody>
        </p:sp>
      </p:grpSp>
      <p:grpSp>
        <p:nvGrpSpPr>
          <p:cNvPr name="Group 20" id="20"/>
          <p:cNvGrpSpPr/>
          <p:nvPr/>
        </p:nvGrpSpPr>
        <p:grpSpPr>
          <a:xfrm rot="0">
            <a:off x="10874526" y="5068746"/>
            <a:ext cx="3218964" cy="3647152"/>
            <a:chOff x="0" y="0"/>
            <a:chExt cx="4291952" cy="4862869"/>
          </a:xfrm>
        </p:grpSpPr>
        <p:grpSp>
          <p:nvGrpSpPr>
            <p:cNvPr name="Group 21" id="21"/>
            <p:cNvGrpSpPr/>
            <p:nvPr/>
          </p:nvGrpSpPr>
          <p:grpSpPr>
            <a:xfrm rot="0">
              <a:off x="0" y="0"/>
              <a:ext cx="4291952" cy="4862869"/>
              <a:chOff x="0" y="0"/>
              <a:chExt cx="968626" cy="1097473"/>
            </a:xfrm>
          </p:grpSpPr>
          <p:sp>
            <p:nvSpPr>
              <p:cNvPr name="Freeform 22" id="22"/>
              <p:cNvSpPr/>
              <p:nvPr/>
            </p:nvSpPr>
            <p:spPr>
              <a:xfrm flipH="false" flipV="false" rot="0">
                <a:off x="0" y="0"/>
                <a:ext cx="968626" cy="1097473"/>
              </a:xfrm>
              <a:custGeom>
                <a:avLst/>
                <a:gdLst/>
                <a:ahLst/>
                <a:cxnLst/>
                <a:rect r="r" b="b" t="t" l="l"/>
                <a:pathLst>
                  <a:path h="1097473" w="968626">
                    <a:moveTo>
                      <a:pt x="109694" y="0"/>
                    </a:moveTo>
                    <a:lnTo>
                      <a:pt x="858932" y="0"/>
                    </a:lnTo>
                    <a:cubicBezTo>
                      <a:pt x="919514" y="0"/>
                      <a:pt x="968626" y="49112"/>
                      <a:pt x="968626" y="109694"/>
                    </a:cubicBezTo>
                    <a:lnTo>
                      <a:pt x="968626" y="987779"/>
                    </a:lnTo>
                    <a:cubicBezTo>
                      <a:pt x="968626" y="1048361"/>
                      <a:pt x="919514" y="1097473"/>
                      <a:pt x="858932" y="1097473"/>
                    </a:cubicBezTo>
                    <a:lnTo>
                      <a:pt x="109694" y="1097473"/>
                    </a:lnTo>
                    <a:cubicBezTo>
                      <a:pt x="49112" y="1097473"/>
                      <a:pt x="0" y="1048361"/>
                      <a:pt x="0" y="987779"/>
                    </a:cubicBezTo>
                    <a:lnTo>
                      <a:pt x="0" y="109694"/>
                    </a:lnTo>
                    <a:cubicBezTo>
                      <a:pt x="0" y="49112"/>
                      <a:pt x="49112" y="0"/>
                      <a:pt x="109694" y="0"/>
                    </a:cubicBezTo>
                    <a:close/>
                  </a:path>
                </a:pathLst>
              </a:custGeom>
              <a:solidFill>
                <a:srgbClr val="EC9D72"/>
              </a:solidFill>
            </p:spPr>
          </p:sp>
          <p:sp>
            <p:nvSpPr>
              <p:cNvPr name="TextBox 23" id="23"/>
              <p:cNvSpPr txBox="true"/>
              <p:nvPr/>
            </p:nvSpPr>
            <p:spPr>
              <a:xfrm>
                <a:off x="0" y="-28575"/>
                <a:ext cx="968626" cy="1126048"/>
              </a:xfrm>
              <a:prstGeom prst="rect">
                <a:avLst/>
              </a:prstGeom>
            </p:spPr>
            <p:txBody>
              <a:bodyPr anchor="ctr" rtlCol="false" tIns="53360" lIns="53360" bIns="53360" rIns="53360"/>
              <a:lstStyle/>
              <a:p>
                <a:pPr algn="ctr">
                  <a:lnSpc>
                    <a:spcPts val="2660"/>
                  </a:lnSpc>
                </a:pPr>
              </a:p>
            </p:txBody>
          </p:sp>
        </p:grpSp>
        <p:sp>
          <p:nvSpPr>
            <p:cNvPr name="TextBox 24" id="24"/>
            <p:cNvSpPr txBox="true"/>
            <p:nvPr/>
          </p:nvSpPr>
          <p:spPr>
            <a:xfrm rot="0">
              <a:off x="628331" y="532892"/>
              <a:ext cx="3035290" cy="467204"/>
            </a:xfrm>
            <a:prstGeom prst="rect">
              <a:avLst/>
            </a:prstGeom>
          </p:spPr>
          <p:txBody>
            <a:bodyPr anchor="t" rtlCol="false" tIns="0" lIns="0" bIns="0" rIns="0">
              <a:spAutoFit/>
            </a:bodyPr>
            <a:lstStyle/>
            <a:p>
              <a:pPr algn="ctr" marL="0" indent="0" lvl="0">
                <a:lnSpc>
                  <a:spcPts val="2504"/>
                </a:lnSpc>
                <a:spcBef>
                  <a:spcPct val="0"/>
                </a:spcBef>
              </a:pPr>
              <a:r>
                <a:rPr lang="en-US" sz="2504">
                  <a:solidFill>
                    <a:srgbClr val="000000"/>
                  </a:solidFill>
                  <a:latin typeface="Sweet Apricot"/>
                  <a:ea typeface="Sweet Apricot"/>
                  <a:cs typeface="Sweet Apricot"/>
                  <a:sym typeface="Sweet Apricot"/>
                </a:rPr>
                <a:t>4. PARTO INDUCIDO</a:t>
              </a:r>
            </a:p>
          </p:txBody>
        </p:sp>
        <p:sp>
          <p:nvSpPr>
            <p:cNvPr name="TextBox 25" id="25"/>
            <p:cNvSpPr txBox="true"/>
            <p:nvPr/>
          </p:nvSpPr>
          <p:spPr>
            <a:xfrm rot="0">
              <a:off x="628331" y="1259684"/>
              <a:ext cx="3035290" cy="3029971"/>
            </a:xfrm>
            <a:prstGeom prst="rect">
              <a:avLst/>
            </a:prstGeom>
          </p:spPr>
          <p:txBody>
            <a:bodyPr anchor="t" rtlCol="false" tIns="0" lIns="0" bIns="0" rIns="0">
              <a:spAutoFit/>
            </a:bodyPr>
            <a:lstStyle/>
            <a:p>
              <a:pPr algn="ctr" marL="0" indent="0" lvl="1">
                <a:lnSpc>
                  <a:spcPts val="1817"/>
                </a:lnSpc>
                <a:spcBef>
                  <a:spcPct val="0"/>
                </a:spcBef>
              </a:pPr>
              <a:r>
                <a:rPr lang="en-US" sz="1430">
                  <a:solidFill>
                    <a:srgbClr val="000000"/>
                  </a:solidFill>
                  <a:latin typeface="Quicksand"/>
                  <a:ea typeface="Quicksand"/>
                  <a:cs typeface="Quicksand"/>
                  <a:sym typeface="Quicksand"/>
                </a:rPr>
                <a:t>El parto inducido se realiza cuando se utilizan medicamentos o técnicas para iniciar el trabajo de parto de manera artificial. Esto puede ser necesario por razones médicas, como cuando el embarazo se prolonga más allá de la fecha prevista de parto</a:t>
              </a:r>
            </a:p>
          </p:txBody>
        </p:sp>
      </p:grpSp>
      <p:grpSp>
        <p:nvGrpSpPr>
          <p:cNvPr name="Group 26" id="26"/>
          <p:cNvGrpSpPr/>
          <p:nvPr/>
        </p:nvGrpSpPr>
        <p:grpSpPr>
          <a:xfrm rot="0">
            <a:off x="14388733" y="5049200"/>
            <a:ext cx="2870567" cy="4176161"/>
            <a:chOff x="0" y="0"/>
            <a:chExt cx="3827423" cy="5568215"/>
          </a:xfrm>
        </p:grpSpPr>
        <p:grpSp>
          <p:nvGrpSpPr>
            <p:cNvPr name="Group 27" id="27"/>
            <p:cNvGrpSpPr/>
            <p:nvPr/>
          </p:nvGrpSpPr>
          <p:grpSpPr>
            <a:xfrm rot="0">
              <a:off x="0" y="0"/>
              <a:ext cx="3827423" cy="5568215"/>
              <a:chOff x="0" y="0"/>
              <a:chExt cx="772483" cy="1123824"/>
            </a:xfrm>
          </p:grpSpPr>
          <p:sp>
            <p:nvSpPr>
              <p:cNvPr name="Freeform 28" id="28"/>
              <p:cNvSpPr/>
              <p:nvPr/>
            </p:nvSpPr>
            <p:spPr>
              <a:xfrm flipH="false" flipV="false" rot="0">
                <a:off x="0" y="0"/>
                <a:ext cx="772483" cy="1123824"/>
              </a:xfrm>
              <a:custGeom>
                <a:avLst/>
                <a:gdLst/>
                <a:ahLst/>
                <a:cxnLst/>
                <a:rect r="r" b="b" t="t" l="l"/>
                <a:pathLst>
                  <a:path h="1123824" w="772483">
                    <a:moveTo>
                      <a:pt x="137547" y="0"/>
                    </a:moveTo>
                    <a:lnTo>
                      <a:pt x="634936" y="0"/>
                    </a:lnTo>
                    <a:cubicBezTo>
                      <a:pt x="710901" y="0"/>
                      <a:pt x="772483" y="61582"/>
                      <a:pt x="772483" y="137547"/>
                    </a:cubicBezTo>
                    <a:lnTo>
                      <a:pt x="772483" y="986277"/>
                    </a:lnTo>
                    <a:cubicBezTo>
                      <a:pt x="772483" y="1022757"/>
                      <a:pt x="757991" y="1057742"/>
                      <a:pt x="732196" y="1083537"/>
                    </a:cubicBezTo>
                    <a:cubicBezTo>
                      <a:pt x="706401" y="1109332"/>
                      <a:pt x="671416" y="1123824"/>
                      <a:pt x="634936" y="1123824"/>
                    </a:cubicBezTo>
                    <a:lnTo>
                      <a:pt x="137547" y="1123824"/>
                    </a:lnTo>
                    <a:cubicBezTo>
                      <a:pt x="101067" y="1123824"/>
                      <a:pt x="66082" y="1109332"/>
                      <a:pt x="40287" y="1083537"/>
                    </a:cubicBezTo>
                    <a:cubicBezTo>
                      <a:pt x="14492" y="1057742"/>
                      <a:pt x="0" y="1022757"/>
                      <a:pt x="0" y="986277"/>
                    </a:cubicBezTo>
                    <a:lnTo>
                      <a:pt x="0" y="137547"/>
                    </a:lnTo>
                    <a:cubicBezTo>
                      <a:pt x="0" y="101067"/>
                      <a:pt x="14492" y="66082"/>
                      <a:pt x="40287" y="40287"/>
                    </a:cubicBezTo>
                    <a:cubicBezTo>
                      <a:pt x="66082" y="14492"/>
                      <a:pt x="101067" y="0"/>
                      <a:pt x="137547" y="0"/>
                    </a:cubicBezTo>
                    <a:close/>
                  </a:path>
                </a:pathLst>
              </a:custGeom>
              <a:solidFill>
                <a:srgbClr val="E9DCB6"/>
              </a:solidFill>
            </p:spPr>
          </p:sp>
          <p:sp>
            <p:nvSpPr>
              <p:cNvPr name="TextBox 29" id="29"/>
              <p:cNvSpPr txBox="true"/>
              <p:nvPr/>
            </p:nvSpPr>
            <p:spPr>
              <a:xfrm>
                <a:off x="0" y="-28575"/>
                <a:ext cx="772483" cy="1152399"/>
              </a:xfrm>
              <a:prstGeom prst="rect">
                <a:avLst/>
              </a:prstGeom>
            </p:spPr>
            <p:txBody>
              <a:bodyPr anchor="ctr" rtlCol="false" tIns="53360" lIns="53360" bIns="53360" rIns="53360"/>
              <a:lstStyle/>
              <a:p>
                <a:pPr algn="ctr">
                  <a:lnSpc>
                    <a:spcPts val="2660"/>
                  </a:lnSpc>
                </a:pPr>
              </a:p>
            </p:txBody>
          </p:sp>
        </p:grpSp>
        <p:sp>
          <p:nvSpPr>
            <p:cNvPr name="TextBox 30" id="30"/>
            <p:cNvSpPr txBox="true"/>
            <p:nvPr/>
          </p:nvSpPr>
          <p:spPr>
            <a:xfrm rot="0">
              <a:off x="560325" y="610426"/>
              <a:ext cx="2706773" cy="978084"/>
            </a:xfrm>
            <a:prstGeom prst="rect">
              <a:avLst/>
            </a:prstGeom>
          </p:spPr>
          <p:txBody>
            <a:bodyPr anchor="t" rtlCol="false" tIns="0" lIns="0" bIns="0" rIns="0">
              <a:spAutoFit/>
            </a:bodyPr>
            <a:lstStyle/>
            <a:p>
              <a:pPr algn="ctr" marL="0" indent="0" lvl="0">
                <a:lnSpc>
                  <a:spcPts val="2799"/>
                </a:lnSpc>
                <a:spcBef>
                  <a:spcPct val="0"/>
                </a:spcBef>
              </a:pPr>
              <a:r>
                <a:rPr lang="en-US" sz="2799">
                  <a:solidFill>
                    <a:srgbClr val="000000"/>
                  </a:solidFill>
                  <a:latin typeface="Sweet Apricot"/>
                  <a:ea typeface="Sweet Apricot"/>
                  <a:cs typeface="Sweet Apricot"/>
                  <a:sym typeface="Sweet Apricot"/>
                </a:rPr>
                <a:t>5. PARTO PREMATURO</a:t>
              </a:r>
            </a:p>
          </p:txBody>
        </p:sp>
        <p:sp>
          <p:nvSpPr>
            <p:cNvPr name="TextBox 31" id="31"/>
            <p:cNvSpPr txBox="true"/>
            <p:nvPr/>
          </p:nvSpPr>
          <p:spPr>
            <a:xfrm rot="0">
              <a:off x="560325" y="1870382"/>
              <a:ext cx="2706773" cy="3056866"/>
            </a:xfrm>
            <a:prstGeom prst="rect">
              <a:avLst/>
            </a:prstGeom>
          </p:spPr>
          <p:txBody>
            <a:bodyPr anchor="t" rtlCol="false" tIns="0" lIns="0" bIns="0" rIns="0">
              <a:spAutoFit/>
            </a:bodyPr>
            <a:lstStyle/>
            <a:p>
              <a:pPr algn="ctr" marL="0" indent="0" lvl="1">
                <a:lnSpc>
                  <a:spcPts val="2031"/>
                </a:lnSpc>
                <a:spcBef>
                  <a:spcPct val="0"/>
                </a:spcBef>
              </a:pPr>
              <a:r>
                <a:rPr lang="en-US" sz="1599">
                  <a:solidFill>
                    <a:srgbClr val="000000"/>
                  </a:solidFill>
                  <a:latin typeface="Quicksand"/>
                  <a:ea typeface="Quicksand"/>
                  <a:cs typeface="Quicksand"/>
                  <a:sym typeface="Quicksand"/>
                </a:rPr>
                <a:t>Ocurre cuando el bebé nace antes de las 37 semanas de gestación. Este tipo de parto puede requerir cuidados especiales tanto para la madre como para el bebé</a:t>
              </a:r>
            </a:p>
          </p:txBody>
        </p:sp>
      </p:grpSp>
      <p:grpSp>
        <p:nvGrpSpPr>
          <p:cNvPr name="Group 32" id="32"/>
          <p:cNvGrpSpPr/>
          <p:nvPr/>
        </p:nvGrpSpPr>
        <p:grpSpPr>
          <a:xfrm rot="0">
            <a:off x="1945882" y="3694650"/>
            <a:ext cx="1128554" cy="112855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BC2"/>
            </a:solidFill>
          </p:spPr>
        </p:sp>
        <p:sp>
          <p:nvSpPr>
            <p:cNvPr name="TextBox 34" id="34"/>
            <p:cNvSpPr txBox="true"/>
            <p:nvPr/>
          </p:nvSpPr>
          <p:spPr>
            <a:xfrm>
              <a:off x="76200" y="0"/>
              <a:ext cx="660400" cy="736600"/>
            </a:xfrm>
            <a:prstGeom prst="rect">
              <a:avLst/>
            </a:prstGeom>
          </p:spPr>
          <p:txBody>
            <a:bodyPr anchor="ctr" rtlCol="false" tIns="50800" lIns="50800" bIns="50800" rIns="50800"/>
            <a:lstStyle/>
            <a:p>
              <a:pPr algn="ctr">
                <a:lnSpc>
                  <a:spcPts val="5599"/>
                </a:lnSpc>
              </a:pPr>
              <a:r>
                <a:rPr lang="en-US" sz="3999">
                  <a:solidFill>
                    <a:srgbClr val="000000"/>
                  </a:solidFill>
                  <a:latin typeface="Sweet Apricot"/>
                  <a:ea typeface="Sweet Apricot"/>
                  <a:cs typeface="Sweet Apricot"/>
                  <a:sym typeface="Sweet Apricot"/>
                </a:rPr>
                <a:t>1</a:t>
              </a:r>
            </a:p>
          </p:txBody>
        </p:sp>
      </p:grpSp>
      <p:grpSp>
        <p:nvGrpSpPr>
          <p:cNvPr name="Group 35" id="35"/>
          <p:cNvGrpSpPr/>
          <p:nvPr/>
        </p:nvGrpSpPr>
        <p:grpSpPr>
          <a:xfrm rot="0">
            <a:off x="5204060" y="3694650"/>
            <a:ext cx="1128554" cy="112855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FC4"/>
            </a:solidFill>
          </p:spPr>
        </p:sp>
        <p:sp>
          <p:nvSpPr>
            <p:cNvPr name="TextBox 37" id="37"/>
            <p:cNvSpPr txBox="true"/>
            <p:nvPr/>
          </p:nvSpPr>
          <p:spPr>
            <a:xfrm>
              <a:off x="76200" y="0"/>
              <a:ext cx="660400" cy="736600"/>
            </a:xfrm>
            <a:prstGeom prst="rect">
              <a:avLst/>
            </a:prstGeom>
          </p:spPr>
          <p:txBody>
            <a:bodyPr anchor="ctr" rtlCol="false" tIns="50800" lIns="50800" bIns="50800" rIns="50800"/>
            <a:lstStyle/>
            <a:p>
              <a:pPr algn="ctr">
                <a:lnSpc>
                  <a:spcPts val="5599"/>
                </a:lnSpc>
              </a:pPr>
              <a:r>
                <a:rPr lang="en-US" sz="3999">
                  <a:solidFill>
                    <a:srgbClr val="000000"/>
                  </a:solidFill>
                  <a:latin typeface="Sweet Apricot"/>
                  <a:ea typeface="Sweet Apricot"/>
                  <a:cs typeface="Sweet Apricot"/>
                  <a:sym typeface="Sweet Apricot"/>
                </a:rPr>
                <a:t>2</a:t>
              </a:r>
            </a:p>
          </p:txBody>
        </p:sp>
      </p:grpSp>
      <p:grpSp>
        <p:nvGrpSpPr>
          <p:cNvPr name="Group 38" id="38"/>
          <p:cNvGrpSpPr/>
          <p:nvPr/>
        </p:nvGrpSpPr>
        <p:grpSpPr>
          <a:xfrm rot="0">
            <a:off x="8547542" y="3694650"/>
            <a:ext cx="1128554" cy="1128554"/>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92C6"/>
            </a:solidFill>
          </p:spPr>
        </p:sp>
        <p:sp>
          <p:nvSpPr>
            <p:cNvPr name="TextBox 40" id="40"/>
            <p:cNvSpPr txBox="true"/>
            <p:nvPr/>
          </p:nvSpPr>
          <p:spPr>
            <a:xfrm>
              <a:off x="76200" y="0"/>
              <a:ext cx="660400" cy="736600"/>
            </a:xfrm>
            <a:prstGeom prst="rect">
              <a:avLst/>
            </a:prstGeom>
          </p:spPr>
          <p:txBody>
            <a:bodyPr anchor="ctr" rtlCol="false" tIns="50800" lIns="50800" bIns="50800" rIns="50800"/>
            <a:lstStyle/>
            <a:p>
              <a:pPr algn="ctr">
                <a:lnSpc>
                  <a:spcPts val="5599"/>
                </a:lnSpc>
              </a:pPr>
              <a:r>
                <a:rPr lang="en-US" sz="3999">
                  <a:solidFill>
                    <a:srgbClr val="000000"/>
                  </a:solidFill>
                  <a:latin typeface="Sweet Apricot"/>
                  <a:ea typeface="Sweet Apricot"/>
                  <a:cs typeface="Sweet Apricot"/>
                  <a:sym typeface="Sweet Apricot"/>
                </a:rPr>
                <a:t>3</a:t>
              </a:r>
            </a:p>
          </p:txBody>
        </p:sp>
      </p:grpSp>
      <p:grpSp>
        <p:nvGrpSpPr>
          <p:cNvPr name="Group 41" id="41"/>
          <p:cNvGrpSpPr/>
          <p:nvPr/>
        </p:nvGrpSpPr>
        <p:grpSpPr>
          <a:xfrm rot="0">
            <a:off x="11893502" y="3694650"/>
            <a:ext cx="1128554" cy="1128554"/>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9D72"/>
            </a:solidFill>
          </p:spPr>
        </p:sp>
        <p:sp>
          <p:nvSpPr>
            <p:cNvPr name="TextBox 43" id="43"/>
            <p:cNvSpPr txBox="true"/>
            <p:nvPr/>
          </p:nvSpPr>
          <p:spPr>
            <a:xfrm>
              <a:off x="76200" y="0"/>
              <a:ext cx="660400" cy="736600"/>
            </a:xfrm>
            <a:prstGeom prst="rect">
              <a:avLst/>
            </a:prstGeom>
          </p:spPr>
          <p:txBody>
            <a:bodyPr anchor="ctr" rtlCol="false" tIns="50800" lIns="50800" bIns="50800" rIns="50800"/>
            <a:lstStyle/>
            <a:p>
              <a:pPr algn="ctr">
                <a:lnSpc>
                  <a:spcPts val="5599"/>
                </a:lnSpc>
              </a:pPr>
              <a:r>
                <a:rPr lang="en-US" sz="3999">
                  <a:solidFill>
                    <a:srgbClr val="000000"/>
                  </a:solidFill>
                  <a:latin typeface="Sweet Apricot"/>
                  <a:ea typeface="Sweet Apricot"/>
                  <a:cs typeface="Sweet Apricot"/>
                  <a:sym typeface="Sweet Apricot"/>
                </a:rPr>
                <a:t>4</a:t>
              </a:r>
            </a:p>
          </p:txBody>
        </p:sp>
      </p:grpSp>
      <p:grpSp>
        <p:nvGrpSpPr>
          <p:cNvPr name="Group 44" id="44"/>
          <p:cNvGrpSpPr/>
          <p:nvPr/>
        </p:nvGrpSpPr>
        <p:grpSpPr>
          <a:xfrm rot="0">
            <a:off x="15213564" y="3694650"/>
            <a:ext cx="1128554" cy="1128554"/>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DCB6"/>
            </a:solidFill>
          </p:spPr>
        </p:sp>
        <p:sp>
          <p:nvSpPr>
            <p:cNvPr name="TextBox 46" id="46"/>
            <p:cNvSpPr txBox="true"/>
            <p:nvPr/>
          </p:nvSpPr>
          <p:spPr>
            <a:xfrm>
              <a:off x="76200" y="0"/>
              <a:ext cx="660400" cy="736600"/>
            </a:xfrm>
            <a:prstGeom prst="rect">
              <a:avLst/>
            </a:prstGeom>
          </p:spPr>
          <p:txBody>
            <a:bodyPr anchor="ctr" rtlCol="false" tIns="50800" lIns="50800" bIns="50800" rIns="50800"/>
            <a:lstStyle/>
            <a:p>
              <a:pPr algn="ctr">
                <a:lnSpc>
                  <a:spcPts val="5599"/>
                </a:lnSpc>
              </a:pPr>
              <a:r>
                <a:rPr lang="en-US" sz="3999">
                  <a:solidFill>
                    <a:srgbClr val="000000"/>
                  </a:solidFill>
                  <a:latin typeface="Sweet Apricot"/>
                  <a:ea typeface="Sweet Apricot"/>
                  <a:cs typeface="Sweet Apricot"/>
                  <a:sym typeface="Sweet Apricot"/>
                </a:rPr>
                <a:t>5</a:t>
              </a:r>
            </a:p>
          </p:txBody>
        </p:sp>
      </p:grpSp>
      <p:sp>
        <p:nvSpPr>
          <p:cNvPr name="TextBox 47" id="47"/>
          <p:cNvSpPr txBox="true"/>
          <p:nvPr/>
        </p:nvSpPr>
        <p:spPr>
          <a:xfrm rot="0">
            <a:off x="2698704" y="1228725"/>
            <a:ext cx="12890592" cy="1413459"/>
          </a:xfrm>
          <a:prstGeom prst="rect">
            <a:avLst/>
          </a:prstGeom>
        </p:spPr>
        <p:txBody>
          <a:bodyPr anchor="t" rtlCol="false" tIns="0" lIns="0" bIns="0" rIns="0">
            <a:spAutoFit/>
          </a:bodyPr>
          <a:lstStyle/>
          <a:p>
            <a:pPr algn="ctr" marL="0" indent="0" lvl="0">
              <a:lnSpc>
                <a:spcPts val="10647"/>
              </a:lnSpc>
              <a:spcBef>
                <a:spcPct val="0"/>
              </a:spcBef>
            </a:pPr>
            <a:r>
              <a:rPr lang="en-US" sz="10647">
                <a:solidFill>
                  <a:srgbClr val="000000"/>
                </a:solidFill>
                <a:latin typeface="Sweet Apricot"/>
                <a:ea typeface="Sweet Apricot"/>
                <a:cs typeface="Sweet Apricot"/>
                <a:sym typeface="Sweet Apricot"/>
              </a:rPr>
              <a:t>TIPOS DE PARTO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96F8B"/>
        </a:solidFill>
      </p:bgPr>
    </p:bg>
    <p:spTree>
      <p:nvGrpSpPr>
        <p:cNvPr id="1" name=""/>
        <p:cNvGrpSpPr/>
        <p:nvPr/>
      </p:nvGrpSpPr>
      <p:grpSpPr>
        <a:xfrm>
          <a:off x="0" y="0"/>
          <a:ext cx="0" cy="0"/>
          <a:chOff x="0" y="0"/>
          <a:chExt cx="0" cy="0"/>
        </a:xfrm>
      </p:grpSpPr>
      <p:grpSp>
        <p:nvGrpSpPr>
          <p:cNvPr name="Group 2" id="2"/>
          <p:cNvGrpSpPr/>
          <p:nvPr/>
        </p:nvGrpSpPr>
        <p:grpSpPr>
          <a:xfrm rot="0">
            <a:off x="1028700" y="2170557"/>
            <a:ext cx="16230600" cy="5945886"/>
            <a:chOff x="0" y="0"/>
            <a:chExt cx="4274726" cy="1565995"/>
          </a:xfrm>
        </p:grpSpPr>
        <p:sp>
          <p:nvSpPr>
            <p:cNvPr name="Freeform 3" id="3"/>
            <p:cNvSpPr/>
            <p:nvPr/>
          </p:nvSpPr>
          <p:spPr>
            <a:xfrm flipH="false" flipV="false" rot="0">
              <a:off x="0" y="0"/>
              <a:ext cx="4274726" cy="1565995"/>
            </a:xfrm>
            <a:custGeom>
              <a:avLst/>
              <a:gdLst/>
              <a:ahLst/>
              <a:cxnLst/>
              <a:rect r="r" b="b" t="t" l="l"/>
              <a:pathLst>
                <a:path h="1565995" w="4274726">
                  <a:moveTo>
                    <a:pt x="24327" y="0"/>
                  </a:moveTo>
                  <a:lnTo>
                    <a:pt x="4250399" y="0"/>
                  </a:lnTo>
                  <a:cubicBezTo>
                    <a:pt x="4263834" y="0"/>
                    <a:pt x="4274726" y="10891"/>
                    <a:pt x="4274726" y="24327"/>
                  </a:cubicBezTo>
                  <a:lnTo>
                    <a:pt x="4274726" y="1541668"/>
                  </a:lnTo>
                  <a:cubicBezTo>
                    <a:pt x="4274726" y="1555103"/>
                    <a:pt x="4263834" y="1565995"/>
                    <a:pt x="4250399" y="1565995"/>
                  </a:cubicBezTo>
                  <a:lnTo>
                    <a:pt x="24327" y="1565995"/>
                  </a:lnTo>
                  <a:cubicBezTo>
                    <a:pt x="17875" y="1565995"/>
                    <a:pt x="11687" y="1563432"/>
                    <a:pt x="7125" y="1558870"/>
                  </a:cubicBezTo>
                  <a:cubicBezTo>
                    <a:pt x="2563" y="1554307"/>
                    <a:pt x="0" y="1548120"/>
                    <a:pt x="0" y="1541668"/>
                  </a:cubicBezTo>
                  <a:lnTo>
                    <a:pt x="0" y="24327"/>
                  </a:lnTo>
                  <a:cubicBezTo>
                    <a:pt x="0" y="10891"/>
                    <a:pt x="10891" y="0"/>
                    <a:pt x="24327" y="0"/>
                  </a:cubicBezTo>
                  <a:close/>
                </a:path>
              </a:pathLst>
            </a:custGeom>
            <a:solidFill>
              <a:srgbClr val="FFFFFF"/>
            </a:solidFill>
          </p:spPr>
        </p:sp>
        <p:sp>
          <p:nvSpPr>
            <p:cNvPr name="TextBox 4" id="4"/>
            <p:cNvSpPr txBox="true"/>
            <p:nvPr/>
          </p:nvSpPr>
          <p:spPr>
            <a:xfrm>
              <a:off x="0" y="-38100"/>
              <a:ext cx="4274726" cy="160409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46862" y="3534410"/>
            <a:ext cx="10896266" cy="3256280"/>
          </a:xfrm>
          <a:prstGeom prst="rect">
            <a:avLst/>
          </a:prstGeom>
        </p:spPr>
        <p:txBody>
          <a:bodyPr anchor="t" rtlCol="false" tIns="0" lIns="0" bIns="0" rIns="0">
            <a:spAutoFit/>
          </a:bodyPr>
          <a:lstStyle/>
          <a:p>
            <a:pPr algn="l">
              <a:lnSpc>
                <a:spcPts val="12760"/>
              </a:lnSpc>
            </a:pPr>
            <a:r>
              <a:rPr lang="en-US" sz="11000" b="true">
                <a:solidFill>
                  <a:srgbClr val="000000"/>
                </a:solidFill>
                <a:latin typeface="Nunito Bold"/>
                <a:ea typeface="Nunito Bold"/>
                <a:cs typeface="Nunito Bold"/>
                <a:sym typeface="Nunito Bold"/>
              </a:rPr>
              <a:t>GRACIAS POR LA ATENCIÓN</a:t>
            </a:r>
          </a:p>
        </p:txBody>
      </p:sp>
      <p:sp>
        <p:nvSpPr>
          <p:cNvPr name="Freeform 6" id="6"/>
          <p:cNvSpPr/>
          <p:nvPr/>
        </p:nvSpPr>
        <p:spPr>
          <a:xfrm flipH="false" flipV="false" rot="0">
            <a:off x="11757690" y="-151800"/>
            <a:ext cx="11003221" cy="10590600"/>
          </a:xfrm>
          <a:custGeom>
            <a:avLst/>
            <a:gdLst/>
            <a:ahLst/>
            <a:cxnLst/>
            <a:rect r="r" b="b" t="t" l="l"/>
            <a:pathLst>
              <a:path h="10590600" w="11003221">
                <a:moveTo>
                  <a:pt x="0" y="0"/>
                </a:moveTo>
                <a:lnTo>
                  <a:pt x="11003220" y="0"/>
                </a:lnTo>
                <a:lnTo>
                  <a:pt x="11003220" y="10590600"/>
                </a:lnTo>
                <a:lnTo>
                  <a:pt x="0" y="10590600"/>
                </a:lnTo>
                <a:lnTo>
                  <a:pt x="0" y="0"/>
                </a:lnTo>
                <a:close/>
              </a:path>
            </a:pathLst>
          </a:custGeom>
          <a:blipFill>
            <a:blip r:embed="rId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269268" y="5710851"/>
            <a:ext cx="9945110" cy="40007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Se forman los órganos principales como el corazón, el cerebro y los pulmones. El embrión mide alrededor de 1.25 cm2.</a:t>
            </a:r>
          </a:p>
          <a:p>
            <a:pPr algn="just">
              <a:lnSpc>
                <a:spcPts val="4525"/>
              </a:lnSpc>
            </a:pPr>
            <a:r>
              <a:rPr lang="en-US" sz="3835">
                <a:solidFill>
                  <a:srgbClr val="000000"/>
                </a:solidFill>
                <a:latin typeface="Rufina"/>
                <a:ea typeface="Rufina"/>
                <a:cs typeface="Rufina"/>
                <a:sym typeface="Rufina"/>
              </a:rPr>
              <a:t>Cambios en la madre: Aumento de las náuseas y fatiga. El útero comienza a expandirse</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SEGUNDO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7786246">
            <a:off x="11761928" y="2277698"/>
            <a:ext cx="5721512" cy="5721512"/>
          </a:xfrm>
          <a:custGeom>
            <a:avLst/>
            <a:gdLst/>
            <a:ahLst/>
            <a:cxnLst/>
            <a:rect r="r" b="b" t="t" l="l"/>
            <a:pathLst>
              <a:path h="5721512" w="5721512">
                <a:moveTo>
                  <a:pt x="0" y="0"/>
                </a:moveTo>
                <a:lnTo>
                  <a:pt x="5721512" y="0"/>
                </a:lnTo>
                <a:lnTo>
                  <a:pt x="5721512" y="5721513"/>
                </a:lnTo>
                <a:lnTo>
                  <a:pt x="0" y="57215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2</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5 A LA 9</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398821" y="5829083"/>
            <a:ext cx="10032432" cy="34292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El embrión se convierte en feto y se desarrollan los brazos, piernas, dedos y rasgos faciales.</a:t>
            </a:r>
          </a:p>
          <a:p>
            <a:pPr algn="just">
              <a:lnSpc>
                <a:spcPts val="4525"/>
              </a:lnSpc>
            </a:pPr>
            <a:r>
              <a:rPr lang="en-US" sz="3835">
                <a:solidFill>
                  <a:srgbClr val="000000"/>
                </a:solidFill>
                <a:latin typeface="Rufina"/>
                <a:ea typeface="Rufina"/>
                <a:cs typeface="Rufina"/>
                <a:sym typeface="Rufina"/>
              </a:rPr>
              <a:t>Cambios en la madre: Disminuyen las náuseas y la fatiga. El vientre puede empezar a notarse</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TERCER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7284354">
            <a:off x="11662369" y="2178139"/>
            <a:ext cx="5920631" cy="5920631"/>
          </a:xfrm>
          <a:custGeom>
            <a:avLst/>
            <a:gdLst/>
            <a:ahLst/>
            <a:cxnLst/>
            <a:rect r="r" b="b" t="t" l="l"/>
            <a:pathLst>
              <a:path h="5920631" w="5920631">
                <a:moveTo>
                  <a:pt x="0" y="0"/>
                </a:moveTo>
                <a:lnTo>
                  <a:pt x="5920631" y="0"/>
                </a:lnTo>
                <a:lnTo>
                  <a:pt x="5920631" y="5920631"/>
                </a:lnTo>
                <a:lnTo>
                  <a:pt x="0" y="59206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3</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10 A LA 13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398821" y="5530340"/>
            <a:ext cx="9888686" cy="34292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El feto crece rápidamente y comienza a moverse. Se desarrollan las uñas y el cabello1.</a:t>
            </a:r>
          </a:p>
          <a:p>
            <a:pPr algn="just">
              <a:lnSpc>
                <a:spcPts val="4525"/>
              </a:lnSpc>
            </a:pPr>
            <a:r>
              <a:rPr lang="en-US" sz="3835">
                <a:solidFill>
                  <a:srgbClr val="000000"/>
                </a:solidFill>
                <a:latin typeface="Rufina"/>
                <a:ea typeface="Rufina"/>
                <a:cs typeface="Rufina"/>
                <a:sym typeface="Rufina"/>
              </a:rPr>
              <a:t>Cambios en la madre: Aumento de energía y disminución de las náuseas. El vientre es más evidente</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CUARTO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TextBox 5" id="5"/>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4</a:t>
            </a:r>
          </a:p>
        </p:txBody>
      </p:sp>
      <p:sp>
        <p:nvSpPr>
          <p:cNvPr name="TextBox 6" id="6"/>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14 A LA 18</a:t>
            </a:r>
          </a:p>
        </p:txBody>
      </p:sp>
      <p:sp>
        <p:nvSpPr>
          <p:cNvPr name="Freeform 7" id="7"/>
          <p:cNvSpPr/>
          <p:nvPr/>
        </p:nvSpPr>
        <p:spPr>
          <a:xfrm flipH="false" flipV="false" rot="-7129123">
            <a:off x="11662916" y="2178686"/>
            <a:ext cx="5919537" cy="5919537"/>
          </a:xfrm>
          <a:custGeom>
            <a:avLst/>
            <a:gdLst/>
            <a:ahLst/>
            <a:cxnLst/>
            <a:rect r="r" b="b" t="t" l="l"/>
            <a:pathLst>
              <a:path h="5919537" w="5919537">
                <a:moveTo>
                  <a:pt x="0" y="0"/>
                </a:moveTo>
                <a:lnTo>
                  <a:pt x="5919537" y="0"/>
                </a:lnTo>
                <a:lnTo>
                  <a:pt x="5919537" y="5919537"/>
                </a:lnTo>
                <a:lnTo>
                  <a:pt x="0" y="59195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398821" y="5530340"/>
            <a:ext cx="10064378" cy="34292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El feto desarrolla los sentidos y puede escuchar sonidos externos. Comienza a responder a estímulos.</a:t>
            </a:r>
          </a:p>
          <a:p>
            <a:pPr algn="just">
              <a:lnSpc>
                <a:spcPts val="4525"/>
              </a:lnSpc>
            </a:pPr>
            <a:r>
              <a:rPr lang="en-US" sz="3835">
                <a:solidFill>
                  <a:srgbClr val="000000"/>
                </a:solidFill>
                <a:latin typeface="Rufina"/>
                <a:ea typeface="Rufina"/>
                <a:cs typeface="Rufina"/>
                <a:sym typeface="Rufina"/>
              </a:rPr>
              <a:t>Cambios en la madre: Movimientos del bebé son más evidentes. Puede haber aumento de peso y cambios en la piel</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QUINTO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7467517">
            <a:off x="11741148" y="1948417"/>
            <a:ext cx="6083173" cy="6218857"/>
          </a:xfrm>
          <a:custGeom>
            <a:avLst/>
            <a:gdLst/>
            <a:ahLst/>
            <a:cxnLst/>
            <a:rect r="r" b="b" t="t" l="l"/>
            <a:pathLst>
              <a:path h="6218857" w="6083173">
                <a:moveTo>
                  <a:pt x="0" y="0"/>
                </a:moveTo>
                <a:lnTo>
                  <a:pt x="6083173" y="0"/>
                </a:lnTo>
                <a:lnTo>
                  <a:pt x="6083173" y="6218857"/>
                </a:lnTo>
                <a:lnTo>
                  <a:pt x="0" y="621885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5</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19 A LA 22</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028700" y="5583030"/>
            <a:ext cx="9897950" cy="2857717"/>
          </a:xfrm>
          <a:prstGeom prst="rect">
            <a:avLst/>
          </a:prstGeom>
        </p:spPr>
        <p:txBody>
          <a:bodyPr anchor="t" rtlCol="false" tIns="0" lIns="0" bIns="0" rIns="0">
            <a:spAutoFit/>
          </a:bodyPr>
          <a:lstStyle/>
          <a:p>
            <a:pPr algn="just">
              <a:lnSpc>
                <a:spcPts val="4525"/>
              </a:lnSpc>
            </a:pPr>
            <a:r>
              <a:rPr lang="en-US" sz="3835">
                <a:solidFill>
                  <a:srgbClr val="000000"/>
                </a:solidFill>
                <a:latin typeface="Rufina"/>
                <a:ea typeface="Rufina"/>
                <a:cs typeface="Rufina"/>
                <a:sym typeface="Rufina"/>
              </a:rPr>
              <a:t>Desarrollo del bebé: El feto sigue creciendo y desarrollando sus órganos. Los pulmones comienzan a producir surfactante.</a:t>
            </a:r>
          </a:p>
          <a:p>
            <a:pPr algn="just">
              <a:lnSpc>
                <a:spcPts val="4525"/>
              </a:lnSpc>
            </a:pPr>
            <a:r>
              <a:rPr lang="en-US" sz="3835">
                <a:solidFill>
                  <a:srgbClr val="000000"/>
                </a:solidFill>
                <a:latin typeface="Rufina"/>
                <a:ea typeface="Rufina"/>
                <a:cs typeface="Rufina"/>
                <a:sym typeface="Rufina"/>
              </a:rPr>
              <a:t>Cambios en la madre: Aumento de peso y posibles molestias en la espalda y piernas</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SEXTO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6317139">
            <a:off x="11700511" y="1976111"/>
            <a:ext cx="6196565" cy="6334779"/>
          </a:xfrm>
          <a:custGeom>
            <a:avLst/>
            <a:gdLst/>
            <a:ahLst/>
            <a:cxnLst/>
            <a:rect r="r" b="b" t="t" l="l"/>
            <a:pathLst>
              <a:path h="6334779" w="6196565">
                <a:moveTo>
                  <a:pt x="0" y="0"/>
                </a:moveTo>
                <a:lnTo>
                  <a:pt x="6196565" y="0"/>
                </a:lnTo>
                <a:lnTo>
                  <a:pt x="6196565" y="6334778"/>
                </a:lnTo>
                <a:lnTo>
                  <a:pt x="0" y="63347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6</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23 A LA 27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398821" y="5530340"/>
            <a:ext cx="9681050" cy="3436024"/>
          </a:xfrm>
          <a:prstGeom prst="rect">
            <a:avLst/>
          </a:prstGeom>
        </p:spPr>
        <p:txBody>
          <a:bodyPr anchor="t" rtlCol="false" tIns="0" lIns="0" bIns="0" rIns="0">
            <a:spAutoFit/>
          </a:bodyPr>
          <a:lstStyle/>
          <a:p>
            <a:pPr algn="l">
              <a:lnSpc>
                <a:spcPts val="4525"/>
              </a:lnSpc>
            </a:pPr>
            <a:r>
              <a:rPr lang="en-US" sz="3835">
                <a:solidFill>
                  <a:srgbClr val="000000"/>
                </a:solidFill>
                <a:latin typeface="Rufina"/>
                <a:ea typeface="Rufina"/>
                <a:cs typeface="Rufina"/>
                <a:sym typeface="Rufina"/>
              </a:rPr>
              <a:t>Desarrollo del bebé: El feto gana peso y sus órganos continúan madurando. Se prepara para la vida fuera del útero.</a:t>
            </a:r>
          </a:p>
          <a:p>
            <a:pPr algn="l">
              <a:lnSpc>
                <a:spcPts val="4525"/>
              </a:lnSpc>
            </a:pPr>
            <a:r>
              <a:rPr lang="en-US" sz="3835">
                <a:solidFill>
                  <a:srgbClr val="000000"/>
                </a:solidFill>
                <a:latin typeface="Rufina"/>
                <a:ea typeface="Rufina"/>
                <a:cs typeface="Rufina"/>
                <a:sym typeface="Rufina"/>
              </a:rPr>
              <a:t>Cambios en la madre: Mayor incomodidad debido al tamaño del bebé. Contracciones de Braxton Hicks pueden comenzar</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SÉPTIMO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6682881">
            <a:off x="11647211" y="1779950"/>
            <a:ext cx="6303166" cy="6360994"/>
          </a:xfrm>
          <a:custGeom>
            <a:avLst/>
            <a:gdLst/>
            <a:ahLst/>
            <a:cxnLst/>
            <a:rect r="r" b="b" t="t" l="l"/>
            <a:pathLst>
              <a:path h="6360994" w="6303166">
                <a:moveTo>
                  <a:pt x="0" y="0"/>
                </a:moveTo>
                <a:lnTo>
                  <a:pt x="6303166" y="0"/>
                </a:lnTo>
                <a:lnTo>
                  <a:pt x="6303166" y="6360994"/>
                </a:lnTo>
                <a:lnTo>
                  <a:pt x="0" y="63609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7</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28 A LA 31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885" r="0" b="-17447"/>
            </a:stretch>
          </a:blipFill>
        </p:spPr>
      </p:sp>
      <p:sp>
        <p:nvSpPr>
          <p:cNvPr name="TextBox 3" id="3"/>
          <p:cNvSpPr txBox="true"/>
          <p:nvPr/>
        </p:nvSpPr>
        <p:spPr>
          <a:xfrm rot="0">
            <a:off x="1398821" y="5763042"/>
            <a:ext cx="10080351" cy="4008658"/>
          </a:xfrm>
          <a:prstGeom prst="rect">
            <a:avLst/>
          </a:prstGeom>
        </p:spPr>
        <p:txBody>
          <a:bodyPr anchor="t" rtlCol="false" tIns="0" lIns="0" bIns="0" rIns="0">
            <a:spAutoFit/>
          </a:bodyPr>
          <a:lstStyle/>
          <a:p>
            <a:pPr algn="l">
              <a:lnSpc>
                <a:spcPts val="4525"/>
              </a:lnSpc>
            </a:pPr>
            <a:r>
              <a:rPr lang="en-US" sz="3835">
                <a:solidFill>
                  <a:srgbClr val="000000"/>
                </a:solidFill>
                <a:latin typeface="Rufina"/>
                <a:ea typeface="Rufina"/>
                <a:cs typeface="Rufina"/>
                <a:sym typeface="Rufina"/>
              </a:rPr>
              <a:t>Desarrollo del bebé: El feto sigue ganando peso y se posiciona para el nacimiento. Los pulmones y el cerebro continúan desarrollándose1.</a:t>
            </a:r>
          </a:p>
          <a:p>
            <a:pPr algn="l">
              <a:lnSpc>
                <a:spcPts val="4525"/>
              </a:lnSpc>
            </a:pPr>
            <a:r>
              <a:rPr lang="en-US" sz="3835">
                <a:solidFill>
                  <a:srgbClr val="000000"/>
                </a:solidFill>
                <a:latin typeface="Rufina"/>
                <a:ea typeface="Rufina"/>
                <a:cs typeface="Rufina"/>
                <a:sym typeface="Rufina"/>
              </a:rPr>
              <a:t>Cambios en la madre: Aumento de la presión en la pelvis y posibles dificultades para dormir</a:t>
            </a:r>
          </a:p>
        </p:txBody>
      </p:sp>
      <p:sp>
        <p:nvSpPr>
          <p:cNvPr name="TextBox 4" id="4"/>
          <p:cNvSpPr txBox="true"/>
          <p:nvPr/>
        </p:nvSpPr>
        <p:spPr>
          <a:xfrm rot="0">
            <a:off x="1398821" y="1769446"/>
            <a:ext cx="8851547" cy="2301495"/>
          </a:xfrm>
          <a:prstGeom prst="rect">
            <a:avLst/>
          </a:prstGeom>
        </p:spPr>
        <p:txBody>
          <a:bodyPr anchor="t" rtlCol="false" tIns="0" lIns="0" bIns="0" rIns="0">
            <a:spAutoFit/>
          </a:bodyPr>
          <a:lstStyle/>
          <a:p>
            <a:pPr algn="l">
              <a:lnSpc>
                <a:spcPts val="9281"/>
              </a:lnSpc>
            </a:pPr>
            <a:r>
              <a:rPr lang="en-US" sz="6629">
                <a:solidFill>
                  <a:srgbClr val="E6000A"/>
                </a:solidFill>
                <a:latin typeface="TAN Nimbus"/>
                <a:ea typeface="TAN Nimbus"/>
                <a:cs typeface="TAN Nimbus"/>
                <a:sym typeface="TAN Nimbus"/>
              </a:rPr>
              <a:t>OCTAVO MES DE</a:t>
            </a:r>
          </a:p>
          <a:p>
            <a:pPr algn="l">
              <a:lnSpc>
                <a:spcPts val="9281"/>
              </a:lnSpc>
              <a:spcBef>
                <a:spcPct val="0"/>
              </a:spcBef>
            </a:pPr>
            <a:r>
              <a:rPr lang="en-US" sz="6629">
                <a:solidFill>
                  <a:srgbClr val="E6000A"/>
                </a:solidFill>
                <a:latin typeface="TAN Nimbus"/>
                <a:ea typeface="TAN Nimbus"/>
                <a:cs typeface="TAN Nimbus"/>
                <a:sym typeface="TAN Nimbus"/>
              </a:rPr>
              <a:t>EMBARAZO</a:t>
            </a:r>
          </a:p>
        </p:txBody>
      </p:sp>
      <p:sp>
        <p:nvSpPr>
          <p:cNvPr name="Freeform 5" id="5"/>
          <p:cNvSpPr/>
          <p:nvPr/>
        </p:nvSpPr>
        <p:spPr>
          <a:xfrm flipH="false" flipV="false" rot="-6013327">
            <a:off x="11647211" y="1779950"/>
            <a:ext cx="6303166" cy="6360994"/>
          </a:xfrm>
          <a:custGeom>
            <a:avLst/>
            <a:gdLst/>
            <a:ahLst/>
            <a:cxnLst/>
            <a:rect r="r" b="b" t="t" l="l"/>
            <a:pathLst>
              <a:path h="6360994" w="6303166">
                <a:moveTo>
                  <a:pt x="0" y="0"/>
                </a:moveTo>
                <a:lnTo>
                  <a:pt x="6303166" y="0"/>
                </a:lnTo>
                <a:lnTo>
                  <a:pt x="6303166" y="6360994"/>
                </a:lnTo>
                <a:lnTo>
                  <a:pt x="0" y="63609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398821" y="476912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MES 8</a:t>
            </a:r>
          </a:p>
        </p:txBody>
      </p:sp>
      <p:sp>
        <p:nvSpPr>
          <p:cNvPr name="TextBox 7" id="7"/>
          <p:cNvSpPr txBox="true"/>
          <p:nvPr/>
        </p:nvSpPr>
        <p:spPr>
          <a:xfrm rot="0">
            <a:off x="1398821" y="4143198"/>
            <a:ext cx="4843001" cy="612754"/>
          </a:xfrm>
          <a:prstGeom prst="rect">
            <a:avLst/>
          </a:prstGeom>
        </p:spPr>
        <p:txBody>
          <a:bodyPr anchor="t" rtlCol="false" tIns="0" lIns="0" bIns="0" rIns="0">
            <a:spAutoFit/>
          </a:bodyPr>
          <a:lstStyle/>
          <a:p>
            <a:pPr algn="l">
              <a:lnSpc>
                <a:spcPts val="5076"/>
              </a:lnSpc>
            </a:pPr>
            <a:r>
              <a:rPr lang="en-US" sz="3625" b="true">
                <a:solidFill>
                  <a:srgbClr val="000000"/>
                </a:solidFill>
                <a:latin typeface="TT Hoves Bold"/>
                <a:ea typeface="TT Hoves Bold"/>
                <a:cs typeface="TT Hoves Bold"/>
                <a:sym typeface="TT Hoves Bold"/>
              </a:rPr>
              <a:t>SEMANA 32 A LA 35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DAGUu4QG8Ms</dc:identifier>
  <dcterms:modified xsi:type="dcterms:W3CDTF">2011-08-01T06:04:30Z</dcterms:modified>
  <cp:revision>1</cp:revision>
  <dc:title>de embarazo</dc:title>
</cp:coreProperties>
</file>