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A030415-9BE8-4960-9AF6-1E2BE7D52619}" type="datetimeFigureOut">
              <a:rPr lang="es-ES" smtClean="0"/>
              <a:t>14/08/2021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C00B00C-27BE-4306-9A8B-9BEC294A8722}"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95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A030415-9BE8-4960-9AF6-1E2BE7D52619}" type="datetimeFigureOut">
              <a:rPr lang="es-ES" smtClean="0"/>
              <a:t>14/08/2021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58545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A030415-9BE8-4960-9AF6-1E2BE7D52619}" type="datetimeFigureOut">
              <a:rPr lang="es-ES" smtClean="0"/>
              <a:t>14/08/2021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1110952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A030415-9BE8-4960-9AF6-1E2BE7D52619}" type="datetimeFigureOut">
              <a:rPr lang="es-ES" smtClean="0"/>
              <a:t>14/08/2021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C00B00C-27BE-4306-9A8B-9BEC294A8722}"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4976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A030415-9BE8-4960-9AF6-1E2BE7D52619}" type="datetimeFigureOut">
              <a:rPr lang="es-ES" smtClean="0"/>
              <a:t>14/08/2021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640039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A030415-9BE8-4960-9AF6-1E2BE7D52619}" type="datetimeFigureOut">
              <a:rPr lang="es-ES" smtClean="0"/>
              <a:t>14/08/2021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C00B00C-27BE-4306-9A8B-9BEC294A8722}"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5023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A030415-9BE8-4960-9AF6-1E2BE7D52619}" type="datetimeFigureOut">
              <a:rPr lang="es-ES" smtClean="0"/>
              <a:t>14/08/2021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3850623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030415-9BE8-4960-9AF6-1E2BE7D52619}" type="datetimeFigureOut">
              <a:rPr lang="es-ES" smtClean="0"/>
              <a:t>14/08/2021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58389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030415-9BE8-4960-9AF6-1E2BE7D52619}" type="datetimeFigureOut">
              <a:rPr lang="es-ES" smtClean="0"/>
              <a:t>14/08/2021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93700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030415-9BE8-4960-9AF6-1E2BE7D52619}" type="datetimeFigureOut">
              <a:rPr lang="es-ES" smtClean="0"/>
              <a:t>14/08/2021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293581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A030415-9BE8-4960-9AF6-1E2BE7D52619}" type="datetimeFigureOut">
              <a:rPr lang="es-ES" smtClean="0"/>
              <a:t>14/08/2021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276154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A030415-9BE8-4960-9AF6-1E2BE7D52619}" type="datetimeFigureOut">
              <a:rPr lang="es-ES" smtClean="0"/>
              <a:t>14/08/2021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191709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A030415-9BE8-4960-9AF6-1E2BE7D52619}" type="datetimeFigureOut">
              <a:rPr lang="es-ES" smtClean="0"/>
              <a:t>14/08/2021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381026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A030415-9BE8-4960-9AF6-1E2BE7D52619}" type="datetimeFigureOut">
              <a:rPr lang="es-ES" smtClean="0"/>
              <a:t>14/08/2021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327053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30415-9BE8-4960-9AF6-1E2BE7D52619}" type="datetimeFigureOut">
              <a:rPr lang="es-ES" smtClean="0"/>
              <a:t>14/08/2021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65981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A030415-9BE8-4960-9AF6-1E2BE7D52619}" type="datetimeFigureOut">
              <a:rPr lang="es-ES" smtClean="0"/>
              <a:t>14/08/2021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185193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A030415-9BE8-4960-9AF6-1E2BE7D52619}" type="datetimeFigureOut">
              <a:rPr lang="es-ES" smtClean="0"/>
              <a:t>14/08/2021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C00B00C-27BE-4306-9A8B-9BEC294A8722}" type="slidenum">
              <a:rPr lang="es-ES" smtClean="0"/>
              <a:t>‹Nº›</a:t>
            </a:fld>
            <a:endParaRPr lang="es-ES"/>
          </a:p>
        </p:txBody>
      </p:sp>
    </p:spTree>
    <p:extLst>
      <p:ext uri="{BB962C8B-B14F-4D97-AF65-F5344CB8AC3E}">
        <p14:creationId xmlns:p14="http://schemas.microsoft.com/office/powerpoint/2010/main" val="304554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A030415-9BE8-4960-9AF6-1E2BE7D52619}" type="datetimeFigureOut">
              <a:rPr lang="es-ES" smtClean="0"/>
              <a:t>14/08/2021</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C00B00C-27BE-4306-9A8B-9BEC294A8722}" type="slidenum">
              <a:rPr lang="es-ES" smtClean="0"/>
              <a:t>‹Nº›</a:t>
            </a:fld>
            <a:endParaRPr lang="es-ES"/>
          </a:p>
        </p:txBody>
      </p:sp>
    </p:spTree>
    <p:extLst>
      <p:ext uri="{BB962C8B-B14F-4D97-AF65-F5344CB8AC3E}">
        <p14:creationId xmlns:p14="http://schemas.microsoft.com/office/powerpoint/2010/main" val="2702651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463826" y="1122362"/>
            <a:ext cx="11131826" cy="5106159"/>
          </a:xfrm>
        </p:spPr>
        <p:txBody>
          <a:bodyPr>
            <a:normAutofit fontScale="90000"/>
          </a:bodyPr>
          <a:lstStyle/>
          <a:p>
            <a:pPr algn="ctr"/>
            <a:r>
              <a:rPr lang="es-ES" sz="11500" b="1" i="1" u="sng" dirty="0">
                <a:solidFill>
                  <a:srgbClr val="C00000"/>
                </a:solidFill>
                <a:effectLst>
                  <a:outerShdw blurRad="38100" dist="38100" dir="2700000" algn="tl">
                    <a:srgbClr val="000000">
                      <a:alpha val="43137"/>
                    </a:srgbClr>
                  </a:outerShdw>
                </a:effectLst>
              </a:rPr>
              <a:t>UNIDAD N 3</a:t>
            </a:r>
            <a:br>
              <a:rPr lang="es-ES" sz="11500" b="1" i="1" u="sng" dirty="0">
                <a:solidFill>
                  <a:srgbClr val="C00000"/>
                </a:solidFill>
                <a:effectLst>
                  <a:outerShdw blurRad="38100" dist="38100" dir="2700000" algn="tl">
                    <a:srgbClr val="000000">
                      <a:alpha val="43137"/>
                    </a:srgbClr>
                  </a:outerShdw>
                </a:effectLst>
              </a:rPr>
            </a:br>
            <a:r>
              <a:rPr lang="es-ES" sz="11500" b="1" i="1" u="sng" dirty="0">
                <a:solidFill>
                  <a:srgbClr val="C00000"/>
                </a:solidFill>
                <a:effectLst>
                  <a:outerShdw blurRad="38100" dist="38100" dir="2700000" algn="tl">
                    <a:srgbClr val="000000">
                      <a:alpha val="43137"/>
                    </a:srgbClr>
                  </a:outerShdw>
                </a:effectLst>
              </a:rPr>
              <a:t>CONTABILIDAD BÁSICA</a:t>
            </a: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336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530086" y="592667"/>
            <a:ext cx="11410122" cy="5980410"/>
          </a:xfrm>
        </p:spPr>
        <p:txBody>
          <a:bodyPr>
            <a:normAutofit fontScale="90000"/>
          </a:bodyPr>
          <a:lstStyle/>
          <a:p>
            <a:pPr algn="ctr"/>
            <a:r>
              <a:rPr lang="es-ES" b="1" i="1" u="sng" dirty="0">
                <a:solidFill>
                  <a:srgbClr val="C00000"/>
                </a:solidFill>
                <a:effectLst>
                  <a:outerShdw blurRad="38100" dist="38100" dir="2700000" algn="tl">
                    <a:srgbClr val="000000">
                      <a:alpha val="43137"/>
                    </a:srgbClr>
                  </a:outerShdw>
                </a:effectLst>
                <a:latin typeface="Arial Black" panose="020B0A04020102020204" pitchFamily="34" charset="0"/>
              </a:rPr>
              <a:t>ECUACIÓN CONTABLE</a:t>
            </a:r>
            <a:br>
              <a:rPr lang="es-ES" b="1" i="1" u="sng" dirty="0">
                <a:solidFill>
                  <a:srgbClr val="C00000"/>
                </a:solidFill>
                <a:effectLst>
                  <a:outerShdw blurRad="38100" dist="38100" dir="2700000" algn="tl">
                    <a:srgbClr val="000000">
                      <a:alpha val="43137"/>
                    </a:srgbClr>
                  </a:outerShdw>
                </a:effectLst>
                <a:latin typeface="Arial Black" panose="020B0A04020102020204" pitchFamily="34" charset="0"/>
              </a:rPr>
            </a:br>
            <a:br>
              <a:rPr lang="es-ES" b="1" i="1" u="sng" dirty="0">
                <a:solidFill>
                  <a:srgbClr val="C00000"/>
                </a:solidFill>
                <a:effectLst>
                  <a:outerShdw blurRad="38100" dist="38100" dir="2700000" algn="tl">
                    <a:srgbClr val="000000">
                      <a:alpha val="43137"/>
                    </a:srgbClr>
                  </a:outerShdw>
                </a:effectLst>
                <a:latin typeface="Arial Black" panose="020B0A04020102020204" pitchFamily="34" charset="0"/>
              </a:rPr>
            </a:br>
            <a:r>
              <a:rPr lang="es-ES" sz="3100" dirty="0"/>
              <a:t>Esta ecuación matemática se fundamenta en que los activos son todos los recursos, bienes y derechos son de propiedad del giro del negocio, el pasivo se derivan de fuentes de financiamiento como las deudas adquiridas con terceras personas y el patrimonio son los aportes de los dueños, en la cual resume el balance general conocido como Estado de Situación Financiera. La ecuación contable se la representa gráficamente: </a:t>
            </a:r>
            <a:r>
              <a:rPr lang="es-ES" sz="3100" b="1" dirty="0"/>
              <a:t>ACTIVO = PASIVO + PATRIMONIO </a:t>
            </a:r>
            <a:r>
              <a:rPr lang="es-ES" sz="3100" b="1" dirty="0">
                <a:solidFill>
                  <a:srgbClr val="00B0F0"/>
                </a:solidFill>
              </a:rPr>
              <a:t>(Farfán, 2017)</a:t>
            </a:r>
            <a:endParaRPr lang="es-ES" sz="5400" b="1" i="1" u="sng" dirty="0">
              <a:solidFill>
                <a:srgbClr val="00B0F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811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98783" y="225288"/>
            <a:ext cx="11529391" cy="6255026"/>
          </a:xfrm>
        </p:spPr>
        <p:txBody>
          <a:bodyPr>
            <a:normAutofit fontScale="90000"/>
          </a:bodyPr>
          <a:lstStyle/>
          <a:p>
            <a:pPr algn="ctr"/>
            <a:r>
              <a:rPr lang="es-ES" sz="3200" b="1" i="1" u="sng" dirty="0">
                <a:solidFill>
                  <a:srgbClr val="FFC000"/>
                </a:solidFill>
                <a:effectLst>
                  <a:outerShdw blurRad="38100" dist="38100" dir="2700000" algn="tl">
                    <a:srgbClr val="000000">
                      <a:alpha val="43137"/>
                    </a:srgbClr>
                  </a:outerShdw>
                </a:effectLst>
              </a:rPr>
              <a:t>COMBINACIONES</a:t>
            </a:r>
            <a:br>
              <a:rPr lang="es-ES" sz="3200" b="1" i="1" u="sng" dirty="0">
                <a:solidFill>
                  <a:srgbClr val="C00000"/>
                </a:solidFill>
                <a:effectLst>
                  <a:outerShdw blurRad="38100" dist="38100" dir="2700000" algn="tl">
                    <a:srgbClr val="000000">
                      <a:alpha val="43137"/>
                    </a:srgbClr>
                  </a:outerShdw>
                </a:effectLst>
              </a:rPr>
            </a:br>
            <a:r>
              <a:rPr lang="es-ES" sz="3200" b="1" i="1" u="sng" dirty="0">
                <a:solidFill>
                  <a:srgbClr val="C00000"/>
                </a:solidFill>
                <a:effectLst>
                  <a:outerShdw blurRad="38100" dist="38100" dir="2700000" algn="tl">
                    <a:srgbClr val="000000">
                      <a:alpha val="43137"/>
                    </a:srgbClr>
                  </a:outerShdw>
                </a:effectLst>
              </a:rPr>
              <a:t>  </a:t>
            </a: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endParaRPr lang="es-ES" sz="3200" b="1" i="1" u="sng" dirty="0">
              <a:solidFill>
                <a:srgbClr val="C0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A0CE8D43-9F59-4899-80DB-D79A55AA4DE4}"/>
              </a:ext>
            </a:extLst>
          </p:cNvPr>
          <p:cNvPicPr>
            <a:picLocks noChangeAspect="1"/>
          </p:cNvPicPr>
          <p:nvPr/>
        </p:nvPicPr>
        <p:blipFill rotWithShape="1">
          <a:blip r:embed="rId3"/>
          <a:srcRect l="34674" t="18922" r="6304" b="10899"/>
          <a:stretch/>
        </p:blipFill>
        <p:spPr>
          <a:xfrm>
            <a:off x="251790" y="957919"/>
            <a:ext cx="11529391" cy="5669879"/>
          </a:xfrm>
          <a:prstGeom prst="rect">
            <a:avLst/>
          </a:prstGeom>
        </p:spPr>
      </p:pic>
    </p:spTree>
    <p:extLst>
      <p:ext uri="{BB962C8B-B14F-4D97-AF65-F5344CB8AC3E}">
        <p14:creationId xmlns:p14="http://schemas.microsoft.com/office/powerpoint/2010/main" val="86573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r>
              <a:rPr lang="es-ES" sz="2800" b="1" i="1" u="sng" dirty="0">
                <a:solidFill>
                  <a:srgbClr val="C00000"/>
                </a:solidFill>
                <a:effectLst>
                  <a:outerShdw blurRad="38100" dist="38100" dir="2700000" algn="tl">
                    <a:srgbClr val="000000">
                      <a:alpha val="43137"/>
                    </a:srgbClr>
                  </a:outerShdw>
                </a:effectLst>
              </a:rPr>
              <a:t>PRINCIPOS DE CONTABILIDAD GENERALMENTE ACEPTADOS</a:t>
            </a:r>
            <a:br>
              <a:rPr lang="es-ES" sz="2800" b="1" i="1" u="sng" dirty="0">
                <a:solidFill>
                  <a:srgbClr val="C00000"/>
                </a:solidFill>
                <a:effectLst>
                  <a:outerShdw blurRad="38100" dist="38100" dir="2700000" algn="tl">
                    <a:srgbClr val="000000">
                      <a:alpha val="43137"/>
                    </a:srgbClr>
                  </a:outerShdw>
                </a:effectLst>
              </a:rPr>
            </a:br>
            <a:br>
              <a:rPr lang="es-ES" sz="4000" b="1" i="1" u="sng" dirty="0">
                <a:solidFill>
                  <a:srgbClr val="C00000"/>
                </a:solidFill>
                <a:effectLst>
                  <a:outerShdw blurRad="38100" dist="38100" dir="2700000" algn="tl">
                    <a:srgbClr val="000000">
                      <a:alpha val="43137"/>
                    </a:srgbClr>
                  </a:outerShdw>
                </a:effectLst>
              </a:rPr>
            </a:br>
            <a:r>
              <a:rPr lang="es-ES" sz="2400" b="1" i="0" dirty="0">
                <a:solidFill>
                  <a:srgbClr val="111111"/>
                </a:solidFill>
                <a:effectLst/>
                <a:latin typeface="Roboto" panose="02000000000000000000" pitchFamily="2" charset="0"/>
              </a:rPr>
              <a:t>1. Equidad</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2. Ente</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3. Bienes Económicos</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4. Moneda Común</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5. Empresa en marcha</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6. Ejercicio</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7. Objetividad</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8. Prudencia</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9. Uniformidad</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10. Exposición</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11. Materialidad</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12. Valuación al costo</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13. Devengado</a:t>
            </a:r>
            <a:br>
              <a:rPr lang="es-ES" sz="2400" b="1" i="0" dirty="0">
                <a:solidFill>
                  <a:srgbClr val="111111"/>
                </a:solidFill>
                <a:effectLst/>
                <a:latin typeface="Roboto" panose="02000000000000000000" pitchFamily="2" charset="0"/>
              </a:rPr>
            </a:br>
            <a:r>
              <a:rPr lang="es-ES" sz="2400" b="1" i="0" dirty="0">
                <a:solidFill>
                  <a:srgbClr val="111111"/>
                </a:solidFill>
                <a:effectLst/>
                <a:latin typeface="Roboto" panose="02000000000000000000" pitchFamily="2" charset="0"/>
              </a:rPr>
              <a:t>14. Realización</a:t>
            </a:r>
            <a:endParaRPr lang="es-ES" b="1" i="1" u="sng" dirty="0">
              <a:solidFill>
                <a:srgbClr val="C0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3740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pPr algn="l"/>
            <a:r>
              <a:rPr lang="es-ES" sz="4400" b="1" i="1" u="sng" dirty="0">
                <a:solidFill>
                  <a:srgbClr val="C00000"/>
                </a:solidFill>
                <a:effectLst>
                  <a:outerShdw blurRad="38100" dist="38100" dir="2700000" algn="tl">
                    <a:srgbClr val="000000">
                      <a:alpha val="43137"/>
                    </a:srgbClr>
                  </a:outerShdw>
                </a:effectLst>
              </a:rPr>
              <a:t>CONCEPTO DE LA PARTIDA DOBLE</a:t>
            </a:r>
            <a:br>
              <a:rPr lang="es-ES" b="1" i="1" u="sng" dirty="0">
                <a:solidFill>
                  <a:srgbClr val="C00000"/>
                </a:solidFill>
                <a:effectLst>
                  <a:outerShdw blurRad="38100" dist="38100" dir="2700000" algn="tl">
                    <a:srgbClr val="000000">
                      <a:alpha val="43137"/>
                    </a:srgbClr>
                  </a:outerShdw>
                </a:effectLst>
              </a:rPr>
            </a:br>
            <a:br>
              <a:rPr lang="es-ES" sz="14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r>
              <a:rPr lang="es-ES" sz="2000" i="0" dirty="0">
                <a:effectLst/>
                <a:latin typeface="Open Sans" panose="020B0606030504020204" pitchFamily="34" charset="0"/>
              </a:rPr>
              <a:t>El sistema de partida doble es un método contable que consiste en registrar una operación dos veces, una en el </a:t>
            </a:r>
            <a:r>
              <a:rPr lang="es-ES" sz="2000" dirty="0">
                <a:solidFill>
                  <a:srgbClr val="C00000"/>
                </a:solidFill>
                <a:latin typeface="Open Sans" panose="020B0606030504020204" pitchFamily="34" charset="0"/>
              </a:rPr>
              <a:t>debe</a:t>
            </a:r>
            <a:r>
              <a:rPr lang="es-ES" sz="2000" dirty="0">
                <a:latin typeface="Open Sans" panose="020B0606030504020204" pitchFamily="34" charset="0"/>
              </a:rPr>
              <a:t> </a:t>
            </a:r>
            <a:r>
              <a:rPr lang="es-ES" sz="2000" i="0" dirty="0">
                <a:effectLst/>
                <a:latin typeface="Open Sans" panose="020B0606030504020204" pitchFamily="34" charset="0"/>
              </a:rPr>
              <a:t>y otra en el </a:t>
            </a:r>
            <a:r>
              <a:rPr lang="es-ES" sz="2000" dirty="0">
                <a:solidFill>
                  <a:srgbClr val="C00000"/>
                </a:solidFill>
                <a:latin typeface="Open Sans" panose="020B0606030504020204" pitchFamily="34" charset="0"/>
              </a:rPr>
              <a:t>haber </a:t>
            </a:r>
            <a:r>
              <a:rPr lang="es-ES" sz="2000" i="0" dirty="0">
                <a:effectLst/>
                <a:latin typeface="Open Sans" panose="020B0606030504020204" pitchFamily="34" charset="0"/>
              </a:rPr>
              <a:t>De esta forma, se establecen unas relaciones entre las diferentes masas patrimoniales</a:t>
            </a:r>
            <a:br>
              <a:rPr lang="es-ES" sz="2000" i="0" dirty="0">
                <a:effectLst/>
                <a:latin typeface="Open Sans" panose="020B0606030504020204" pitchFamily="34" charset="0"/>
              </a:rPr>
            </a:br>
            <a:br>
              <a:rPr lang="es-ES" sz="2000" i="0" dirty="0">
                <a:effectLst/>
                <a:latin typeface="Open Sans" panose="020B0606030504020204" pitchFamily="34" charset="0"/>
              </a:rPr>
            </a:br>
            <a:r>
              <a:rPr lang="es-ES" sz="2000" b="0" i="0" dirty="0">
                <a:solidFill>
                  <a:srgbClr val="333333"/>
                </a:solidFill>
                <a:effectLst/>
                <a:latin typeface="Open Sans" panose="020B0606030504020204" pitchFamily="34" charset="0"/>
              </a:rPr>
              <a:t>Las operaciones contables se realizan mediante los llamados </a:t>
            </a:r>
            <a:r>
              <a:rPr lang="es-ES" sz="2000" dirty="0">
                <a:solidFill>
                  <a:srgbClr val="C00000"/>
                </a:solidFill>
                <a:latin typeface="Open Sans" panose="020B0606030504020204" pitchFamily="34" charset="0"/>
              </a:rPr>
              <a:t>asientos</a:t>
            </a:r>
            <a:r>
              <a:rPr lang="es-ES" sz="2000" b="0" i="0" dirty="0">
                <a:solidFill>
                  <a:srgbClr val="333333"/>
                </a:solidFill>
                <a:effectLst/>
                <a:latin typeface="Open Sans" panose="020B0606030504020204" pitchFamily="34" charset="0"/>
              </a:rPr>
              <a:t> Estos tienen dos partes, el debe y el haber. De esta forma, por este método, toda operación de entrada conlleva una operación de salida</a:t>
            </a:r>
            <a:br>
              <a:rPr lang="es-ES" b="1" i="1" u="sng" dirty="0">
                <a:solidFill>
                  <a:srgbClr val="C00000"/>
                </a:solidFill>
                <a:effectLst>
                  <a:outerShdw blurRad="38100" dist="38100" dir="2700000" algn="tl">
                    <a:srgbClr val="000000">
                      <a:alpha val="43137"/>
                    </a:srgbClr>
                  </a:outerShdw>
                </a:effectLst>
              </a:rPr>
            </a:br>
            <a:r>
              <a:rPr lang="es-ES" sz="3600" b="1" i="0" u="sng" dirty="0">
                <a:solidFill>
                  <a:srgbClr val="333333"/>
                </a:solidFill>
                <a:effectLst/>
                <a:latin typeface="Playfair Display"/>
              </a:rPr>
              <a:t>Los principios del método El asiento contable</a:t>
            </a:r>
            <a:br>
              <a:rPr lang="es-ES" b="1" i="0" dirty="0">
                <a:solidFill>
                  <a:srgbClr val="333333"/>
                </a:solidFill>
                <a:effectLst/>
                <a:latin typeface="Playfair Display"/>
              </a:rPr>
            </a:br>
            <a:br>
              <a:rPr lang="es-ES" sz="1600" i="1" dirty="0">
                <a:effectLst>
                  <a:outerShdw blurRad="38100" dist="38100" dir="2700000" algn="tl">
                    <a:srgbClr val="000000">
                      <a:alpha val="43137"/>
                    </a:srgbClr>
                  </a:outerShdw>
                </a:effectLst>
              </a:rPr>
            </a:br>
            <a:r>
              <a:rPr lang="es-ES" sz="1800" b="1" i="1" dirty="0">
                <a:effectLst>
                  <a:outerShdw blurRad="38100" dist="38100" dir="2700000" algn="tl">
                    <a:srgbClr val="000000">
                      <a:alpha val="43137"/>
                    </a:srgbClr>
                  </a:outerShdw>
                </a:effectLst>
              </a:rPr>
              <a:t>1. </a:t>
            </a:r>
            <a:r>
              <a:rPr lang="es-ES" sz="1800" b="1" i="0" dirty="0">
                <a:effectLst/>
                <a:latin typeface="Open Sans" panose="020B0606030504020204" pitchFamily="34" charset="0"/>
              </a:rPr>
              <a:t>El que recibe es el </a:t>
            </a:r>
            <a:r>
              <a:rPr lang="es-ES" sz="1800" b="1" dirty="0">
                <a:latin typeface="Open Sans" panose="020B0606030504020204" pitchFamily="34" charset="0"/>
              </a:rPr>
              <a:t>Deudor </a:t>
            </a:r>
            <a:r>
              <a:rPr lang="es-ES" sz="1800" b="1" i="0" dirty="0">
                <a:effectLst/>
                <a:latin typeface="Open Sans" panose="020B0606030504020204" pitchFamily="34" charset="0"/>
              </a:rPr>
              <a:t>y el que entrega es el </a:t>
            </a:r>
            <a:r>
              <a:rPr lang="es-ES" sz="1800" b="1" dirty="0">
                <a:latin typeface="Open Sans" panose="020B0606030504020204" pitchFamily="34" charset="0"/>
              </a:rPr>
              <a:t>acreedor</a:t>
            </a:r>
            <a:r>
              <a:rPr lang="es-ES" sz="1800" b="1" i="0" dirty="0">
                <a:effectLst/>
                <a:latin typeface="Open Sans" panose="020B0606030504020204" pitchFamily="34" charset="0"/>
              </a:rPr>
              <a:t> De esta forma, lo que tenemos es porque se lo debemos a alguien, incluidos nosotros mismos.</a:t>
            </a:r>
            <a:br>
              <a:rPr lang="es-ES" sz="1800" b="1" i="0" dirty="0">
                <a:effectLst/>
                <a:latin typeface="Open Sans" panose="020B0606030504020204" pitchFamily="34" charset="0"/>
              </a:rPr>
            </a:br>
            <a:r>
              <a:rPr lang="es-ES" sz="1800" b="1" i="0" dirty="0">
                <a:effectLst/>
                <a:latin typeface="Open Sans" panose="020B0606030504020204" pitchFamily="34" charset="0"/>
              </a:rPr>
              <a:t>2. El equilibrio patrimonial exige que todo lo que entre debe ser igual a lo que sale.</a:t>
            </a:r>
            <a:br>
              <a:rPr lang="es-ES" sz="1800" b="1" i="0" dirty="0">
                <a:effectLst/>
                <a:latin typeface="Open Sans" panose="020B0606030504020204" pitchFamily="34" charset="0"/>
              </a:rPr>
            </a:br>
            <a:r>
              <a:rPr lang="es-ES" sz="1800" b="1" i="0" dirty="0">
                <a:effectLst/>
                <a:latin typeface="Open Sans" panose="020B0606030504020204" pitchFamily="34" charset="0"/>
              </a:rPr>
              <a:t>3. Los recursos siempre proceden de algún sitio. El deudor (que debe) existe porque hay un acreedor (que tiene).</a:t>
            </a:r>
            <a:br>
              <a:rPr lang="es-ES" sz="1800" b="1" i="0" dirty="0">
                <a:effectLst/>
                <a:latin typeface="Open Sans" panose="020B0606030504020204" pitchFamily="34" charset="0"/>
              </a:rPr>
            </a:br>
            <a:r>
              <a:rPr lang="es-ES" sz="1800" b="1" i="0" dirty="0">
                <a:effectLst/>
                <a:latin typeface="Open Sans" panose="020B0606030504020204" pitchFamily="34" charset="0"/>
              </a:rPr>
              <a:t>4. Las cuentas tienen que poder anularse de la misma forma en que se crean. De esta forma, si un valor entra por una, debe salir por la misma.</a:t>
            </a:r>
            <a:endParaRPr lang="es-ES" b="1" i="1" u="sng" dirty="0">
              <a:solidFill>
                <a:srgbClr val="C0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399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793618" cy="6528404"/>
          </a:xfrm>
        </p:spPr>
        <p:txBody>
          <a:bodyPr>
            <a:noAutofit/>
          </a:bodyPr>
          <a:lstStyle/>
          <a:p>
            <a:pPr algn="ctr"/>
            <a:r>
              <a:rPr lang="es-ES" b="1" i="1" u="sng" dirty="0">
                <a:solidFill>
                  <a:srgbClr val="C00000"/>
                </a:solidFill>
                <a:effectLst>
                  <a:outerShdw blurRad="38100" dist="38100" dir="2700000" algn="tl">
                    <a:srgbClr val="000000">
                      <a:alpha val="43137"/>
                    </a:srgbClr>
                  </a:outerShdw>
                </a:effectLst>
              </a:rPr>
              <a:t>LA TRANSACCIÓN ECONÓMICA</a:t>
            </a:r>
            <a:br>
              <a:rPr lang="es-ES" b="1" i="1" u="sng" dirty="0">
                <a:solidFill>
                  <a:srgbClr val="C00000"/>
                </a:solidFill>
                <a:effectLst>
                  <a:outerShdw blurRad="38100" dist="38100" dir="2700000" algn="tl">
                    <a:srgbClr val="000000">
                      <a:alpha val="43137"/>
                    </a:srgbClr>
                  </a:outerShdw>
                </a:effectLst>
              </a:rPr>
            </a:br>
            <a:br>
              <a:rPr lang="es-ES" sz="4400" i="1" u="sng" dirty="0">
                <a:effectLst>
                  <a:outerShdw blurRad="38100" dist="38100" dir="2700000" algn="tl">
                    <a:srgbClr val="000000">
                      <a:alpha val="43137"/>
                    </a:srgbClr>
                  </a:outerShdw>
                </a:effectLst>
              </a:rPr>
            </a:br>
            <a:r>
              <a:rPr lang="es-ES" sz="3200" i="0" dirty="0">
                <a:effectLst/>
                <a:latin typeface="Open Sans" panose="020B0606030504020204" pitchFamily="34" charset="0"/>
              </a:rPr>
              <a:t>Una transacción es un acuerdo comercial que se lleva a cabo entre dos partes, económicamente hablando es un convenio de compra y venta</a:t>
            </a:r>
            <a:br>
              <a:rPr lang="es-ES" sz="3200" i="0" dirty="0">
                <a:effectLst/>
                <a:latin typeface="Open Sans" panose="020B0606030504020204" pitchFamily="34" charset="0"/>
              </a:rPr>
            </a:br>
            <a:br>
              <a:rPr lang="es-ES" sz="4400" i="0" dirty="0">
                <a:effectLst/>
                <a:latin typeface="Open Sans" panose="020B0606030504020204" pitchFamily="34" charset="0"/>
              </a:rPr>
            </a:br>
            <a:r>
              <a:rPr lang="es-ES" sz="4400" i="0" dirty="0">
                <a:effectLst/>
                <a:latin typeface="Open Sans" panose="020B0606030504020204" pitchFamily="34" charset="0"/>
              </a:rPr>
              <a:t> </a:t>
            </a:r>
            <a:r>
              <a:rPr lang="es-ES" sz="2800" i="0" dirty="0">
                <a:effectLst/>
                <a:latin typeface="Arial" panose="020B0604020202020204" pitchFamily="34" charset="0"/>
              </a:rPr>
              <a:t>Las Transacciones Contables u Operaciones</a:t>
            </a:r>
            <a:br>
              <a:rPr lang="es-ES" sz="2800" i="0" dirty="0">
                <a:effectLst/>
                <a:latin typeface="Arial" panose="020B0604020202020204" pitchFamily="34" charset="0"/>
              </a:rPr>
            </a:br>
            <a:r>
              <a:rPr lang="es-ES" sz="3200" i="0" dirty="0">
                <a:effectLst/>
                <a:latin typeface="Arial" panose="020B0604020202020204" pitchFamily="34" charset="0"/>
              </a:rPr>
              <a:t>Comerciales son actos de poder comprar o vender bienes, valores y/o servicios al crédito o contado, suscitadas en una empresa a una determinada fecha</a:t>
            </a:r>
            <a:endParaRPr lang="es-ES" b="1" i="1" u="sng" dirty="0">
              <a:solidFill>
                <a:srgbClr val="C0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141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r>
              <a:rPr lang="es-ES" sz="4400" b="1" i="0" dirty="0">
                <a:solidFill>
                  <a:srgbClr val="505050"/>
                </a:solidFill>
                <a:effectLst/>
                <a:latin typeface="Arial" panose="020B0604020202020204" pitchFamily="34" charset="0"/>
              </a:rPr>
              <a:t>Las Transacciones Permutativas</a:t>
            </a:r>
            <a:br>
              <a:rPr lang="es-ES" sz="4400" b="1" i="0" dirty="0">
                <a:solidFill>
                  <a:srgbClr val="505050"/>
                </a:solidFill>
                <a:effectLst/>
                <a:latin typeface="Arial" panose="020B0604020202020204" pitchFamily="34" charset="0"/>
              </a:rPr>
            </a:br>
            <a:r>
              <a:rPr lang="es-ES" sz="4400" b="1" i="0" dirty="0">
                <a:solidFill>
                  <a:srgbClr val="505050"/>
                </a:solidFill>
                <a:effectLst/>
                <a:latin typeface="Arial" panose="020B0604020202020204" pitchFamily="34" charset="0"/>
              </a:rPr>
              <a:t>Las Transacciones Modificativas</a:t>
            </a:r>
            <a:br>
              <a:rPr lang="es-ES" sz="4400" b="1" i="0" dirty="0">
                <a:solidFill>
                  <a:srgbClr val="505050"/>
                </a:solidFill>
                <a:effectLst/>
                <a:latin typeface="Arial" panose="020B0604020202020204" pitchFamily="34" charset="0"/>
              </a:rPr>
            </a:br>
            <a:r>
              <a:rPr lang="es-ES" sz="4400" b="1" i="0" dirty="0">
                <a:solidFill>
                  <a:srgbClr val="505050"/>
                </a:solidFill>
                <a:effectLst/>
                <a:latin typeface="Arial" panose="020B0604020202020204" pitchFamily="34" charset="0"/>
              </a:rPr>
              <a:t>Las Transacciones Mixtas</a:t>
            </a:r>
            <a:br>
              <a:rPr lang="es-ES" sz="4400" b="1" i="0" dirty="0">
                <a:solidFill>
                  <a:srgbClr val="505050"/>
                </a:solidFill>
                <a:effectLst/>
                <a:latin typeface="Arial" panose="020B0604020202020204" pitchFamily="34" charset="0"/>
              </a:rPr>
            </a:br>
            <a:br>
              <a:rPr lang="es-ES" sz="4400" b="1" i="0" dirty="0">
                <a:solidFill>
                  <a:srgbClr val="505050"/>
                </a:solidFill>
                <a:effectLst/>
                <a:latin typeface="Arial" panose="020B0604020202020204" pitchFamily="34" charset="0"/>
              </a:rPr>
            </a:br>
            <a:r>
              <a:rPr lang="es-ES" sz="4400" b="1" i="0" u="sng" dirty="0">
                <a:solidFill>
                  <a:srgbClr val="C00000"/>
                </a:solidFill>
                <a:effectLst>
                  <a:outerShdw blurRad="38100" dist="38100" dir="2700000" algn="tl">
                    <a:srgbClr val="000000">
                      <a:alpha val="43137"/>
                    </a:srgbClr>
                  </a:outerShdw>
                </a:effectLst>
                <a:latin typeface="Arial" panose="020B0604020202020204" pitchFamily="34" charset="0"/>
              </a:rPr>
              <a:t>CUENTAS CONTABLES</a:t>
            </a:r>
            <a:br>
              <a:rPr lang="es-ES" sz="4400" b="1" i="0" u="sng" dirty="0">
                <a:solidFill>
                  <a:srgbClr val="C00000"/>
                </a:solidFill>
                <a:effectLst>
                  <a:outerShdw blurRad="38100" dist="38100" dir="2700000" algn="tl">
                    <a:srgbClr val="000000">
                      <a:alpha val="43137"/>
                    </a:srgbClr>
                  </a:outerShdw>
                </a:effectLst>
                <a:latin typeface="Arial" panose="020B0604020202020204" pitchFamily="34" charset="0"/>
              </a:rPr>
            </a:br>
            <a:br>
              <a:rPr lang="es-ES" sz="4400" b="1" i="0" dirty="0">
                <a:solidFill>
                  <a:srgbClr val="505050"/>
                </a:solidFill>
                <a:effectLst/>
                <a:latin typeface="Arial" panose="020B0604020202020204" pitchFamily="34" charset="0"/>
              </a:rPr>
            </a:br>
            <a:r>
              <a:rPr lang="es-ES" sz="2800" b="1" i="0" dirty="0">
                <a:solidFill>
                  <a:srgbClr val="FFC000"/>
                </a:solidFill>
                <a:effectLst/>
                <a:latin typeface="Open Sans" panose="020B0606030504020204" pitchFamily="34" charset="0"/>
              </a:rPr>
              <a:t>Las cuentas contables son el instrumento por el cual se registran todos y cada uno de los movimientos de la empresa a nivel económico.</a:t>
            </a:r>
            <a:br>
              <a:rPr lang="es-ES" sz="4400" b="1" i="0" dirty="0">
                <a:solidFill>
                  <a:srgbClr val="505050"/>
                </a:solidFill>
                <a:effectLst/>
                <a:latin typeface="Arial" panose="020B0604020202020204" pitchFamily="34" charset="0"/>
              </a:rPr>
            </a:br>
            <a:endParaRPr lang="es-ES" sz="4400" b="1" i="1" u="sng" dirty="0">
              <a:solidFill>
                <a:srgbClr val="C0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90261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r>
              <a:rPr lang="es-ES" b="1" i="1" u="sng" dirty="0">
                <a:solidFill>
                  <a:srgbClr val="C00000"/>
                </a:solidFill>
                <a:effectLst>
                  <a:outerShdw blurRad="38100" dist="38100" dir="2700000" algn="tl">
                    <a:srgbClr val="000000">
                      <a:alpha val="43137"/>
                    </a:srgbClr>
                  </a:outerShdw>
                </a:effectLst>
              </a:rPr>
              <a:t>PARTES DE LA CUENTA </a:t>
            </a:r>
            <a:br>
              <a:rPr lang="es-ES" b="1" i="1" u="sng" dirty="0">
                <a:solidFill>
                  <a:srgbClr val="C00000"/>
                </a:solidFill>
                <a:effectLst>
                  <a:outerShdw blurRad="38100" dist="38100" dir="2700000" algn="tl">
                    <a:srgbClr val="000000">
                      <a:alpha val="43137"/>
                    </a:srgbClr>
                  </a:outerShdw>
                </a:effectLst>
              </a:rPr>
            </a:br>
            <a:br>
              <a:rPr lang="es-ES" b="1" i="1" u="sng" dirty="0">
                <a:solidFill>
                  <a:srgbClr val="C00000"/>
                </a:solidFill>
                <a:effectLst>
                  <a:outerShdw blurRad="38100" dist="38100" dir="2700000" algn="tl">
                    <a:srgbClr val="000000">
                      <a:alpha val="43137"/>
                    </a:srgbClr>
                  </a:outerShdw>
                </a:effectLst>
              </a:rPr>
            </a:br>
            <a:r>
              <a:rPr lang="es-ES" sz="4000" b="0" i="0" dirty="0">
                <a:solidFill>
                  <a:srgbClr val="343E47"/>
                </a:solidFill>
                <a:effectLst/>
                <a:latin typeface="Lato"/>
              </a:rPr>
              <a:t>El </a:t>
            </a:r>
            <a:r>
              <a:rPr lang="es-ES" sz="4000" b="1" i="0" dirty="0">
                <a:solidFill>
                  <a:srgbClr val="343E47"/>
                </a:solidFill>
                <a:effectLst/>
                <a:latin typeface="Lato"/>
              </a:rPr>
              <a:t>contenido de una cuenta contable</a:t>
            </a:r>
            <a:r>
              <a:rPr lang="es-ES" sz="4000" b="0" i="0" dirty="0">
                <a:solidFill>
                  <a:srgbClr val="343E47"/>
                </a:solidFill>
                <a:effectLst/>
                <a:latin typeface="Lato"/>
              </a:rPr>
              <a:t> se compone por 4 factores fundamentales: </a:t>
            </a:r>
            <a:r>
              <a:rPr lang="es-ES" sz="4000" b="1" i="1" u="sng" dirty="0">
                <a:solidFill>
                  <a:srgbClr val="343E47"/>
                </a:solidFill>
                <a:effectLst/>
                <a:latin typeface="Lato"/>
              </a:rPr>
              <a:t>titular, débito, saldo, crédito</a:t>
            </a:r>
            <a:br>
              <a:rPr lang="es-ES" sz="4000" b="1" i="1" u="sng" dirty="0">
                <a:solidFill>
                  <a:srgbClr val="343E47"/>
                </a:solidFill>
                <a:effectLst/>
                <a:latin typeface="Lato"/>
              </a:rPr>
            </a:br>
            <a:br>
              <a:rPr lang="es-ES" sz="4000" b="1" i="1" u="sng" dirty="0">
                <a:solidFill>
                  <a:srgbClr val="343E47"/>
                </a:solidFill>
                <a:effectLst/>
                <a:latin typeface="Lato"/>
              </a:rPr>
            </a:br>
            <a:r>
              <a:rPr lang="es-ES" sz="3200" b="1" i="1" dirty="0">
                <a:solidFill>
                  <a:srgbClr val="FFC000"/>
                </a:solidFill>
                <a:effectLst/>
                <a:latin typeface="Lato"/>
              </a:rPr>
              <a:t>1.</a:t>
            </a:r>
            <a:r>
              <a:rPr lang="es-ES" sz="3200" b="1" i="0" dirty="0">
                <a:solidFill>
                  <a:srgbClr val="FFC000"/>
                </a:solidFill>
                <a:effectLst/>
                <a:latin typeface="Lato"/>
              </a:rPr>
              <a:t>El titular de una cuenta contable</a:t>
            </a:r>
            <a:br>
              <a:rPr lang="es-ES" sz="3200" b="1" i="0" dirty="0">
                <a:solidFill>
                  <a:srgbClr val="FFC000"/>
                </a:solidFill>
                <a:effectLst/>
                <a:latin typeface="Lato"/>
              </a:rPr>
            </a:br>
            <a:r>
              <a:rPr lang="es-ES" sz="3200" b="1" i="0" dirty="0">
                <a:solidFill>
                  <a:srgbClr val="FFC000"/>
                </a:solidFill>
                <a:effectLst/>
                <a:latin typeface="Lato"/>
              </a:rPr>
              <a:t>2. El débito</a:t>
            </a:r>
            <a:br>
              <a:rPr lang="es-ES" sz="3200" b="1" i="0" dirty="0">
                <a:solidFill>
                  <a:srgbClr val="FFC000"/>
                </a:solidFill>
                <a:effectLst/>
                <a:latin typeface="Lato"/>
              </a:rPr>
            </a:br>
            <a:r>
              <a:rPr lang="es-ES" sz="3200" b="1" i="0" dirty="0">
                <a:solidFill>
                  <a:srgbClr val="FFC000"/>
                </a:solidFill>
                <a:effectLst/>
                <a:latin typeface="Lato"/>
              </a:rPr>
              <a:t>3. El saldo.- deudor, acreedor</a:t>
            </a:r>
            <a:br>
              <a:rPr lang="es-ES" sz="3200" b="1" i="1" u="sng" dirty="0">
                <a:solidFill>
                  <a:srgbClr val="FFC000"/>
                </a:solidFill>
                <a:effectLst>
                  <a:outerShdw blurRad="38100" dist="38100" dir="2700000" algn="tl">
                    <a:srgbClr val="000000">
                      <a:alpha val="43137"/>
                    </a:srgbClr>
                  </a:outerShdw>
                </a:effectLst>
              </a:rPr>
            </a:br>
            <a:r>
              <a:rPr lang="es-ES" sz="3200" b="1" i="1" dirty="0">
                <a:solidFill>
                  <a:srgbClr val="FFC000"/>
                </a:solidFill>
                <a:effectLst>
                  <a:outerShdw blurRad="38100" dist="38100" dir="2700000" algn="tl">
                    <a:srgbClr val="000000">
                      <a:alpha val="43137"/>
                    </a:srgbClr>
                  </a:outerShdw>
                </a:effectLst>
              </a:rPr>
              <a:t>4. </a:t>
            </a:r>
            <a:r>
              <a:rPr lang="es-ES" sz="3200" b="1" i="0" dirty="0">
                <a:solidFill>
                  <a:srgbClr val="FFC000"/>
                </a:solidFill>
                <a:effectLst/>
                <a:latin typeface="Lato"/>
              </a:rPr>
              <a:t>el crédito</a:t>
            </a:r>
            <a:endParaRPr lang="es-ES" b="1" i="1" u="sng" dirty="0">
              <a:solidFill>
                <a:srgbClr val="C0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1727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979148" cy="6528404"/>
          </a:xfrm>
        </p:spPr>
        <p:txBody>
          <a:bodyPr>
            <a:noAutofit/>
          </a:bodyPr>
          <a:lstStyle/>
          <a:p>
            <a:r>
              <a:rPr lang="es-ES" sz="3200" b="1" i="1" u="sng" dirty="0">
                <a:solidFill>
                  <a:srgbClr val="C00000"/>
                </a:solidFill>
                <a:effectLst>
                  <a:outerShdw blurRad="38100" dist="38100" dir="2700000" algn="tl">
                    <a:srgbClr val="000000">
                      <a:alpha val="43137"/>
                    </a:srgbClr>
                  </a:outerShdw>
                </a:effectLst>
              </a:rPr>
              <a:t>CUENTAS CONTABLES</a:t>
            </a: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r>
              <a:rPr lang="es-ES" sz="3200" b="1" i="1" u="sng" dirty="0">
                <a:solidFill>
                  <a:srgbClr val="C00000"/>
                </a:solidFill>
                <a:effectLst>
                  <a:outerShdw blurRad="38100" dist="38100" dir="2700000" algn="tl">
                    <a:srgbClr val="000000">
                      <a:alpha val="43137"/>
                    </a:srgbClr>
                  </a:outerShdw>
                </a:effectLst>
              </a:rPr>
              <a:t>Cuentas de:</a:t>
            </a:r>
            <a:br>
              <a:rPr lang="es-ES" sz="3200" b="1" i="1" u="sng" dirty="0">
                <a:solidFill>
                  <a:srgbClr val="C00000"/>
                </a:solidFill>
                <a:effectLst>
                  <a:outerShdw blurRad="38100" dist="38100" dir="2700000" algn="tl">
                    <a:srgbClr val="000000">
                      <a:alpha val="43137"/>
                    </a:srgbClr>
                  </a:outerShdw>
                </a:effectLst>
              </a:rPr>
            </a:br>
            <a:r>
              <a:rPr lang="es-ES" sz="3200" b="1" i="0" dirty="0">
                <a:solidFill>
                  <a:srgbClr val="343E47"/>
                </a:solidFill>
                <a:effectLst/>
                <a:latin typeface="Lato"/>
              </a:rPr>
              <a:t>Activos</a:t>
            </a:r>
            <a:br>
              <a:rPr lang="es-ES" sz="3200" dirty="0">
                <a:solidFill>
                  <a:srgbClr val="343E47"/>
                </a:solidFill>
                <a:latin typeface="Lato"/>
              </a:rPr>
            </a:br>
            <a:r>
              <a:rPr lang="es-ES" sz="3200" b="1" i="0" dirty="0">
                <a:solidFill>
                  <a:srgbClr val="343E47"/>
                </a:solidFill>
                <a:effectLst/>
                <a:latin typeface="Lato"/>
              </a:rPr>
              <a:t>Gastos</a:t>
            </a:r>
            <a:br>
              <a:rPr lang="es-ES" sz="3200" b="1" i="1" u="sng" dirty="0">
                <a:solidFill>
                  <a:srgbClr val="C00000"/>
                </a:solidFill>
                <a:effectLst>
                  <a:outerShdw blurRad="38100" dist="38100" dir="2700000" algn="tl">
                    <a:srgbClr val="000000">
                      <a:alpha val="43137"/>
                    </a:srgbClr>
                  </a:outerShdw>
                </a:effectLst>
              </a:rPr>
            </a:br>
            <a:r>
              <a:rPr lang="es-ES" sz="3200" b="1" i="0" dirty="0">
                <a:solidFill>
                  <a:srgbClr val="343E47"/>
                </a:solidFill>
                <a:effectLst/>
                <a:latin typeface="Lato"/>
              </a:rPr>
              <a:t>Capital</a:t>
            </a:r>
            <a:br>
              <a:rPr lang="es-ES" sz="3200" b="1" i="1" u="sng" dirty="0">
                <a:solidFill>
                  <a:srgbClr val="C00000"/>
                </a:solidFill>
                <a:effectLst>
                  <a:outerShdw blurRad="38100" dist="38100" dir="2700000" algn="tl">
                    <a:srgbClr val="000000">
                      <a:alpha val="43137"/>
                    </a:srgbClr>
                  </a:outerShdw>
                </a:effectLst>
              </a:rPr>
            </a:br>
            <a:r>
              <a:rPr lang="es-ES" sz="3200" b="1" i="0" dirty="0">
                <a:solidFill>
                  <a:srgbClr val="343E47"/>
                </a:solidFill>
                <a:effectLst/>
                <a:latin typeface="Lato"/>
              </a:rPr>
              <a:t>Ingresos</a:t>
            </a:r>
            <a:br>
              <a:rPr lang="es-ES" sz="3200" b="1" i="1" u="sng" dirty="0">
                <a:solidFill>
                  <a:srgbClr val="C00000"/>
                </a:solidFill>
                <a:effectLst>
                  <a:outerShdw blurRad="38100" dist="38100" dir="2700000" algn="tl">
                    <a:srgbClr val="000000">
                      <a:alpha val="43137"/>
                    </a:srgbClr>
                  </a:outerShdw>
                </a:effectLst>
              </a:rPr>
            </a:br>
            <a:r>
              <a:rPr lang="es-ES" sz="3200" b="1" i="0" dirty="0">
                <a:solidFill>
                  <a:srgbClr val="343E47"/>
                </a:solidFill>
                <a:effectLst/>
                <a:latin typeface="Lato"/>
              </a:rPr>
              <a:t>Pasivos</a:t>
            </a:r>
            <a:br>
              <a:rPr lang="es-ES" sz="3200" b="1" i="1" u="sng" dirty="0">
                <a:solidFill>
                  <a:srgbClr val="C00000"/>
                </a:solidFill>
                <a:effectLst>
                  <a:outerShdw blurRad="38100" dist="38100" dir="2700000" algn="tl">
                    <a:srgbClr val="000000">
                      <a:alpha val="43137"/>
                    </a:srgbClr>
                  </a:outerShdw>
                </a:effectLst>
              </a:rPr>
            </a:br>
            <a:r>
              <a:rPr lang="es-ES" sz="3200" b="1" i="0" dirty="0">
                <a:solidFill>
                  <a:srgbClr val="343E47"/>
                </a:solidFill>
                <a:effectLst/>
                <a:latin typeface="Lato"/>
              </a:rPr>
              <a:t>Costos</a:t>
            </a:r>
            <a:br>
              <a:rPr lang="es-ES" sz="4000" b="1" i="0" dirty="0">
                <a:solidFill>
                  <a:srgbClr val="343E47"/>
                </a:solidFill>
                <a:effectLst/>
                <a:latin typeface="Lato"/>
              </a:rPr>
            </a:br>
            <a:r>
              <a:rPr lang="es-ES" sz="4000" b="1" i="0" u="sng" dirty="0">
                <a:solidFill>
                  <a:srgbClr val="FFC000"/>
                </a:solidFill>
                <a:effectLst/>
                <a:latin typeface="Lato"/>
              </a:rPr>
              <a:t>Tipos de cuentas nominales y reales</a:t>
            </a:r>
            <a:br>
              <a:rPr lang="es-ES" sz="4400" b="1" i="0" u="sng" dirty="0">
                <a:solidFill>
                  <a:srgbClr val="FFC000"/>
                </a:solidFill>
                <a:effectLst/>
                <a:latin typeface="Lato"/>
              </a:rPr>
            </a:br>
            <a:r>
              <a:rPr lang="es-ES" sz="2000" b="1" i="1" u="sng" dirty="0">
                <a:solidFill>
                  <a:schemeClr val="accent5">
                    <a:lumMod val="75000"/>
                  </a:schemeClr>
                </a:solidFill>
                <a:effectLst/>
                <a:latin typeface="Lato"/>
              </a:rPr>
              <a:t> </a:t>
            </a:r>
            <a:r>
              <a:rPr lang="es-ES" sz="2400" b="1" i="1" u="sng" dirty="0">
                <a:solidFill>
                  <a:schemeClr val="accent5">
                    <a:lumMod val="75000"/>
                  </a:schemeClr>
                </a:solidFill>
                <a:effectLst/>
                <a:latin typeface="Lato"/>
              </a:rPr>
              <a:t>cuenta nominal.-  los costos, los ingresos y los gastos. </a:t>
            </a:r>
            <a:br>
              <a:rPr lang="es-ES" sz="2400" b="1" i="1" u="sng" dirty="0">
                <a:solidFill>
                  <a:schemeClr val="accent5">
                    <a:lumMod val="75000"/>
                  </a:schemeClr>
                </a:solidFill>
                <a:effectLst/>
                <a:latin typeface="Lato"/>
              </a:rPr>
            </a:br>
            <a:r>
              <a:rPr lang="es-ES" sz="2400" b="1" i="1" u="sng" dirty="0">
                <a:solidFill>
                  <a:schemeClr val="accent5">
                    <a:lumMod val="75000"/>
                  </a:schemeClr>
                </a:solidFill>
                <a:effectLst/>
                <a:latin typeface="Lato"/>
              </a:rPr>
              <a:t> </a:t>
            </a:r>
            <a:r>
              <a:rPr lang="es-ES" sz="2400" b="1" i="1" u="sng" dirty="0">
                <a:solidFill>
                  <a:srgbClr val="00B0F0"/>
                </a:solidFill>
                <a:effectLst/>
                <a:latin typeface="Lato"/>
              </a:rPr>
              <a:t>cuentas reales.- se incluye el capital, los activos y los pasivos</a:t>
            </a:r>
            <a:br>
              <a:rPr lang="es-ES" sz="2400" b="1" i="1" u="sng" dirty="0">
                <a:solidFill>
                  <a:schemeClr val="accent5">
                    <a:lumMod val="75000"/>
                  </a:schemeClr>
                </a:solidFill>
                <a:effectLst/>
                <a:latin typeface="Lato"/>
              </a:rPr>
            </a:br>
            <a:endParaRPr lang="es-ES" sz="4000" b="1" i="1" u="sng" dirty="0">
              <a:solidFill>
                <a:schemeClr val="accent5">
                  <a:lumMod val="75000"/>
                </a:schemeClr>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758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pPr algn="ctr"/>
            <a:r>
              <a:rPr lang="es-ES" sz="4000" b="1" i="1" u="sng" dirty="0">
                <a:solidFill>
                  <a:srgbClr val="00B0F0"/>
                </a:solidFill>
                <a:effectLst>
                  <a:outerShdw blurRad="38100" dist="38100" dir="2700000" algn="tl">
                    <a:srgbClr val="000000">
                      <a:alpha val="43137"/>
                    </a:srgbClr>
                  </a:outerShdw>
                </a:effectLst>
                <a:latin typeface="RalewayRegular"/>
              </a:rPr>
              <a:t>MOVIMIENTOS DE LAS CUENTAS CONTABLES</a:t>
            </a:r>
            <a:br>
              <a:rPr lang="es-ES" sz="4000" b="0" i="0" dirty="0">
                <a:solidFill>
                  <a:srgbClr val="475262"/>
                </a:solidFill>
                <a:effectLst/>
                <a:latin typeface="RalewayRegular"/>
              </a:rPr>
            </a:br>
            <a:r>
              <a:rPr lang="es-ES" sz="4000" b="0" i="0" dirty="0">
                <a:solidFill>
                  <a:schemeClr val="bg2">
                    <a:lumMod val="25000"/>
                  </a:schemeClr>
                </a:solidFill>
                <a:effectLst/>
                <a:latin typeface="RalewayMedium"/>
              </a:rPr>
              <a:t>1. Movimiento Débito: anotaciones que se hacen en el lado derecho de una cuenta para registrar los aumentos o disminuciones.</a:t>
            </a:r>
            <a:br>
              <a:rPr lang="es-ES" sz="4000" b="0" i="0" dirty="0">
                <a:solidFill>
                  <a:schemeClr val="bg2">
                    <a:lumMod val="25000"/>
                  </a:schemeClr>
                </a:solidFill>
                <a:effectLst/>
                <a:latin typeface="RalewayMedium"/>
              </a:rPr>
            </a:br>
            <a:br>
              <a:rPr lang="es-ES" sz="4000" b="0" i="0" dirty="0">
                <a:solidFill>
                  <a:schemeClr val="bg2">
                    <a:lumMod val="25000"/>
                  </a:schemeClr>
                </a:solidFill>
                <a:effectLst/>
                <a:latin typeface="RalewayMedium"/>
              </a:rPr>
            </a:br>
            <a:r>
              <a:rPr lang="es-ES" sz="4000" b="0" i="0" dirty="0">
                <a:solidFill>
                  <a:schemeClr val="bg2">
                    <a:lumMod val="25000"/>
                  </a:schemeClr>
                </a:solidFill>
                <a:effectLst/>
                <a:latin typeface="RalewayMedium"/>
              </a:rPr>
              <a:t>2. Movimiento Crédito: anotaciones que se hacen en el lado izquierdo de una cuenta para registrar los aumentos y las disminuciones.</a:t>
            </a:r>
            <a:endParaRPr lang="es-ES" sz="6600" b="1" i="1" u="sng" dirty="0">
              <a:solidFill>
                <a:schemeClr val="bg2">
                  <a:lumMod val="25000"/>
                </a:schemeClr>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867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r>
              <a:rPr lang="es-ES" sz="2800" b="0" i="0" u="sng" dirty="0">
                <a:solidFill>
                  <a:srgbClr val="475262"/>
                </a:solidFill>
                <a:effectLst>
                  <a:outerShdw blurRad="38100" dist="38100" dir="2700000" algn="tl">
                    <a:srgbClr val="000000">
                      <a:alpha val="43137"/>
                    </a:srgbClr>
                  </a:outerShdw>
                </a:effectLst>
                <a:latin typeface="RalewayRegular"/>
              </a:rPr>
              <a:t>Pasivo</a:t>
            </a:r>
            <a:br>
              <a:rPr lang="es-ES" sz="2800" b="0" i="0" u="sng" dirty="0">
                <a:solidFill>
                  <a:srgbClr val="475262"/>
                </a:solidFill>
                <a:effectLst>
                  <a:outerShdw blurRad="38100" dist="38100" dir="2700000" algn="tl">
                    <a:srgbClr val="000000">
                      <a:alpha val="43137"/>
                    </a:srgbClr>
                  </a:outerShdw>
                </a:effectLst>
                <a:latin typeface="RalewayRegular"/>
              </a:rPr>
            </a:br>
            <a:r>
              <a:rPr lang="es-ES" sz="2800" b="0" i="0" u="sng" dirty="0">
                <a:solidFill>
                  <a:srgbClr val="475262"/>
                </a:solidFill>
                <a:effectLst>
                  <a:outerShdw blurRad="38100" dist="38100" dir="2700000" algn="tl">
                    <a:srgbClr val="000000">
                      <a:alpha val="43137"/>
                    </a:srgbClr>
                  </a:outerShdw>
                </a:effectLst>
                <a:latin typeface="RalewayRegular"/>
              </a:rPr>
              <a:t>Patrimonio</a:t>
            </a:r>
            <a:br>
              <a:rPr lang="es-ES" sz="2800" b="0" i="0" u="sng" dirty="0">
                <a:solidFill>
                  <a:srgbClr val="475262"/>
                </a:solidFill>
                <a:effectLst>
                  <a:outerShdw blurRad="38100" dist="38100" dir="2700000" algn="tl">
                    <a:srgbClr val="000000">
                      <a:alpha val="43137"/>
                    </a:srgbClr>
                  </a:outerShdw>
                </a:effectLst>
                <a:latin typeface="RalewayRegular"/>
              </a:rPr>
            </a:br>
            <a:r>
              <a:rPr lang="es-ES" sz="2800" b="0" i="0" u="sng" dirty="0">
                <a:solidFill>
                  <a:srgbClr val="475262"/>
                </a:solidFill>
                <a:effectLst>
                  <a:outerShdw blurRad="38100" dist="38100" dir="2700000" algn="tl">
                    <a:srgbClr val="000000">
                      <a:alpha val="43137"/>
                    </a:srgbClr>
                  </a:outerShdw>
                </a:effectLst>
                <a:latin typeface="RalewayRegular"/>
              </a:rPr>
              <a:t>Activo</a:t>
            </a:r>
            <a:br>
              <a:rPr lang="es-ES" sz="2800" b="0" i="0" dirty="0">
                <a:solidFill>
                  <a:srgbClr val="475262"/>
                </a:solidFill>
                <a:effectLst/>
                <a:latin typeface="RalewayRegular"/>
              </a:rPr>
            </a:br>
            <a:r>
              <a:rPr lang="es-ES" sz="2800" b="0" i="0" dirty="0">
                <a:solidFill>
                  <a:srgbClr val="FFC000"/>
                </a:solidFill>
                <a:effectLst/>
                <a:latin typeface="RalewayMedium"/>
              </a:rPr>
              <a:t>Haber</a:t>
            </a:r>
            <a:br>
              <a:rPr lang="es-ES" sz="2800" b="0" i="0" dirty="0">
                <a:solidFill>
                  <a:srgbClr val="FFC000"/>
                </a:solidFill>
                <a:effectLst/>
                <a:latin typeface="RalewayMedium"/>
              </a:rPr>
            </a:br>
            <a:r>
              <a:rPr lang="es-ES" sz="2800" b="0" i="0" dirty="0">
                <a:solidFill>
                  <a:srgbClr val="FFC000"/>
                </a:solidFill>
                <a:effectLst/>
                <a:latin typeface="RalewayMedium"/>
              </a:rPr>
              <a:t>Debe</a:t>
            </a:r>
            <a:br>
              <a:rPr lang="es-ES" sz="2800" b="0" i="0" dirty="0">
                <a:solidFill>
                  <a:srgbClr val="FFC000"/>
                </a:solidFill>
                <a:effectLst/>
                <a:latin typeface="RalewayMedium"/>
              </a:rPr>
            </a:br>
            <a:r>
              <a:rPr lang="es-ES" sz="2800" b="0" i="0" dirty="0">
                <a:solidFill>
                  <a:srgbClr val="FFC000"/>
                </a:solidFill>
                <a:effectLst/>
                <a:latin typeface="RalewayMedium"/>
              </a:rPr>
              <a:t>Haber</a:t>
            </a:r>
            <a:br>
              <a:rPr lang="es-ES" sz="2800" b="0" i="0" dirty="0">
                <a:solidFill>
                  <a:srgbClr val="FFC000"/>
                </a:solidFill>
                <a:effectLst/>
                <a:latin typeface="RalewayMedium"/>
              </a:rPr>
            </a:br>
            <a:r>
              <a:rPr lang="es-ES" sz="2800" b="0" i="0" dirty="0">
                <a:solidFill>
                  <a:srgbClr val="FFC000"/>
                </a:solidFill>
                <a:effectLst/>
                <a:latin typeface="RalewayMedium"/>
              </a:rPr>
              <a:t>Debe</a:t>
            </a:r>
            <a:br>
              <a:rPr lang="es-ES" sz="2800" b="0" i="0" dirty="0">
                <a:solidFill>
                  <a:srgbClr val="FFC000"/>
                </a:solidFill>
                <a:effectLst/>
                <a:latin typeface="RalewayMedium"/>
              </a:rPr>
            </a:br>
            <a:r>
              <a:rPr lang="es-ES" sz="2800" b="0" i="0" dirty="0">
                <a:solidFill>
                  <a:srgbClr val="FFC000"/>
                </a:solidFill>
                <a:effectLst/>
                <a:latin typeface="RalewayMedium"/>
              </a:rPr>
              <a:t>Disminuye</a:t>
            </a:r>
            <a:br>
              <a:rPr lang="es-ES" sz="2800" b="0" i="0" dirty="0">
                <a:solidFill>
                  <a:srgbClr val="FFC000"/>
                </a:solidFill>
                <a:effectLst/>
                <a:latin typeface="RalewayMedium"/>
              </a:rPr>
            </a:br>
            <a:r>
              <a:rPr lang="es-ES" sz="2800" b="0" i="0" dirty="0">
                <a:solidFill>
                  <a:srgbClr val="FFC000"/>
                </a:solidFill>
                <a:effectLst/>
                <a:latin typeface="RalewayMedium"/>
              </a:rPr>
              <a:t>y se cancela</a:t>
            </a:r>
            <a:br>
              <a:rPr lang="es-ES" sz="2800" b="0" i="0" dirty="0">
                <a:solidFill>
                  <a:srgbClr val="FFC000"/>
                </a:solidFill>
                <a:effectLst/>
                <a:latin typeface="RalewayMedium"/>
              </a:rPr>
            </a:br>
            <a:r>
              <a:rPr lang="es-ES" sz="2800" b="0" i="0" dirty="0">
                <a:solidFill>
                  <a:srgbClr val="FFC000"/>
                </a:solidFill>
                <a:effectLst/>
                <a:latin typeface="RalewayMedium"/>
              </a:rPr>
              <a:t>Empieza</a:t>
            </a:r>
            <a:br>
              <a:rPr lang="es-ES" sz="2800" b="0" i="0" dirty="0">
                <a:solidFill>
                  <a:srgbClr val="FFC000"/>
                </a:solidFill>
                <a:effectLst/>
                <a:latin typeface="RalewayMedium"/>
              </a:rPr>
            </a:br>
            <a:r>
              <a:rPr lang="es-ES" sz="2800" b="0" i="0" dirty="0">
                <a:solidFill>
                  <a:srgbClr val="FFC000"/>
                </a:solidFill>
                <a:effectLst/>
                <a:latin typeface="RalewayMedium"/>
              </a:rPr>
              <a:t>y aumenta.</a:t>
            </a:r>
            <a:br>
              <a:rPr lang="es-ES" sz="2800" b="0" i="0" dirty="0">
                <a:solidFill>
                  <a:srgbClr val="FFC000"/>
                </a:solidFill>
                <a:effectLst/>
                <a:latin typeface="RalewayMedium"/>
              </a:rPr>
            </a:br>
            <a:r>
              <a:rPr lang="es-ES" sz="2800" b="0" i="0" dirty="0">
                <a:solidFill>
                  <a:srgbClr val="FFC000"/>
                </a:solidFill>
                <a:effectLst/>
                <a:latin typeface="RalewayMedium"/>
              </a:rPr>
              <a:t>Saldo débito</a:t>
            </a:r>
            <a:br>
              <a:rPr lang="es-ES" sz="2800" b="0" i="0" dirty="0">
                <a:solidFill>
                  <a:srgbClr val="FFC000"/>
                </a:solidFill>
                <a:effectLst/>
                <a:latin typeface="RalewayMedium"/>
              </a:rPr>
            </a:br>
            <a:r>
              <a:rPr lang="es-ES" sz="2800" b="0" i="0" dirty="0">
                <a:solidFill>
                  <a:srgbClr val="FFC000"/>
                </a:solidFill>
                <a:effectLst/>
                <a:latin typeface="RalewayMedium"/>
              </a:rPr>
              <a:t>Empieza y aumenta.</a:t>
            </a:r>
            <a:br>
              <a:rPr lang="es-ES" sz="2800" b="0" i="0" dirty="0">
                <a:solidFill>
                  <a:srgbClr val="FFC000"/>
                </a:solidFill>
                <a:effectLst/>
                <a:latin typeface="RalewayMedium"/>
              </a:rPr>
            </a:br>
            <a:r>
              <a:rPr lang="es-ES" sz="2800" b="0" i="0" dirty="0">
                <a:solidFill>
                  <a:srgbClr val="FFC000"/>
                </a:solidFill>
                <a:effectLst/>
                <a:latin typeface="RalewayMedium"/>
              </a:rPr>
              <a:t>Saldo crédito.</a:t>
            </a:r>
            <a:endParaRPr lang="es-ES"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420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463826" y="592668"/>
            <a:ext cx="11131826" cy="5635854"/>
          </a:xfrm>
        </p:spPr>
        <p:txBody>
          <a:bodyPr>
            <a:normAutofit/>
          </a:bodyPr>
          <a:lstStyle/>
          <a:p>
            <a:r>
              <a:rPr lang="es-ES" sz="5400" b="1" i="1" u="sng" dirty="0">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LA CONTABILIDAD Y SU RELACIÓN CON LA EMPRESA</a:t>
            </a:r>
            <a:br>
              <a:rPr lang="es-ES" sz="5400" b="1" i="1" u="sng" dirty="0">
                <a:solidFill>
                  <a:schemeClr val="bg1"/>
                </a:solidFill>
                <a:effectLst>
                  <a:outerShdw blurRad="38100" dist="38100" dir="2700000" algn="tl">
                    <a:srgbClr val="000000">
                      <a:alpha val="43137"/>
                    </a:srgbClr>
                  </a:outerShdw>
                </a:effectLst>
                <a:latin typeface="Arial Black" panose="020B0A04020102020204" pitchFamily="34" charset="0"/>
              </a:rPr>
            </a:br>
            <a:r>
              <a:rPr lang="es-ES" sz="2700" b="1" dirty="0">
                <a:solidFill>
                  <a:schemeClr val="tx1">
                    <a:lumMod val="95000"/>
                  </a:schemeClr>
                </a:solidFill>
                <a:effectLst/>
                <a:latin typeface="Barlow"/>
              </a:rPr>
              <a:t>Todas las empresas deben identificar las características que tiene en su interior para así establecer las obligaciones que tiene frente al estado y valorar por ende la importancia que tiene la contabilidad para el control de sus negocios</a:t>
            </a:r>
            <a:br>
              <a:rPr lang="es-ES" sz="2700" b="1" dirty="0">
                <a:solidFill>
                  <a:schemeClr val="tx1">
                    <a:lumMod val="95000"/>
                  </a:schemeClr>
                </a:solidFill>
                <a:effectLst/>
                <a:latin typeface="Barlow"/>
              </a:rPr>
            </a:br>
            <a:br>
              <a:rPr lang="es-ES" sz="2700" b="1" dirty="0">
                <a:solidFill>
                  <a:schemeClr val="tx1">
                    <a:lumMod val="95000"/>
                  </a:schemeClr>
                </a:solidFill>
                <a:effectLst/>
                <a:latin typeface="Barlow"/>
              </a:rPr>
            </a:br>
            <a:r>
              <a:rPr lang="es-ES" sz="3600" b="1" i="1" u="sng" dirty="0">
                <a:solidFill>
                  <a:srgbClr val="C00000"/>
                </a:solidFill>
                <a:effectLst>
                  <a:outerShdw blurRad="38100" dist="38100" dir="2700000" algn="tl">
                    <a:srgbClr val="000000">
                      <a:alpha val="43137"/>
                    </a:srgbClr>
                  </a:outerShdw>
                </a:effectLst>
                <a:latin typeface="Barlow"/>
              </a:rPr>
              <a:t>FINES DE LA CONTABILIDAD</a:t>
            </a:r>
            <a:endParaRPr lang="es-ES" sz="16600" b="1" i="1" u="sng"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0719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0"/>
            <a:ext cx="11939392" cy="6780196"/>
          </a:xfrm>
        </p:spPr>
        <p:txBody>
          <a:bodyPr>
            <a:noAutofit/>
          </a:bodyPr>
          <a:lstStyle/>
          <a:p>
            <a:r>
              <a:rPr lang="es-ES" sz="4000" b="1" i="1" u="sng" dirty="0">
                <a:solidFill>
                  <a:srgbClr val="FFC000"/>
                </a:solidFill>
                <a:effectLst>
                  <a:outerShdw blurRad="38100" dist="38100" dir="2700000" algn="tl">
                    <a:srgbClr val="000000">
                      <a:alpha val="43137"/>
                    </a:srgbClr>
                  </a:outerShdw>
                </a:effectLst>
              </a:rPr>
              <a:t>CICLO CONTABLE</a:t>
            </a:r>
            <a:br>
              <a:rPr lang="es-ES" sz="4000" b="1" i="1" u="sng" dirty="0">
                <a:solidFill>
                  <a:srgbClr val="FFC000"/>
                </a:solidFill>
                <a:effectLst>
                  <a:outerShdw blurRad="38100" dist="38100" dir="2700000" algn="tl">
                    <a:srgbClr val="000000">
                      <a:alpha val="43137"/>
                    </a:srgbClr>
                  </a:outerShdw>
                </a:effectLst>
              </a:rPr>
            </a:br>
            <a:r>
              <a:rPr lang="es-ES" sz="2400" b="0" i="0" dirty="0">
                <a:solidFill>
                  <a:srgbClr val="333333"/>
                </a:solidFill>
                <a:effectLst/>
                <a:latin typeface="Open Sans" panose="020B0606030504020204" pitchFamily="34" charset="0"/>
              </a:rPr>
              <a:t>El ciclo contable es el periodo en el que una sociedad registra de forma cronológica y fiable cada </a:t>
            </a:r>
            <a:r>
              <a:rPr lang="es-ES" sz="2400" b="1" dirty="0">
                <a:solidFill>
                  <a:srgbClr val="333333"/>
                </a:solidFill>
                <a:latin typeface="Open Sans" panose="020B0606030504020204" pitchFamily="34" charset="0"/>
              </a:rPr>
              <a:t>transacción</a:t>
            </a:r>
            <a:r>
              <a:rPr lang="es-ES" sz="2400" b="0" i="0" dirty="0">
                <a:solidFill>
                  <a:srgbClr val="333333"/>
                </a:solidFill>
                <a:effectLst/>
                <a:latin typeface="Open Sans" panose="020B0606030504020204" pitchFamily="34" charset="0"/>
              </a:rPr>
              <a:t> en su respectivo </a:t>
            </a:r>
            <a:r>
              <a:rPr lang="es-ES" sz="2400" b="1" dirty="0">
                <a:solidFill>
                  <a:srgbClr val="333333"/>
                </a:solidFill>
                <a:latin typeface="Open Sans" panose="020B0606030504020204" pitchFamily="34" charset="0"/>
              </a:rPr>
              <a:t>libro diario</a:t>
            </a:r>
            <a:r>
              <a:rPr lang="es-ES" sz="2400" b="0" i="0" dirty="0">
                <a:solidFill>
                  <a:srgbClr val="333333"/>
                </a:solidFill>
                <a:effectLst/>
                <a:latin typeface="Open Sans" panose="020B0606030504020204" pitchFamily="34" charset="0"/>
              </a:rPr>
              <a:t> con el fin de analizar, elaborar y preparar la información financiera. También se le conoce como proceso contable o flujo registral.</a:t>
            </a:r>
            <a:br>
              <a:rPr lang="es-ES" sz="2400" b="0" i="0" dirty="0">
                <a:solidFill>
                  <a:srgbClr val="333333"/>
                </a:solidFill>
                <a:effectLst/>
                <a:latin typeface="Open Sans" panose="020B0606030504020204" pitchFamily="34" charset="0"/>
              </a:rPr>
            </a:br>
            <a:br>
              <a:rPr lang="es-ES" sz="2400" b="0" i="0" dirty="0">
                <a:solidFill>
                  <a:srgbClr val="333333"/>
                </a:solidFill>
                <a:effectLst/>
                <a:latin typeface="Open Sans" panose="020B0606030504020204" pitchFamily="34" charset="0"/>
              </a:rPr>
            </a:br>
            <a:br>
              <a:rPr lang="es-ES" sz="2400" b="0" i="0" dirty="0">
                <a:solidFill>
                  <a:srgbClr val="333333"/>
                </a:solidFill>
                <a:effectLst/>
                <a:latin typeface="Open Sans" panose="020B0606030504020204" pitchFamily="34" charset="0"/>
              </a:rPr>
            </a:br>
            <a:br>
              <a:rPr lang="es-ES" sz="2400" b="0" i="0" dirty="0">
                <a:solidFill>
                  <a:srgbClr val="333333"/>
                </a:solidFill>
                <a:effectLst/>
                <a:latin typeface="Open Sans" panose="020B0606030504020204" pitchFamily="34" charset="0"/>
              </a:rPr>
            </a:br>
            <a:br>
              <a:rPr lang="es-ES" sz="3200" b="0" i="0" dirty="0">
                <a:solidFill>
                  <a:srgbClr val="333333"/>
                </a:solidFill>
                <a:effectLst/>
                <a:latin typeface="Open Sans" panose="020B0606030504020204" pitchFamily="34" charset="0"/>
              </a:rPr>
            </a:br>
            <a:br>
              <a:rPr lang="es-ES" sz="3200" b="0" i="0" dirty="0">
                <a:solidFill>
                  <a:srgbClr val="333333"/>
                </a:solidFill>
                <a:effectLst/>
                <a:latin typeface="Open Sans" panose="020B0606030504020204" pitchFamily="34" charset="0"/>
              </a:rPr>
            </a:br>
            <a:br>
              <a:rPr lang="es-ES" sz="3200" b="0" i="0" dirty="0">
                <a:solidFill>
                  <a:srgbClr val="333333"/>
                </a:solidFill>
                <a:effectLst/>
                <a:latin typeface="Open Sans" panose="020B0606030504020204" pitchFamily="34" charset="0"/>
              </a:rPr>
            </a:br>
            <a:br>
              <a:rPr lang="es-ES" sz="3200" b="0" i="0" dirty="0">
                <a:solidFill>
                  <a:srgbClr val="333333"/>
                </a:solidFill>
                <a:effectLst/>
                <a:latin typeface="Open Sans" panose="020B0606030504020204" pitchFamily="34" charset="0"/>
              </a:rPr>
            </a:br>
            <a:br>
              <a:rPr lang="es-ES" sz="3200" b="0" i="0" dirty="0">
                <a:solidFill>
                  <a:srgbClr val="333333"/>
                </a:solidFill>
                <a:effectLst/>
                <a:latin typeface="Open Sans" panose="020B0606030504020204" pitchFamily="34" charset="0"/>
              </a:rPr>
            </a:br>
            <a:endParaRPr lang="es-ES" b="1" i="1"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BA5ACAE2-E6AF-45D0-A7F1-407A5A17ED00}"/>
              </a:ext>
            </a:extLst>
          </p:cNvPr>
          <p:cNvPicPr>
            <a:picLocks noChangeAspect="1"/>
          </p:cNvPicPr>
          <p:nvPr/>
        </p:nvPicPr>
        <p:blipFill rotWithShape="1">
          <a:blip r:embed="rId3"/>
          <a:srcRect l="15435" t="29555" r="45435" b="31972"/>
          <a:stretch/>
        </p:blipFill>
        <p:spPr>
          <a:xfrm>
            <a:off x="238539" y="2604051"/>
            <a:ext cx="10933044" cy="3737113"/>
          </a:xfrm>
          <a:prstGeom prst="rect">
            <a:avLst/>
          </a:prstGeom>
        </p:spPr>
      </p:pic>
    </p:spTree>
    <p:extLst>
      <p:ext uri="{BB962C8B-B14F-4D97-AF65-F5344CB8AC3E}">
        <p14:creationId xmlns:p14="http://schemas.microsoft.com/office/powerpoint/2010/main" val="158733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r>
              <a:rPr lang="es-ES" b="1" i="1" u="sng" dirty="0">
                <a:solidFill>
                  <a:srgbClr val="FFC000"/>
                </a:solidFill>
                <a:effectLst>
                  <a:outerShdw blurRad="38100" dist="38100" dir="2700000" algn="tl">
                    <a:srgbClr val="000000">
                      <a:alpha val="43137"/>
                    </a:srgbClr>
                  </a:outerShdw>
                </a:effectLst>
              </a:rPr>
              <a:t>Documentos</a:t>
            </a:r>
            <a:br>
              <a:rPr lang="es-ES" b="1" i="1" u="sng" dirty="0">
                <a:solidFill>
                  <a:srgbClr val="FFC000"/>
                </a:solidFill>
                <a:effectLst>
                  <a:outerShdw blurRad="38100" dist="38100" dir="2700000" algn="tl">
                    <a:srgbClr val="000000">
                      <a:alpha val="43137"/>
                    </a:srgbClr>
                  </a:outerShdw>
                </a:effectLst>
              </a:rPr>
            </a:br>
            <a:br>
              <a:rPr lang="es-ES" sz="3200" b="1" i="1" u="sng" dirty="0">
                <a:solidFill>
                  <a:srgbClr val="FFC000"/>
                </a:solidFill>
                <a:effectLst>
                  <a:outerShdw blurRad="38100" dist="38100" dir="2700000" algn="tl">
                    <a:srgbClr val="000000">
                      <a:alpha val="43137"/>
                    </a:srgbClr>
                  </a:outerShdw>
                </a:effectLst>
              </a:rPr>
            </a:br>
            <a:r>
              <a:rPr lang="es-ES" sz="3600" dirty="0"/>
              <a:t>CONCEPTO Documento fuente es el documento original debidamente autorizado por el Servicio de Rentas Internas para captar, justificar, controlar y comprobar con evidencia clara que una transacción o transformación interna fue realmente efectuada, aportando los datos necesarios para su registro en el sistema de información financiera</a:t>
            </a:r>
            <a:endParaRPr lang="es-ES"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4166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pPr algn="ctr"/>
            <a:r>
              <a:rPr lang="es-ES" b="1" i="1" u="sng" dirty="0">
                <a:solidFill>
                  <a:srgbClr val="FFC000"/>
                </a:solidFill>
                <a:effectLst>
                  <a:outerShdw blurRad="38100" dist="38100" dir="2700000" algn="tl">
                    <a:srgbClr val="000000">
                      <a:alpha val="43137"/>
                    </a:srgbClr>
                  </a:outerShdw>
                </a:effectLst>
              </a:rPr>
              <a:t>TIPOS DE DOCUMENTOS</a:t>
            </a:r>
            <a:br>
              <a:rPr lang="es-ES" b="1" i="1" u="sng" dirty="0">
                <a:solidFill>
                  <a:srgbClr val="FFC000"/>
                </a:solidFill>
                <a:effectLst>
                  <a:outerShdw blurRad="38100" dist="38100" dir="2700000" algn="tl">
                    <a:srgbClr val="000000">
                      <a:alpha val="43137"/>
                    </a:srgbClr>
                  </a:outerShdw>
                </a:effectLst>
              </a:rPr>
            </a:br>
            <a:br>
              <a:rPr lang="es-ES" sz="2800" b="1" i="1" u="sng" dirty="0">
                <a:solidFill>
                  <a:srgbClr val="FFC000"/>
                </a:solidFill>
                <a:effectLst>
                  <a:outerShdw blurRad="38100" dist="38100" dir="2700000" algn="tl">
                    <a:srgbClr val="000000">
                      <a:alpha val="43137"/>
                    </a:srgbClr>
                  </a:outerShdw>
                </a:effectLst>
              </a:rPr>
            </a:br>
            <a:r>
              <a:rPr lang="es-ES" sz="2800" b="1" dirty="0">
                <a:solidFill>
                  <a:srgbClr val="C00000"/>
                </a:solidFill>
              </a:rPr>
              <a:t>INTERNOS</a:t>
            </a:r>
            <a:r>
              <a:rPr lang="es-ES" sz="2800" dirty="0"/>
              <a:t> Son aquellas facturas, kárdex, cheques, roles de pago, cotizaciones, recibos de caja, comprobantes de egreso, comprobantes de ingreso, entre otros, que la empresa emite a terceros para mantener sus relaciones comerciales.</a:t>
            </a:r>
            <a:br>
              <a:rPr lang="es-ES" sz="2800" dirty="0"/>
            </a:br>
            <a:br>
              <a:rPr lang="es-ES" sz="2800" dirty="0"/>
            </a:br>
            <a:r>
              <a:rPr lang="es-ES" sz="2800" b="1" dirty="0">
                <a:solidFill>
                  <a:srgbClr val="C00000"/>
                </a:solidFill>
              </a:rPr>
              <a:t> EXTERNOS </a:t>
            </a:r>
            <a:r>
              <a:rPr lang="es-ES" sz="2800" dirty="0"/>
              <a:t>Son aquellas facturas, notas de pedido, planillas de agua y/o luz, cheques, que la compañía recibe de otras empresas con las que realiza transacciones. </a:t>
            </a:r>
            <a:br>
              <a:rPr lang="es-ES" b="1" i="1" u="sng" dirty="0">
                <a:solidFill>
                  <a:srgbClr val="FFC000"/>
                </a:solidFill>
                <a:effectLst>
                  <a:outerShdw blurRad="38100" dist="38100" dir="2700000" algn="tl">
                    <a:srgbClr val="000000">
                      <a:alpha val="43137"/>
                    </a:srgbClr>
                  </a:outerShdw>
                </a:effectLst>
              </a:rPr>
            </a:br>
            <a:endParaRPr lang="es-ES"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435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r>
              <a:rPr lang="es-ES" sz="2800" b="1" i="1" u="sng" dirty="0">
                <a:effectLst>
                  <a:outerShdw blurRad="38100" dist="38100" dir="2700000" algn="tl">
                    <a:srgbClr val="000000">
                      <a:alpha val="43137"/>
                    </a:srgbClr>
                  </a:outerShdw>
                </a:effectLst>
              </a:rPr>
              <a:t>ASIENTOS CONTABLES</a:t>
            </a:r>
            <a:br>
              <a:rPr lang="es-ES" sz="2800" b="1" i="1" u="sng" dirty="0">
                <a:solidFill>
                  <a:srgbClr val="FFC000"/>
                </a:solidFill>
                <a:effectLst>
                  <a:outerShdw blurRad="38100" dist="38100" dir="2700000" algn="tl">
                    <a:srgbClr val="000000">
                      <a:alpha val="43137"/>
                    </a:srgbClr>
                  </a:outerShdw>
                </a:effectLst>
              </a:rPr>
            </a:br>
            <a:r>
              <a:rPr lang="es-ES" sz="2800" b="1" i="1" u="sng" dirty="0">
                <a:effectLst>
                  <a:outerShdw blurRad="38100" dist="38100" dir="2700000" algn="tl">
                    <a:srgbClr val="000000">
                      <a:alpha val="43137"/>
                    </a:srgbClr>
                  </a:outerShdw>
                </a:effectLst>
              </a:rPr>
              <a:t>tipos:</a:t>
            </a:r>
            <a:br>
              <a:rPr lang="es-ES" sz="2800" b="1" i="1" u="sng" dirty="0">
                <a:solidFill>
                  <a:srgbClr val="FFC000"/>
                </a:solidFill>
                <a:effectLst>
                  <a:outerShdw blurRad="38100" dist="38100" dir="2700000" algn="tl">
                    <a:srgbClr val="000000">
                      <a:alpha val="43137"/>
                    </a:srgbClr>
                  </a:outerShdw>
                </a:effectLst>
              </a:rPr>
            </a:br>
            <a:r>
              <a:rPr lang="es-ES" sz="2800" b="1" dirty="0">
                <a:solidFill>
                  <a:srgbClr val="FFC000"/>
                </a:solidFill>
                <a:effectLst>
                  <a:outerShdw blurRad="38100" dist="38100" dir="2700000" algn="tl">
                    <a:srgbClr val="000000">
                      <a:alpha val="43137"/>
                    </a:srgbClr>
                  </a:outerShdw>
                </a:effectLst>
              </a:rPr>
              <a:t>simples</a:t>
            </a:r>
            <a:br>
              <a:rPr lang="es-ES" sz="2800" b="1" dirty="0">
                <a:solidFill>
                  <a:srgbClr val="FFC000"/>
                </a:solidFill>
                <a:effectLst>
                  <a:outerShdw blurRad="38100" dist="38100" dir="2700000" algn="tl">
                    <a:srgbClr val="000000">
                      <a:alpha val="43137"/>
                    </a:srgbClr>
                  </a:outerShdw>
                </a:effectLst>
              </a:rPr>
            </a:br>
            <a:r>
              <a:rPr lang="es-ES" sz="2800" b="1" dirty="0">
                <a:solidFill>
                  <a:srgbClr val="FFC000"/>
                </a:solidFill>
                <a:effectLst>
                  <a:outerShdw blurRad="38100" dist="38100" dir="2700000" algn="tl">
                    <a:srgbClr val="000000">
                      <a:alpha val="43137"/>
                    </a:srgbClr>
                  </a:outerShdw>
                </a:effectLst>
              </a:rPr>
              <a:t>compuestos</a:t>
            </a:r>
            <a:br>
              <a:rPr lang="es-ES" sz="2800" b="1" dirty="0">
                <a:solidFill>
                  <a:srgbClr val="FFC000"/>
                </a:solidFill>
                <a:effectLst>
                  <a:outerShdw blurRad="38100" dist="38100" dir="2700000" algn="tl">
                    <a:srgbClr val="000000">
                      <a:alpha val="43137"/>
                    </a:srgbClr>
                  </a:outerShdw>
                </a:effectLst>
              </a:rPr>
            </a:br>
            <a:r>
              <a:rPr lang="es-ES" sz="2800" b="1" i="1" u="sng" dirty="0">
                <a:effectLst>
                  <a:outerShdw blurRad="38100" dist="38100" dir="2700000" algn="tl">
                    <a:srgbClr val="000000">
                      <a:alpha val="43137"/>
                    </a:srgbClr>
                  </a:outerShdw>
                </a:effectLst>
              </a:rPr>
              <a:t>Clases de asientos</a:t>
            </a:r>
            <a:br>
              <a:rPr lang="es-ES" sz="2800" b="1" dirty="0">
                <a:solidFill>
                  <a:srgbClr val="FFC000"/>
                </a:solidFill>
                <a:effectLst>
                  <a:outerShdw blurRad="38100" dist="38100" dir="2700000" algn="tl">
                    <a:srgbClr val="000000">
                      <a:alpha val="43137"/>
                    </a:srgbClr>
                  </a:outerShdw>
                </a:effectLst>
              </a:rPr>
            </a:br>
            <a:r>
              <a:rPr lang="es-ES" sz="2800" b="1" dirty="0">
                <a:solidFill>
                  <a:srgbClr val="FFC000"/>
                </a:solidFill>
                <a:effectLst>
                  <a:outerShdw blurRad="38100" dist="38100" dir="2700000" algn="tl">
                    <a:srgbClr val="000000">
                      <a:alpha val="43137"/>
                    </a:srgbClr>
                  </a:outerShdw>
                </a:effectLst>
              </a:rPr>
              <a:t>Por naturaleza</a:t>
            </a:r>
            <a:br>
              <a:rPr lang="es-ES" sz="2800" b="1" dirty="0">
                <a:solidFill>
                  <a:srgbClr val="FFC000"/>
                </a:solidFill>
                <a:effectLst>
                  <a:outerShdw blurRad="38100" dist="38100" dir="2700000" algn="tl">
                    <a:srgbClr val="000000">
                      <a:alpha val="43137"/>
                    </a:srgbClr>
                  </a:outerShdw>
                </a:effectLst>
              </a:rPr>
            </a:br>
            <a:r>
              <a:rPr lang="es-ES" sz="2800" b="1" dirty="0">
                <a:solidFill>
                  <a:srgbClr val="FFC000"/>
                </a:solidFill>
                <a:effectLst>
                  <a:outerShdw blurRad="38100" dist="38100" dir="2700000" algn="tl">
                    <a:srgbClr val="000000">
                      <a:alpha val="43137"/>
                    </a:srgbClr>
                  </a:outerShdw>
                </a:effectLst>
              </a:rPr>
              <a:t>por destino</a:t>
            </a:r>
            <a:br>
              <a:rPr lang="es-ES" sz="2800" b="1" dirty="0">
                <a:solidFill>
                  <a:srgbClr val="FFC000"/>
                </a:solidFill>
                <a:effectLst>
                  <a:outerShdw blurRad="38100" dist="38100" dir="2700000" algn="tl">
                    <a:srgbClr val="000000">
                      <a:alpha val="43137"/>
                    </a:srgbClr>
                  </a:outerShdw>
                </a:effectLst>
              </a:rPr>
            </a:br>
            <a:r>
              <a:rPr lang="es-ES" sz="2800" b="1" dirty="0">
                <a:solidFill>
                  <a:srgbClr val="FFC000"/>
                </a:solidFill>
                <a:effectLst>
                  <a:outerShdw blurRad="38100" dist="38100" dir="2700000" algn="tl">
                    <a:srgbClr val="000000">
                      <a:alpha val="43137"/>
                    </a:srgbClr>
                  </a:outerShdw>
                </a:effectLst>
              </a:rPr>
              <a:t>de apertura</a:t>
            </a:r>
            <a:br>
              <a:rPr lang="es-ES" sz="2800" b="1" dirty="0">
                <a:solidFill>
                  <a:srgbClr val="FFC000"/>
                </a:solidFill>
                <a:effectLst>
                  <a:outerShdw blurRad="38100" dist="38100" dir="2700000" algn="tl">
                    <a:srgbClr val="000000">
                      <a:alpha val="43137"/>
                    </a:srgbClr>
                  </a:outerShdw>
                </a:effectLst>
              </a:rPr>
            </a:br>
            <a:r>
              <a:rPr lang="es-ES" sz="2800" b="1" dirty="0">
                <a:solidFill>
                  <a:srgbClr val="FFC000"/>
                </a:solidFill>
                <a:effectLst>
                  <a:outerShdw blurRad="38100" dist="38100" dir="2700000" algn="tl">
                    <a:srgbClr val="000000">
                      <a:alpha val="43137"/>
                    </a:srgbClr>
                  </a:outerShdw>
                </a:effectLst>
              </a:rPr>
              <a:t>de operación</a:t>
            </a:r>
            <a:br>
              <a:rPr lang="es-ES" sz="2800" b="1" dirty="0">
                <a:solidFill>
                  <a:srgbClr val="FFC000"/>
                </a:solidFill>
                <a:effectLst>
                  <a:outerShdw blurRad="38100" dist="38100" dir="2700000" algn="tl">
                    <a:srgbClr val="000000">
                      <a:alpha val="43137"/>
                    </a:srgbClr>
                  </a:outerShdw>
                </a:effectLst>
              </a:rPr>
            </a:br>
            <a:r>
              <a:rPr lang="es-ES" sz="2800" b="1" dirty="0">
                <a:solidFill>
                  <a:srgbClr val="FFC000"/>
                </a:solidFill>
                <a:effectLst>
                  <a:outerShdw blurRad="38100" dist="38100" dir="2700000" algn="tl">
                    <a:srgbClr val="000000">
                      <a:alpha val="43137"/>
                    </a:srgbClr>
                  </a:outerShdw>
                </a:effectLst>
              </a:rPr>
              <a:t>de centralización</a:t>
            </a:r>
            <a:br>
              <a:rPr lang="es-ES" sz="2800" b="1" dirty="0">
                <a:solidFill>
                  <a:srgbClr val="FFC000"/>
                </a:solidFill>
                <a:effectLst>
                  <a:outerShdw blurRad="38100" dist="38100" dir="2700000" algn="tl">
                    <a:srgbClr val="000000">
                      <a:alpha val="43137"/>
                    </a:srgbClr>
                  </a:outerShdw>
                </a:effectLst>
              </a:rPr>
            </a:br>
            <a:r>
              <a:rPr lang="es-ES" sz="2800" b="1" dirty="0">
                <a:solidFill>
                  <a:srgbClr val="FFC000"/>
                </a:solidFill>
                <a:effectLst>
                  <a:outerShdw blurRad="38100" dist="38100" dir="2700000" algn="tl">
                    <a:srgbClr val="000000">
                      <a:alpha val="43137"/>
                    </a:srgbClr>
                  </a:outerShdw>
                </a:effectLst>
              </a:rPr>
              <a:t>de ajuste</a:t>
            </a:r>
            <a:br>
              <a:rPr lang="es-ES" sz="2800" b="1" dirty="0">
                <a:solidFill>
                  <a:srgbClr val="FFC000"/>
                </a:solidFill>
                <a:effectLst>
                  <a:outerShdw blurRad="38100" dist="38100" dir="2700000" algn="tl">
                    <a:srgbClr val="000000">
                      <a:alpha val="43137"/>
                    </a:srgbClr>
                  </a:outerShdw>
                </a:effectLst>
              </a:rPr>
            </a:br>
            <a:r>
              <a:rPr lang="es-ES" sz="2800" b="1" dirty="0">
                <a:solidFill>
                  <a:srgbClr val="FFC000"/>
                </a:solidFill>
                <a:effectLst>
                  <a:outerShdw blurRad="38100" dist="38100" dir="2700000" algn="tl">
                    <a:srgbClr val="000000">
                      <a:alpha val="43137"/>
                    </a:srgbClr>
                  </a:outerShdw>
                </a:effectLst>
              </a:rPr>
              <a:t>de cierre</a:t>
            </a:r>
            <a:br>
              <a:rPr lang="es-ES" sz="2800" b="1" dirty="0">
                <a:solidFill>
                  <a:srgbClr val="FFC000"/>
                </a:solidFill>
                <a:effectLst>
                  <a:outerShdw blurRad="38100" dist="38100" dir="2700000" algn="tl">
                    <a:srgbClr val="000000">
                      <a:alpha val="43137"/>
                    </a:srgbClr>
                  </a:outerShdw>
                </a:effectLst>
              </a:rPr>
            </a:br>
            <a:r>
              <a:rPr lang="es-ES" sz="2800" b="1" dirty="0">
                <a:solidFill>
                  <a:srgbClr val="FFC000"/>
                </a:solidFill>
                <a:effectLst>
                  <a:outerShdw blurRad="38100" dist="38100" dir="2700000" algn="tl">
                    <a:srgbClr val="000000">
                      <a:alpha val="43137"/>
                    </a:srgbClr>
                  </a:outerShdw>
                </a:effectLst>
              </a:rPr>
              <a:t>de reapertura</a:t>
            </a:r>
            <a:br>
              <a:rPr lang="es-ES" sz="2400" b="1" i="1" u="sng" dirty="0">
                <a:solidFill>
                  <a:srgbClr val="FFC000"/>
                </a:solidFill>
                <a:effectLst>
                  <a:outerShdw blurRad="38100" dist="38100" dir="2700000" algn="tl">
                    <a:srgbClr val="000000">
                      <a:alpha val="43137"/>
                    </a:srgbClr>
                  </a:outerShdw>
                </a:effectLst>
              </a:rPr>
            </a:br>
            <a:endParaRPr lang="es-ES"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0614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33338" y="125896"/>
            <a:ext cx="11581583" cy="6528404"/>
          </a:xfrm>
        </p:spPr>
        <p:txBody>
          <a:bodyPr>
            <a:noAutofit/>
          </a:bodyPr>
          <a:lstStyle/>
          <a:p>
            <a:pPr algn="ctr"/>
            <a:r>
              <a:rPr lang="es-ES" sz="3600" b="1" i="1" u="sng" dirty="0">
                <a:solidFill>
                  <a:srgbClr val="FFC000"/>
                </a:solidFill>
                <a:effectLst>
                  <a:outerShdw blurRad="38100" dist="38100" dir="2700000" algn="tl">
                    <a:srgbClr val="000000">
                      <a:alpha val="43137"/>
                    </a:srgbClr>
                  </a:outerShdw>
                </a:effectLst>
                <a:highlight>
                  <a:srgbClr val="800000"/>
                </a:highlight>
              </a:rPr>
              <a:t>ESTADO DE SITUACIÓN INICIAL</a:t>
            </a:r>
            <a:br>
              <a:rPr lang="es-ES" sz="2800" b="1" i="1" u="sng" dirty="0">
                <a:solidFill>
                  <a:srgbClr val="FFC000"/>
                </a:solidFill>
                <a:effectLst>
                  <a:outerShdw blurRad="38100" dist="38100" dir="2700000" algn="tl">
                    <a:srgbClr val="000000">
                      <a:alpha val="43137"/>
                    </a:srgbClr>
                  </a:outerShdw>
                </a:effectLst>
              </a:rPr>
            </a:br>
            <a:br>
              <a:rPr lang="es-ES" sz="2800" b="1" i="1" u="sng" dirty="0">
                <a:solidFill>
                  <a:srgbClr val="FFC000"/>
                </a:solidFill>
                <a:effectLst>
                  <a:outerShdw blurRad="38100" dist="38100" dir="2700000" algn="tl">
                    <a:srgbClr val="000000">
                      <a:alpha val="43137"/>
                    </a:srgbClr>
                  </a:outerShdw>
                </a:effectLst>
              </a:rPr>
            </a:br>
            <a:r>
              <a:rPr lang="es-ES" sz="2800" b="0" i="0" dirty="0">
                <a:solidFill>
                  <a:srgbClr val="0D0D0D"/>
                </a:solidFill>
                <a:effectLst/>
                <a:latin typeface="Arial" panose="020B0604020202020204" pitchFamily="34" charset="0"/>
              </a:rPr>
              <a:t>Esquema que explica las partes de un balance contable. El estado de situación inicial, también llamado balance general o balance de situación, es un informe financiero o estado contable que refleja la situación del patrimonio de una empresa en un momento de </a:t>
            </a:r>
            <a:r>
              <a:rPr lang="es-ES" sz="2800" b="0" i="0" dirty="0" err="1">
                <a:solidFill>
                  <a:srgbClr val="0D0D0D"/>
                </a:solidFill>
                <a:effectLst/>
                <a:latin typeface="Arial" panose="020B0604020202020204" pitchFamily="34" charset="0"/>
              </a:rPr>
              <a:t>terminado.El</a:t>
            </a:r>
            <a:r>
              <a:rPr lang="es-ES" sz="2800" b="0" i="0" dirty="0">
                <a:solidFill>
                  <a:srgbClr val="0D0D0D"/>
                </a:solidFill>
                <a:effectLst/>
                <a:latin typeface="Arial" panose="020B0604020202020204" pitchFamily="34" charset="0"/>
              </a:rPr>
              <a:t> estado de situación financiera se estructura a través de tres conceptos patrimoniales, el activo, </a:t>
            </a:r>
            <a:r>
              <a:rPr lang="es-ES" sz="2800" b="0" i="0" dirty="0" err="1">
                <a:solidFill>
                  <a:srgbClr val="0D0D0D"/>
                </a:solidFill>
                <a:effectLst/>
                <a:latin typeface="Arial" panose="020B0604020202020204" pitchFamily="34" charset="0"/>
              </a:rPr>
              <a:t>elpasivo</a:t>
            </a:r>
            <a:r>
              <a:rPr lang="es-ES" sz="2800" b="0" i="0" dirty="0">
                <a:solidFill>
                  <a:srgbClr val="0D0D0D"/>
                </a:solidFill>
                <a:effectLst/>
                <a:latin typeface="Arial" panose="020B0604020202020204" pitchFamily="34" charset="0"/>
              </a:rPr>
              <a:t> y el patrimonio neto, desarrollados cada uno de ellos en grupos de cuentas que </a:t>
            </a:r>
            <a:r>
              <a:rPr lang="es-ES" sz="2800" b="0" i="0" dirty="0" err="1">
                <a:solidFill>
                  <a:srgbClr val="0D0D0D"/>
                </a:solidFill>
                <a:effectLst/>
                <a:latin typeface="Arial" panose="020B0604020202020204" pitchFamily="34" charset="0"/>
              </a:rPr>
              <a:t>representanlos</a:t>
            </a:r>
            <a:r>
              <a:rPr lang="es-ES" sz="2800" b="0" i="0" dirty="0">
                <a:solidFill>
                  <a:srgbClr val="0D0D0D"/>
                </a:solidFill>
                <a:effectLst/>
                <a:latin typeface="Arial" panose="020B0604020202020204" pitchFamily="34" charset="0"/>
              </a:rPr>
              <a:t> diferentes elementos patrimoniales</a:t>
            </a:r>
            <a:endParaRPr lang="es-ES"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0161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r>
              <a:rPr lang="es-ES" b="1" i="1" u="sng" dirty="0">
                <a:solidFill>
                  <a:srgbClr val="FFC000"/>
                </a:solidFill>
                <a:effectLst>
                  <a:outerShdw blurRad="38100" dist="38100" dir="2700000" algn="tl">
                    <a:srgbClr val="000000">
                      <a:alpha val="43137"/>
                    </a:srgbClr>
                  </a:outerShdw>
                </a:effectLst>
              </a:rPr>
              <a:t>EJEMPLO</a:t>
            </a:r>
            <a:br>
              <a:rPr lang="es-ES" b="1" i="1" u="sng" dirty="0">
                <a:solidFill>
                  <a:srgbClr val="FFC000"/>
                </a:solidFill>
                <a:effectLst>
                  <a:outerShdw blurRad="38100" dist="38100" dir="2700000" algn="tl">
                    <a:srgbClr val="000000">
                      <a:alpha val="43137"/>
                    </a:srgbClr>
                  </a:outerShdw>
                </a:effectLst>
              </a:rPr>
            </a:br>
            <a:br>
              <a:rPr lang="es-ES" b="1" i="1" u="sng" dirty="0">
                <a:solidFill>
                  <a:srgbClr val="FFC000"/>
                </a:solidFill>
                <a:effectLst>
                  <a:outerShdw blurRad="38100" dist="38100" dir="2700000" algn="tl">
                    <a:srgbClr val="000000">
                      <a:alpha val="43137"/>
                    </a:srgbClr>
                  </a:outerShdw>
                </a:effectLst>
              </a:rPr>
            </a:br>
            <a:br>
              <a:rPr lang="es-ES" b="1" i="1" u="sng" dirty="0">
                <a:solidFill>
                  <a:srgbClr val="FFC000"/>
                </a:solidFill>
                <a:effectLst>
                  <a:outerShdw blurRad="38100" dist="38100" dir="2700000" algn="tl">
                    <a:srgbClr val="000000">
                      <a:alpha val="43137"/>
                    </a:srgbClr>
                  </a:outerShdw>
                </a:effectLst>
              </a:rPr>
            </a:br>
            <a:br>
              <a:rPr lang="es-ES" b="1" i="1" u="sng" dirty="0">
                <a:solidFill>
                  <a:srgbClr val="FFC000"/>
                </a:solidFill>
                <a:effectLst>
                  <a:outerShdw blurRad="38100" dist="38100" dir="2700000" algn="tl">
                    <a:srgbClr val="000000">
                      <a:alpha val="43137"/>
                    </a:srgbClr>
                  </a:outerShdw>
                </a:effectLst>
              </a:rPr>
            </a:br>
            <a:br>
              <a:rPr lang="es-ES" b="1" i="1" u="sng" dirty="0">
                <a:solidFill>
                  <a:srgbClr val="FFC000"/>
                </a:solidFill>
                <a:effectLst>
                  <a:outerShdw blurRad="38100" dist="38100" dir="2700000" algn="tl">
                    <a:srgbClr val="000000">
                      <a:alpha val="43137"/>
                    </a:srgbClr>
                  </a:outerShdw>
                </a:effectLst>
              </a:rPr>
            </a:br>
            <a:br>
              <a:rPr lang="es-ES" b="1" i="1" u="sng" dirty="0">
                <a:solidFill>
                  <a:srgbClr val="FFC000"/>
                </a:solidFill>
                <a:effectLst>
                  <a:outerShdw blurRad="38100" dist="38100" dir="2700000" algn="tl">
                    <a:srgbClr val="000000">
                      <a:alpha val="43137"/>
                    </a:srgbClr>
                  </a:outerShdw>
                </a:effectLst>
              </a:rPr>
            </a:br>
            <a:br>
              <a:rPr lang="es-ES" b="1" i="1" u="sng" dirty="0">
                <a:solidFill>
                  <a:srgbClr val="FFC000"/>
                </a:solidFill>
                <a:effectLst>
                  <a:outerShdw blurRad="38100" dist="38100" dir="2700000" algn="tl">
                    <a:srgbClr val="000000">
                      <a:alpha val="43137"/>
                    </a:srgbClr>
                  </a:outerShdw>
                </a:effectLst>
              </a:rPr>
            </a:br>
            <a:br>
              <a:rPr lang="es-ES" b="1" i="1" u="sng" dirty="0">
                <a:solidFill>
                  <a:srgbClr val="FFC000"/>
                </a:solidFill>
                <a:effectLst>
                  <a:outerShdw blurRad="38100" dist="38100" dir="2700000" algn="tl">
                    <a:srgbClr val="000000">
                      <a:alpha val="43137"/>
                    </a:srgbClr>
                  </a:outerShdw>
                </a:effectLst>
              </a:rPr>
            </a:br>
            <a:endParaRPr lang="es-ES"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3AA8B40F-5E3E-4A24-A050-0082DE238743}"/>
              </a:ext>
            </a:extLst>
          </p:cNvPr>
          <p:cNvPicPr>
            <a:picLocks noChangeAspect="1"/>
          </p:cNvPicPr>
          <p:nvPr/>
        </p:nvPicPr>
        <p:blipFill rotWithShape="1">
          <a:blip r:embed="rId3"/>
          <a:srcRect l="8587" t="21242" r="37826" b="31005"/>
          <a:stretch/>
        </p:blipFill>
        <p:spPr>
          <a:xfrm>
            <a:off x="14069" y="871947"/>
            <a:ext cx="11926140" cy="5734261"/>
          </a:xfrm>
          <a:prstGeom prst="rect">
            <a:avLst/>
          </a:prstGeom>
        </p:spPr>
      </p:pic>
    </p:spTree>
    <p:extLst>
      <p:ext uri="{BB962C8B-B14F-4D97-AF65-F5344CB8AC3E}">
        <p14:creationId xmlns:p14="http://schemas.microsoft.com/office/powerpoint/2010/main" val="1564705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pPr algn="l"/>
            <a:r>
              <a:rPr lang="es-ES" sz="2800" b="1" i="1" u="sng" dirty="0">
                <a:solidFill>
                  <a:srgbClr val="FFC000"/>
                </a:solidFill>
                <a:effectLst>
                  <a:outerShdw blurRad="38100" dist="38100" dir="2700000" algn="tl">
                    <a:srgbClr val="000000">
                      <a:alpha val="43137"/>
                    </a:srgbClr>
                  </a:outerShdw>
                </a:effectLst>
              </a:rPr>
              <a:t>FORMAS DE PRESENTACIÓN DEL ESTADO DE SITUACIÓN INICIAL</a:t>
            </a:r>
            <a:br>
              <a:rPr lang="es-ES" sz="2800" b="1" i="1" u="sng" dirty="0">
                <a:solidFill>
                  <a:srgbClr val="FFC000"/>
                </a:solidFill>
                <a:effectLst>
                  <a:outerShdw blurRad="38100" dist="38100" dir="2700000" algn="tl">
                    <a:srgbClr val="000000">
                      <a:alpha val="43137"/>
                    </a:srgbClr>
                  </a:outerShdw>
                </a:effectLst>
              </a:rPr>
            </a:br>
            <a:br>
              <a:rPr lang="es-ES" sz="2800" b="1" i="1" u="sng" dirty="0">
                <a:solidFill>
                  <a:srgbClr val="FFC000"/>
                </a:solidFill>
                <a:effectLst>
                  <a:outerShdw blurRad="38100" dist="38100" dir="2700000" algn="tl">
                    <a:srgbClr val="000000">
                      <a:alpha val="43137"/>
                    </a:srgbClr>
                  </a:outerShdw>
                </a:effectLst>
              </a:rPr>
            </a:br>
            <a:r>
              <a:rPr lang="es-ES" sz="2800" b="1" i="0" dirty="0">
                <a:solidFill>
                  <a:srgbClr val="333333"/>
                </a:solidFill>
                <a:effectLst/>
                <a:latin typeface="-apple-system"/>
              </a:rPr>
              <a:t>a)</a:t>
            </a:r>
            <a:r>
              <a:rPr lang="es-ES" sz="2800" b="0" i="0" dirty="0">
                <a:solidFill>
                  <a:srgbClr val="333333"/>
                </a:solidFill>
                <a:effectLst/>
                <a:latin typeface="-apple-system"/>
              </a:rPr>
              <a:t> En forma de cuenta.</a:t>
            </a:r>
            <a:br>
              <a:rPr lang="es-ES" sz="2800" b="0" i="0" dirty="0">
                <a:solidFill>
                  <a:srgbClr val="333333"/>
                </a:solidFill>
                <a:effectLst/>
                <a:latin typeface="-apple-system"/>
              </a:rPr>
            </a:br>
            <a:r>
              <a:rPr lang="es-ES" sz="2800" b="1" i="0" dirty="0">
                <a:solidFill>
                  <a:srgbClr val="333333"/>
                </a:solidFill>
                <a:effectLst/>
                <a:latin typeface="-apple-system"/>
              </a:rPr>
              <a:t>b)</a:t>
            </a:r>
            <a:r>
              <a:rPr lang="es-ES" sz="2800" b="0" i="0" dirty="0">
                <a:solidFill>
                  <a:srgbClr val="333333"/>
                </a:solidFill>
                <a:effectLst/>
                <a:latin typeface="-apple-system"/>
              </a:rPr>
              <a:t> En forma de reporte.</a:t>
            </a:r>
            <a:br>
              <a:rPr lang="es-ES" sz="2800" b="0" i="0" dirty="0">
                <a:solidFill>
                  <a:srgbClr val="333333"/>
                </a:solidFill>
                <a:effectLst/>
                <a:latin typeface="-apple-system"/>
              </a:rPr>
            </a:br>
            <a:r>
              <a:rPr lang="es-ES" sz="2800" b="1" i="0" dirty="0">
                <a:solidFill>
                  <a:srgbClr val="333333"/>
                </a:solidFill>
                <a:effectLst/>
                <a:latin typeface="-apple-system"/>
              </a:rPr>
              <a:t>C</a:t>
            </a:r>
            <a:r>
              <a:rPr lang="es-ES" sz="2800" b="1" dirty="0">
                <a:solidFill>
                  <a:srgbClr val="333333"/>
                </a:solidFill>
                <a:latin typeface="-apple-system"/>
              </a:rPr>
              <a:t>)</a:t>
            </a:r>
            <a:r>
              <a:rPr lang="es-ES" sz="2800" dirty="0">
                <a:solidFill>
                  <a:srgbClr val="333333"/>
                </a:solidFill>
                <a:latin typeface="-apple-system"/>
              </a:rPr>
              <a:t>según la </a:t>
            </a:r>
            <a:r>
              <a:rPr lang="es-ES" sz="2800" dirty="0" err="1">
                <a:solidFill>
                  <a:srgbClr val="333333"/>
                </a:solidFill>
                <a:latin typeface="-apple-system"/>
              </a:rPr>
              <a:t>nif</a:t>
            </a:r>
            <a:r>
              <a:rPr lang="es-ES" sz="2800" dirty="0">
                <a:solidFill>
                  <a:srgbClr val="333333"/>
                </a:solidFill>
                <a:latin typeface="-apple-system"/>
              </a:rPr>
              <a:t> b6</a:t>
            </a:r>
            <a:br>
              <a:rPr lang="es-ES" sz="2800" dirty="0">
                <a:solidFill>
                  <a:srgbClr val="333333"/>
                </a:solidFill>
                <a:latin typeface="-apple-system"/>
              </a:rPr>
            </a:br>
            <a:br>
              <a:rPr lang="es-ES" sz="2800" dirty="0">
                <a:solidFill>
                  <a:srgbClr val="333333"/>
                </a:solidFill>
                <a:latin typeface="-apple-system"/>
              </a:rPr>
            </a:br>
            <a:r>
              <a:rPr lang="es-ES" sz="3200" b="1" i="1" u="sng" dirty="0">
                <a:solidFill>
                  <a:srgbClr val="FFC000"/>
                </a:solidFill>
                <a:effectLst>
                  <a:outerShdw blurRad="38100" dist="38100" dir="2700000" algn="tl">
                    <a:srgbClr val="000000">
                      <a:alpha val="43137"/>
                    </a:srgbClr>
                  </a:outerShdw>
                </a:effectLst>
                <a:latin typeface="-apple-system"/>
              </a:rPr>
              <a:t>ESTRUCTURA</a:t>
            </a:r>
            <a:br>
              <a:rPr lang="es-ES" sz="3200" b="1" i="1" u="sng" dirty="0">
                <a:solidFill>
                  <a:srgbClr val="FFC000"/>
                </a:solidFill>
                <a:effectLst>
                  <a:outerShdw blurRad="38100" dist="38100" dir="2700000" algn="tl">
                    <a:srgbClr val="000000">
                      <a:alpha val="43137"/>
                    </a:srgbClr>
                  </a:outerShdw>
                </a:effectLst>
                <a:latin typeface="-apple-system"/>
              </a:rPr>
            </a:br>
            <a:r>
              <a:rPr lang="es-ES" sz="2400" b="1" i="0" dirty="0">
                <a:solidFill>
                  <a:srgbClr val="212121"/>
                </a:solidFill>
                <a:effectLst/>
                <a:latin typeface="PT Serif"/>
              </a:rPr>
              <a:t>Encabezado</a:t>
            </a:r>
            <a:br>
              <a:rPr lang="es-ES" sz="2400" b="0" i="0" dirty="0">
                <a:solidFill>
                  <a:srgbClr val="212121"/>
                </a:solidFill>
                <a:effectLst/>
                <a:latin typeface="PT Serif"/>
              </a:rPr>
            </a:br>
            <a:r>
              <a:rPr lang="es-ES" sz="2400" b="0" i="0" dirty="0">
                <a:solidFill>
                  <a:srgbClr val="212121"/>
                </a:solidFill>
                <a:effectLst/>
                <a:latin typeface="PT Serif"/>
              </a:rPr>
              <a:t>Nombre de la empresa o nombre del propietario</a:t>
            </a:r>
            <a:br>
              <a:rPr lang="es-ES" sz="2400" b="0" i="0" dirty="0">
                <a:solidFill>
                  <a:srgbClr val="212121"/>
                </a:solidFill>
                <a:effectLst/>
                <a:latin typeface="PT Serif"/>
              </a:rPr>
            </a:br>
            <a:r>
              <a:rPr lang="es-ES" sz="2400" b="0" i="0" dirty="0">
                <a:solidFill>
                  <a:srgbClr val="212121"/>
                </a:solidFill>
                <a:effectLst/>
                <a:latin typeface="PT Serif"/>
              </a:rPr>
              <a:t>Indicación de que se trata de un balance general o estado de situación financiera.</a:t>
            </a:r>
            <a:br>
              <a:rPr lang="es-ES" sz="2400" b="0" i="0" dirty="0">
                <a:solidFill>
                  <a:srgbClr val="212121"/>
                </a:solidFill>
                <a:effectLst/>
                <a:latin typeface="PT Serif"/>
              </a:rPr>
            </a:br>
            <a:r>
              <a:rPr lang="es-ES" sz="2400" b="0" i="0" dirty="0">
                <a:solidFill>
                  <a:srgbClr val="212121"/>
                </a:solidFill>
                <a:effectLst/>
                <a:latin typeface="PT Serif"/>
              </a:rPr>
              <a:t>Fecha de formulación</a:t>
            </a:r>
            <a:br>
              <a:rPr lang="es-ES" sz="900" b="0" i="0" dirty="0">
                <a:solidFill>
                  <a:srgbClr val="212121"/>
                </a:solidFill>
                <a:effectLst/>
                <a:latin typeface="PT Serif"/>
              </a:rPr>
            </a:br>
            <a:br>
              <a:rPr lang="es-ES" sz="2000" dirty="0">
                <a:solidFill>
                  <a:srgbClr val="333333"/>
                </a:solidFill>
                <a:latin typeface="-apple-system"/>
              </a:rPr>
            </a:br>
            <a:endParaRPr lang="es-ES" sz="2400"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91201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pPr algn="l"/>
            <a:br>
              <a:rPr lang="es-ES" sz="900" b="0" i="0" dirty="0">
                <a:solidFill>
                  <a:srgbClr val="212121"/>
                </a:solidFill>
                <a:effectLst/>
                <a:latin typeface="PT Serif"/>
              </a:rPr>
            </a:br>
            <a:br>
              <a:rPr lang="es-ES" sz="3200" dirty="0">
                <a:solidFill>
                  <a:srgbClr val="333333"/>
                </a:solidFill>
                <a:latin typeface="-apple-system"/>
              </a:rPr>
            </a:br>
            <a:r>
              <a:rPr lang="es-ES" sz="2800" b="1" i="0" dirty="0">
                <a:solidFill>
                  <a:srgbClr val="FFC000"/>
                </a:solidFill>
                <a:effectLst/>
                <a:latin typeface="PT Serif"/>
              </a:rPr>
              <a:t>Cuerpo</a:t>
            </a:r>
            <a:br>
              <a:rPr lang="es-ES" sz="2800" b="0" i="0" dirty="0">
                <a:solidFill>
                  <a:srgbClr val="212121"/>
                </a:solidFill>
                <a:effectLst/>
                <a:latin typeface="PT Serif"/>
              </a:rPr>
            </a:br>
            <a:r>
              <a:rPr lang="es-ES" sz="2800" b="0" i="0" dirty="0">
                <a:solidFill>
                  <a:srgbClr val="212121"/>
                </a:solidFill>
                <a:effectLst/>
                <a:latin typeface="PT Serif"/>
              </a:rPr>
              <a:t>Nombre y valor detallado de cada una de las cuentas que forman el activo</a:t>
            </a:r>
            <a:br>
              <a:rPr lang="es-ES" sz="2800" b="0" i="0" dirty="0">
                <a:solidFill>
                  <a:srgbClr val="212121"/>
                </a:solidFill>
                <a:effectLst/>
                <a:latin typeface="PT Serif"/>
              </a:rPr>
            </a:br>
            <a:r>
              <a:rPr lang="es-ES" sz="2800" b="0" i="0" dirty="0">
                <a:solidFill>
                  <a:srgbClr val="212121"/>
                </a:solidFill>
                <a:effectLst/>
                <a:latin typeface="PT Serif"/>
              </a:rPr>
              <a:t>Nombre y valor detallado de cada una de las cuentas que forman el pasivo</a:t>
            </a:r>
            <a:br>
              <a:rPr lang="es-ES" sz="2800" b="0" i="0" dirty="0">
                <a:solidFill>
                  <a:srgbClr val="212121"/>
                </a:solidFill>
                <a:effectLst/>
                <a:latin typeface="PT Serif"/>
              </a:rPr>
            </a:br>
            <a:r>
              <a:rPr lang="es-ES" sz="2800" b="0" i="0" dirty="0">
                <a:solidFill>
                  <a:srgbClr val="212121"/>
                </a:solidFill>
                <a:effectLst/>
                <a:latin typeface="PT Serif"/>
              </a:rPr>
              <a:t>Importe del capital contable</a:t>
            </a:r>
            <a:br>
              <a:rPr lang="es-ES" sz="2800" b="0" i="0" dirty="0">
                <a:solidFill>
                  <a:srgbClr val="212121"/>
                </a:solidFill>
                <a:effectLst/>
                <a:latin typeface="PT Serif"/>
              </a:rPr>
            </a:br>
            <a:r>
              <a:rPr lang="es-ES" sz="2800" b="0" i="0" dirty="0">
                <a:solidFill>
                  <a:srgbClr val="212121"/>
                </a:solidFill>
                <a:effectLst/>
                <a:latin typeface="PT Serif"/>
              </a:rPr>
              <a:t>Cortes de subtotales y totales claramente indicados.</a:t>
            </a:r>
            <a:br>
              <a:rPr lang="es-ES" sz="2800" b="0" i="0" dirty="0">
                <a:solidFill>
                  <a:srgbClr val="212121"/>
                </a:solidFill>
                <a:effectLst/>
                <a:latin typeface="PT Serif"/>
              </a:rPr>
            </a:br>
            <a:r>
              <a:rPr lang="es-ES" sz="2800" b="0" i="0" dirty="0">
                <a:solidFill>
                  <a:srgbClr val="212121"/>
                </a:solidFill>
                <a:effectLst/>
                <a:latin typeface="PT Serif"/>
              </a:rPr>
              <a:t>Moneda en que se expresa el estado.</a:t>
            </a:r>
            <a:br>
              <a:rPr lang="es-ES" sz="2800" b="0" i="0" dirty="0">
                <a:solidFill>
                  <a:srgbClr val="212121"/>
                </a:solidFill>
                <a:effectLst/>
                <a:latin typeface="PT Serif"/>
              </a:rPr>
            </a:br>
            <a:br>
              <a:rPr lang="es-ES" sz="2800" b="0" i="0" dirty="0">
                <a:solidFill>
                  <a:srgbClr val="212121"/>
                </a:solidFill>
                <a:effectLst/>
                <a:latin typeface="PT Serif"/>
              </a:rPr>
            </a:br>
            <a:r>
              <a:rPr lang="es-ES" sz="2800" b="1" i="0" dirty="0">
                <a:solidFill>
                  <a:srgbClr val="FFC000"/>
                </a:solidFill>
                <a:effectLst/>
                <a:latin typeface="PT Serif"/>
              </a:rPr>
              <a:t>Firmas</a:t>
            </a:r>
            <a:br>
              <a:rPr lang="es-ES" sz="2800" b="0" i="0" dirty="0">
                <a:solidFill>
                  <a:srgbClr val="212121"/>
                </a:solidFill>
                <a:effectLst/>
                <a:latin typeface="PT Serif"/>
              </a:rPr>
            </a:br>
            <a:r>
              <a:rPr lang="es-ES" sz="2800" b="0" i="0" dirty="0">
                <a:solidFill>
                  <a:srgbClr val="212121"/>
                </a:solidFill>
                <a:effectLst/>
                <a:latin typeface="PT Serif"/>
              </a:rPr>
              <a:t>Del contador que hizo y autorizó</a:t>
            </a:r>
            <a:br>
              <a:rPr lang="es-ES" sz="2800" b="0" i="0" dirty="0">
                <a:solidFill>
                  <a:srgbClr val="212121"/>
                </a:solidFill>
                <a:effectLst/>
                <a:latin typeface="PT Serif"/>
              </a:rPr>
            </a:br>
            <a:r>
              <a:rPr lang="es-ES" sz="2800" b="0" i="0" dirty="0">
                <a:solidFill>
                  <a:srgbClr val="212121"/>
                </a:solidFill>
                <a:effectLst/>
                <a:latin typeface="PT Serif"/>
              </a:rPr>
              <a:t>Del propietario o responsable legal del negocio</a:t>
            </a:r>
            <a:br>
              <a:rPr lang="es-ES" sz="2800" b="0" i="0" dirty="0">
                <a:solidFill>
                  <a:srgbClr val="212121"/>
                </a:solidFill>
                <a:effectLst/>
                <a:latin typeface="PT Serif"/>
              </a:rPr>
            </a:br>
            <a:br>
              <a:rPr lang="es-ES" sz="2800" b="0" i="0" dirty="0">
                <a:solidFill>
                  <a:srgbClr val="212121"/>
                </a:solidFill>
                <a:effectLst/>
                <a:latin typeface="PT Serif"/>
              </a:rPr>
            </a:br>
            <a:endParaRPr lang="es-ES" sz="2400"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2813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pPr algn="l"/>
            <a:br>
              <a:rPr lang="es-ES" sz="900" b="0" i="0" dirty="0">
                <a:solidFill>
                  <a:srgbClr val="212121"/>
                </a:solidFill>
                <a:effectLst/>
                <a:latin typeface="PT Serif"/>
              </a:rPr>
            </a:br>
            <a:br>
              <a:rPr lang="es-ES" sz="2800" b="0" i="0" dirty="0">
                <a:solidFill>
                  <a:srgbClr val="212121"/>
                </a:solidFill>
                <a:effectLst/>
                <a:latin typeface="PT Serif"/>
              </a:rPr>
            </a:br>
            <a:endParaRPr lang="es-ES" sz="2400"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FCF7D87F-7348-4F26-A10C-CD383D3AF115}"/>
              </a:ext>
            </a:extLst>
          </p:cNvPr>
          <p:cNvPicPr>
            <a:picLocks noChangeAspect="1"/>
          </p:cNvPicPr>
          <p:nvPr/>
        </p:nvPicPr>
        <p:blipFill rotWithShape="1">
          <a:blip r:embed="rId3"/>
          <a:srcRect l="24783" t="8621" r="50000" b="16312"/>
          <a:stretch/>
        </p:blipFill>
        <p:spPr>
          <a:xfrm>
            <a:off x="6341164" y="503542"/>
            <a:ext cx="4850295" cy="6276654"/>
          </a:xfrm>
          <a:prstGeom prst="rect">
            <a:avLst/>
          </a:prstGeom>
        </p:spPr>
      </p:pic>
      <p:pic>
        <p:nvPicPr>
          <p:cNvPr id="7" name="Imagen 6">
            <a:extLst>
              <a:ext uri="{FF2B5EF4-FFF2-40B4-BE49-F238E27FC236}">
                <a16:creationId xmlns:a16="http://schemas.microsoft.com/office/drawing/2014/main" id="{C662D1A6-31FC-49E7-AD09-D69B121B104D}"/>
              </a:ext>
            </a:extLst>
          </p:cNvPr>
          <p:cNvPicPr>
            <a:picLocks noChangeAspect="1"/>
          </p:cNvPicPr>
          <p:nvPr/>
        </p:nvPicPr>
        <p:blipFill rotWithShape="1">
          <a:blip r:embed="rId4"/>
          <a:srcRect l="30326" t="37481" r="34239" b="24433"/>
          <a:stretch/>
        </p:blipFill>
        <p:spPr>
          <a:xfrm>
            <a:off x="251791" y="818322"/>
            <a:ext cx="5963479" cy="5787886"/>
          </a:xfrm>
          <a:prstGeom prst="rect">
            <a:avLst/>
          </a:prstGeom>
        </p:spPr>
      </p:pic>
    </p:spTree>
    <p:extLst>
      <p:ext uri="{BB962C8B-B14F-4D97-AF65-F5344CB8AC3E}">
        <p14:creationId xmlns:p14="http://schemas.microsoft.com/office/powerpoint/2010/main" val="870361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pPr algn="l"/>
            <a:br>
              <a:rPr lang="es-ES" sz="900" b="0" i="0" dirty="0">
                <a:solidFill>
                  <a:srgbClr val="212121"/>
                </a:solidFill>
                <a:effectLst/>
                <a:latin typeface="PT Serif"/>
              </a:rPr>
            </a:br>
            <a:br>
              <a:rPr lang="es-ES" sz="2800" b="0" i="0" dirty="0">
                <a:solidFill>
                  <a:srgbClr val="212121"/>
                </a:solidFill>
                <a:effectLst/>
                <a:latin typeface="PT Serif"/>
              </a:rPr>
            </a:br>
            <a:endParaRPr lang="es-ES" sz="2400"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D578A9EE-51A5-4690-AD8F-9C4AFA74D256}"/>
              </a:ext>
            </a:extLst>
          </p:cNvPr>
          <p:cNvPicPr>
            <a:picLocks noChangeAspect="1"/>
          </p:cNvPicPr>
          <p:nvPr/>
        </p:nvPicPr>
        <p:blipFill rotWithShape="1">
          <a:blip r:embed="rId3"/>
          <a:srcRect l="45435" t="28009" r="23587" b="11479"/>
          <a:stretch/>
        </p:blipFill>
        <p:spPr>
          <a:xfrm>
            <a:off x="133338" y="251792"/>
            <a:ext cx="5141027" cy="6441410"/>
          </a:xfrm>
          <a:prstGeom prst="rect">
            <a:avLst/>
          </a:prstGeom>
        </p:spPr>
      </p:pic>
      <p:pic>
        <p:nvPicPr>
          <p:cNvPr id="7" name="Imagen 6">
            <a:extLst>
              <a:ext uri="{FF2B5EF4-FFF2-40B4-BE49-F238E27FC236}">
                <a16:creationId xmlns:a16="http://schemas.microsoft.com/office/drawing/2014/main" id="{ED731948-7FC6-4049-9201-631E0A30D22B}"/>
              </a:ext>
            </a:extLst>
          </p:cNvPr>
          <p:cNvPicPr>
            <a:picLocks noChangeAspect="1"/>
          </p:cNvPicPr>
          <p:nvPr/>
        </p:nvPicPr>
        <p:blipFill rotWithShape="1">
          <a:blip r:embed="rId4"/>
          <a:srcRect l="48267" t="22764" r="28472" b="25810"/>
          <a:stretch/>
        </p:blipFill>
        <p:spPr>
          <a:xfrm>
            <a:off x="5274365" y="251792"/>
            <a:ext cx="5141027" cy="6528404"/>
          </a:xfrm>
          <a:prstGeom prst="rect">
            <a:avLst/>
          </a:prstGeom>
        </p:spPr>
      </p:pic>
    </p:spTree>
    <p:extLst>
      <p:ext uri="{BB962C8B-B14F-4D97-AF65-F5344CB8AC3E}">
        <p14:creationId xmlns:p14="http://schemas.microsoft.com/office/powerpoint/2010/main" val="319712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265043" y="304800"/>
            <a:ext cx="11542644" cy="6096000"/>
          </a:xfrm>
        </p:spPr>
        <p:txBody>
          <a:bodyPr>
            <a:normAutofit/>
          </a:bodyPr>
          <a:lstStyle/>
          <a:p>
            <a:r>
              <a:rPr lang="es-ES" sz="2400" b="1" i="0" dirty="0">
                <a:solidFill>
                  <a:schemeClr val="tx1">
                    <a:lumMod val="85000"/>
                    <a:lumOff val="15000"/>
                  </a:schemeClr>
                </a:solidFill>
                <a:effectLst/>
                <a:latin typeface="helvetica" panose="020B0604020202020204" pitchFamily="34" charset="0"/>
              </a:rPr>
              <a:t>1. Establecer un control riguroso sobre cada uno de los recursos y las obligaciones del negocio.</a:t>
            </a:r>
            <a:br>
              <a:rPr lang="es-ES" sz="2400" b="1" i="0" dirty="0">
                <a:solidFill>
                  <a:schemeClr val="tx1">
                    <a:lumMod val="85000"/>
                    <a:lumOff val="15000"/>
                  </a:schemeClr>
                </a:solidFill>
                <a:effectLst/>
                <a:latin typeface="helvetica" panose="020B0604020202020204" pitchFamily="34" charset="0"/>
              </a:rPr>
            </a:br>
            <a:br>
              <a:rPr lang="es-ES" sz="2400" b="1" dirty="0">
                <a:solidFill>
                  <a:schemeClr val="tx1">
                    <a:lumMod val="85000"/>
                    <a:lumOff val="15000"/>
                  </a:schemeClr>
                </a:solidFill>
              </a:rPr>
            </a:br>
            <a:r>
              <a:rPr lang="es-ES" sz="2400" b="1" dirty="0">
                <a:solidFill>
                  <a:schemeClr val="tx1">
                    <a:lumMod val="85000"/>
                    <a:lumOff val="15000"/>
                  </a:schemeClr>
                </a:solidFill>
              </a:rPr>
              <a:t>2. </a:t>
            </a:r>
            <a:r>
              <a:rPr lang="es-ES" sz="2400" b="1" i="0" dirty="0">
                <a:solidFill>
                  <a:schemeClr val="tx1">
                    <a:lumMod val="85000"/>
                    <a:lumOff val="15000"/>
                  </a:schemeClr>
                </a:solidFill>
                <a:effectLst/>
                <a:latin typeface="helvetica" panose="020B0604020202020204" pitchFamily="34" charset="0"/>
              </a:rPr>
              <a:t>Registrar, en forma clara y precisa, todas las operaciones efectuadas por la empresa durante el ejercicio fiscal.</a:t>
            </a:r>
            <a:br>
              <a:rPr lang="es-ES" sz="2400" b="1" i="0" dirty="0">
                <a:solidFill>
                  <a:schemeClr val="tx1">
                    <a:lumMod val="85000"/>
                    <a:lumOff val="15000"/>
                  </a:schemeClr>
                </a:solidFill>
                <a:effectLst/>
                <a:latin typeface="helvetica" panose="020B0604020202020204" pitchFamily="34" charset="0"/>
              </a:rPr>
            </a:br>
            <a:br>
              <a:rPr lang="es-ES" sz="2400" b="1" dirty="0">
                <a:solidFill>
                  <a:schemeClr val="tx1">
                    <a:lumMod val="85000"/>
                    <a:lumOff val="15000"/>
                  </a:schemeClr>
                </a:solidFill>
              </a:rPr>
            </a:br>
            <a:r>
              <a:rPr lang="es-ES" sz="2400" b="1" dirty="0">
                <a:solidFill>
                  <a:schemeClr val="tx1">
                    <a:lumMod val="85000"/>
                    <a:lumOff val="15000"/>
                  </a:schemeClr>
                </a:solidFill>
              </a:rPr>
              <a:t>3. </a:t>
            </a:r>
            <a:r>
              <a:rPr lang="es-ES" sz="2400" b="1" i="0" dirty="0">
                <a:solidFill>
                  <a:schemeClr val="tx1">
                    <a:lumMod val="85000"/>
                    <a:lumOff val="15000"/>
                  </a:schemeClr>
                </a:solidFill>
                <a:effectLst/>
                <a:latin typeface="helvetica" panose="020B0604020202020204" pitchFamily="34" charset="0"/>
              </a:rPr>
              <a:t>Proporcionar, en cualquier momento, una imagen clara y verídica de la situación financiera que guarda el negocio.</a:t>
            </a:r>
            <a:br>
              <a:rPr lang="es-ES" sz="2400" b="1" i="0" dirty="0">
                <a:solidFill>
                  <a:schemeClr val="tx1">
                    <a:lumMod val="85000"/>
                    <a:lumOff val="15000"/>
                  </a:schemeClr>
                </a:solidFill>
                <a:effectLst/>
                <a:latin typeface="helvetica" panose="020B0604020202020204" pitchFamily="34" charset="0"/>
              </a:rPr>
            </a:br>
            <a:br>
              <a:rPr lang="es-ES" sz="2400" b="1" dirty="0">
                <a:solidFill>
                  <a:schemeClr val="tx1">
                    <a:lumMod val="85000"/>
                    <a:lumOff val="15000"/>
                  </a:schemeClr>
                </a:solidFill>
              </a:rPr>
            </a:br>
            <a:r>
              <a:rPr lang="es-ES" sz="2400" b="1" dirty="0">
                <a:solidFill>
                  <a:schemeClr val="tx1">
                    <a:lumMod val="85000"/>
                    <a:lumOff val="15000"/>
                  </a:schemeClr>
                </a:solidFill>
              </a:rPr>
              <a:t>4. </a:t>
            </a:r>
            <a:r>
              <a:rPr lang="es-ES" sz="2400" b="1" i="0" dirty="0">
                <a:solidFill>
                  <a:schemeClr val="tx1">
                    <a:lumMod val="85000"/>
                    <a:lumOff val="15000"/>
                  </a:schemeClr>
                </a:solidFill>
                <a:effectLst/>
                <a:latin typeface="helvetica" panose="020B0604020202020204" pitchFamily="34" charset="0"/>
              </a:rPr>
              <a:t>Prever con bastante anticipación el futuro de la empresa</a:t>
            </a:r>
            <a:br>
              <a:rPr lang="es-ES" sz="2400" b="1" i="0" dirty="0">
                <a:solidFill>
                  <a:schemeClr val="tx1">
                    <a:lumMod val="85000"/>
                    <a:lumOff val="15000"/>
                  </a:schemeClr>
                </a:solidFill>
                <a:effectLst/>
                <a:latin typeface="helvetica" panose="020B0604020202020204" pitchFamily="34" charset="0"/>
              </a:rPr>
            </a:br>
            <a:br>
              <a:rPr lang="es-ES" sz="2400" b="1" i="0" dirty="0">
                <a:solidFill>
                  <a:schemeClr val="tx1">
                    <a:lumMod val="85000"/>
                    <a:lumOff val="15000"/>
                  </a:schemeClr>
                </a:solidFill>
                <a:effectLst/>
                <a:latin typeface="helvetica" panose="020B0604020202020204" pitchFamily="34" charset="0"/>
              </a:rPr>
            </a:br>
            <a:r>
              <a:rPr lang="es-ES" sz="2400" b="1" i="0" dirty="0">
                <a:solidFill>
                  <a:schemeClr val="tx1">
                    <a:lumMod val="85000"/>
                    <a:lumOff val="15000"/>
                  </a:schemeClr>
                </a:solidFill>
                <a:effectLst/>
                <a:latin typeface="helvetica" panose="020B0604020202020204" pitchFamily="34" charset="0"/>
              </a:rPr>
              <a:t>5. Servir como comprobante y fuente de información, ante terceras personas, de todos aquellos actos de carácter jurídico en que la contabilidad puede tener fuerza probatoria conforme a lo establecido por la ley.</a:t>
            </a:r>
            <a:endParaRPr lang="es-ES" sz="2400" b="1" i="1" u="sng" dirty="0">
              <a:solidFill>
                <a:schemeClr val="tx1">
                  <a:lumMod val="85000"/>
                  <a:lumOff val="15000"/>
                </a:schemeClr>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374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pPr algn="l"/>
            <a:br>
              <a:rPr lang="es-ES" sz="900" b="0" i="0" dirty="0">
                <a:solidFill>
                  <a:srgbClr val="212121"/>
                </a:solidFill>
                <a:effectLst/>
                <a:latin typeface="PT Serif"/>
              </a:rPr>
            </a:br>
            <a:br>
              <a:rPr lang="es-ES" sz="2800" b="0" i="0" dirty="0">
                <a:solidFill>
                  <a:srgbClr val="212121"/>
                </a:solidFill>
                <a:effectLst/>
                <a:latin typeface="PT Serif"/>
              </a:rPr>
            </a:br>
            <a:endParaRPr lang="es-ES" sz="2400"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ángulo: esquinas redondeadas 2">
            <a:extLst>
              <a:ext uri="{FF2B5EF4-FFF2-40B4-BE49-F238E27FC236}">
                <a16:creationId xmlns:a16="http://schemas.microsoft.com/office/drawing/2014/main" id="{62590C96-6169-402A-B09E-8CA525BAB0D6}"/>
              </a:ext>
            </a:extLst>
          </p:cNvPr>
          <p:cNvSpPr/>
          <p:nvPr/>
        </p:nvSpPr>
        <p:spPr>
          <a:xfrm>
            <a:off x="-171871" y="904460"/>
            <a:ext cx="11953461" cy="5390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200" b="1" i="1" dirty="0">
                <a:effectLst>
                  <a:outerShdw blurRad="38100" dist="38100" dir="2700000" algn="tl">
                    <a:srgbClr val="000000">
                      <a:alpha val="43137"/>
                    </a:srgbClr>
                  </a:outerShdw>
                </a:effectLst>
              </a:rPr>
              <a:t>GRACIAS POR LA ATENCIÓN</a:t>
            </a:r>
          </a:p>
        </p:txBody>
      </p:sp>
    </p:spTree>
    <p:extLst>
      <p:ext uri="{BB962C8B-B14F-4D97-AF65-F5344CB8AC3E}">
        <p14:creationId xmlns:p14="http://schemas.microsoft.com/office/powerpoint/2010/main" val="2070176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251792"/>
            <a:ext cx="11581583" cy="6528404"/>
          </a:xfrm>
        </p:spPr>
        <p:txBody>
          <a:bodyPr>
            <a:noAutofit/>
          </a:bodyPr>
          <a:lstStyle/>
          <a:p>
            <a:pPr algn="l"/>
            <a:br>
              <a:rPr lang="es-ES" sz="900" b="0" i="0" dirty="0">
                <a:solidFill>
                  <a:srgbClr val="212121"/>
                </a:solidFill>
                <a:effectLst/>
                <a:latin typeface="PT Serif"/>
              </a:rPr>
            </a:br>
            <a:br>
              <a:rPr lang="es-ES" sz="2800" b="0" i="0" dirty="0">
                <a:solidFill>
                  <a:srgbClr val="212121"/>
                </a:solidFill>
                <a:effectLst/>
                <a:latin typeface="PT Serif"/>
              </a:rPr>
            </a:br>
            <a:endParaRPr lang="es-ES" sz="2400"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937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212035" y="278296"/>
            <a:ext cx="11781182" cy="6501900"/>
          </a:xfrm>
        </p:spPr>
        <p:txBody>
          <a:bodyPr>
            <a:normAutofit fontScale="90000"/>
          </a:bodyPr>
          <a:lstStyle/>
          <a:p>
            <a:pPr algn="ctr"/>
            <a:br>
              <a:rPr lang="es-ES" sz="1800" b="1" i="1" u="sng" dirty="0">
                <a:solidFill>
                  <a:srgbClr val="C00000"/>
                </a:solidFill>
                <a:effectLst>
                  <a:outerShdw blurRad="38100" dist="38100" dir="2700000" algn="tl">
                    <a:srgbClr val="000000">
                      <a:alpha val="43137"/>
                    </a:srgbClr>
                  </a:outerShdw>
                </a:effectLst>
              </a:rPr>
            </a:br>
            <a:r>
              <a:rPr lang="es-ES" sz="2800" b="1" i="1" u="sng" dirty="0">
                <a:solidFill>
                  <a:srgbClr val="C00000"/>
                </a:solidFill>
                <a:effectLst>
                  <a:outerShdw blurRad="38100" dist="38100" dir="2700000" algn="tl">
                    <a:srgbClr val="000000">
                      <a:alpha val="43137"/>
                    </a:srgbClr>
                  </a:outerShdw>
                </a:effectLst>
                <a:latin typeface="Arial Black" panose="020B0A04020102020204" pitchFamily="34" charset="0"/>
              </a:rPr>
              <a:t>OBJETIVOS DE LA CONTABILIDAD</a:t>
            </a:r>
            <a:br>
              <a:rPr lang="es-ES" sz="2800" b="1" i="1" u="sng" dirty="0">
                <a:solidFill>
                  <a:srgbClr val="C00000"/>
                </a:solidFill>
                <a:effectLst>
                  <a:outerShdw blurRad="38100" dist="38100" dir="2700000" algn="tl">
                    <a:srgbClr val="000000">
                      <a:alpha val="43137"/>
                    </a:srgbClr>
                  </a:outerShdw>
                </a:effectLst>
                <a:latin typeface="Arial Black" panose="020B0A04020102020204" pitchFamily="34" charset="0"/>
              </a:rPr>
            </a:br>
            <a:br>
              <a:rPr lang="es-ES" sz="2800" b="1" i="1" u="sng" dirty="0">
                <a:solidFill>
                  <a:srgbClr val="C00000"/>
                </a:solidFill>
                <a:effectLst>
                  <a:outerShdw blurRad="38100" dist="38100" dir="2700000" algn="tl">
                    <a:srgbClr val="000000">
                      <a:alpha val="43137"/>
                    </a:srgbClr>
                  </a:outerShdw>
                </a:effectLst>
                <a:latin typeface="Arial Black" panose="020B0A04020102020204" pitchFamily="34" charset="0"/>
              </a:rPr>
            </a:br>
            <a:br>
              <a:rPr lang="es-ES" sz="2800" b="1" i="1" u="sng" dirty="0">
                <a:solidFill>
                  <a:srgbClr val="C00000"/>
                </a:solidFill>
                <a:effectLst>
                  <a:outerShdw blurRad="38100" dist="38100" dir="2700000" algn="tl">
                    <a:srgbClr val="000000">
                      <a:alpha val="43137"/>
                    </a:srgbClr>
                  </a:outerShdw>
                </a:effectLst>
                <a:latin typeface="Arial Black" panose="020B0A04020102020204" pitchFamily="34" charset="0"/>
              </a:rPr>
            </a:br>
            <a:r>
              <a:rPr lang="es-ES" sz="2800" b="1" i="1" u="sng" dirty="0">
                <a:solidFill>
                  <a:srgbClr val="C00000"/>
                </a:solidFill>
                <a:effectLst>
                  <a:outerShdw blurRad="38100" dist="38100" dir="2700000" algn="tl">
                    <a:srgbClr val="000000">
                      <a:alpha val="43137"/>
                    </a:srgbClr>
                  </a:outerShdw>
                </a:effectLst>
                <a:latin typeface="Arial Black" panose="020B0A04020102020204" pitchFamily="34" charset="0"/>
              </a:rPr>
              <a:t>  </a:t>
            </a:r>
            <a:br>
              <a:rPr lang="es-ES" sz="2800" b="1" i="1" u="sng" dirty="0">
                <a:solidFill>
                  <a:srgbClr val="C00000"/>
                </a:solidFill>
                <a:effectLst>
                  <a:outerShdw blurRad="38100" dist="38100" dir="2700000" algn="tl">
                    <a:srgbClr val="000000">
                      <a:alpha val="43137"/>
                    </a:srgbClr>
                  </a:outerShdw>
                </a:effectLst>
              </a:rPr>
            </a:br>
            <a:br>
              <a:rPr lang="es-ES" sz="2800" b="1" i="1" u="sng" dirty="0">
                <a:solidFill>
                  <a:srgbClr val="C00000"/>
                </a:solidFill>
                <a:effectLst>
                  <a:outerShdw blurRad="38100" dist="38100" dir="2700000" algn="tl">
                    <a:srgbClr val="000000">
                      <a:alpha val="43137"/>
                    </a:srgbClr>
                  </a:outerShdw>
                </a:effectLst>
              </a:rPr>
            </a:br>
            <a:br>
              <a:rPr lang="es-ES" sz="2800" b="1" i="1" u="sng" dirty="0">
                <a:solidFill>
                  <a:srgbClr val="C00000"/>
                </a:solidFill>
                <a:effectLst>
                  <a:outerShdw blurRad="38100" dist="38100" dir="2700000" algn="tl">
                    <a:srgbClr val="000000">
                      <a:alpha val="43137"/>
                    </a:srgbClr>
                  </a:outerShdw>
                </a:effectLst>
              </a:rPr>
            </a:br>
            <a:br>
              <a:rPr lang="es-ES" sz="2800" b="1" i="1" u="sng" dirty="0">
                <a:solidFill>
                  <a:srgbClr val="C00000"/>
                </a:solidFill>
                <a:effectLst>
                  <a:outerShdw blurRad="38100" dist="38100" dir="2700000" algn="tl">
                    <a:srgbClr val="000000">
                      <a:alpha val="43137"/>
                    </a:srgbClr>
                  </a:outerShdw>
                </a:effectLst>
              </a:rPr>
            </a:br>
            <a:br>
              <a:rPr lang="es-ES" sz="2800" b="1" i="1" u="sng" dirty="0">
                <a:solidFill>
                  <a:srgbClr val="C00000"/>
                </a:solidFill>
                <a:effectLst>
                  <a:outerShdw blurRad="38100" dist="38100" dir="2700000" algn="tl">
                    <a:srgbClr val="000000">
                      <a:alpha val="43137"/>
                    </a:srgbClr>
                  </a:outerShdw>
                </a:effectLst>
              </a:rPr>
            </a:br>
            <a:br>
              <a:rPr lang="es-ES" sz="2800" b="1" i="1" u="sng" dirty="0">
                <a:solidFill>
                  <a:srgbClr val="C00000"/>
                </a:solidFill>
                <a:effectLst>
                  <a:outerShdw blurRad="38100" dist="38100" dir="2700000" algn="tl">
                    <a:srgbClr val="000000">
                      <a:alpha val="43137"/>
                    </a:srgbClr>
                  </a:outerShdw>
                </a:effectLst>
              </a:rPr>
            </a:br>
            <a:br>
              <a:rPr lang="es-ES" sz="2800" b="1" i="1" u="sng" dirty="0">
                <a:solidFill>
                  <a:srgbClr val="C00000"/>
                </a:solidFill>
                <a:effectLst>
                  <a:outerShdw blurRad="38100" dist="38100" dir="2700000" algn="tl">
                    <a:srgbClr val="000000">
                      <a:alpha val="43137"/>
                    </a:srgbClr>
                  </a:outerShdw>
                </a:effectLst>
              </a:rPr>
            </a:br>
            <a:br>
              <a:rPr lang="es-ES" sz="1800" b="1" i="1" u="sng" dirty="0">
                <a:solidFill>
                  <a:srgbClr val="C00000"/>
                </a:solidFill>
                <a:effectLst>
                  <a:outerShdw blurRad="38100" dist="38100" dir="2700000" algn="tl">
                    <a:srgbClr val="000000">
                      <a:alpha val="43137"/>
                    </a:srgbClr>
                  </a:outerShdw>
                </a:effectLst>
              </a:rPr>
            </a:br>
            <a:br>
              <a:rPr lang="es-ES" sz="1800" b="1" i="1" u="sng" dirty="0">
                <a:solidFill>
                  <a:srgbClr val="C00000"/>
                </a:solidFill>
                <a:effectLst>
                  <a:outerShdw blurRad="38100" dist="38100" dir="2700000" algn="tl">
                    <a:srgbClr val="000000">
                      <a:alpha val="43137"/>
                    </a:srgbClr>
                  </a:outerShdw>
                </a:effectLst>
              </a:rPr>
            </a:br>
            <a:br>
              <a:rPr lang="es-ES" sz="1800" b="1" i="1" u="sng" dirty="0">
                <a:solidFill>
                  <a:srgbClr val="C00000"/>
                </a:solidFill>
                <a:effectLst>
                  <a:outerShdw blurRad="38100" dist="38100" dir="2700000" algn="tl">
                    <a:srgbClr val="000000">
                      <a:alpha val="43137"/>
                    </a:srgbClr>
                  </a:outerShdw>
                </a:effectLst>
              </a:rPr>
            </a:br>
            <a:br>
              <a:rPr lang="es-ES" sz="1800" b="1" i="1" u="sng" dirty="0">
                <a:solidFill>
                  <a:srgbClr val="C00000"/>
                </a:solidFill>
                <a:effectLst>
                  <a:outerShdw blurRad="38100" dist="38100" dir="2700000" algn="tl">
                    <a:srgbClr val="000000">
                      <a:alpha val="43137"/>
                    </a:srgbClr>
                  </a:outerShdw>
                </a:effectLst>
              </a:rPr>
            </a:br>
            <a:br>
              <a:rPr lang="es-ES" sz="1800" b="1" i="1" u="sng" dirty="0">
                <a:solidFill>
                  <a:srgbClr val="C00000"/>
                </a:solidFill>
                <a:effectLst>
                  <a:outerShdw blurRad="38100" dist="38100" dir="2700000" algn="tl">
                    <a:srgbClr val="000000">
                      <a:alpha val="43137"/>
                    </a:srgbClr>
                  </a:outerShdw>
                </a:effectLst>
              </a:rPr>
            </a:br>
            <a:br>
              <a:rPr lang="es-ES" sz="1800" b="1" i="1" u="sng" dirty="0">
                <a:solidFill>
                  <a:srgbClr val="C00000"/>
                </a:solidFill>
                <a:effectLst>
                  <a:outerShdw blurRad="38100" dist="38100" dir="2700000" algn="tl">
                    <a:srgbClr val="000000">
                      <a:alpha val="43137"/>
                    </a:srgbClr>
                  </a:outerShdw>
                </a:effectLst>
              </a:rPr>
            </a:br>
            <a:br>
              <a:rPr lang="es-ES" sz="1800" b="1" i="1" u="sng" dirty="0">
                <a:solidFill>
                  <a:srgbClr val="C00000"/>
                </a:solidFill>
                <a:effectLst>
                  <a:outerShdw blurRad="38100" dist="38100" dir="2700000" algn="tl">
                    <a:srgbClr val="000000">
                      <a:alpha val="43137"/>
                    </a:srgbClr>
                  </a:outerShdw>
                </a:effectLst>
              </a:rPr>
            </a:br>
            <a:br>
              <a:rPr lang="es-ES" sz="1800" b="1" i="1" u="sng" dirty="0">
                <a:solidFill>
                  <a:srgbClr val="C00000"/>
                </a:solidFill>
                <a:effectLst>
                  <a:outerShdw blurRad="38100" dist="38100" dir="2700000" algn="tl">
                    <a:srgbClr val="000000">
                      <a:alpha val="43137"/>
                    </a:srgbClr>
                  </a:outerShdw>
                </a:effectLst>
              </a:rPr>
            </a:br>
            <a:br>
              <a:rPr lang="es-ES" sz="1800" b="1" i="1" u="sng" dirty="0">
                <a:solidFill>
                  <a:srgbClr val="C00000"/>
                </a:solidFill>
                <a:effectLst>
                  <a:outerShdw blurRad="38100" dist="38100" dir="2700000" algn="tl">
                    <a:srgbClr val="000000">
                      <a:alpha val="43137"/>
                    </a:srgbClr>
                  </a:outerShdw>
                </a:effectLst>
              </a:rPr>
            </a:br>
            <a:endParaRPr lang="es-ES" sz="1800" b="1" i="1" u="sng" dirty="0">
              <a:solidFill>
                <a:srgbClr val="C0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0CC1EAED-A2E3-44C6-9A83-677EFC307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35" y="1540979"/>
            <a:ext cx="11622156" cy="5038725"/>
          </a:xfrm>
          <a:prstGeom prst="rect">
            <a:avLst/>
          </a:prstGeom>
        </p:spPr>
      </p:pic>
    </p:spTree>
    <p:extLst>
      <p:ext uri="{BB962C8B-B14F-4D97-AF65-F5344CB8AC3E}">
        <p14:creationId xmlns:p14="http://schemas.microsoft.com/office/powerpoint/2010/main" val="2980815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5773" y="291548"/>
            <a:ext cx="11635409" cy="6321287"/>
          </a:xfrm>
        </p:spPr>
        <p:txBody>
          <a:bodyPr>
            <a:normAutofit fontScale="90000"/>
          </a:bodyPr>
          <a:lstStyle/>
          <a:p>
            <a:pPr algn="ctr"/>
            <a:r>
              <a:rPr lang="es-ES" sz="3200" b="1" i="1" u="sng" dirty="0">
                <a:solidFill>
                  <a:srgbClr val="FFC000"/>
                </a:solidFill>
                <a:effectLst>
                  <a:outerShdw blurRad="38100" dist="38100" dir="2700000" algn="tl">
                    <a:srgbClr val="000000">
                      <a:alpha val="43137"/>
                    </a:srgbClr>
                  </a:outerShdw>
                </a:effectLst>
              </a:rPr>
              <a:t>PROPOSITOS DE LA CONTABILIDAD</a:t>
            </a:r>
            <a:br>
              <a:rPr lang="es-ES" sz="3200" b="1" i="1" u="sng" dirty="0">
                <a:solidFill>
                  <a:srgbClr val="FFC000"/>
                </a:solidFill>
                <a:effectLst>
                  <a:outerShdw blurRad="38100" dist="38100" dir="2700000" algn="tl">
                    <a:srgbClr val="000000">
                      <a:alpha val="43137"/>
                    </a:srgbClr>
                  </a:outerShdw>
                </a:effectLst>
              </a:rPr>
            </a:br>
            <a:br>
              <a:rPr lang="es-ES" sz="3200" b="1" i="1" u="sng" dirty="0">
                <a:solidFill>
                  <a:srgbClr val="FFC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br>
              <a:rPr lang="es-ES" sz="2000" b="1" i="1" u="sng" dirty="0">
                <a:solidFill>
                  <a:srgbClr val="C00000"/>
                </a:solidFill>
                <a:effectLst>
                  <a:outerShdw blurRad="38100" dist="38100" dir="2700000" algn="tl">
                    <a:srgbClr val="000000">
                      <a:alpha val="43137"/>
                    </a:srgbClr>
                  </a:outerShdw>
                </a:effectLst>
              </a:rPr>
            </a:br>
            <a:endParaRPr lang="es-ES" sz="2000" b="1" i="1" u="sng" dirty="0">
              <a:solidFill>
                <a:srgbClr val="C0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18976F62-8F26-49C4-BD4A-C562B0DAC25C}"/>
              </a:ext>
            </a:extLst>
          </p:cNvPr>
          <p:cNvPicPr>
            <a:picLocks noChangeAspect="1"/>
          </p:cNvPicPr>
          <p:nvPr/>
        </p:nvPicPr>
        <p:blipFill rotWithShape="1">
          <a:blip r:embed="rId3"/>
          <a:srcRect l="27391" t="26849" r="24022" b="29845"/>
          <a:stretch/>
        </p:blipFill>
        <p:spPr>
          <a:xfrm>
            <a:off x="145772" y="1280286"/>
            <a:ext cx="11741427" cy="5499910"/>
          </a:xfrm>
          <a:prstGeom prst="rect">
            <a:avLst/>
          </a:prstGeom>
        </p:spPr>
      </p:pic>
    </p:spTree>
    <p:extLst>
      <p:ext uri="{BB962C8B-B14F-4D97-AF65-F5344CB8AC3E}">
        <p14:creationId xmlns:p14="http://schemas.microsoft.com/office/powerpoint/2010/main" val="237316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14069" y="198784"/>
            <a:ext cx="11846627" cy="6347790"/>
          </a:xfrm>
        </p:spPr>
        <p:txBody>
          <a:bodyPr>
            <a:normAutofit fontScale="90000"/>
          </a:bodyPr>
          <a:lstStyle/>
          <a:p>
            <a:pPr>
              <a:buClr>
                <a:schemeClr val="tx1"/>
              </a:buClr>
            </a:pPr>
            <a:r>
              <a:rPr lang="es-ES" sz="3200" b="1" i="1" u="sng" dirty="0">
                <a:solidFill>
                  <a:srgbClr val="C00000"/>
                </a:solidFill>
                <a:effectLst>
                  <a:outerShdw blurRad="38100" dist="38100" dir="2700000" algn="tl">
                    <a:srgbClr val="000000">
                      <a:alpha val="43137"/>
                    </a:srgbClr>
                  </a:outerShdw>
                </a:effectLst>
              </a:rPr>
              <a:t>CARACTERISTICAS, REQUISITOS DE LA INFORMACIÓN CONTABLE</a:t>
            </a:r>
            <a:br>
              <a:rPr lang="es-ES" sz="3200" b="1" i="1" u="sng" dirty="0">
                <a:solidFill>
                  <a:srgbClr val="C00000"/>
                </a:solidFill>
                <a:effectLst>
                  <a:outerShdw blurRad="38100" dist="38100" dir="2700000" algn="tl">
                    <a:srgbClr val="000000">
                      <a:alpha val="43137"/>
                    </a:srgbClr>
                  </a:outerShdw>
                </a:effectLst>
              </a:rPr>
            </a:br>
            <a:br>
              <a:rPr lang="es-ES" sz="3200" b="1" i="1" u="sng" dirty="0">
                <a:solidFill>
                  <a:srgbClr val="C00000"/>
                </a:solidFill>
                <a:effectLst>
                  <a:outerShdw blurRad="38100" dist="38100" dir="2700000" algn="tl">
                    <a:srgbClr val="000000">
                      <a:alpha val="43137"/>
                    </a:srgbClr>
                  </a:outerShdw>
                </a:effectLst>
              </a:rPr>
            </a:br>
            <a:br>
              <a:rPr lang="es-ES" sz="2400" b="1" i="1" u="sng" dirty="0">
                <a:solidFill>
                  <a:srgbClr val="C00000"/>
                </a:solidFill>
                <a:effectLst>
                  <a:outerShdw blurRad="38100" dist="38100" dir="2700000" algn="tl">
                    <a:srgbClr val="000000">
                      <a:alpha val="43137"/>
                    </a:srgbClr>
                  </a:outerShdw>
                </a:effectLst>
              </a:rPr>
            </a:br>
            <a:r>
              <a:rPr lang="es-ES" sz="3100" b="1" i="0" u="none" strike="noStrike" dirty="0">
                <a:solidFill>
                  <a:srgbClr val="000000"/>
                </a:solidFill>
                <a:effectLst/>
                <a:latin typeface="Arial" panose="020B0604020202020204" pitchFamily="34" charset="0"/>
              </a:rPr>
              <a:t>Utilidad</a:t>
            </a:r>
            <a:br>
              <a:rPr lang="es-ES" sz="3100" b="1" i="0" u="none" strike="noStrike" dirty="0">
                <a:solidFill>
                  <a:srgbClr val="000000"/>
                </a:solidFill>
                <a:effectLst/>
                <a:latin typeface="Arial" panose="020B0604020202020204" pitchFamily="34" charset="0"/>
              </a:rPr>
            </a:br>
            <a:r>
              <a:rPr lang="es-ES" sz="3100" b="1" i="0" u="none" strike="noStrike" dirty="0">
                <a:solidFill>
                  <a:srgbClr val="000000"/>
                </a:solidFill>
                <a:effectLst/>
                <a:latin typeface="Arial" panose="020B0604020202020204" pitchFamily="34" charset="0"/>
              </a:rPr>
              <a:t>Pertinencia</a:t>
            </a:r>
            <a:br>
              <a:rPr lang="es-ES" sz="3100" b="1" i="0" u="none" strike="noStrike" dirty="0">
                <a:solidFill>
                  <a:srgbClr val="000000"/>
                </a:solidFill>
                <a:effectLst/>
                <a:latin typeface="Arial" panose="020B0604020202020204" pitchFamily="34" charset="0"/>
              </a:rPr>
            </a:br>
            <a:r>
              <a:rPr lang="es-ES" sz="3100" b="1" i="0" u="none" strike="noStrike" dirty="0">
                <a:solidFill>
                  <a:srgbClr val="000000"/>
                </a:solidFill>
                <a:effectLst/>
                <a:latin typeface="Arial" panose="020B0604020202020204" pitchFamily="34" charset="0"/>
              </a:rPr>
              <a:t>Claridad</a:t>
            </a:r>
            <a:br>
              <a:rPr lang="es-ES" sz="3100" b="1" i="0" u="none" strike="noStrike" dirty="0">
                <a:solidFill>
                  <a:srgbClr val="000000"/>
                </a:solidFill>
                <a:effectLst/>
                <a:latin typeface="Arial" panose="020B0604020202020204" pitchFamily="34" charset="0"/>
              </a:rPr>
            </a:br>
            <a:r>
              <a:rPr lang="es-ES" sz="3100" b="1" i="0" u="none" strike="noStrike" dirty="0">
                <a:solidFill>
                  <a:srgbClr val="000000"/>
                </a:solidFill>
                <a:effectLst/>
                <a:latin typeface="Arial" panose="020B0604020202020204" pitchFamily="34" charset="0"/>
              </a:rPr>
              <a:t>Comparabilidad</a:t>
            </a:r>
            <a:br>
              <a:rPr lang="es-ES" sz="3100" b="1" i="0" u="none" strike="noStrike" dirty="0">
                <a:solidFill>
                  <a:srgbClr val="000000"/>
                </a:solidFill>
                <a:effectLst/>
                <a:latin typeface="Arial" panose="020B0604020202020204" pitchFamily="34" charset="0"/>
              </a:rPr>
            </a:br>
            <a:r>
              <a:rPr lang="es-ES" sz="3100" b="1" i="0" u="none" strike="noStrike" dirty="0">
                <a:solidFill>
                  <a:srgbClr val="000000"/>
                </a:solidFill>
                <a:effectLst/>
                <a:latin typeface="Arial" panose="020B0604020202020204" pitchFamily="34" charset="0"/>
              </a:rPr>
              <a:t>Oportunidad</a:t>
            </a:r>
            <a:br>
              <a:rPr lang="es-ES" sz="3100" b="1" i="0" u="none" strike="noStrike" dirty="0">
                <a:solidFill>
                  <a:srgbClr val="000000"/>
                </a:solidFill>
                <a:effectLst/>
                <a:latin typeface="Arial" panose="020B0604020202020204" pitchFamily="34" charset="0"/>
              </a:rPr>
            </a:br>
            <a:r>
              <a:rPr lang="es-ES" sz="3100" b="1" i="0" u="none" strike="noStrike" dirty="0">
                <a:solidFill>
                  <a:srgbClr val="000000"/>
                </a:solidFill>
                <a:effectLst/>
                <a:latin typeface="Arial" panose="020B0604020202020204" pitchFamily="34" charset="0"/>
              </a:rPr>
              <a:t>Objetividad</a:t>
            </a:r>
            <a:br>
              <a:rPr lang="es-ES" sz="3100" b="1" i="0" u="none" strike="noStrike" dirty="0">
                <a:solidFill>
                  <a:srgbClr val="000000"/>
                </a:solidFill>
                <a:effectLst/>
                <a:latin typeface="Arial" panose="020B0604020202020204" pitchFamily="34" charset="0"/>
              </a:rPr>
            </a:br>
            <a:r>
              <a:rPr lang="es-ES" sz="3100" b="1" i="0" u="none" strike="noStrike" dirty="0">
                <a:solidFill>
                  <a:srgbClr val="000000"/>
                </a:solidFill>
                <a:effectLst/>
                <a:latin typeface="Arial" panose="020B0604020202020204" pitchFamily="34" charset="0"/>
              </a:rPr>
              <a:t>Confiabilidad</a:t>
            </a:r>
            <a:br>
              <a:rPr lang="es-ES" sz="3100" b="1" i="0" u="none" strike="noStrike" dirty="0">
                <a:solidFill>
                  <a:srgbClr val="000000"/>
                </a:solidFill>
                <a:effectLst/>
                <a:latin typeface="Arial" panose="020B0604020202020204" pitchFamily="34" charset="0"/>
              </a:rPr>
            </a:br>
            <a:r>
              <a:rPr lang="es-ES" sz="3100" b="1" i="0" u="none" strike="noStrike" dirty="0">
                <a:solidFill>
                  <a:srgbClr val="000000"/>
                </a:solidFill>
                <a:effectLst/>
                <a:latin typeface="Arial" panose="020B0604020202020204" pitchFamily="34" charset="0"/>
              </a:rPr>
              <a:t>Integridad</a:t>
            </a:r>
            <a:br>
              <a:rPr lang="es-ES" sz="3100" b="1" i="0" u="none" strike="noStrike" dirty="0">
                <a:solidFill>
                  <a:srgbClr val="000000"/>
                </a:solidFill>
                <a:effectLst/>
                <a:latin typeface="Arial" panose="020B0604020202020204" pitchFamily="34" charset="0"/>
              </a:rPr>
            </a:br>
            <a:r>
              <a:rPr lang="es-ES" sz="3100" b="1" i="0" u="none" strike="noStrike" dirty="0">
                <a:solidFill>
                  <a:srgbClr val="000000"/>
                </a:solidFill>
                <a:effectLst/>
                <a:latin typeface="Arial" panose="020B0604020202020204" pitchFamily="34" charset="0"/>
              </a:rPr>
              <a:t>Certidumbre</a:t>
            </a:r>
            <a:br>
              <a:rPr lang="es-ES" sz="3100" b="1" i="0" u="none" strike="noStrike" dirty="0">
                <a:solidFill>
                  <a:srgbClr val="000000"/>
                </a:solidFill>
                <a:effectLst/>
                <a:latin typeface="Arial" panose="020B0604020202020204" pitchFamily="34" charset="0"/>
              </a:rPr>
            </a:br>
            <a:r>
              <a:rPr lang="es-ES" sz="3100" b="1" i="0" u="none" strike="noStrike" dirty="0">
                <a:solidFill>
                  <a:srgbClr val="000000"/>
                </a:solidFill>
                <a:effectLst/>
                <a:latin typeface="Arial" panose="020B0604020202020204" pitchFamily="34" charset="0"/>
              </a:rPr>
              <a:t>Prudencia</a:t>
            </a:r>
            <a:br>
              <a:rPr lang="es-ES" sz="3100" b="1" i="0" u="none" strike="noStrike" dirty="0">
                <a:solidFill>
                  <a:srgbClr val="000000"/>
                </a:solidFill>
                <a:effectLst/>
                <a:latin typeface="Arial" panose="020B0604020202020204" pitchFamily="34" charset="0"/>
              </a:rPr>
            </a:br>
            <a:br>
              <a:rPr lang="es-ES" sz="2200" b="1" i="0" u="none" strike="noStrike" dirty="0">
                <a:solidFill>
                  <a:srgbClr val="000000"/>
                </a:solidFill>
                <a:effectLst/>
                <a:latin typeface="Arial" panose="020B0604020202020204" pitchFamily="34" charset="0"/>
              </a:rPr>
            </a:br>
            <a:endParaRPr lang="es-ES" sz="1800" b="1" i="1" u="sng" dirty="0">
              <a:solidFill>
                <a:srgbClr val="C0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0"/>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83A79FD2-51AB-402C-B402-6C9573CA0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139" y="1111526"/>
            <a:ext cx="7646504" cy="4522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200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331304" y="439875"/>
            <a:ext cx="11131826" cy="6106699"/>
          </a:xfrm>
        </p:spPr>
        <p:txBody>
          <a:bodyPr>
            <a:normAutofit fontScale="90000"/>
          </a:bodyPr>
          <a:lstStyle/>
          <a:p>
            <a:r>
              <a:rPr lang="es-ES" sz="2400" b="1" i="1" dirty="0">
                <a:effectLst>
                  <a:outerShdw blurRad="38100" dist="38100" dir="2700000" algn="tl">
                    <a:srgbClr val="000000">
                      <a:alpha val="43137"/>
                    </a:srgbClr>
                  </a:outerShdw>
                </a:effectLst>
              </a:rPr>
              <a:t>CONTABILIDAD COMERCIAL</a:t>
            </a:r>
            <a:br>
              <a:rPr lang="es-ES" sz="2400" b="1" i="1" dirty="0">
                <a:effectLst>
                  <a:outerShdw blurRad="38100" dist="38100" dir="2700000" algn="tl">
                    <a:srgbClr val="000000">
                      <a:alpha val="43137"/>
                    </a:srgbClr>
                  </a:outerShdw>
                </a:effectLst>
              </a:rPr>
            </a:br>
            <a:br>
              <a:rPr lang="es-ES" sz="2400" b="1" i="1" dirty="0">
                <a:effectLst>
                  <a:outerShdw blurRad="38100" dist="38100" dir="2700000" algn="tl">
                    <a:srgbClr val="000000">
                      <a:alpha val="43137"/>
                    </a:srgbClr>
                  </a:outerShdw>
                </a:effectLst>
              </a:rPr>
            </a:br>
            <a:r>
              <a:rPr lang="es-ES" sz="2400" b="1" i="1" dirty="0">
                <a:effectLst>
                  <a:outerShdw blurRad="38100" dist="38100" dir="2700000" algn="tl">
                    <a:srgbClr val="000000">
                      <a:alpha val="43137"/>
                    </a:srgbClr>
                  </a:outerShdw>
                </a:effectLst>
              </a:rPr>
              <a:t>INDUSTRIAL O DE COSTOS</a:t>
            </a:r>
            <a:br>
              <a:rPr lang="es-ES" sz="2400" b="1" i="1" dirty="0">
                <a:effectLst>
                  <a:outerShdw blurRad="38100" dist="38100" dir="2700000" algn="tl">
                    <a:srgbClr val="000000">
                      <a:alpha val="43137"/>
                    </a:srgbClr>
                  </a:outerShdw>
                </a:effectLst>
              </a:rPr>
            </a:br>
            <a:br>
              <a:rPr lang="es-ES" sz="2400" b="1" i="1" dirty="0">
                <a:effectLst>
                  <a:outerShdw blurRad="38100" dist="38100" dir="2700000" algn="tl">
                    <a:srgbClr val="000000">
                      <a:alpha val="43137"/>
                    </a:srgbClr>
                  </a:outerShdw>
                </a:effectLst>
              </a:rPr>
            </a:br>
            <a:r>
              <a:rPr lang="es-ES" sz="2400" b="1" i="1" dirty="0">
                <a:effectLst>
                  <a:outerShdw blurRad="38100" dist="38100" dir="2700000" algn="tl">
                    <a:srgbClr val="000000">
                      <a:alpha val="43137"/>
                    </a:srgbClr>
                  </a:outerShdw>
                </a:effectLst>
              </a:rPr>
              <a:t>CONTABILIDAD BANCARIA</a:t>
            </a:r>
            <a:br>
              <a:rPr lang="es-ES" sz="2400" b="1" i="1" dirty="0">
                <a:effectLst>
                  <a:outerShdw blurRad="38100" dist="38100" dir="2700000" algn="tl">
                    <a:srgbClr val="000000">
                      <a:alpha val="43137"/>
                    </a:srgbClr>
                  </a:outerShdw>
                </a:effectLst>
              </a:rPr>
            </a:br>
            <a:br>
              <a:rPr lang="es-ES" sz="2400" b="1" i="1" dirty="0">
                <a:effectLst>
                  <a:outerShdw blurRad="38100" dist="38100" dir="2700000" algn="tl">
                    <a:srgbClr val="000000">
                      <a:alpha val="43137"/>
                    </a:srgbClr>
                  </a:outerShdw>
                </a:effectLst>
              </a:rPr>
            </a:br>
            <a:r>
              <a:rPr lang="es-ES" sz="2400" b="1" i="1" dirty="0">
                <a:effectLst>
                  <a:outerShdw blurRad="38100" dist="38100" dir="2700000" algn="tl">
                    <a:srgbClr val="000000">
                      <a:alpha val="43137"/>
                    </a:srgbClr>
                  </a:outerShdw>
                </a:effectLst>
              </a:rPr>
              <a:t>CONTABILIDAD DE SERVICIOS</a:t>
            </a:r>
            <a:br>
              <a:rPr lang="es-ES" sz="2400" b="1" i="1" dirty="0">
                <a:effectLst>
                  <a:outerShdw blurRad="38100" dist="38100" dir="2700000" algn="tl">
                    <a:srgbClr val="000000">
                      <a:alpha val="43137"/>
                    </a:srgbClr>
                  </a:outerShdw>
                </a:effectLst>
              </a:rPr>
            </a:br>
            <a:br>
              <a:rPr lang="es-ES" sz="2400" b="1" i="1" dirty="0">
                <a:effectLst>
                  <a:outerShdw blurRad="38100" dist="38100" dir="2700000" algn="tl">
                    <a:srgbClr val="000000">
                      <a:alpha val="43137"/>
                    </a:srgbClr>
                  </a:outerShdw>
                </a:effectLst>
              </a:rPr>
            </a:br>
            <a:r>
              <a:rPr lang="es-ES" sz="2400" b="1" i="1" dirty="0">
                <a:effectLst>
                  <a:outerShdw blurRad="38100" dist="38100" dir="2700000" algn="tl">
                    <a:srgbClr val="000000">
                      <a:alpha val="43137"/>
                    </a:srgbClr>
                  </a:outerShdw>
                </a:effectLst>
              </a:rPr>
              <a:t>CONTABILIDAD AGROPECUARIO</a:t>
            </a:r>
            <a:br>
              <a:rPr lang="es-ES" sz="2400" b="1" i="1" dirty="0">
                <a:effectLst>
                  <a:outerShdw blurRad="38100" dist="38100" dir="2700000" algn="tl">
                    <a:srgbClr val="000000">
                      <a:alpha val="43137"/>
                    </a:srgbClr>
                  </a:outerShdw>
                </a:effectLst>
              </a:rPr>
            </a:br>
            <a:br>
              <a:rPr lang="es-ES" sz="2400" b="1" i="1" dirty="0">
                <a:effectLst>
                  <a:outerShdw blurRad="38100" dist="38100" dir="2700000" algn="tl">
                    <a:srgbClr val="000000">
                      <a:alpha val="43137"/>
                    </a:srgbClr>
                  </a:outerShdw>
                </a:effectLst>
              </a:rPr>
            </a:br>
            <a:r>
              <a:rPr lang="es-ES" sz="2400" b="1" i="1" dirty="0">
                <a:effectLst>
                  <a:outerShdw blurRad="38100" dist="38100" dir="2700000" algn="tl">
                    <a:srgbClr val="000000">
                      <a:alpha val="43137"/>
                    </a:srgbClr>
                  </a:outerShdw>
                </a:effectLst>
              </a:rPr>
              <a:t>CONTABILIDAD GUBERNAMENTAL</a:t>
            </a:r>
            <a:br>
              <a:rPr lang="es-ES" sz="1200" b="1" i="1" dirty="0">
                <a:effectLst>
                  <a:outerShdw blurRad="38100" dist="38100" dir="2700000" algn="tl">
                    <a:srgbClr val="000000">
                      <a:alpha val="43137"/>
                    </a:srgbClr>
                  </a:outerShdw>
                </a:effectLst>
              </a:rPr>
            </a:br>
            <a:br>
              <a:rPr lang="es-ES" sz="1200" b="1" i="1" dirty="0">
                <a:effectLst>
                  <a:outerShdw blurRad="38100" dist="38100" dir="2700000" algn="tl">
                    <a:srgbClr val="000000">
                      <a:alpha val="43137"/>
                    </a:srgbClr>
                  </a:outerShdw>
                </a:effectLst>
              </a:rPr>
            </a:br>
            <a:br>
              <a:rPr lang="es-ES" sz="1200" b="1" i="1" dirty="0">
                <a:effectLst>
                  <a:outerShdw blurRad="38100" dist="38100" dir="2700000" algn="tl">
                    <a:srgbClr val="000000">
                      <a:alpha val="43137"/>
                    </a:srgbClr>
                  </a:outerShdw>
                </a:effectLst>
              </a:rPr>
            </a:br>
            <a:br>
              <a:rPr lang="es-ES" sz="1200" b="1" i="1" dirty="0">
                <a:effectLst>
                  <a:outerShdw blurRad="38100" dist="38100" dir="2700000" algn="tl">
                    <a:srgbClr val="000000">
                      <a:alpha val="43137"/>
                    </a:srgbClr>
                  </a:outerShdw>
                </a:effectLst>
              </a:rPr>
            </a:br>
            <a:br>
              <a:rPr lang="es-ES" sz="1200" b="1" i="1" dirty="0">
                <a:effectLst>
                  <a:outerShdw blurRad="38100" dist="38100" dir="2700000" algn="tl">
                    <a:srgbClr val="000000">
                      <a:alpha val="43137"/>
                    </a:srgbClr>
                  </a:outerShdw>
                </a:effectLst>
              </a:rPr>
            </a:br>
            <a:br>
              <a:rPr lang="es-ES" sz="1200" b="1" i="1" dirty="0">
                <a:effectLst>
                  <a:outerShdw blurRad="38100" dist="38100" dir="2700000" algn="tl">
                    <a:srgbClr val="000000">
                      <a:alpha val="43137"/>
                    </a:srgbClr>
                  </a:outerShdw>
                </a:effectLst>
              </a:rPr>
            </a:br>
            <a:br>
              <a:rPr lang="es-ES" sz="1200" b="1" i="1" dirty="0">
                <a:effectLst>
                  <a:outerShdw blurRad="38100" dist="38100" dir="2700000" algn="tl">
                    <a:srgbClr val="000000">
                      <a:alpha val="43137"/>
                    </a:srgbClr>
                  </a:outerShdw>
                </a:effectLst>
              </a:rPr>
            </a:br>
            <a:br>
              <a:rPr lang="es-ES" sz="1200" b="1" i="1" dirty="0">
                <a:effectLst>
                  <a:outerShdw blurRad="38100" dist="38100" dir="2700000" algn="tl">
                    <a:srgbClr val="000000">
                      <a:alpha val="43137"/>
                    </a:srgbClr>
                  </a:outerShdw>
                </a:effectLst>
              </a:rPr>
            </a:br>
            <a:br>
              <a:rPr lang="es-ES" sz="1200" b="1" i="1" dirty="0">
                <a:effectLst>
                  <a:outerShdw blurRad="38100" dist="38100" dir="2700000" algn="tl">
                    <a:srgbClr val="000000">
                      <a:alpha val="43137"/>
                    </a:srgbClr>
                  </a:outerShdw>
                </a:effectLst>
              </a:rPr>
            </a:br>
            <a:br>
              <a:rPr lang="es-ES" sz="1200" b="1" i="1" dirty="0">
                <a:effectLst>
                  <a:outerShdw blurRad="38100" dist="38100" dir="2700000" algn="tl">
                    <a:srgbClr val="000000">
                      <a:alpha val="43137"/>
                    </a:srgbClr>
                  </a:outerShdw>
                </a:effectLst>
              </a:rPr>
            </a:br>
            <a:br>
              <a:rPr lang="es-ES" sz="1200" b="1" i="1" dirty="0">
                <a:effectLst>
                  <a:outerShdw blurRad="38100" dist="38100" dir="2700000" algn="tl">
                    <a:srgbClr val="000000">
                      <a:alpha val="43137"/>
                    </a:srgbClr>
                  </a:outerShdw>
                </a:effectLst>
              </a:rPr>
            </a:br>
            <a:br>
              <a:rPr lang="es-ES" sz="1200" b="1" i="1" dirty="0">
                <a:effectLst>
                  <a:outerShdw blurRad="38100" dist="38100" dir="2700000" algn="tl">
                    <a:srgbClr val="000000">
                      <a:alpha val="43137"/>
                    </a:srgbClr>
                  </a:outerShdw>
                </a:effectLst>
              </a:rPr>
            </a:br>
            <a:endParaRPr lang="es-ES" sz="1200" b="1" i="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B623ACCA-8EF2-4ED4-A75B-4DDA2844D0F9}"/>
              </a:ext>
            </a:extLst>
          </p:cNvPr>
          <p:cNvPicPr>
            <a:picLocks noChangeAspect="1"/>
          </p:cNvPicPr>
          <p:nvPr/>
        </p:nvPicPr>
        <p:blipFill rotWithShape="1">
          <a:blip r:embed="rId3"/>
          <a:srcRect l="28152" t="21629" r="29782" b="26945"/>
          <a:stretch/>
        </p:blipFill>
        <p:spPr>
          <a:xfrm>
            <a:off x="4943061" y="592667"/>
            <a:ext cx="7022836" cy="5899910"/>
          </a:xfrm>
          <a:prstGeom prst="rect">
            <a:avLst/>
          </a:prstGeom>
          <a:ln>
            <a:noFill/>
          </a:ln>
          <a:effectLst>
            <a:softEdge rad="112500"/>
          </a:effectLst>
        </p:spPr>
      </p:pic>
    </p:spTree>
    <p:extLst>
      <p:ext uri="{BB962C8B-B14F-4D97-AF65-F5344CB8AC3E}">
        <p14:creationId xmlns:p14="http://schemas.microsoft.com/office/powerpoint/2010/main" val="186894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251791" y="437322"/>
            <a:ext cx="11714922" cy="6342874"/>
          </a:xfrm>
        </p:spPr>
        <p:txBody>
          <a:bodyPr>
            <a:normAutofit fontScale="90000"/>
          </a:bodyPr>
          <a:lstStyle/>
          <a:p>
            <a:r>
              <a:rPr lang="es-ES" sz="4000" b="1" i="1" u="sng" dirty="0">
                <a:solidFill>
                  <a:srgbClr val="C00000"/>
                </a:solidFill>
                <a:effectLst>
                  <a:outerShdw blurRad="38100" dist="38100" dir="2700000" algn="tl">
                    <a:srgbClr val="000000">
                      <a:alpha val="43137"/>
                    </a:srgbClr>
                  </a:outerShdw>
                </a:effectLst>
              </a:rPr>
              <a:t>USUARIOS DE LA INFORMACIÓN CONTABLE</a:t>
            </a:r>
            <a:br>
              <a:rPr lang="es-ES" sz="4000" b="1" i="1" u="sng" dirty="0">
                <a:solidFill>
                  <a:srgbClr val="C00000"/>
                </a:solidFill>
                <a:effectLst>
                  <a:outerShdw blurRad="38100" dist="38100" dir="2700000" algn="tl">
                    <a:srgbClr val="000000">
                      <a:alpha val="43137"/>
                    </a:srgbClr>
                  </a:outerShdw>
                </a:effectLst>
              </a:rPr>
            </a:br>
            <a:br>
              <a:rPr lang="es-ES" sz="4000" b="1" i="1" u="sng" dirty="0">
                <a:effectLst>
                  <a:outerShdw blurRad="38100" dist="38100" dir="2700000" algn="tl">
                    <a:srgbClr val="000000">
                      <a:alpha val="43137"/>
                    </a:srgbClr>
                  </a:outerShdw>
                </a:effectLst>
              </a:rPr>
            </a:br>
            <a:r>
              <a:rPr lang="es-ES" sz="2200" b="1" i="0" dirty="0">
                <a:effectLst/>
                <a:latin typeface="Roboto" panose="02000000000000000000" pitchFamily="2" charset="0"/>
              </a:rPr>
              <a:t>Los usuarios de la información contable se pueden clasificar en internos y externos.</a:t>
            </a:r>
            <a:br>
              <a:rPr lang="es-ES" sz="2200" b="1" i="0" dirty="0">
                <a:effectLst/>
                <a:latin typeface="Roboto" panose="02000000000000000000" pitchFamily="2" charset="0"/>
              </a:rPr>
            </a:br>
            <a:r>
              <a:rPr lang="es-ES" sz="2200" b="1" i="1" u="sng" dirty="0">
                <a:solidFill>
                  <a:srgbClr val="C00000"/>
                </a:solidFill>
                <a:effectLst/>
                <a:latin typeface="Roboto" panose="02000000000000000000" pitchFamily="2" charset="0"/>
              </a:rPr>
              <a:t>Usuarios internos.</a:t>
            </a:r>
            <a:br>
              <a:rPr lang="es-ES" sz="2200" b="1" dirty="0"/>
            </a:br>
            <a:r>
              <a:rPr lang="es-ES" sz="2200" b="1" i="0" dirty="0">
                <a:effectLst/>
                <a:latin typeface="Roboto" panose="02000000000000000000" pitchFamily="2" charset="0"/>
              </a:rPr>
              <a:t>1. Dueños/socios de la empresa</a:t>
            </a:r>
            <a:br>
              <a:rPr lang="es-ES" sz="2200" b="1" i="0" dirty="0">
                <a:effectLst/>
                <a:latin typeface="Roboto" panose="02000000000000000000" pitchFamily="2" charset="0"/>
              </a:rPr>
            </a:br>
            <a:r>
              <a:rPr lang="es-ES" sz="2200" b="1" i="0" dirty="0">
                <a:effectLst/>
                <a:latin typeface="Roboto" panose="02000000000000000000" pitchFamily="2" charset="0"/>
              </a:rPr>
              <a:t>2. Directores/gerentes.</a:t>
            </a:r>
            <a:br>
              <a:rPr lang="es-ES" sz="2200" b="1" i="0" dirty="0">
                <a:effectLst/>
                <a:latin typeface="Roboto" panose="02000000000000000000" pitchFamily="2" charset="0"/>
              </a:rPr>
            </a:br>
            <a:r>
              <a:rPr lang="es-ES" sz="2200" b="1" i="0" dirty="0">
                <a:effectLst/>
                <a:latin typeface="Roboto" panose="02000000000000000000" pitchFamily="2" charset="0"/>
              </a:rPr>
              <a:t>3. Mandos intermedios.</a:t>
            </a:r>
            <a:br>
              <a:rPr lang="es-ES" sz="2200" b="1" i="0" dirty="0">
                <a:effectLst/>
                <a:latin typeface="Roboto" panose="02000000000000000000" pitchFamily="2" charset="0"/>
              </a:rPr>
            </a:br>
            <a:r>
              <a:rPr lang="es-ES" sz="2200" b="1" i="1" u="sng" dirty="0">
                <a:solidFill>
                  <a:srgbClr val="C00000"/>
                </a:solidFill>
                <a:effectLst>
                  <a:outerShdw blurRad="38100" dist="38100" dir="2700000" algn="tl">
                    <a:srgbClr val="000000">
                      <a:alpha val="43137"/>
                    </a:srgbClr>
                  </a:outerShdw>
                </a:effectLst>
                <a:latin typeface="Roboto" panose="02000000000000000000" pitchFamily="2" charset="0"/>
              </a:rPr>
              <a:t>Usuarios externos.</a:t>
            </a:r>
            <a:br>
              <a:rPr lang="es-ES" sz="2200" b="1" i="0" dirty="0">
                <a:effectLst/>
                <a:latin typeface="Roboto" panose="02000000000000000000" pitchFamily="2" charset="0"/>
              </a:rPr>
            </a:br>
            <a:r>
              <a:rPr lang="es-ES" sz="2200" b="1" i="0" dirty="0">
                <a:effectLst/>
                <a:latin typeface="Roboto" panose="02000000000000000000" pitchFamily="2" charset="0"/>
              </a:rPr>
              <a:t>4. Inversores actuales y potenciales. </a:t>
            </a:r>
            <a:br>
              <a:rPr lang="es-ES" sz="2200" b="1" i="0" dirty="0">
                <a:effectLst/>
                <a:latin typeface="Roboto" panose="02000000000000000000" pitchFamily="2" charset="0"/>
              </a:rPr>
            </a:br>
            <a:r>
              <a:rPr lang="es-ES" sz="2200" b="1" i="0" dirty="0">
                <a:effectLst/>
                <a:latin typeface="Roboto" panose="02000000000000000000" pitchFamily="2" charset="0"/>
              </a:rPr>
              <a:t>5. Analistas financieros.</a:t>
            </a:r>
            <a:br>
              <a:rPr lang="es-ES" sz="2200" b="1" i="0" dirty="0">
                <a:effectLst/>
                <a:latin typeface="Roboto" panose="02000000000000000000" pitchFamily="2" charset="0"/>
              </a:rPr>
            </a:br>
            <a:r>
              <a:rPr lang="es-ES" sz="2200" b="1" i="0" dirty="0">
                <a:effectLst/>
                <a:latin typeface="Roboto" panose="02000000000000000000" pitchFamily="2" charset="0"/>
              </a:rPr>
              <a:t>6. Prestamistas.</a:t>
            </a:r>
            <a:br>
              <a:rPr lang="es-ES" sz="2200" b="1" dirty="0"/>
            </a:br>
            <a:r>
              <a:rPr lang="es-ES" sz="2200" b="1" i="0" dirty="0">
                <a:effectLst/>
                <a:latin typeface="Roboto" panose="02000000000000000000" pitchFamily="2" charset="0"/>
              </a:rPr>
              <a:t>7. Empleados.</a:t>
            </a:r>
            <a:br>
              <a:rPr lang="es-ES" sz="2200" b="1" dirty="0"/>
            </a:br>
            <a:r>
              <a:rPr lang="es-ES" sz="2200" b="1" i="0" dirty="0">
                <a:effectLst/>
                <a:latin typeface="Roboto" panose="02000000000000000000" pitchFamily="2" charset="0"/>
              </a:rPr>
              <a:t>8. Proveedores.</a:t>
            </a:r>
            <a:br>
              <a:rPr lang="es-ES" sz="2200" b="1" dirty="0"/>
            </a:br>
            <a:r>
              <a:rPr lang="es-ES" sz="2200" b="1" i="0" dirty="0">
                <a:effectLst/>
                <a:latin typeface="Roboto" panose="02000000000000000000" pitchFamily="2" charset="0"/>
              </a:rPr>
              <a:t>9. Clientes.</a:t>
            </a:r>
            <a:br>
              <a:rPr lang="es-ES" sz="2200" b="1" i="0" dirty="0">
                <a:effectLst/>
                <a:latin typeface="Roboto" panose="02000000000000000000" pitchFamily="2" charset="0"/>
              </a:rPr>
            </a:br>
            <a:r>
              <a:rPr lang="es-ES" sz="2200" b="1" i="0" dirty="0">
                <a:effectLst/>
                <a:latin typeface="Roboto" panose="02000000000000000000" pitchFamily="2" charset="0"/>
              </a:rPr>
              <a:t>10. Administración pública (Gobierno)</a:t>
            </a:r>
            <a:br>
              <a:rPr lang="es-ES" sz="2200" b="1" i="0" dirty="0">
                <a:effectLst/>
                <a:latin typeface="Roboto" panose="02000000000000000000" pitchFamily="2" charset="0"/>
              </a:rPr>
            </a:br>
            <a:r>
              <a:rPr lang="es-ES" sz="2200" b="1" i="0" dirty="0">
                <a:effectLst/>
                <a:latin typeface="Roboto" panose="02000000000000000000" pitchFamily="2" charset="0"/>
              </a:rPr>
              <a:t>11. Competidores.</a:t>
            </a:r>
            <a:br>
              <a:rPr lang="es-ES" sz="2200" b="1" i="0" dirty="0">
                <a:effectLst/>
                <a:latin typeface="Roboto" panose="02000000000000000000" pitchFamily="2" charset="0"/>
              </a:rPr>
            </a:br>
            <a:r>
              <a:rPr lang="es-ES" sz="2200" b="1" i="0" dirty="0">
                <a:effectLst/>
                <a:latin typeface="Roboto" panose="02000000000000000000" pitchFamily="2" charset="0"/>
              </a:rPr>
              <a:t>12. Medios de comunicación</a:t>
            </a:r>
            <a:br>
              <a:rPr lang="es-ES" sz="2200" b="1" i="0" dirty="0">
                <a:effectLst/>
                <a:latin typeface="Roboto" panose="02000000000000000000" pitchFamily="2" charset="0"/>
              </a:rPr>
            </a:br>
            <a:r>
              <a:rPr lang="es-ES" sz="2200" b="1" i="0" dirty="0">
                <a:effectLst/>
                <a:latin typeface="Roboto" panose="02000000000000000000" pitchFamily="2" charset="0"/>
              </a:rPr>
              <a:t>13. Público en general.</a:t>
            </a:r>
            <a:endParaRPr lang="es-ES" sz="4000" b="1" i="1" u="sng"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0614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6E10-5ADA-4C47-903B-9D8B5D601420}"/>
              </a:ext>
            </a:extLst>
          </p:cNvPr>
          <p:cNvSpPr>
            <a:spLocks noGrp="1"/>
          </p:cNvSpPr>
          <p:nvPr>
            <p:ph type="ctrTitle"/>
          </p:nvPr>
        </p:nvSpPr>
        <p:spPr>
          <a:xfrm>
            <a:off x="463826" y="1122362"/>
            <a:ext cx="11131826" cy="5106159"/>
          </a:xfrm>
        </p:spPr>
        <p:txBody>
          <a:bodyPr>
            <a:normAutofit/>
          </a:bodyPr>
          <a:lstStyle/>
          <a:p>
            <a:pPr algn="ctr"/>
            <a:br>
              <a:rPr lang="es-ES" sz="6000" b="1" i="1" u="sng" dirty="0">
                <a:solidFill>
                  <a:srgbClr val="C00000"/>
                </a:solidFill>
                <a:effectLst>
                  <a:outerShdw blurRad="38100" dist="38100" dir="2700000" algn="tl">
                    <a:srgbClr val="000000">
                      <a:alpha val="43137"/>
                    </a:srgbClr>
                  </a:outerShdw>
                </a:effectLst>
                <a:latin typeface="Arial Black" panose="020B0A04020102020204" pitchFamily="34" charset="0"/>
              </a:rPr>
            </a:br>
            <a:br>
              <a:rPr lang="es-ES" sz="6000" b="1" i="1" u="sng" dirty="0">
                <a:solidFill>
                  <a:srgbClr val="C00000"/>
                </a:solidFill>
                <a:effectLst>
                  <a:outerShdw blurRad="38100" dist="38100" dir="2700000" algn="tl">
                    <a:srgbClr val="000000">
                      <a:alpha val="43137"/>
                    </a:srgbClr>
                  </a:outerShdw>
                </a:effectLst>
                <a:latin typeface="Arial Black" panose="020B0A04020102020204" pitchFamily="34" charset="0"/>
              </a:rPr>
            </a:br>
            <a:br>
              <a:rPr lang="es-ES" sz="6000" b="1" i="1" u="sng" dirty="0">
                <a:solidFill>
                  <a:srgbClr val="C00000"/>
                </a:solidFill>
                <a:effectLst>
                  <a:outerShdw blurRad="38100" dist="38100" dir="2700000" algn="tl">
                    <a:srgbClr val="000000">
                      <a:alpha val="43137"/>
                    </a:srgbClr>
                  </a:outerShdw>
                </a:effectLst>
                <a:latin typeface="Arial Black" panose="020B0A04020102020204" pitchFamily="34" charset="0"/>
              </a:rPr>
            </a:br>
            <a:endParaRPr lang="es-ES" sz="6000" b="1" i="1" u="sng"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pic>
        <p:nvPicPr>
          <p:cNvPr id="4" name="Imagen 3">
            <a:extLst>
              <a:ext uri="{FF2B5EF4-FFF2-40B4-BE49-F238E27FC236}">
                <a16:creationId xmlns:a16="http://schemas.microsoft.com/office/drawing/2014/main" id="{FA820ED0-0231-41EC-BA0F-A3A541A5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86784DD5-65D7-4540-9913-4F3A63382038}"/>
              </a:ext>
            </a:extLst>
          </p:cNvPr>
          <p:cNvPicPr>
            <a:picLocks noChangeAspect="1"/>
          </p:cNvPicPr>
          <p:nvPr/>
        </p:nvPicPr>
        <p:blipFill rotWithShape="1">
          <a:blip r:embed="rId3"/>
          <a:srcRect l="31196" t="50000" r="25978" b="25508"/>
          <a:stretch/>
        </p:blipFill>
        <p:spPr>
          <a:xfrm>
            <a:off x="344556" y="1122361"/>
            <a:ext cx="11182135" cy="4907377"/>
          </a:xfrm>
          <a:prstGeom prst="rect">
            <a:avLst/>
          </a:prstGeom>
        </p:spPr>
      </p:pic>
    </p:spTree>
    <p:extLst>
      <p:ext uri="{BB962C8B-B14F-4D97-AF65-F5344CB8AC3E}">
        <p14:creationId xmlns:p14="http://schemas.microsoft.com/office/powerpoint/2010/main" val="4264628860"/>
      </p:ext>
    </p:extLst>
  </p:cSld>
  <p:clrMapOvr>
    <a:masterClrMapping/>
  </p:clrMapOvr>
</p:sld>
</file>

<file path=ppt/theme/theme1.xml><?xml version="1.0" encoding="utf-8"?>
<a:theme xmlns:a="http://schemas.openxmlformats.org/drawingml/2006/main" name="Sector">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1797</TotalTime>
  <Words>1590</Words>
  <Application>Microsoft Office PowerPoint</Application>
  <PresentationFormat>Panorámica</PresentationFormat>
  <Paragraphs>32</Paragraphs>
  <Slides>31</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31</vt:i4>
      </vt:variant>
    </vt:vector>
  </HeadingPairs>
  <TitlesOfParts>
    <vt:vector size="46" baseType="lpstr">
      <vt:lpstr>-apple-system</vt:lpstr>
      <vt:lpstr>Arial</vt:lpstr>
      <vt:lpstr>Arial Black</vt:lpstr>
      <vt:lpstr>Barlow</vt:lpstr>
      <vt:lpstr>Century Gothic</vt:lpstr>
      <vt:lpstr>helvetica</vt:lpstr>
      <vt:lpstr>Lato</vt:lpstr>
      <vt:lpstr>Open Sans</vt:lpstr>
      <vt:lpstr>Playfair Display</vt:lpstr>
      <vt:lpstr>PT Serif</vt:lpstr>
      <vt:lpstr>RalewayMedium</vt:lpstr>
      <vt:lpstr>RalewayRegular</vt:lpstr>
      <vt:lpstr>Roboto</vt:lpstr>
      <vt:lpstr>Wingdings 3</vt:lpstr>
      <vt:lpstr>Sector</vt:lpstr>
      <vt:lpstr>UNIDAD N 3 CONTABILIDAD BÁSICA</vt:lpstr>
      <vt:lpstr>LA CONTABILIDAD Y SU RELACIÓN CON LA EMPRESA Todas las empresas deben identificar las características que tiene en su interior para así establecer las obligaciones que tiene frente al estado y valorar por ende la importancia que tiene la contabilidad para el control de sus negocios  FINES DE LA CONTABILIDAD</vt:lpstr>
      <vt:lpstr>1. Establecer un control riguroso sobre cada uno de los recursos y las obligaciones del negocio.  2. Registrar, en forma clara y precisa, todas las operaciones efectuadas por la empresa durante el ejercicio fiscal.  3. Proporcionar, en cualquier momento, una imagen clara y verídica de la situación financiera que guarda el negocio.  4. Prever con bastante anticipación el futuro de la empresa  5. Servir como comprobante y fuente de información, ante terceras personas, de todos aquellos actos de carácter jurídico en que la contabilidad puede tener fuerza probatoria conforme a lo establecido por la ley.</vt:lpstr>
      <vt:lpstr> OBJETIVOS DE LA CONTABILIDAD                     </vt:lpstr>
      <vt:lpstr>PROPOSITOS DE LA CONTABILIDAD                     </vt:lpstr>
      <vt:lpstr>CARACTERISTICAS, REQUISITOS DE LA INFORMACIÓN CONTABLE   Utilidad Pertinencia Claridad Comparabilidad Oportunidad Objetividad Confiabilidad Integridad Certidumbre Prudencia  </vt:lpstr>
      <vt:lpstr>CONTABILIDAD COMERCIAL  INDUSTRIAL O DE COSTOS  CONTABILIDAD BANCARIA  CONTABILIDAD DE SERVICIOS  CONTABILIDAD AGROPECUARIO  CONTABILIDAD GUBERNAMENTAL            </vt:lpstr>
      <vt:lpstr>USUARIOS DE LA INFORMACIÓN CONTABLE  Los usuarios de la información contable se pueden clasificar en internos y externos. Usuarios internos. 1. Dueños/socios de la empresa 2. Directores/gerentes. 3. Mandos intermedios. Usuarios externos. 4. Inversores actuales y potenciales.  5. Analistas financieros. 6. Prestamistas. 7. Empleados. 8. Proveedores. 9. Clientes. 10. Administración pública (Gobierno) 11. Competidores. 12. Medios de comunicación 13. Público en general.</vt:lpstr>
      <vt:lpstr>   </vt:lpstr>
      <vt:lpstr>ECUACIÓN CONTABLE  Esta ecuación matemática se fundamenta en que los activos son todos los recursos, bienes y derechos son de propiedad del giro del negocio, el pasivo se derivan de fuentes de financiamiento como las deudas adquiridas con terceras personas y el patrimonio son los aportes de los dueños, en la cual resume el balance general conocido como Estado de Situación Financiera. La ecuación contable se la representa gráficamente: ACTIVO = PASIVO + PATRIMONIO (Farfán, 2017)</vt:lpstr>
      <vt:lpstr>COMBINACIONES               </vt:lpstr>
      <vt:lpstr>PRINCIPOS DE CONTABILIDAD GENERALMENTE ACEPTADOS  1. Equidad 2. Ente 3. Bienes Económicos 4. Moneda Común 5. Empresa en marcha 6. Ejercicio 7. Objetividad 8. Prudencia 9. Uniformidad 10. Exposición 11. Materialidad 12. Valuación al costo 13. Devengado 14. Realización</vt:lpstr>
      <vt:lpstr>CONCEPTO DE LA PARTIDA DOBLE   El sistema de partida doble es un método contable que consiste en registrar una operación dos veces, una en el debe y otra en el haber De esta forma, se establecen unas relaciones entre las diferentes masas patrimoniales  Las operaciones contables se realizan mediante los llamados asientos Estos tienen dos partes, el debe y el haber. De esta forma, por este método, toda operación de entrada conlleva una operación de salida Los principios del método El asiento contable  1. El que recibe es el Deudor y el que entrega es el acreedor De esta forma, lo que tenemos es porque se lo debemos a alguien, incluidos nosotros mismos. 2. El equilibrio patrimonial exige que todo lo que entre debe ser igual a lo que sale. 3. Los recursos siempre proceden de algún sitio. El deudor (que debe) existe porque hay un acreedor (que tiene). 4. Las cuentas tienen que poder anularse de la misma forma en que se crean. De esta forma, si un valor entra por una, debe salir por la misma.</vt:lpstr>
      <vt:lpstr>LA TRANSACCIÓN ECONÓMICA  Una transacción es un acuerdo comercial que se lleva a cabo entre dos partes, económicamente hablando es un convenio de compra y venta   Las Transacciones Contables u Operaciones Comerciales son actos de poder comprar o vender bienes, valores y/o servicios al crédito o contado, suscitadas en una empresa a una determinada fecha</vt:lpstr>
      <vt:lpstr>Las Transacciones Permutativas Las Transacciones Modificativas Las Transacciones Mixtas  CUENTAS CONTABLES  Las cuentas contables son el instrumento por el cual se registran todos y cada uno de los movimientos de la empresa a nivel económico. </vt:lpstr>
      <vt:lpstr>PARTES DE LA CUENTA   El contenido de una cuenta contable se compone por 4 factores fundamentales: titular, débito, saldo, crédito  1.El titular de una cuenta contable 2. El débito 3. El saldo.- deudor, acreedor 4. el crédito</vt:lpstr>
      <vt:lpstr>CUENTAS CONTABLES  Cuentas de: Activos Gastos Capital Ingresos Pasivos Costos Tipos de cuentas nominales y reales  cuenta nominal.-  los costos, los ingresos y los gastos.   cuentas reales.- se incluye el capital, los activos y los pasivos </vt:lpstr>
      <vt:lpstr>MOVIMIENTOS DE LAS CUENTAS CONTABLES 1. Movimiento Débito: anotaciones que se hacen en el lado derecho de una cuenta para registrar los aumentos o disminuciones.  2. Movimiento Crédito: anotaciones que se hacen en el lado izquierdo de una cuenta para registrar los aumentos y las disminuciones.</vt:lpstr>
      <vt:lpstr>Pasivo Patrimonio Activo Haber Debe Haber Debe Disminuye y se cancela Empieza y aumenta. Saldo débito Empieza y aumenta. Saldo crédito.</vt:lpstr>
      <vt:lpstr>CICLO CONTABLE El ciclo contable es el periodo en el que una sociedad registra de forma cronológica y fiable cada transacción en su respectivo libro diario con el fin de analizar, elaborar y preparar la información financiera. También se le conoce como proceso contable o flujo registral.         </vt:lpstr>
      <vt:lpstr>Documentos  CONCEPTO Documento fuente es el documento original debidamente autorizado por el Servicio de Rentas Internas para captar, justificar, controlar y comprobar con evidencia clara que una transacción o transformación interna fue realmente efectuada, aportando los datos necesarios para su registro en el sistema de información financiera</vt:lpstr>
      <vt:lpstr>TIPOS DE DOCUMENTOS  INTERNOS Son aquellas facturas, kárdex, cheques, roles de pago, cotizaciones, recibos de caja, comprobantes de egreso, comprobantes de ingreso, entre otros, que la empresa emite a terceros para mantener sus relaciones comerciales.   EXTERNOS Son aquellas facturas, notas de pedido, planillas de agua y/o luz, cheques, que la compañía recibe de otras empresas con las que realiza transacciones.  </vt:lpstr>
      <vt:lpstr>ASIENTOS CONTABLES tipos: simples compuestos Clases de asientos Por naturaleza por destino de apertura de operación de centralización de ajuste de cierre de reapertura </vt:lpstr>
      <vt:lpstr>ESTADO DE SITUACIÓN INICIAL  Esquema que explica las partes de un balance contable. El estado de situación inicial, también llamado balance general o balance de situación, es un informe financiero o estado contable que refleja la situación del patrimonio de una empresa en un momento de terminado.El estado de situación financiera se estructura a través de tres conceptos patrimoniales, el activo, elpasivo y el patrimonio neto, desarrollados cada uno de ellos en grupos de cuentas que representanlos diferentes elementos patrimoniales</vt:lpstr>
      <vt:lpstr>EJEMPLO        </vt:lpstr>
      <vt:lpstr>FORMAS DE PRESENTACIÓN DEL ESTADO DE SITUACIÓN INICIAL  a) En forma de cuenta. b) En forma de reporte. C)según la nif b6  ESTRUCTURA Encabezado Nombre de la empresa o nombre del propietario Indicación de que se trata de un balance general o estado de situación financiera. Fecha de formulación  </vt:lpstr>
      <vt:lpstr>  Cuerpo Nombre y valor detallado de cada una de las cuentas que forman el activo Nombre y valor detallado de cada una de las cuentas que forman el pasivo Importe del capital contable Cortes de subtotales y totales claramente indicados. Moneda en que se expresa el estado.  Firmas Del contador que hizo y autorizó Del propietario o responsable legal del negocio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N 3 CONTABILIDAD BÁSICA</dc:title>
  <dc:creator>ANTONIO DE JESÚS OROZCO MACHADO</dc:creator>
  <cp:lastModifiedBy>ANTONIO DE JESÚS OROZCO MACHADO</cp:lastModifiedBy>
  <cp:revision>26</cp:revision>
  <dcterms:created xsi:type="dcterms:W3CDTF">2021-07-26T13:30:29Z</dcterms:created>
  <dcterms:modified xsi:type="dcterms:W3CDTF">2021-08-15T04:49:20Z</dcterms:modified>
</cp:coreProperties>
</file>