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7" r:id="rId2"/>
    <p:sldId id="258" r:id="rId3"/>
    <p:sldId id="259" r:id="rId4"/>
    <p:sldId id="260" r:id="rId5"/>
    <p:sldId id="262" r:id="rId6"/>
    <p:sldId id="267" r:id="rId7"/>
    <p:sldId id="270" r:id="rId8"/>
    <p:sldId id="268" r:id="rId9"/>
    <p:sldId id="269" r:id="rId10"/>
    <p:sldId id="263" r:id="rId11"/>
    <p:sldId id="264" r:id="rId12"/>
    <p:sldId id="265" r:id="rId13"/>
    <p:sldId id="271" r:id="rId14"/>
    <p:sldId id="272" r:id="rId15"/>
    <p:sldId id="266" r:id="rId16"/>
    <p:sldId id="275" r:id="rId17"/>
    <p:sldId id="274" r:id="rId18"/>
    <p:sldId id="273" r:id="rId19"/>
    <p:sldId id="279" r:id="rId20"/>
    <p:sldId id="280" r:id="rId21"/>
    <p:sldId id="283" r:id="rId22"/>
    <p:sldId id="278" r:id="rId23"/>
    <p:sldId id="282" r:id="rId24"/>
    <p:sldId id="281" r:id="rId25"/>
    <p:sldId id="277" r:id="rId26"/>
    <p:sldId id="276" r:id="rId27"/>
    <p:sldId id="261" r:id="rId28"/>
    <p:sldId id="293" r:id="rId29"/>
    <p:sldId id="284" r:id="rId30"/>
    <p:sldId id="292" r:id="rId31"/>
    <p:sldId id="290" r:id="rId32"/>
    <p:sldId id="291" r:id="rId33"/>
    <p:sldId id="301" r:id="rId34"/>
    <p:sldId id="300" r:id="rId35"/>
    <p:sldId id="299" r:id="rId36"/>
    <p:sldId id="298" r:id="rId37"/>
    <p:sldId id="297" r:id="rId38"/>
    <p:sldId id="296" r:id="rId39"/>
    <p:sldId id="295" r:id="rId40"/>
    <p:sldId id="294" r:id="rId41"/>
    <p:sldId id="289" r:id="rId42"/>
    <p:sldId id="287" r:id="rId43"/>
    <p:sldId id="288" r:id="rId44"/>
    <p:sldId id="285" r:id="rId45"/>
    <p:sldId id="286" r:id="rId46"/>
    <p:sldId id="302" r:id="rId47"/>
    <p:sldId id="303" r:id="rId48"/>
    <p:sldId id="304" r:id="rId49"/>
    <p:sldId id="305" r:id="rId50"/>
    <p:sldId id="306" r:id="rId51"/>
    <p:sldId id="307" r:id="rId52"/>
    <p:sldId id="308" r:id="rId53"/>
    <p:sldId id="309" r:id="rId54"/>
    <p:sldId id="313" r:id="rId55"/>
    <p:sldId id="311" r:id="rId56"/>
    <p:sldId id="312"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A581203-4071-4BB5-A3ED-E6F27A53A70C}" type="datetimeFigureOut">
              <a:rPr lang="es-ES" smtClean="0"/>
              <a:t>22/07/2021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5B40DB-F5B6-4A45-B320-A1B778A3ED55}"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027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8A581203-4071-4BB5-A3ED-E6F27A53A70C}" type="datetimeFigureOut">
              <a:rPr lang="es-ES" smtClean="0"/>
              <a:t>22/07/2021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E5B40DB-F5B6-4A45-B320-A1B778A3ED55}" type="slidenum">
              <a:rPr lang="es-ES" smtClean="0"/>
              <a:t>‹Nº›</a:t>
            </a:fld>
            <a:endParaRPr lang="es-ES"/>
          </a:p>
        </p:txBody>
      </p:sp>
    </p:spTree>
    <p:extLst>
      <p:ext uri="{BB962C8B-B14F-4D97-AF65-F5344CB8AC3E}">
        <p14:creationId xmlns:p14="http://schemas.microsoft.com/office/powerpoint/2010/main" val="916854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A581203-4071-4BB5-A3ED-E6F27A53A70C}" type="datetimeFigureOut">
              <a:rPr lang="es-ES" smtClean="0"/>
              <a:t>22/07/2021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5B40DB-F5B6-4A45-B320-A1B778A3ED55}" type="slidenum">
              <a:rPr lang="es-ES" smtClean="0"/>
              <a:t>‹Nº›</a:t>
            </a:fld>
            <a:endParaRPr lang="es-ES"/>
          </a:p>
        </p:txBody>
      </p:sp>
    </p:spTree>
    <p:extLst>
      <p:ext uri="{BB962C8B-B14F-4D97-AF65-F5344CB8AC3E}">
        <p14:creationId xmlns:p14="http://schemas.microsoft.com/office/powerpoint/2010/main" val="2708877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A581203-4071-4BB5-A3ED-E6F27A53A70C}" type="datetimeFigureOut">
              <a:rPr lang="es-ES" smtClean="0"/>
              <a:t>22/07/2021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5B40DB-F5B6-4A45-B320-A1B778A3ED55}"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46650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A581203-4071-4BB5-A3ED-E6F27A53A70C}" type="datetimeFigureOut">
              <a:rPr lang="es-ES" smtClean="0"/>
              <a:t>22/07/2021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5B40DB-F5B6-4A45-B320-A1B778A3ED55}" type="slidenum">
              <a:rPr lang="es-ES" smtClean="0"/>
              <a:t>‹Nº›</a:t>
            </a:fld>
            <a:endParaRPr lang="es-ES"/>
          </a:p>
        </p:txBody>
      </p:sp>
    </p:spTree>
    <p:extLst>
      <p:ext uri="{BB962C8B-B14F-4D97-AF65-F5344CB8AC3E}">
        <p14:creationId xmlns:p14="http://schemas.microsoft.com/office/powerpoint/2010/main" val="3612412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A581203-4071-4BB5-A3ED-E6F27A53A70C}" type="datetimeFigureOut">
              <a:rPr lang="es-ES" smtClean="0"/>
              <a:t>22/07/2021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5B40DB-F5B6-4A45-B320-A1B778A3ED55}"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40501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A581203-4071-4BB5-A3ED-E6F27A53A70C}" type="datetimeFigureOut">
              <a:rPr lang="es-ES" smtClean="0"/>
              <a:t>22/07/2021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5B40DB-F5B6-4A45-B320-A1B778A3ED55}" type="slidenum">
              <a:rPr lang="es-ES" smtClean="0"/>
              <a:t>‹Nº›</a:t>
            </a:fld>
            <a:endParaRPr lang="es-ES"/>
          </a:p>
        </p:txBody>
      </p:sp>
    </p:spTree>
    <p:extLst>
      <p:ext uri="{BB962C8B-B14F-4D97-AF65-F5344CB8AC3E}">
        <p14:creationId xmlns:p14="http://schemas.microsoft.com/office/powerpoint/2010/main" val="517341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A581203-4071-4BB5-A3ED-E6F27A53A70C}" type="datetimeFigureOut">
              <a:rPr lang="es-ES" smtClean="0"/>
              <a:t>22/07/2021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5B40DB-F5B6-4A45-B320-A1B778A3ED55}" type="slidenum">
              <a:rPr lang="es-ES" smtClean="0"/>
              <a:t>‹Nº›</a:t>
            </a:fld>
            <a:endParaRPr lang="es-ES"/>
          </a:p>
        </p:txBody>
      </p:sp>
    </p:spTree>
    <p:extLst>
      <p:ext uri="{BB962C8B-B14F-4D97-AF65-F5344CB8AC3E}">
        <p14:creationId xmlns:p14="http://schemas.microsoft.com/office/powerpoint/2010/main" val="2995612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A581203-4071-4BB5-A3ED-E6F27A53A70C}" type="datetimeFigureOut">
              <a:rPr lang="es-ES" smtClean="0"/>
              <a:t>22/07/2021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5B40DB-F5B6-4A45-B320-A1B778A3ED55}" type="slidenum">
              <a:rPr lang="es-ES" smtClean="0"/>
              <a:t>‹Nº›</a:t>
            </a:fld>
            <a:endParaRPr lang="es-ES"/>
          </a:p>
        </p:txBody>
      </p:sp>
    </p:spTree>
    <p:extLst>
      <p:ext uri="{BB962C8B-B14F-4D97-AF65-F5344CB8AC3E}">
        <p14:creationId xmlns:p14="http://schemas.microsoft.com/office/powerpoint/2010/main" val="257226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A581203-4071-4BB5-A3ED-E6F27A53A70C}" type="datetimeFigureOut">
              <a:rPr lang="es-ES" smtClean="0"/>
              <a:t>22/07/2021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5B40DB-F5B6-4A45-B320-A1B778A3ED55}" type="slidenum">
              <a:rPr lang="es-ES" smtClean="0"/>
              <a:t>‹Nº›</a:t>
            </a:fld>
            <a:endParaRPr lang="es-ES"/>
          </a:p>
        </p:txBody>
      </p:sp>
    </p:spTree>
    <p:extLst>
      <p:ext uri="{BB962C8B-B14F-4D97-AF65-F5344CB8AC3E}">
        <p14:creationId xmlns:p14="http://schemas.microsoft.com/office/powerpoint/2010/main" val="236611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A581203-4071-4BB5-A3ED-E6F27A53A70C}" type="datetimeFigureOut">
              <a:rPr lang="es-ES" smtClean="0"/>
              <a:t>22/07/2021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5B40DB-F5B6-4A45-B320-A1B778A3ED55}" type="slidenum">
              <a:rPr lang="es-ES" smtClean="0"/>
              <a:t>‹Nº›</a:t>
            </a:fld>
            <a:endParaRPr lang="es-ES"/>
          </a:p>
        </p:txBody>
      </p:sp>
    </p:spTree>
    <p:extLst>
      <p:ext uri="{BB962C8B-B14F-4D97-AF65-F5344CB8AC3E}">
        <p14:creationId xmlns:p14="http://schemas.microsoft.com/office/powerpoint/2010/main" val="3417885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A581203-4071-4BB5-A3ED-E6F27A53A70C}" type="datetimeFigureOut">
              <a:rPr lang="es-ES" smtClean="0"/>
              <a:t>22/07/2021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5B40DB-F5B6-4A45-B320-A1B778A3ED55}" type="slidenum">
              <a:rPr lang="es-ES" smtClean="0"/>
              <a:t>‹Nº›</a:t>
            </a:fld>
            <a:endParaRPr lang="es-ES"/>
          </a:p>
        </p:txBody>
      </p:sp>
    </p:spTree>
    <p:extLst>
      <p:ext uri="{BB962C8B-B14F-4D97-AF65-F5344CB8AC3E}">
        <p14:creationId xmlns:p14="http://schemas.microsoft.com/office/powerpoint/2010/main" val="275348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A581203-4071-4BB5-A3ED-E6F27A53A70C}" type="datetimeFigureOut">
              <a:rPr lang="es-ES" smtClean="0"/>
              <a:t>22/07/2021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E5B40DB-F5B6-4A45-B320-A1B778A3ED55}" type="slidenum">
              <a:rPr lang="es-ES" smtClean="0"/>
              <a:t>‹Nº›</a:t>
            </a:fld>
            <a:endParaRPr lang="es-ES"/>
          </a:p>
        </p:txBody>
      </p:sp>
    </p:spTree>
    <p:extLst>
      <p:ext uri="{BB962C8B-B14F-4D97-AF65-F5344CB8AC3E}">
        <p14:creationId xmlns:p14="http://schemas.microsoft.com/office/powerpoint/2010/main" val="32124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A581203-4071-4BB5-A3ED-E6F27A53A70C}" type="datetimeFigureOut">
              <a:rPr lang="es-ES" smtClean="0"/>
              <a:t>22/07/2021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E5B40DB-F5B6-4A45-B320-A1B778A3ED55}" type="slidenum">
              <a:rPr lang="es-ES" smtClean="0"/>
              <a:t>‹Nº›</a:t>
            </a:fld>
            <a:endParaRPr lang="es-ES"/>
          </a:p>
        </p:txBody>
      </p:sp>
    </p:spTree>
    <p:extLst>
      <p:ext uri="{BB962C8B-B14F-4D97-AF65-F5344CB8AC3E}">
        <p14:creationId xmlns:p14="http://schemas.microsoft.com/office/powerpoint/2010/main" val="97840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81203-4071-4BB5-A3ED-E6F27A53A70C}" type="datetimeFigureOut">
              <a:rPr lang="es-ES" smtClean="0"/>
              <a:t>22/07/2021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E5B40DB-F5B6-4A45-B320-A1B778A3ED55}" type="slidenum">
              <a:rPr lang="es-ES" smtClean="0"/>
              <a:t>‹Nº›</a:t>
            </a:fld>
            <a:endParaRPr lang="es-ES"/>
          </a:p>
        </p:txBody>
      </p:sp>
    </p:spTree>
    <p:extLst>
      <p:ext uri="{BB962C8B-B14F-4D97-AF65-F5344CB8AC3E}">
        <p14:creationId xmlns:p14="http://schemas.microsoft.com/office/powerpoint/2010/main" val="1383833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A581203-4071-4BB5-A3ED-E6F27A53A70C}" type="datetimeFigureOut">
              <a:rPr lang="es-ES" smtClean="0"/>
              <a:t>22/07/2021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5B40DB-F5B6-4A45-B320-A1B778A3ED55}" type="slidenum">
              <a:rPr lang="es-ES" smtClean="0"/>
              <a:t>‹Nº›</a:t>
            </a:fld>
            <a:endParaRPr lang="es-ES"/>
          </a:p>
        </p:txBody>
      </p:sp>
    </p:spTree>
    <p:extLst>
      <p:ext uri="{BB962C8B-B14F-4D97-AF65-F5344CB8AC3E}">
        <p14:creationId xmlns:p14="http://schemas.microsoft.com/office/powerpoint/2010/main" val="162378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A581203-4071-4BB5-A3ED-E6F27A53A70C}" type="datetimeFigureOut">
              <a:rPr lang="es-ES" smtClean="0"/>
              <a:t>22/07/2021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5B40DB-F5B6-4A45-B320-A1B778A3ED55}" type="slidenum">
              <a:rPr lang="es-ES" smtClean="0"/>
              <a:t>‹Nº›</a:t>
            </a:fld>
            <a:endParaRPr lang="es-ES"/>
          </a:p>
        </p:txBody>
      </p:sp>
    </p:spTree>
    <p:extLst>
      <p:ext uri="{BB962C8B-B14F-4D97-AF65-F5344CB8AC3E}">
        <p14:creationId xmlns:p14="http://schemas.microsoft.com/office/powerpoint/2010/main" val="291101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A581203-4071-4BB5-A3ED-E6F27A53A70C}" type="datetimeFigureOut">
              <a:rPr lang="es-ES" smtClean="0"/>
              <a:t>22/07/2021</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E5B40DB-F5B6-4A45-B320-A1B778A3ED55}" type="slidenum">
              <a:rPr lang="es-ES" smtClean="0"/>
              <a:t>‹Nº›</a:t>
            </a:fld>
            <a:endParaRPr lang="es-ES"/>
          </a:p>
        </p:txBody>
      </p:sp>
    </p:spTree>
    <p:extLst>
      <p:ext uri="{BB962C8B-B14F-4D97-AF65-F5344CB8AC3E}">
        <p14:creationId xmlns:p14="http://schemas.microsoft.com/office/powerpoint/2010/main" val="3435400804"/>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conomipedia.com/definiciones/indice-desarrollo-humano.html" TargetMode="External"/><Relationship Id="rId2" Type="http://schemas.openxmlformats.org/officeDocument/2006/relationships/hyperlink" Target="https://economipedia.com/definiciones/indice-de-gini.html"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economipedia.com/definiciones/renta-pib-per-capita.html"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684211" y="685800"/>
            <a:ext cx="10865363" cy="5546188"/>
          </a:xfrm>
        </p:spPr>
        <p:txBody>
          <a:bodyPr>
            <a:normAutofit fontScale="92500" lnSpcReduction="10000"/>
          </a:bodyPr>
          <a:lstStyle/>
          <a:p>
            <a:pPr marL="0" indent="0" algn="ctr">
              <a:buNone/>
            </a:pPr>
            <a:r>
              <a:rPr lang="es-ES" sz="9800" b="1"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UNIDAD 2</a:t>
            </a:r>
          </a:p>
          <a:p>
            <a:pPr marL="0" indent="0" algn="ctr">
              <a:buNone/>
            </a:pPr>
            <a:r>
              <a:rPr lang="es-ES" sz="9400" b="1" dirty="0">
                <a:solidFill>
                  <a:srgbClr val="FFC000"/>
                </a:solidFill>
              </a:rPr>
              <a:t>INTRODUCCIÓN A LA CIENCIA ECONÓMICA</a:t>
            </a:r>
            <a:r>
              <a:rPr lang="es-ES" sz="9400" b="1" dirty="0"/>
              <a:t> </a:t>
            </a:r>
            <a:endParaRPr lang="es-ES" sz="10400" b="1"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83A8F4C7-10A4-4745-B03D-6769176DB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6134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684211" y="685800"/>
            <a:ext cx="10858431" cy="5648739"/>
          </a:xfrm>
        </p:spPr>
        <p:txBody>
          <a:bodyPr>
            <a:normAutofit/>
          </a:bodyPr>
          <a:lstStyle/>
          <a:p>
            <a:pPr marL="0" indent="0" algn="just">
              <a:buNone/>
            </a:pPr>
            <a:r>
              <a:rPr lang="es-ES" dirty="0">
                <a:solidFill>
                  <a:schemeClr val="bg1"/>
                </a:solidFill>
              </a:rPr>
              <a:t>• Lo único que puede producir plusvalía es el trabajo y no las máquinas.</a:t>
            </a:r>
          </a:p>
          <a:p>
            <a:pPr marL="0" indent="0" algn="just">
              <a:buNone/>
            </a:pPr>
            <a:r>
              <a:rPr lang="es-ES" dirty="0">
                <a:solidFill>
                  <a:schemeClr val="bg1"/>
                </a:solidFill>
              </a:rPr>
              <a:t> • Rechazó la teoría malthusiana de la población y la llamada ley de rendimientos decrecientes que predecía que la producción no podrá aumentar tan rápidamente como la población. </a:t>
            </a:r>
          </a:p>
          <a:p>
            <a:pPr marL="0" indent="0" algn="just">
              <a:buNone/>
            </a:pPr>
            <a:r>
              <a:rPr lang="es-ES" dirty="0">
                <a:solidFill>
                  <a:schemeClr val="bg1"/>
                </a:solidFill>
              </a:rPr>
              <a:t>• La existencia de un ejército de reserva de fuerza de trabajo desempleada impone a los salarios de los que tienen empleo el bajo nivel mínimo socialmente determinado</a:t>
            </a:r>
          </a:p>
          <a:p>
            <a:pPr marL="0" indent="0" algn="just">
              <a:buNone/>
            </a:pPr>
            <a:r>
              <a:rPr lang="es-ES" dirty="0">
                <a:solidFill>
                  <a:schemeClr val="bg1"/>
                </a:solidFill>
              </a:rPr>
              <a:t>• El valor de la fuerza de trabajo es el tiempo de trabajo requerido para producir las mercancías que proporcionan la subsistencia de los trabajadores .</a:t>
            </a:r>
          </a:p>
          <a:p>
            <a:pPr marL="0" indent="0" algn="just">
              <a:buNone/>
            </a:pPr>
            <a:r>
              <a:rPr lang="es-ES" dirty="0">
                <a:solidFill>
                  <a:schemeClr val="bg1"/>
                </a:solidFill>
              </a:rPr>
              <a:t> • Vio un conflicto de intereses como resultado lógico de la progresiva división del trabajo . </a:t>
            </a:r>
          </a:p>
          <a:p>
            <a:pPr marL="0" indent="0" algn="just">
              <a:buNone/>
            </a:pPr>
            <a:r>
              <a:rPr lang="es-ES" dirty="0">
                <a:solidFill>
                  <a:schemeClr val="bg1"/>
                </a:solidFill>
              </a:rPr>
              <a:t>• La sociedad evoluciona como resultado de la interacción entre sus tres dimensiones básicas: las fuerzas productivas, las relaciones de producción y la superestructura social. </a:t>
            </a:r>
          </a:p>
        </p:txBody>
      </p:sp>
      <p:pic>
        <p:nvPicPr>
          <p:cNvPr id="4" name="Imagen 3">
            <a:extLst>
              <a:ext uri="{FF2B5EF4-FFF2-40B4-BE49-F238E27FC236}">
                <a16:creationId xmlns:a16="http://schemas.microsoft.com/office/drawing/2014/main" id="{0F11296D-F65E-435D-A15C-87981E40E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65637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01F10EBF-F769-4B9E-A359-E14935ECBCB9}"/>
              </a:ext>
            </a:extLst>
          </p:cNvPr>
          <p:cNvPicPr>
            <a:picLocks noGrp="1" noChangeAspect="1"/>
          </p:cNvPicPr>
          <p:nvPr>
            <p:ph idx="1"/>
          </p:nvPr>
        </p:nvPicPr>
        <p:blipFill rotWithShape="1">
          <a:blip r:embed="rId2"/>
          <a:srcRect l="24374" t="36020" r="42234" b="29518"/>
          <a:stretch/>
        </p:blipFill>
        <p:spPr>
          <a:xfrm>
            <a:off x="755374" y="954156"/>
            <a:ext cx="10336696" cy="5446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n 3">
            <a:extLst>
              <a:ext uri="{FF2B5EF4-FFF2-40B4-BE49-F238E27FC236}">
                <a16:creationId xmlns:a16="http://schemas.microsoft.com/office/drawing/2014/main" id="{0B319887-A33F-4975-A9BF-D09DC3C3A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04739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644454" y="685800"/>
            <a:ext cx="10527127" cy="5728252"/>
          </a:xfrm>
        </p:spPr>
        <p:txBody>
          <a:bodyPr>
            <a:normAutofit fontScale="92500" lnSpcReduction="10000"/>
          </a:bodyPr>
          <a:lstStyle/>
          <a:p>
            <a:pPr marL="0" indent="0" algn="just">
              <a:buNone/>
            </a:pPr>
            <a:r>
              <a:rPr lang="es-ES" b="1" dirty="0">
                <a:solidFill>
                  <a:schemeClr val="bg1"/>
                </a:solidFill>
              </a:rPr>
              <a:t>• Divide el capital en dos partes: el capital constante, que es el que se emplea en elementos materiales de producción, y el capital variable, que es el que se emplea e n pagar la fuerza de trabajo. </a:t>
            </a:r>
          </a:p>
          <a:p>
            <a:pPr marL="0" indent="0" algn="just">
              <a:buNone/>
            </a:pPr>
            <a:r>
              <a:rPr lang="es-ES" b="1" dirty="0">
                <a:solidFill>
                  <a:schemeClr val="bg1"/>
                </a:solidFill>
              </a:rPr>
              <a:t>• Denomina a la relación de la plusvalía con el capital variable tasa de plusvalía y a la relación de la plusvalía con el capital constante y variable tasa de ganancia La primera expresa el grado de explotación del trabajo.</a:t>
            </a:r>
          </a:p>
          <a:p>
            <a:pPr marL="0" indent="0" algn="just">
              <a:buNone/>
            </a:pPr>
            <a:r>
              <a:rPr lang="es-ES" b="1" dirty="0">
                <a:solidFill>
                  <a:schemeClr val="bg1"/>
                </a:solidFill>
              </a:rPr>
              <a:t>• Hay dos formas de aumentar la plusvalía; por medio del aumento de la jornada de trabajo (plusvalía absoluta), o disminuyendo el tiempo de trabajo necesario (plusvalía r elativa).</a:t>
            </a:r>
          </a:p>
          <a:p>
            <a:pPr marL="0" indent="0" algn="just">
              <a:buNone/>
            </a:pPr>
            <a:r>
              <a:rPr lang="es-ES" b="1" dirty="0">
                <a:solidFill>
                  <a:schemeClr val="bg1"/>
                </a:solidFill>
              </a:rPr>
              <a:t> • La acumulación de capitales lleva consigo crisis reiteradas, y los individuos pertenecientes a la clase media caen cada vez más en el proletariado, al mismo tiempo que los capitales se concentran en menor número de manos. La consecuencia fatal del capitalismo es el pauperismo, por un lado, y el enriquecimiento excesivo de un reducido número de privilegiados por el otro. </a:t>
            </a:r>
          </a:p>
          <a:p>
            <a:pPr marL="0" indent="0" algn="just">
              <a:buNone/>
            </a:pPr>
            <a:r>
              <a:rPr lang="es-ES" b="1" dirty="0">
                <a:solidFill>
                  <a:schemeClr val="bg1"/>
                </a:solidFill>
              </a:rPr>
              <a:t>  • Para Marx, las condiciones económicas del régimen se encuentran estorbadas en su misma evolución y tienden a destruirlo. Es decir, las inmensas fuerzas creadas por la burguesía exceden su poder y hacen cada vez más precario el mantenimiento de la sociedad, creando las condiciones d e una sociedad nueva, sin clases, basada en la producción social y en la propiedad social de los elementos de producción.</a:t>
            </a:r>
          </a:p>
        </p:txBody>
      </p:sp>
      <p:pic>
        <p:nvPicPr>
          <p:cNvPr id="4" name="Imagen 3">
            <a:extLst>
              <a:ext uri="{FF2B5EF4-FFF2-40B4-BE49-F238E27FC236}">
                <a16:creationId xmlns:a16="http://schemas.microsoft.com/office/drawing/2014/main" id="{7CDC77F2-8EB2-4C0F-9C21-924858305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2389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437323" y="592668"/>
            <a:ext cx="11251094" cy="5755124"/>
          </a:xfrm>
        </p:spPr>
        <p:txBody>
          <a:bodyPr>
            <a:normAutofit fontScale="92500" lnSpcReduction="10000"/>
          </a:bodyPr>
          <a:lstStyle/>
          <a:p>
            <a:pPr marL="0" indent="0">
              <a:buNone/>
            </a:pPr>
            <a:r>
              <a:rPr lang="es-ES" b="1" dirty="0">
                <a:solidFill>
                  <a:schemeClr val="bg1"/>
                </a:solidFill>
                <a:highlight>
                  <a:srgbClr val="FFFF00"/>
                </a:highlight>
              </a:rPr>
              <a:t>Karl Marx (1818-1883)</a:t>
            </a:r>
          </a:p>
          <a:p>
            <a:pPr marL="0" indent="0">
              <a:buNone/>
            </a:pPr>
            <a:endParaRPr lang="es-ES" b="1" dirty="0">
              <a:solidFill>
                <a:schemeClr val="bg1"/>
              </a:solidFill>
              <a:highlight>
                <a:srgbClr val="FFFF00"/>
              </a:highlight>
            </a:endParaRPr>
          </a:p>
          <a:p>
            <a:pPr marL="0" indent="0">
              <a:buNone/>
            </a:pPr>
            <a:endParaRPr lang="es-ES" b="1" dirty="0">
              <a:solidFill>
                <a:schemeClr val="bg1"/>
              </a:solidFill>
              <a:highlight>
                <a:srgbClr val="FFFF00"/>
              </a:highlight>
            </a:endParaRPr>
          </a:p>
          <a:p>
            <a:pPr marL="0" indent="0" algn="ctr">
              <a:buNone/>
            </a:pPr>
            <a:r>
              <a:rPr lang="es-ES" sz="2800" b="1" i="1" u="sng" dirty="0">
                <a:solidFill>
                  <a:schemeClr val="bg1"/>
                </a:solidFill>
                <a:highlight>
                  <a:srgbClr val="FFFF00"/>
                </a:highlight>
              </a:rPr>
              <a:t>ESCUELA NEOCLÁSICA</a:t>
            </a:r>
          </a:p>
          <a:p>
            <a:pPr marL="0" indent="0">
              <a:buNone/>
            </a:pPr>
            <a:r>
              <a:rPr lang="es-ES" sz="2800" b="1" i="1" u="sng" dirty="0">
                <a:solidFill>
                  <a:schemeClr val="bg1"/>
                </a:solidFill>
                <a:highlight>
                  <a:srgbClr val="FFFF00"/>
                </a:highlight>
              </a:rPr>
              <a:t> LUGAR Y ÉPOCA </a:t>
            </a:r>
          </a:p>
          <a:p>
            <a:pPr marL="0" indent="0">
              <a:buNone/>
            </a:pPr>
            <a:endParaRPr lang="es-ES" b="1" dirty="0">
              <a:solidFill>
                <a:schemeClr val="bg1"/>
              </a:solidFill>
              <a:highlight>
                <a:srgbClr val="FFFF00"/>
              </a:highlight>
            </a:endParaRPr>
          </a:p>
          <a:p>
            <a:pPr marL="0" indent="0" algn="just">
              <a:buNone/>
            </a:pPr>
            <a:r>
              <a:rPr lang="es-ES" sz="2400" i="1" dirty="0">
                <a:solidFill>
                  <a:schemeClr val="bg1"/>
                </a:solidFill>
              </a:rPr>
              <a:t>Podríamos situar como inicio de esta escuela la década de 1870, en la cual fueron publicados tres de los más importantes escritos de los representantes de esta escuela. Lo curioso es que cada uno llegaba al mismo punto (análisis marginal), partiendo de formaciones teóricas diferentes y encontrándose en diferentes países .</a:t>
            </a:r>
          </a:p>
          <a:p>
            <a:pPr marL="0" indent="0">
              <a:buNone/>
            </a:pPr>
            <a:r>
              <a:rPr lang="es-ES" sz="2400" i="1" dirty="0">
                <a:solidFill>
                  <a:schemeClr val="bg1"/>
                </a:solidFill>
              </a:rPr>
              <a:t> • W. </a:t>
            </a:r>
            <a:r>
              <a:rPr lang="es-ES" sz="2400" i="1" dirty="0" err="1">
                <a:solidFill>
                  <a:schemeClr val="bg1"/>
                </a:solidFill>
              </a:rPr>
              <a:t>S.Jevons</a:t>
            </a:r>
            <a:r>
              <a:rPr lang="es-ES" sz="2400" i="1" dirty="0">
                <a:solidFill>
                  <a:schemeClr val="bg1"/>
                </a:solidFill>
              </a:rPr>
              <a:t>, </a:t>
            </a:r>
            <a:r>
              <a:rPr lang="es-ES" sz="2400" i="1" dirty="0" err="1">
                <a:solidFill>
                  <a:schemeClr val="bg1"/>
                </a:solidFill>
              </a:rPr>
              <a:t>Theory</a:t>
            </a:r>
            <a:r>
              <a:rPr lang="es-ES" sz="2400" i="1" dirty="0">
                <a:solidFill>
                  <a:schemeClr val="bg1"/>
                </a:solidFill>
              </a:rPr>
              <a:t> </a:t>
            </a:r>
            <a:r>
              <a:rPr lang="es-ES" sz="2400" i="1" dirty="0" err="1">
                <a:solidFill>
                  <a:schemeClr val="bg1"/>
                </a:solidFill>
              </a:rPr>
              <a:t>ofPoliticalEconomy</a:t>
            </a:r>
            <a:r>
              <a:rPr lang="es-ES" sz="2400" i="1" dirty="0">
                <a:solidFill>
                  <a:schemeClr val="bg1"/>
                </a:solidFill>
              </a:rPr>
              <a:t> (1871) en inglés </a:t>
            </a:r>
          </a:p>
          <a:p>
            <a:pPr marL="0" indent="0">
              <a:buNone/>
            </a:pPr>
            <a:r>
              <a:rPr lang="es-ES" sz="2400" i="1" dirty="0">
                <a:solidFill>
                  <a:schemeClr val="bg1"/>
                </a:solidFill>
              </a:rPr>
              <a:t>• C. Menger, </a:t>
            </a:r>
            <a:r>
              <a:rPr lang="es-ES" sz="2400" i="1" dirty="0" err="1">
                <a:solidFill>
                  <a:schemeClr val="bg1"/>
                </a:solidFill>
              </a:rPr>
              <a:t>Grundsiitze</a:t>
            </a:r>
            <a:r>
              <a:rPr lang="es-ES" sz="2400" i="1" dirty="0">
                <a:solidFill>
                  <a:schemeClr val="bg1"/>
                </a:solidFill>
              </a:rPr>
              <a:t> </a:t>
            </a:r>
            <a:r>
              <a:rPr lang="es-ES" sz="2400" i="1" dirty="0" err="1">
                <a:solidFill>
                  <a:schemeClr val="bg1"/>
                </a:solidFill>
              </a:rPr>
              <a:t>der</a:t>
            </a:r>
            <a:r>
              <a:rPr lang="es-ES" sz="2400" i="1" dirty="0">
                <a:solidFill>
                  <a:schemeClr val="bg1"/>
                </a:solidFill>
              </a:rPr>
              <a:t> </a:t>
            </a:r>
            <a:r>
              <a:rPr lang="es-ES" sz="2400" i="1" dirty="0" err="1">
                <a:solidFill>
                  <a:schemeClr val="bg1"/>
                </a:solidFill>
              </a:rPr>
              <a:t>Volkswirtschaftslehre</a:t>
            </a:r>
            <a:r>
              <a:rPr lang="es-ES" sz="2400" i="1" dirty="0">
                <a:solidFill>
                  <a:schemeClr val="bg1"/>
                </a:solidFill>
              </a:rPr>
              <a:t> (1871) en alemán </a:t>
            </a:r>
          </a:p>
          <a:p>
            <a:pPr marL="0" indent="0">
              <a:buNone/>
            </a:pPr>
            <a:r>
              <a:rPr lang="es-ES" sz="2400" i="1" dirty="0">
                <a:solidFill>
                  <a:schemeClr val="bg1"/>
                </a:solidFill>
              </a:rPr>
              <a:t>• L. Walras, </a:t>
            </a:r>
            <a:r>
              <a:rPr lang="es-ES" sz="2400" i="1" dirty="0" err="1">
                <a:solidFill>
                  <a:schemeClr val="bg1"/>
                </a:solidFill>
              </a:rPr>
              <a:t>Elements</a:t>
            </a:r>
            <a:r>
              <a:rPr lang="es-ES" sz="2400" i="1" dirty="0">
                <a:solidFill>
                  <a:schemeClr val="bg1"/>
                </a:solidFill>
              </a:rPr>
              <a:t> </a:t>
            </a:r>
            <a:r>
              <a:rPr lang="es-ES" sz="2400" i="1" dirty="0" err="1">
                <a:solidFill>
                  <a:schemeClr val="bg1"/>
                </a:solidFill>
              </a:rPr>
              <a:t>d'Economie</a:t>
            </a:r>
            <a:r>
              <a:rPr lang="es-ES" sz="2400" i="1" dirty="0">
                <a:solidFill>
                  <a:schemeClr val="bg1"/>
                </a:solidFill>
              </a:rPr>
              <a:t> </a:t>
            </a:r>
            <a:r>
              <a:rPr lang="es-ES" sz="2400" i="1" dirty="0" err="1">
                <a:solidFill>
                  <a:schemeClr val="bg1"/>
                </a:solidFill>
              </a:rPr>
              <a:t>Politique</a:t>
            </a:r>
            <a:r>
              <a:rPr lang="es-ES" sz="2400" i="1" dirty="0">
                <a:solidFill>
                  <a:schemeClr val="bg1"/>
                </a:solidFill>
              </a:rPr>
              <a:t> Pure (1874) en francés . </a:t>
            </a:r>
            <a:endParaRPr lang="es-ES" i="1" dirty="0">
              <a:solidFill>
                <a:schemeClr val="bg1"/>
              </a:solidFill>
            </a:endParaRPr>
          </a:p>
        </p:txBody>
      </p:sp>
      <p:pic>
        <p:nvPicPr>
          <p:cNvPr id="4" name="Imagen 3">
            <a:extLst>
              <a:ext uri="{FF2B5EF4-FFF2-40B4-BE49-F238E27FC236}">
                <a16:creationId xmlns:a16="http://schemas.microsoft.com/office/drawing/2014/main" id="{7CDC77F2-8EB2-4C0F-9C21-924858305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62222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225287" y="685800"/>
            <a:ext cx="11277600" cy="5927035"/>
          </a:xfrm>
        </p:spPr>
        <p:txBody>
          <a:bodyPr>
            <a:normAutofit fontScale="92500" lnSpcReduction="10000"/>
          </a:bodyPr>
          <a:lstStyle/>
          <a:p>
            <a:pPr marL="0" indent="0">
              <a:buNone/>
            </a:pPr>
            <a:r>
              <a:rPr lang="es-ES" dirty="0"/>
              <a:t>CONCEPCIÓN GENERAL Los neoclásicos elaboraron una serie de instrumentos analíticos que podemos llamar análisis marginal. Creían que el precio de la mercancía está regido por su utilidad marginal. Su principal preocupación es el equilibrio en un estado estacionario. Para ellos la economía se ocupaba principalmente de la asignación de recursos. Gran parte de los términos que forman el centro de la teoría económica actual surgen de este cuerpo teórico . </a:t>
            </a:r>
          </a:p>
          <a:p>
            <a:pPr marL="0" indent="0">
              <a:buNone/>
            </a:pPr>
            <a:r>
              <a:rPr lang="es-ES" dirty="0"/>
              <a:t>IDEAS FUNDAMENTALES </a:t>
            </a:r>
          </a:p>
          <a:p>
            <a:pPr marL="0" indent="0">
              <a:buNone/>
            </a:pPr>
            <a:r>
              <a:rPr lang="es-ES" dirty="0"/>
              <a:t>• Su interés central fue la asignación de los recursos dados entre distintos usos alternativos. </a:t>
            </a:r>
          </a:p>
          <a:p>
            <a:pPr marL="0" indent="0">
              <a:buNone/>
            </a:pPr>
            <a:r>
              <a:rPr lang="es-ES" dirty="0"/>
              <a:t>• Desaparece el interés por el desarrollo económico, tan vigorosamente estudiado por los clásicos.  </a:t>
            </a:r>
          </a:p>
          <a:p>
            <a:pPr marL="0" indent="0">
              <a:buNone/>
            </a:pPr>
            <a:r>
              <a:rPr lang="es-ES" dirty="0"/>
              <a:t>• Las preferencias de los consumidores (llamadas utilidad) entraban en la demanda de las mercancías, y se representan mediante curvas de indiferencia con las cuales explican su conducta.</a:t>
            </a:r>
          </a:p>
          <a:p>
            <a:pPr marL="0" indent="0">
              <a:buNone/>
            </a:pPr>
            <a:r>
              <a:rPr lang="es-ES" dirty="0"/>
              <a:t> • El comportamiento de los individuos es racional, y por lo tanto se encuentra dirigido a maximizar su utilidad. </a:t>
            </a:r>
          </a:p>
          <a:p>
            <a:pPr marL="0" indent="0">
              <a:buNone/>
            </a:pPr>
            <a:r>
              <a:rPr lang="es-ES" dirty="0"/>
              <a:t>• El método neoclásico tiene su fundamento en el principio de sustitución.</a:t>
            </a:r>
          </a:p>
          <a:p>
            <a:pPr marL="0" indent="0">
              <a:buNone/>
            </a:pPr>
            <a:r>
              <a:rPr lang="es-ES" dirty="0"/>
              <a:t> • Elaboraron una teoría completa del mecanismo del mercado.</a:t>
            </a:r>
          </a:p>
          <a:p>
            <a:pPr marL="0" indent="0">
              <a:buNone/>
            </a:pPr>
            <a:r>
              <a:rPr lang="es-ES" dirty="0"/>
              <a:t> • Demostraron que la demanda depende de la utilidad marginal. </a:t>
            </a:r>
          </a:p>
        </p:txBody>
      </p:sp>
      <p:pic>
        <p:nvPicPr>
          <p:cNvPr id="4" name="Imagen 3">
            <a:extLst>
              <a:ext uri="{FF2B5EF4-FFF2-40B4-BE49-F238E27FC236}">
                <a16:creationId xmlns:a16="http://schemas.microsoft.com/office/drawing/2014/main" id="{7CDC77F2-8EB2-4C0F-9C21-924858305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73901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CDC77F2-8EB2-4C0F-9C21-924858305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arcador de contenido 5">
            <a:extLst>
              <a:ext uri="{FF2B5EF4-FFF2-40B4-BE49-F238E27FC236}">
                <a16:creationId xmlns:a16="http://schemas.microsoft.com/office/drawing/2014/main" id="{E7E49D63-74DC-49F4-B685-9627368954F1}"/>
              </a:ext>
            </a:extLst>
          </p:cNvPr>
          <p:cNvSpPr>
            <a:spLocks noGrp="1"/>
          </p:cNvSpPr>
          <p:nvPr>
            <p:ph idx="1"/>
          </p:nvPr>
        </p:nvSpPr>
        <p:spPr>
          <a:xfrm>
            <a:off x="265043" y="410817"/>
            <a:ext cx="11198087" cy="6175513"/>
          </a:xfrm>
        </p:spPr>
        <p:txBody>
          <a:bodyPr>
            <a:normAutofit fontScale="92500" lnSpcReduction="10000"/>
          </a:bodyPr>
          <a:lstStyle/>
          <a:p>
            <a:pPr marL="0" indent="0" algn="just">
              <a:buNone/>
            </a:pPr>
            <a:r>
              <a:rPr lang="es-ES" dirty="0">
                <a:solidFill>
                  <a:schemeClr val="bg1"/>
                </a:solidFill>
              </a:rPr>
              <a:t>• </a:t>
            </a:r>
            <a:r>
              <a:rPr lang="es-ES" sz="2400" dirty="0">
                <a:solidFill>
                  <a:schemeClr val="bg1"/>
                </a:solidFill>
              </a:rPr>
              <a:t>La principal preocupación fue encontrar el equilibrio en un estado estacionario, por lo que trataron de analizar la economía en su conjunto (como equilibrio general simultáneo de todos los mercados de trabajo, tierra y productos) . </a:t>
            </a:r>
          </a:p>
          <a:p>
            <a:pPr marL="0" indent="0" algn="just">
              <a:buNone/>
            </a:pPr>
            <a:r>
              <a:rPr lang="es-ES" sz="2400" dirty="0">
                <a:solidFill>
                  <a:schemeClr val="bg1"/>
                </a:solidFill>
              </a:rPr>
              <a:t>• Establece la teoría de la formación de los precios construida sobre la base de la teoría objetiva del valor: los valores existen independientemente de las decisiones individuales. </a:t>
            </a:r>
          </a:p>
          <a:p>
            <a:pPr marL="0" indent="0" algn="just">
              <a:buNone/>
            </a:pPr>
            <a:r>
              <a:rPr lang="es-ES" sz="2400" dirty="0">
                <a:solidFill>
                  <a:schemeClr val="bg1"/>
                </a:solidFill>
              </a:rPr>
              <a:t>• La escasez es un elemento central en la validez universal de las leyes económicas.</a:t>
            </a:r>
          </a:p>
          <a:p>
            <a:pPr marL="0" indent="0" algn="just">
              <a:buNone/>
            </a:pPr>
            <a:r>
              <a:rPr lang="es-ES" sz="2400" dirty="0">
                <a:solidFill>
                  <a:schemeClr val="bg1"/>
                </a:solidFill>
              </a:rPr>
              <a:t>• El empleo de gráficas para representar la oferta y la demanda (dos dimensiones). </a:t>
            </a:r>
          </a:p>
          <a:p>
            <a:pPr marL="0" indent="0" algn="just">
              <a:buNone/>
            </a:pPr>
            <a:r>
              <a:rPr lang="es-ES" sz="2400" dirty="0">
                <a:solidFill>
                  <a:schemeClr val="bg1"/>
                </a:solidFill>
              </a:rPr>
              <a:t>•  Los sujetos económicos capaces de realizar elecciones racionales con propósitos de maximización son agentes caracterizados por su individualidad. </a:t>
            </a:r>
          </a:p>
          <a:p>
            <a:pPr marL="0" indent="0" algn="just">
              <a:buNone/>
            </a:pPr>
            <a:r>
              <a:rPr lang="es-ES" sz="2400" dirty="0">
                <a:solidFill>
                  <a:schemeClr val="bg1"/>
                </a:solidFill>
              </a:rPr>
              <a:t>• Introducen la teoría de la competencia perfecta. </a:t>
            </a:r>
          </a:p>
          <a:p>
            <a:pPr marL="0" indent="0" algn="just">
              <a:buNone/>
            </a:pPr>
            <a:r>
              <a:rPr lang="es-ES" sz="2400" dirty="0">
                <a:solidFill>
                  <a:schemeClr val="bg1"/>
                </a:solidFill>
              </a:rPr>
              <a:t>• Introducen el análisis matemático en la economía. </a:t>
            </a:r>
          </a:p>
          <a:p>
            <a:pPr marL="0" indent="0" algn="just">
              <a:buNone/>
            </a:pPr>
            <a:r>
              <a:rPr lang="es-ES" sz="2400" dirty="0">
                <a:solidFill>
                  <a:schemeClr val="bg1"/>
                </a:solidFill>
              </a:rPr>
              <a:t>• Su principal herramienta es el análisis marginal. </a:t>
            </a:r>
          </a:p>
        </p:txBody>
      </p:sp>
    </p:spTree>
    <p:extLst>
      <p:ext uri="{BB962C8B-B14F-4D97-AF65-F5344CB8AC3E}">
        <p14:creationId xmlns:p14="http://schemas.microsoft.com/office/powerpoint/2010/main" val="240855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CDC77F2-8EB2-4C0F-9C21-924858305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arcador de contenido 5">
            <a:extLst>
              <a:ext uri="{FF2B5EF4-FFF2-40B4-BE49-F238E27FC236}">
                <a16:creationId xmlns:a16="http://schemas.microsoft.com/office/drawing/2014/main" id="{E7E49D63-74DC-49F4-B685-9627368954F1}"/>
              </a:ext>
            </a:extLst>
          </p:cNvPr>
          <p:cNvSpPr>
            <a:spLocks noGrp="1"/>
          </p:cNvSpPr>
          <p:nvPr>
            <p:ph idx="1"/>
          </p:nvPr>
        </p:nvSpPr>
        <p:spPr>
          <a:xfrm>
            <a:off x="684212" y="685800"/>
            <a:ext cx="11017458" cy="5807765"/>
          </a:xfrm>
        </p:spPr>
        <p:txBody>
          <a:bodyPr/>
          <a:lstStyle/>
          <a:p>
            <a:pPr algn="ctr"/>
            <a:r>
              <a:rPr lang="es-ES" sz="3200" b="1" i="1" u="sng" dirty="0">
                <a:solidFill>
                  <a:srgbClr val="C00000"/>
                </a:solidFill>
                <a:effectLst>
                  <a:outerShdw blurRad="38100" dist="38100" dir="2700000" algn="tl">
                    <a:srgbClr val="000000">
                      <a:alpha val="43137"/>
                    </a:srgbClr>
                  </a:outerShdw>
                </a:effectLst>
              </a:rPr>
              <a:t>MODOS DE PRODUCCIÓN</a:t>
            </a:r>
          </a:p>
          <a:p>
            <a:r>
              <a:rPr lang="es-ES" b="0" i="0" dirty="0">
                <a:solidFill>
                  <a:srgbClr val="333333"/>
                </a:solidFill>
                <a:effectLst/>
                <a:latin typeface="Open Sans" panose="020B0606030504020204" pitchFamily="34" charset="0"/>
              </a:rPr>
              <a:t>Es la forma en la que se organiza la actividad económica de un territorio determinado. En otras palabras, la forma en la que se organiza una economía para producir bienes y servicios, así como para organizar su distribución.</a:t>
            </a:r>
          </a:p>
          <a:p>
            <a:r>
              <a:rPr lang="es-ES" b="0" i="0" dirty="0">
                <a:solidFill>
                  <a:srgbClr val="333333"/>
                </a:solidFill>
                <a:effectLst/>
                <a:latin typeface="Open Sans" panose="020B0606030504020204" pitchFamily="34" charset="0"/>
              </a:rPr>
              <a:t>Marx consideraba la capacidad de producir del ser humano, así como las formas en las que participaban estos en las relaciones sociales, como las características esenciales del ser humano. </a:t>
            </a:r>
            <a:endParaRPr lang="es-ES" dirty="0">
              <a:solidFill>
                <a:srgbClr val="333333"/>
              </a:solidFill>
              <a:latin typeface="Open Sans" panose="020B0606030504020204" pitchFamily="34" charset="0"/>
            </a:endParaRPr>
          </a:p>
          <a:p>
            <a:pPr algn="l"/>
            <a:r>
              <a:rPr lang="es-ES" b="1" i="0" dirty="0">
                <a:solidFill>
                  <a:srgbClr val="333333"/>
                </a:solidFill>
                <a:effectLst/>
                <a:latin typeface="Playfair Display"/>
              </a:rPr>
              <a:t>Tipos de modos de producción</a:t>
            </a:r>
          </a:p>
          <a:p>
            <a:pPr algn="l"/>
            <a:r>
              <a:rPr lang="es-ES" b="0" i="0" dirty="0">
                <a:solidFill>
                  <a:srgbClr val="333333"/>
                </a:solidFill>
                <a:effectLst/>
                <a:latin typeface="Open Sans" panose="020B0606030504020204" pitchFamily="34" charset="0"/>
              </a:rPr>
              <a:t>La teoría de los modos de producción de Marx recoge una serie de modos que, en orden cronológico, van desde el más antiguo en la historia de la humanidad, hasta el más reciente. </a:t>
            </a:r>
          </a:p>
          <a:p>
            <a:pPr algn="l"/>
            <a:r>
              <a:rPr lang="es-ES" b="0" i="0" dirty="0">
                <a:solidFill>
                  <a:srgbClr val="333333"/>
                </a:solidFill>
                <a:effectLst/>
                <a:latin typeface="Open Sans" panose="020B0606030504020204" pitchFamily="34" charset="0"/>
              </a:rPr>
              <a:t>Así, Marx clasificó estos modos de la siguiente forma:</a:t>
            </a:r>
          </a:p>
          <a:p>
            <a:endParaRPr lang="es-ES" dirty="0"/>
          </a:p>
        </p:txBody>
      </p:sp>
    </p:spTree>
    <p:extLst>
      <p:ext uri="{BB962C8B-B14F-4D97-AF65-F5344CB8AC3E}">
        <p14:creationId xmlns:p14="http://schemas.microsoft.com/office/powerpoint/2010/main" val="91558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CDC77F2-8EB2-4C0F-9C21-924858305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uadroTexto 4">
            <a:extLst>
              <a:ext uri="{FF2B5EF4-FFF2-40B4-BE49-F238E27FC236}">
                <a16:creationId xmlns:a16="http://schemas.microsoft.com/office/drawing/2014/main" id="{842E0935-74D0-4D83-BEFB-649677AA31E1}"/>
              </a:ext>
            </a:extLst>
          </p:cNvPr>
          <p:cNvSpPr txBox="1"/>
          <p:nvPr/>
        </p:nvSpPr>
        <p:spPr>
          <a:xfrm>
            <a:off x="702365" y="751344"/>
            <a:ext cx="8521148" cy="2677656"/>
          </a:xfrm>
          <a:prstGeom prst="rect">
            <a:avLst/>
          </a:prstGeom>
          <a:noFill/>
        </p:spPr>
        <p:txBody>
          <a:bodyPr wrap="square">
            <a:spAutoFit/>
          </a:bodyPr>
          <a:lstStyle/>
          <a:p>
            <a:pPr algn="ctr">
              <a:buFont typeface="Arial" panose="020B0604020202020204" pitchFamily="34" charset="0"/>
              <a:buChar char="•"/>
            </a:pPr>
            <a:r>
              <a:rPr lang="es-ES" sz="2800" b="1" dirty="0">
                <a:solidFill>
                  <a:schemeClr val="accent5">
                    <a:lumMod val="75000"/>
                  </a:schemeClr>
                </a:solidFill>
                <a:latin typeface="Open Sans" panose="020B0606030504020204" pitchFamily="34" charset="0"/>
              </a:rPr>
              <a:t>Comunismo primitivo</a:t>
            </a:r>
            <a:endParaRPr lang="es-ES" sz="2800" b="0" i="0" dirty="0">
              <a:solidFill>
                <a:schemeClr val="accent5">
                  <a:lumMod val="75000"/>
                </a:schemeClr>
              </a:solidFill>
              <a:effectLst/>
              <a:latin typeface="Open Sans" panose="020B0606030504020204" pitchFamily="34" charset="0"/>
            </a:endParaRPr>
          </a:p>
          <a:p>
            <a:pPr algn="ctr">
              <a:buFont typeface="Arial" panose="020B0604020202020204" pitchFamily="34" charset="0"/>
              <a:buChar char="•"/>
            </a:pPr>
            <a:r>
              <a:rPr lang="es-ES" sz="2800" b="1" dirty="0">
                <a:solidFill>
                  <a:schemeClr val="accent5">
                    <a:lumMod val="75000"/>
                  </a:schemeClr>
                </a:solidFill>
                <a:latin typeface="Open Sans" panose="020B0606030504020204" pitchFamily="34" charset="0"/>
              </a:rPr>
              <a:t>Modo de producción asiático</a:t>
            </a:r>
            <a:endParaRPr lang="es-ES" sz="2800" b="0" i="0" dirty="0">
              <a:solidFill>
                <a:schemeClr val="accent5">
                  <a:lumMod val="75000"/>
                </a:schemeClr>
              </a:solidFill>
              <a:effectLst/>
              <a:latin typeface="Open Sans" panose="020B0606030504020204" pitchFamily="34" charset="0"/>
            </a:endParaRPr>
          </a:p>
          <a:p>
            <a:pPr algn="ctr">
              <a:buFont typeface="Arial" panose="020B0604020202020204" pitchFamily="34" charset="0"/>
              <a:buChar char="•"/>
            </a:pPr>
            <a:r>
              <a:rPr lang="es-ES" sz="2800" b="1" dirty="0">
                <a:solidFill>
                  <a:schemeClr val="accent5">
                    <a:lumMod val="75000"/>
                  </a:schemeClr>
                </a:solidFill>
                <a:latin typeface="Open Sans" panose="020B0606030504020204" pitchFamily="34" charset="0"/>
              </a:rPr>
              <a:t>Modo de producción esclavista</a:t>
            </a:r>
            <a:endParaRPr lang="es-ES" sz="2800" b="0" i="0" dirty="0">
              <a:solidFill>
                <a:schemeClr val="accent5">
                  <a:lumMod val="75000"/>
                </a:schemeClr>
              </a:solidFill>
              <a:effectLst/>
              <a:latin typeface="Open Sans" panose="020B0606030504020204" pitchFamily="34" charset="0"/>
            </a:endParaRPr>
          </a:p>
          <a:p>
            <a:pPr algn="ctr">
              <a:buFont typeface="Arial" panose="020B0604020202020204" pitchFamily="34" charset="0"/>
              <a:buChar char="•"/>
            </a:pPr>
            <a:r>
              <a:rPr lang="es-ES" sz="2800" b="1" dirty="0">
                <a:solidFill>
                  <a:schemeClr val="accent5">
                    <a:lumMod val="75000"/>
                  </a:schemeClr>
                </a:solidFill>
                <a:latin typeface="Open Sans" panose="020B0606030504020204" pitchFamily="34" charset="0"/>
              </a:rPr>
              <a:t>Modo de producción feudal</a:t>
            </a:r>
            <a:endParaRPr lang="es-ES" sz="2800" b="0" i="0" dirty="0">
              <a:solidFill>
                <a:schemeClr val="accent5">
                  <a:lumMod val="75000"/>
                </a:schemeClr>
              </a:solidFill>
              <a:effectLst/>
              <a:latin typeface="Open Sans" panose="020B0606030504020204" pitchFamily="34" charset="0"/>
            </a:endParaRPr>
          </a:p>
          <a:p>
            <a:pPr algn="ctr">
              <a:buFont typeface="Arial" panose="020B0604020202020204" pitchFamily="34" charset="0"/>
              <a:buChar char="•"/>
            </a:pPr>
            <a:r>
              <a:rPr lang="es-ES" sz="2800" b="1" dirty="0">
                <a:solidFill>
                  <a:schemeClr val="accent5">
                    <a:lumMod val="75000"/>
                  </a:schemeClr>
                </a:solidFill>
                <a:latin typeface="Open Sans" panose="020B0606030504020204" pitchFamily="34" charset="0"/>
              </a:rPr>
              <a:t>Modo de producción capitalista</a:t>
            </a:r>
            <a:endParaRPr lang="es-ES" sz="2800" b="0" i="0" dirty="0">
              <a:solidFill>
                <a:schemeClr val="accent5">
                  <a:lumMod val="75000"/>
                </a:schemeClr>
              </a:solidFill>
              <a:effectLst/>
              <a:latin typeface="Open Sans" panose="020B0606030504020204" pitchFamily="34" charset="0"/>
            </a:endParaRPr>
          </a:p>
          <a:p>
            <a:pPr algn="ctr">
              <a:buFont typeface="Arial" panose="020B0604020202020204" pitchFamily="34" charset="0"/>
              <a:buChar char="•"/>
            </a:pPr>
            <a:r>
              <a:rPr lang="es-ES" sz="2800" b="1" dirty="0">
                <a:solidFill>
                  <a:schemeClr val="accent5">
                    <a:lumMod val="75000"/>
                  </a:schemeClr>
                </a:solidFill>
                <a:latin typeface="Open Sans" panose="020B0606030504020204" pitchFamily="34" charset="0"/>
              </a:rPr>
              <a:t>Modo de producción socialista</a:t>
            </a:r>
            <a:endParaRPr lang="es-ES" sz="2800" b="0" i="0" dirty="0">
              <a:solidFill>
                <a:schemeClr val="accent5">
                  <a:lumMod val="75000"/>
                </a:schemeClr>
              </a:solidFill>
              <a:effectLst/>
              <a:latin typeface="Open Sans" panose="020B0606030504020204" pitchFamily="34" charset="0"/>
            </a:endParaRPr>
          </a:p>
        </p:txBody>
      </p:sp>
      <p:pic>
        <p:nvPicPr>
          <p:cNvPr id="7" name="Imagen 6">
            <a:extLst>
              <a:ext uri="{FF2B5EF4-FFF2-40B4-BE49-F238E27FC236}">
                <a16:creationId xmlns:a16="http://schemas.microsoft.com/office/drawing/2014/main" id="{705E931D-49E1-42C1-AFB7-C862C08D8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906" y="3569804"/>
            <a:ext cx="8136834" cy="2677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82043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CDC77F2-8EB2-4C0F-9C21-924858305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arcador de contenido 5">
            <a:extLst>
              <a:ext uri="{FF2B5EF4-FFF2-40B4-BE49-F238E27FC236}">
                <a16:creationId xmlns:a16="http://schemas.microsoft.com/office/drawing/2014/main" id="{E7E49D63-74DC-49F4-B685-9627368954F1}"/>
              </a:ext>
            </a:extLst>
          </p:cNvPr>
          <p:cNvSpPr>
            <a:spLocks noGrp="1"/>
          </p:cNvSpPr>
          <p:nvPr>
            <p:ph idx="1"/>
          </p:nvPr>
        </p:nvSpPr>
        <p:spPr>
          <a:xfrm>
            <a:off x="684211" y="685800"/>
            <a:ext cx="9904275" cy="4946374"/>
          </a:xfrm>
        </p:spPr>
        <p:txBody>
          <a:bodyPr>
            <a:normAutofit lnSpcReduction="10000"/>
          </a:bodyPr>
          <a:lstStyle/>
          <a:p>
            <a:pPr algn="just"/>
            <a:r>
              <a:rPr lang="es-ES" sz="2800" b="1" u="sng" dirty="0">
                <a:solidFill>
                  <a:srgbClr val="C00000"/>
                </a:solidFill>
                <a:effectLst>
                  <a:outerShdw blurRad="38100" dist="38100" dir="2700000" algn="tl">
                    <a:srgbClr val="000000">
                      <a:alpha val="43137"/>
                    </a:srgbClr>
                  </a:outerShdw>
                </a:effectLst>
              </a:rPr>
              <a:t>SISTEMAS ECONÓMICOS</a:t>
            </a:r>
          </a:p>
          <a:p>
            <a:pPr marL="0" indent="0" algn="just">
              <a:buNone/>
            </a:pPr>
            <a:r>
              <a:rPr lang="es-ES" sz="2800" b="0" i="0" dirty="0">
                <a:solidFill>
                  <a:srgbClr val="000000"/>
                </a:solidFill>
                <a:effectLst/>
                <a:latin typeface="Arial" panose="020B0604020202020204" pitchFamily="34" charset="0"/>
              </a:rPr>
              <a:t>Se llama sistema económico a la forma en la que se organiza la actividad económica de una sociedad, la producción de bienes y servicios y su distribución entre sus miembros. Cada sistema económico se caracteriza por su ordenamiento jurídico que especifica el régimen de propiedad y las condiciones de contratación entre particulares. Es el estado el que elabora e impone ese ordenamiento jurídico y se reserva para sí ciertos ámbitos y formas de actuación. El sistema económico sirve por tanto para determinar qué agentes y en qué condiciones podrán adoptar decisiones económicas</a:t>
            </a:r>
            <a:endParaRPr lang="es-ES" sz="2800" dirty="0"/>
          </a:p>
        </p:txBody>
      </p:sp>
    </p:spTree>
    <p:extLst>
      <p:ext uri="{BB962C8B-B14F-4D97-AF65-F5344CB8AC3E}">
        <p14:creationId xmlns:p14="http://schemas.microsoft.com/office/powerpoint/2010/main" val="3416122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CDC77F2-8EB2-4C0F-9C21-924858305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arcador de contenido 5">
            <a:extLst>
              <a:ext uri="{FF2B5EF4-FFF2-40B4-BE49-F238E27FC236}">
                <a16:creationId xmlns:a16="http://schemas.microsoft.com/office/drawing/2014/main" id="{E7E49D63-74DC-49F4-B685-9627368954F1}"/>
              </a:ext>
            </a:extLst>
          </p:cNvPr>
          <p:cNvSpPr>
            <a:spLocks noGrp="1"/>
          </p:cNvSpPr>
          <p:nvPr>
            <p:ph idx="1"/>
          </p:nvPr>
        </p:nvSpPr>
        <p:spPr>
          <a:xfrm>
            <a:off x="193963" y="685799"/>
            <a:ext cx="11707091" cy="5784274"/>
          </a:xfrm>
        </p:spPr>
        <p:txBody>
          <a:bodyPr>
            <a:normAutofit lnSpcReduction="10000"/>
          </a:bodyPr>
          <a:lstStyle/>
          <a:p>
            <a:pPr marL="0" indent="0">
              <a:buNone/>
            </a:pPr>
            <a:r>
              <a:rPr lang="es-ES" sz="2400" b="1" i="1" u="sng" dirty="0">
                <a:solidFill>
                  <a:srgbClr val="C00000"/>
                </a:solidFill>
              </a:rPr>
              <a:t>SISTEMA DE LIBRE MERCADO</a:t>
            </a:r>
          </a:p>
          <a:p>
            <a:pPr marL="0" indent="0" algn="just">
              <a:buNone/>
            </a:pPr>
            <a:r>
              <a:rPr lang="es-ES" sz="2800" i="0" dirty="0">
                <a:solidFill>
                  <a:schemeClr val="bg1"/>
                </a:solidFill>
                <a:effectLst/>
                <a:latin typeface="Lato"/>
              </a:rPr>
              <a:t>Una </a:t>
            </a:r>
            <a:r>
              <a:rPr lang="es-ES" sz="2800" dirty="0">
                <a:solidFill>
                  <a:schemeClr val="bg1"/>
                </a:solidFill>
                <a:latin typeface="Lato"/>
              </a:rPr>
              <a:t>economía</a:t>
            </a:r>
            <a:r>
              <a:rPr lang="es-ES" sz="2800" i="0" dirty="0">
                <a:solidFill>
                  <a:schemeClr val="bg1"/>
                </a:solidFill>
                <a:effectLst/>
                <a:latin typeface="Lato"/>
              </a:rPr>
              <a:t> de libre mercado es un sistema económico en el que las decisiones sobre inversión, producción y distribución se guían por las señales de precios creadas por las fuerzas de </a:t>
            </a:r>
            <a:r>
              <a:rPr lang="es-ES" sz="2800" dirty="0">
                <a:solidFill>
                  <a:schemeClr val="bg1"/>
                </a:solidFill>
                <a:latin typeface="Lato"/>
              </a:rPr>
              <a:t>la oferta y la demanda</a:t>
            </a:r>
          </a:p>
          <a:p>
            <a:pPr marL="0" indent="0" algn="just">
              <a:buNone/>
            </a:pPr>
            <a:endParaRPr lang="es-ES" sz="2800" dirty="0">
              <a:solidFill>
                <a:schemeClr val="bg1"/>
              </a:solidFill>
              <a:latin typeface="Lato"/>
            </a:endParaRPr>
          </a:p>
          <a:p>
            <a:pPr algn="just">
              <a:buFont typeface="Wingdings" panose="05000000000000000000" pitchFamily="2" charset="2"/>
              <a:buChar char="§"/>
            </a:pPr>
            <a:r>
              <a:rPr lang="es-ES" sz="2400" b="1" i="0" dirty="0">
                <a:solidFill>
                  <a:srgbClr val="0070C0"/>
                </a:solidFill>
                <a:effectLst/>
                <a:latin typeface="Lato"/>
              </a:rPr>
              <a:t>Los críticos del sistema de libre mercado tienden a argumentar que ciertas fallas del mercado requieren la intervención del gobierno.</a:t>
            </a:r>
          </a:p>
          <a:p>
            <a:pPr algn="just">
              <a:buFont typeface="Wingdings" panose="05000000000000000000" pitchFamily="2" charset="2"/>
              <a:buChar char="§"/>
            </a:pPr>
            <a:r>
              <a:rPr lang="es-ES" sz="2400" b="1" i="0" dirty="0">
                <a:solidFill>
                  <a:srgbClr val="0070C0"/>
                </a:solidFill>
                <a:effectLst/>
                <a:latin typeface="Lato"/>
              </a:rPr>
              <a:t>Primero, los precios pueden no reflejar completamente los costos o beneficios de ciertos bienes o servicios, especialmente los costos para el medio ambiente.</a:t>
            </a:r>
            <a:endParaRPr lang="es-ES" sz="2400" b="1" dirty="0">
              <a:solidFill>
                <a:srgbClr val="0070C0"/>
              </a:solidFill>
              <a:latin typeface="Lato"/>
            </a:endParaRPr>
          </a:p>
          <a:p>
            <a:pPr algn="just">
              <a:buFont typeface="Wingdings" panose="05000000000000000000" pitchFamily="2" charset="2"/>
              <a:buChar char="§"/>
            </a:pPr>
            <a:r>
              <a:rPr lang="es-ES" sz="2400" b="1" i="0" dirty="0">
                <a:solidFill>
                  <a:srgbClr val="0070C0"/>
                </a:solidFill>
                <a:effectLst/>
                <a:latin typeface="Lato"/>
              </a:rPr>
              <a:t>En segundo lugar, un mercado libre puede tentar a los competidores a asociarse en detrimento de los consumidores, lo que hace necesaria una legislación antimonopolio.</a:t>
            </a:r>
            <a:endParaRPr lang="es-ES" sz="2800" b="1" dirty="0">
              <a:solidFill>
                <a:srgbClr val="0070C0"/>
              </a:solidFill>
              <a:latin typeface="Lato"/>
            </a:endParaRPr>
          </a:p>
          <a:p>
            <a:pPr algn="just"/>
            <a:endParaRPr lang="es-ES" sz="2800" dirty="0">
              <a:solidFill>
                <a:schemeClr val="bg1"/>
              </a:solidFill>
            </a:endParaRPr>
          </a:p>
        </p:txBody>
      </p:sp>
    </p:spTree>
    <p:extLst>
      <p:ext uri="{BB962C8B-B14F-4D97-AF65-F5344CB8AC3E}">
        <p14:creationId xmlns:p14="http://schemas.microsoft.com/office/powerpoint/2010/main" val="2753347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684212" y="795131"/>
            <a:ext cx="10725910" cy="5194852"/>
          </a:xfrm>
        </p:spPr>
        <p:txBody>
          <a:bodyPr/>
          <a:lstStyle/>
          <a:p>
            <a:pPr marL="0" indent="0" algn="just">
              <a:buNone/>
            </a:pPr>
            <a:r>
              <a:rPr lang="es-ES" sz="2800" b="1" i="1" u="sng" dirty="0">
                <a:solidFill>
                  <a:srgbClr val="C00000"/>
                </a:solidFill>
                <a:effectLst>
                  <a:outerShdw blurRad="38100" dist="38100" dir="2700000" algn="tl">
                    <a:srgbClr val="000000">
                      <a:alpha val="43137"/>
                    </a:srgbClr>
                  </a:outerShdw>
                </a:effectLst>
              </a:rPr>
              <a:t>2.1. INTRODUCCIÓN A LA ECONOMÍA</a:t>
            </a:r>
          </a:p>
          <a:p>
            <a:pPr marL="0" indent="0" algn="just">
              <a:buNone/>
            </a:pPr>
            <a:endParaRPr lang="es-ES" sz="2800" b="1" i="1" u="sng" dirty="0">
              <a:solidFill>
                <a:srgbClr val="C00000"/>
              </a:solidFill>
              <a:effectLst>
                <a:outerShdw blurRad="38100" dist="38100" dir="2700000" algn="tl">
                  <a:srgbClr val="000000">
                    <a:alpha val="43137"/>
                  </a:srgbClr>
                </a:outerShdw>
              </a:effectLst>
            </a:endParaRPr>
          </a:p>
          <a:p>
            <a:pPr marL="0" indent="0" algn="just">
              <a:buNone/>
            </a:pPr>
            <a:r>
              <a:rPr lang="es-ES" sz="2400" b="1" i="1" u="sng" dirty="0">
                <a:solidFill>
                  <a:srgbClr val="C00000"/>
                </a:solidFill>
                <a:effectLst>
                  <a:outerShdw blurRad="38100" dist="38100" dir="2700000" algn="tl">
                    <a:srgbClr val="000000">
                      <a:alpha val="43137"/>
                    </a:srgbClr>
                  </a:outerShdw>
                </a:effectLst>
              </a:rPr>
              <a:t>Definición de Economía</a:t>
            </a:r>
          </a:p>
          <a:p>
            <a:pPr marL="0" indent="0" algn="just">
              <a:buNone/>
            </a:pPr>
            <a:r>
              <a:rPr lang="es-ES" sz="2800" i="0" dirty="0">
                <a:solidFill>
                  <a:schemeClr val="bg1">
                    <a:lumMod val="50000"/>
                    <a:lumOff val="50000"/>
                  </a:schemeClr>
                </a:solidFill>
                <a:effectLst/>
                <a:latin typeface="Verdana" panose="020B0604030504040204" pitchFamily="34" charset="0"/>
              </a:rPr>
              <a:t>El concepto de economía deriva del griego y significa “</a:t>
            </a:r>
            <a:r>
              <a:rPr lang="es-ES" sz="2800" dirty="0">
                <a:solidFill>
                  <a:schemeClr val="bg1">
                    <a:lumMod val="50000"/>
                    <a:lumOff val="50000"/>
                  </a:schemeClr>
                </a:solidFill>
                <a:latin typeface="Verdana" panose="020B0604030504040204" pitchFamily="34" charset="0"/>
              </a:rPr>
              <a:t>administración</a:t>
            </a:r>
            <a:r>
              <a:rPr lang="es-ES" sz="2800" i="0" dirty="0">
                <a:solidFill>
                  <a:schemeClr val="bg1">
                    <a:lumMod val="50000"/>
                    <a:lumOff val="50000"/>
                  </a:schemeClr>
                </a:solidFill>
                <a:effectLst/>
                <a:latin typeface="Verdana" panose="020B0604030504040204" pitchFamily="34" charset="0"/>
              </a:rPr>
              <a:t> de una casa o </a:t>
            </a:r>
            <a:r>
              <a:rPr lang="es-ES" sz="2800" dirty="0">
                <a:solidFill>
                  <a:schemeClr val="bg1">
                    <a:lumMod val="50000"/>
                    <a:lumOff val="50000"/>
                  </a:schemeClr>
                </a:solidFill>
                <a:latin typeface="Verdana" panose="020B0604030504040204" pitchFamily="34" charset="0"/>
              </a:rPr>
              <a:t>familia</a:t>
            </a:r>
            <a:r>
              <a:rPr lang="es-ES" sz="2800" i="0" dirty="0">
                <a:solidFill>
                  <a:schemeClr val="bg1">
                    <a:lumMod val="50000"/>
                    <a:lumOff val="50000"/>
                  </a:schemeClr>
                </a:solidFill>
                <a:effectLst/>
                <a:latin typeface="Verdana" panose="020B0604030504040204" pitchFamily="34" charset="0"/>
              </a:rPr>
              <a:t>”. Como ciencia, es la </a:t>
            </a:r>
            <a:r>
              <a:rPr lang="es-ES" sz="2800" dirty="0">
                <a:solidFill>
                  <a:schemeClr val="bg1">
                    <a:lumMod val="50000"/>
                    <a:lumOff val="50000"/>
                  </a:schemeClr>
                </a:solidFill>
                <a:latin typeface="Verdana" panose="020B0604030504040204" pitchFamily="34" charset="0"/>
              </a:rPr>
              <a:t>disciplina</a:t>
            </a:r>
            <a:r>
              <a:rPr lang="es-ES" sz="2800" i="0" dirty="0">
                <a:solidFill>
                  <a:schemeClr val="bg1">
                    <a:lumMod val="50000"/>
                    <a:lumOff val="50000"/>
                  </a:schemeClr>
                </a:solidFill>
                <a:effectLst/>
                <a:latin typeface="Verdana" panose="020B0604030504040204" pitchFamily="34" charset="0"/>
              </a:rPr>
              <a:t> que estudia las relaciones de producción, intercambio, distribución y consumo de bienes y servicios, analizando el comportamiento humano y social en torno de éstas fases del proceso económico.</a:t>
            </a:r>
            <a:endParaRPr lang="es-ES" b="1" dirty="0"/>
          </a:p>
          <a:p>
            <a:pPr marL="0" indent="0" algn="just">
              <a:buNone/>
            </a:pPr>
            <a:endParaRPr lang="es-ES" b="1" dirty="0"/>
          </a:p>
        </p:txBody>
      </p:sp>
      <p:pic>
        <p:nvPicPr>
          <p:cNvPr id="4" name="Imagen 3">
            <a:extLst>
              <a:ext uri="{FF2B5EF4-FFF2-40B4-BE49-F238E27FC236}">
                <a16:creationId xmlns:a16="http://schemas.microsoft.com/office/drawing/2014/main" id="{B0D956DC-40CF-4CB6-B105-EF71F4FAA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80656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CDC77F2-8EB2-4C0F-9C21-924858305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arcador de contenido 5">
            <a:extLst>
              <a:ext uri="{FF2B5EF4-FFF2-40B4-BE49-F238E27FC236}">
                <a16:creationId xmlns:a16="http://schemas.microsoft.com/office/drawing/2014/main" id="{E7E49D63-74DC-49F4-B685-9627368954F1}"/>
              </a:ext>
            </a:extLst>
          </p:cNvPr>
          <p:cNvSpPr>
            <a:spLocks noGrp="1"/>
          </p:cNvSpPr>
          <p:nvPr>
            <p:ph idx="1"/>
          </p:nvPr>
        </p:nvSpPr>
        <p:spPr>
          <a:xfrm>
            <a:off x="401781" y="685800"/>
            <a:ext cx="11305309" cy="5908964"/>
          </a:xfrm>
        </p:spPr>
        <p:txBody>
          <a:bodyPr>
            <a:normAutofit/>
          </a:bodyPr>
          <a:lstStyle/>
          <a:p>
            <a:pPr algn="just">
              <a:buFont typeface="Wingdings" panose="05000000000000000000" pitchFamily="2" charset="2"/>
              <a:buChar char="q"/>
            </a:pPr>
            <a:r>
              <a:rPr lang="es-ES" sz="3200" b="1" dirty="0">
                <a:solidFill>
                  <a:schemeClr val="bg1">
                    <a:lumMod val="95000"/>
                    <a:lumOff val="5000"/>
                  </a:schemeClr>
                </a:solidFill>
              </a:rPr>
              <a:t>ORIGENES</a:t>
            </a:r>
          </a:p>
          <a:p>
            <a:pPr algn="just">
              <a:buFont typeface="Wingdings" panose="05000000000000000000" pitchFamily="2" charset="2"/>
              <a:buChar char="q"/>
            </a:pPr>
            <a:r>
              <a:rPr lang="es-ES" sz="3200" b="1" i="0" cap="all" dirty="0">
                <a:solidFill>
                  <a:schemeClr val="bg1">
                    <a:lumMod val="95000"/>
                    <a:lumOff val="5000"/>
                  </a:schemeClr>
                </a:solidFill>
                <a:effectLst/>
                <a:latin typeface="Work Sans"/>
              </a:rPr>
              <a:t>LAS RAÍCES CRISTIANAS DE LA ECONOMÍA DE LIBRE MERCADO MODERNA</a:t>
            </a:r>
          </a:p>
          <a:p>
            <a:pPr algn="just">
              <a:buFont typeface="Wingdings" panose="05000000000000000000" pitchFamily="2" charset="2"/>
              <a:buChar char="q"/>
            </a:pPr>
            <a:r>
              <a:rPr lang="es-ES" sz="3200" b="1" i="0" cap="all" dirty="0">
                <a:solidFill>
                  <a:schemeClr val="bg1">
                    <a:lumMod val="95000"/>
                    <a:lumOff val="5000"/>
                  </a:schemeClr>
                </a:solidFill>
                <a:effectLst/>
                <a:latin typeface="Work Sans"/>
              </a:rPr>
              <a:t>CRÍTICAS RELIGIOSAS A LA ECONOMÍA DE LIBRE MERCADO</a:t>
            </a:r>
          </a:p>
          <a:p>
            <a:pPr algn="just">
              <a:buFont typeface="Wingdings" panose="05000000000000000000" pitchFamily="2" charset="2"/>
              <a:buChar char="q"/>
            </a:pPr>
            <a:r>
              <a:rPr lang="es-ES" sz="3200" b="1" i="0" cap="all" dirty="0">
                <a:solidFill>
                  <a:schemeClr val="bg1">
                    <a:lumMod val="95000"/>
                    <a:lumOff val="5000"/>
                  </a:schemeClr>
                </a:solidFill>
                <a:effectLst/>
                <a:latin typeface="Work Sans"/>
              </a:rPr>
              <a:t>CARACTERÍSTICAS DE UNA ECONOMÍA DE LIBRE MERCADO</a:t>
            </a:r>
          </a:p>
          <a:p>
            <a:pPr algn="just">
              <a:buFont typeface="Wingdings" panose="05000000000000000000" pitchFamily="2" charset="2"/>
              <a:buChar char="q"/>
            </a:pPr>
            <a:r>
              <a:rPr lang="es-ES" sz="3200" b="1" cap="all" dirty="0">
                <a:solidFill>
                  <a:schemeClr val="bg1">
                    <a:lumMod val="95000"/>
                    <a:lumOff val="5000"/>
                  </a:schemeClr>
                </a:solidFill>
                <a:latin typeface="Work Sans"/>
              </a:rPr>
              <a:t>ANALISIS POSITIVO Y NEGATIVO</a:t>
            </a:r>
          </a:p>
          <a:p>
            <a:pPr algn="just">
              <a:buFont typeface="Wingdings" panose="05000000000000000000" pitchFamily="2" charset="2"/>
              <a:buChar char="q"/>
            </a:pPr>
            <a:r>
              <a:rPr lang="es-ES" sz="3200" b="1" i="0" cap="all" dirty="0">
                <a:solidFill>
                  <a:schemeClr val="bg1">
                    <a:lumMod val="95000"/>
                    <a:lumOff val="5000"/>
                  </a:schemeClr>
                </a:solidFill>
                <a:effectLst/>
                <a:latin typeface="Work Sans"/>
              </a:rPr>
              <a:t>Países CON SISTEMAS DE LIBRE Mercado</a:t>
            </a:r>
          </a:p>
          <a:p>
            <a:pPr>
              <a:buFont typeface="Wingdings" panose="05000000000000000000" pitchFamily="2" charset="2"/>
              <a:buChar char="q"/>
            </a:pPr>
            <a:endParaRPr lang="es-ES" b="1" i="0" cap="all" dirty="0">
              <a:solidFill>
                <a:srgbClr val="222222"/>
              </a:solidFill>
              <a:effectLst/>
              <a:latin typeface="Work Sans"/>
            </a:endParaRPr>
          </a:p>
          <a:p>
            <a:pPr>
              <a:buFont typeface="Wingdings" panose="05000000000000000000" pitchFamily="2" charset="2"/>
              <a:buChar char="q"/>
            </a:pPr>
            <a:endParaRPr lang="es-ES" b="1" dirty="0"/>
          </a:p>
        </p:txBody>
      </p:sp>
    </p:spTree>
    <p:extLst>
      <p:ext uri="{BB962C8B-B14F-4D97-AF65-F5344CB8AC3E}">
        <p14:creationId xmlns:p14="http://schemas.microsoft.com/office/powerpoint/2010/main" val="3832227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CDC77F2-8EB2-4C0F-9C21-924858305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arcador de contenido 5">
            <a:extLst>
              <a:ext uri="{FF2B5EF4-FFF2-40B4-BE49-F238E27FC236}">
                <a16:creationId xmlns:a16="http://schemas.microsoft.com/office/drawing/2014/main" id="{E7E49D63-74DC-49F4-B685-9627368954F1}"/>
              </a:ext>
            </a:extLst>
          </p:cNvPr>
          <p:cNvSpPr>
            <a:spLocks noGrp="1"/>
          </p:cNvSpPr>
          <p:nvPr>
            <p:ph idx="1"/>
          </p:nvPr>
        </p:nvSpPr>
        <p:spPr>
          <a:xfrm>
            <a:off x="1" y="685800"/>
            <a:ext cx="11513126" cy="5825836"/>
          </a:xfrm>
        </p:spPr>
        <p:txBody>
          <a:bodyPr/>
          <a:lstStyle/>
          <a:p>
            <a:pPr marL="0" indent="0" algn="ctr">
              <a:buNone/>
            </a:pPr>
            <a:r>
              <a:rPr lang="es-ES" sz="3200" b="1" u="sng" dirty="0">
                <a:solidFill>
                  <a:srgbClr val="C00000"/>
                </a:solidFill>
                <a:effectLst>
                  <a:outerShdw blurRad="38100" dist="38100" dir="2700000" algn="tl">
                    <a:srgbClr val="000000">
                      <a:alpha val="43137"/>
                    </a:srgbClr>
                  </a:outerShdw>
                </a:effectLst>
              </a:rPr>
              <a:t>SISTEMA DE ECONOMÍA CENTRALIZADA</a:t>
            </a:r>
          </a:p>
          <a:p>
            <a:pPr marL="0" indent="0" algn="just">
              <a:buNone/>
            </a:pPr>
            <a:endParaRPr lang="es-ES" sz="3200" b="1" u="sng" dirty="0">
              <a:solidFill>
                <a:srgbClr val="C00000"/>
              </a:solidFill>
              <a:effectLst>
                <a:outerShdw blurRad="38100" dist="38100" dir="2700000" algn="tl">
                  <a:srgbClr val="000000">
                    <a:alpha val="43137"/>
                  </a:srgbClr>
                </a:outerShdw>
              </a:effectLst>
            </a:endParaRPr>
          </a:p>
          <a:p>
            <a:pPr marL="0" indent="0" algn="just">
              <a:buNone/>
            </a:pPr>
            <a:r>
              <a:rPr lang="es-ES" sz="3200" b="1" i="0" dirty="0">
                <a:solidFill>
                  <a:srgbClr val="21242C"/>
                </a:solidFill>
                <a:effectLst/>
                <a:latin typeface="Lato"/>
              </a:rPr>
              <a:t>Características de la economía centralizada</a:t>
            </a:r>
          </a:p>
          <a:p>
            <a:pPr algn="just">
              <a:buClr>
                <a:srgbClr val="C00000"/>
              </a:buClr>
              <a:buFont typeface="Wingdings" panose="05000000000000000000" pitchFamily="2" charset="2"/>
              <a:buChar char="q"/>
            </a:pPr>
            <a:r>
              <a:rPr lang="es-ES" sz="3200" i="0" dirty="0">
                <a:solidFill>
                  <a:srgbClr val="21242C"/>
                </a:solidFill>
                <a:effectLst/>
                <a:latin typeface="Lato"/>
              </a:rPr>
              <a:t>Se encarga de que haya igualdad económica y social. </a:t>
            </a:r>
          </a:p>
          <a:p>
            <a:pPr algn="just">
              <a:buClr>
                <a:srgbClr val="C00000"/>
              </a:buClr>
              <a:buFont typeface="Wingdings" panose="05000000000000000000" pitchFamily="2" charset="2"/>
              <a:buChar char="q"/>
            </a:pPr>
            <a:r>
              <a:rPr lang="es-ES" sz="3200" i="0" dirty="0">
                <a:solidFill>
                  <a:srgbClr val="21242C"/>
                </a:solidFill>
                <a:effectLst/>
                <a:latin typeface="Lato"/>
              </a:rPr>
              <a:t>Toma en cuenta el bienestar de todos los habitantes de la nación.</a:t>
            </a:r>
          </a:p>
          <a:p>
            <a:pPr algn="just">
              <a:buClr>
                <a:srgbClr val="C00000"/>
              </a:buClr>
              <a:buFont typeface="Wingdings" panose="05000000000000000000" pitchFamily="2" charset="2"/>
              <a:buChar char="q"/>
            </a:pPr>
            <a:r>
              <a:rPr lang="es-ES" sz="3200" i="0" dirty="0">
                <a:solidFill>
                  <a:srgbClr val="21242C"/>
                </a:solidFill>
                <a:effectLst/>
                <a:latin typeface="Lato"/>
              </a:rPr>
              <a:t>El Estado tiene gran participación dentro de ella.</a:t>
            </a:r>
          </a:p>
          <a:p>
            <a:pPr algn="just">
              <a:buClr>
                <a:srgbClr val="C00000"/>
              </a:buClr>
              <a:buFont typeface="Wingdings" panose="05000000000000000000" pitchFamily="2" charset="2"/>
              <a:buChar char="q"/>
            </a:pPr>
            <a:r>
              <a:rPr lang="es-ES" sz="3200" i="0" dirty="0">
                <a:solidFill>
                  <a:srgbClr val="21242C"/>
                </a:solidFill>
                <a:effectLst/>
                <a:latin typeface="Lato"/>
              </a:rPr>
              <a:t>No derrocha recursos.</a:t>
            </a:r>
          </a:p>
          <a:p>
            <a:pPr algn="just">
              <a:buClr>
                <a:srgbClr val="C00000"/>
              </a:buClr>
              <a:buFont typeface="Wingdings" panose="05000000000000000000" pitchFamily="2" charset="2"/>
              <a:buChar char="q"/>
            </a:pPr>
            <a:r>
              <a:rPr lang="es-ES" sz="3200" i="0" dirty="0">
                <a:solidFill>
                  <a:srgbClr val="21242C"/>
                </a:solidFill>
                <a:effectLst/>
                <a:latin typeface="Lato"/>
              </a:rPr>
              <a:t>Equilibra los beneficios y controla los precios.</a:t>
            </a:r>
          </a:p>
          <a:p>
            <a:endParaRPr lang="es-ES" b="1" i="0" dirty="0">
              <a:solidFill>
                <a:srgbClr val="21242C"/>
              </a:solidFill>
              <a:effectLst/>
              <a:latin typeface="Lato"/>
            </a:endParaRPr>
          </a:p>
          <a:p>
            <a:endParaRPr lang="es-ES" dirty="0"/>
          </a:p>
        </p:txBody>
      </p:sp>
    </p:spTree>
    <p:extLst>
      <p:ext uri="{BB962C8B-B14F-4D97-AF65-F5344CB8AC3E}">
        <p14:creationId xmlns:p14="http://schemas.microsoft.com/office/powerpoint/2010/main" val="2447639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CDC77F2-8EB2-4C0F-9C21-924858305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arcador de contenido 5">
            <a:extLst>
              <a:ext uri="{FF2B5EF4-FFF2-40B4-BE49-F238E27FC236}">
                <a16:creationId xmlns:a16="http://schemas.microsoft.com/office/drawing/2014/main" id="{E7E49D63-74DC-49F4-B685-9627368954F1}"/>
              </a:ext>
            </a:extLst>
          </p:cNvPr>
          <p:cNvSpPr>
            <a:spLocks noGrp="1"/>
          </p:cNvSpPr>
          <p:nvPr>
            <p:ph idx="1"/>
          </p:nvPr>
        </p:nvSpPr>
        <p:spPr>
          <a:xfrm>
            <a:off x="684211" y="685800"/>
            <a:ext cx="11133715" cy="5867400"/>
          </a:xfrm>
        </p:spPr>
        <p:txBody>
          <a:bodyPr/>
          <a:lstStyle/>
          <a:p>
            <a:pPr marL="0" indent="0">
              <a:buNone/>
            </a:pPr>
            <a:r>
              <a:rPr lang="es-ES" sz="2400" b="1" i="1" u="sng" dirty="0">
                <a:solidFill>
                  <a:schemeClr val="bg1"/>
                </a:solidFill>
                <a:effectLst>
                  <a:outerShdw blurRad="38100" dist="38100" dir="2700000" algn="tl">
                    <a:srgbClr val="000000">
                      <a:alpha val="43137"/>
                    </a:srgbClr>
                  </a:outerShdw>
                </a:effectLst>
                <a:latin typeface="Lato"/>
              </a:rPr>
              <a:t>Ventajas</a:t>
            </a:r>
          </a:p>
          <a:p>
            <a:pPr algn="just">
              <a:buClr>
                <a:srgbClr val="C00000"/>
              </a:buClr>
              <a:buFont typeface="Wingdings" panose="05000000000000000000" pitchFamily="2" charset="2"/>
              <a:buChar char="q"/>
            </a:pPr>
            <a:r>
              <a:rPr lang="es-ES" i="0" dirty="0">
                <a:solidFill>
                  <a:schemeClr val="bg1"/>
                </a:solidFill>
                <a:effectLst/>
                <a:latin typeface="Lato"/>
              </a:rPr>
              <a:t>Garantiza la producción de artículos y alimentos necesarios para el país.</a:t>
            </a:r>
          </a:p>
          <a:p>
            <a:pPr algn="just">
              <a:buClr>
                <a:srgbClr val="C00000"/>
              </a:buClr>
              <a:buFont typeface="Wingdings" panose="05000000000000000000" pitchFamily="2" charset="2"/>
              <a:buChar char="q"/>
            </a:pPr>
            <a:r>
              <a:rPr lang="es-ES" i="0" dirty="0">
                <a:solidFill>
                  <a:schemeClr val="bg1"/>
                </a:solidFill>
                <a:effectLst/>
                <a:latin typeface="Lato"/>
              </a:rPr>
              <a:t>Otorga estabilidad a la inversión de infraestructura sin temer que el proyecto de producción se estanque o se abandone.</a:t>
            </a:r>
          </a:p>
          <a:p>
            <a:pPr algn="just">
              <a:buClr>
                <a:srgbClr val="C00000"/>
              </a:buClr>
              <a:buFont typeface="Wingdings" panose="05000000000000000000" pitchFamily="2" charset="2"/>
              <a:buChar char="q"/>
            </a:pPr>
            <a:r>
              <a:rPr lang="es-ES" i="0" dirty="0">
                <a:solidFill>
                  <a:schemeClr val="bg1"/>
                </a:solidFill>
                <a:effectLst/>
                <a:latin typeface="Lato"/>
              </a:rPr>
              <a:t>Proporciona beneficios colectivos que no alimentan el individualismo ni la competencia malsana.</a:t>
            </a:r>
          </a:p>
          <a:p>
            <a:pPr marL="0" indent="0" algn="l">
              <a:buClr>
                <a:srgbClr val="C00000"/>
              </a:buClr>
              <a:buNone/>
            </a:pPr>
            <a:r>
              <a:rPr lang="es-ES" sz="2400" b="1" i="1" u="sng" dirty="0">
                <a:solidFill>
                  <a:schemeClr val="bg1"/>
                </a:solidFill>
                <a:effectLst>
                  <a:outerShdw blurRad="38100" dist="38100" dir="2700000" algn="tl">
                    <a:srgbClr val="000000">
                      <a:alpha val="43137"/>
                    </a:srgbClr>
                  </a:outerShdw>
                </a:effectLst>
                <a:latin typeface="Lato"/>
              </a:rPr>
              <a:t>Desventajas</a:t>
            </a:r>
          </a:p>
          <a:p>
            <a:pPr>
              <a:buClr>
                <a:srgbClr val="C00000"/>
              </a:buClr>
              <a:buFont typeface="Wingdings" panose="05000000000000000000" pitchFamily="2" charset="2"/>
              <a:buChar char="q"/>
            </a:pPr>
            <a:r>
              <a:rPr lang="es-ES" i="0" dirty="0">
                <a:solidFill>
                  <a:schemeClr val="bg1"/>
                </a:solidFill>
                <a:effectLst/>
                <a:latin typeface="Lato"/>
              </a:rPr>
              <a:t>Los recursos son distribuidos de manera ineficiente, por lo que hay más escasez y excedentes.</a:t>
            </a:r>
          </a:p>
          <a:p>
            <a:pPr algn="l">
              <a:buClr>
                <a:srgbClr val="C00000"/>
              </a:buClr>
              <a:buFont typeface="Wingdings" panose="05000000000000000000" pitchFamily="2" charset="2"/>
              <a:buChar char="q"/>
            </a:pPr>
            <a:r>
              <a:rPr lang="es-ES" i="0" dirty="0">
                <a:solidFill>
                  <a:schemeClr val="bg1"/>
                </a:solidFill>
                <a:effectLst/>
                <a:latin typeface="Lato"/>
              </a:rPr>
              <a:t>Los bienes sociales no gozan de prioridad y no están determinados.</a:t>
            </a:r>
          </a:p>
          <a:p>
            <a:pPr algn="l">
              <a:buClr>
                <a:srgbClr val="C00000"/>
              </a:buClr>
              <a:buFont typeface="Wingdings" panose="05000000000000000000" pitchFamily="2" charset="2"/>
              <a:buChar char="q"/>
            </a:pPr>
            <a:r>
              <a:rPr lang="es-ES" i="0" dirty="0">
                <a:solidFill>
                  <a:schemeClr val="bg1"/>
                </a:solidFill>
                <a:effectLst/>
                <a:latin typeface="Lato"/>
              </a:rPr>
              <a:t>No se disfruta de incentivos que promuevan la innovación, ya que los proyectos son casi siempre elaborados por el Estado.</a:t>
            </a:r>
          </a:p>
          <a:p>
            <a:pPr algn="l">
              <a:buClr>
                <a:srgbClr val="C00000"/>
              </a:buClr>
              <a:buFont typeface="Wingdings" panose="05000000000000000000" pitchFamily="2" charset="2"/>
              <a:buChar char="q"/>
            </a:pPr>
            <a:r>
              <a:rPr lang="es-ES" i="0" dirty="0">
                <a:solidFill>
                  <a:schemeClr val="bg1"/>
                </a:solidFill>
                <a:effectLst/>
                <a:latin typeface="Lato"/>
              </a:rPr>
              <a:t>Genera una gran burocracia administrativa, lo cual retrasa la </a:t>
            </a:r>
            <a:r>
              <a:rPr lang="es-ES" dirty="0">
                <a:solidFill>
                  <a:schemeClr val="bg1"/>
                </a:solidFill>
                <a:latin typeface="Lato"/>
              </a:rPr>
              <a:t>toma de decisiones</a:t>
            </a:r>
            <a:endParaRPr lang="es-ES" i="0" dirty="0">
              <a:solidFill>
                <a:schemeClr val="bg1"/>
              </a:solidFill>
              <a:effectLst/>
              <a:latin typeface="Lato"/>
            </a:endParaRPr>
          </a:p>
          <a:p>
            <a:pPr>
              <a:buClr>
                <a:srgbClr val="C00000"/>
              </a:buClr>
              <a:buFont typeface="Wingdings" panose="05000000000000000000" pitchFamily="2" charset="2"/>
              <a:buChar char="q"/>
            </a:pPr>
            <a:endParaRPr lang="es-ES" i="0" dirty="0">
              <a:solidFill>
                <a:srgbClr val="21242C"/>
              </a:solidFill>
              <a:effectLst/>
              <a:latin typeface="Lato"/>
            </a:endParaRPr>
          </a:p>
          <a:p>
            <a:pPr marL="0" indent="0">
              <a:buNone/>
            </a:pPr>
            <a:endParaRPr lang="es-ES" dirty="0"/>
          </a:p>
        </p:txBody>
      </p:sp>
    </p:spTree>
    <p:extLst>
      <p:ext uri="{BB962C8B-B14F-4D97-AF65-F5344CB8AC3E}">
        <p14:creationId xmlns:p14="http://schemas.microsoft.com/office/powerpoint/2010/main" val="788406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CDC77F2-8EB2-4C0F-9C21-924858305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arcador de contenido 5">
            <a:extLst>
              <a:ext uri="{FF2B5EF4-FFF2-40B4-BE49-F238E27FC236}">
                <a16:creationId xmlns:a16="http://schemas.microsoft.com/office/drawing/2014/main" id="{E7E49D63-74DC-49F4-B685-9627368954F1}"/>
              </a:ext>
            </a:extLst>
          </p:cNvPr>
          <p:cNvSpPr>
            <a:spLocks noGrp="1"/>
          </p:cNvSpPr>
          <p:nvPr>
            <p:ph idx="1"/>
          </p:nvPr>
        </p:nvSpPr>
        <p:spPr>
          <a:xfrm>
            <a:off x="291549" y="685800"/>
            <a:ext cx="11383616" cy="5913783"/>
          </a:xfrm>
        </p:spPr>
        <p:txBody>
          <a:bodyPr>
            <a:normAutofit/>
          </a:bodyPr>
          <a:lstStyle/>
          <a:p>
            <a:pPr marL="0" indent="0" algn="just">
              <a:buNone/>
            </a:pPr>
            <a:r>
              <a:rPr lang="es-ES" sz="3600" b="1" i="1" u="sng" dirty="0">
                <a:solidFill>
                  <a:srgbClr val="C00000"/>
                </a:solidFill>
              </a:rPr>
              <a:t>SISTEMAS MIXTOS</a:t>
            </a:r>
          </a:p>
          <a:p>
            <a:pPr marL="0" indent="0" algn="just">
              <a:buNone/>
            </a:pPr>
            <a:r>
              <a:rPr lang="es-ES" sz="3200" i="0" dirty="0">
                <a:solidFill>
                  <a:schemeClr val="bg1"/>
                </a:solidFill>
                <a:effectLst/>
                <a:latin typeface="Open Sans" panose="020B0606030504020204" pitchFamily="34" charset="0"/>
              </a:rPr>
              <a:t>La economía mixta es un </a:t>
            </a:r>
            <a:r>
              <a:rPr lang="es-ES" sz="3200" dirty="0">
                <a:solidFill>
                  <a:schemeClr val="bg1"/>
                </a:solidFill>
                <a:latin typeface="Open Sans" panose="020B0606030504020204" pitchFamily="34" charset="0"/>
              </a:rPr>
              <a:t>sistema de organización económica</a:t>
            </a:r>
            <a:r>
              <a:rPr lang="es-ES" sz="3200" i="0" dirty="0">
                <a:solidFill>
                  <a:schemeClr val="bg1"/>
                </a:solidFill>
                <a:effectLst/>
                <a:latin typeface="Open Sans" panose="020B0606030504020204" pitchFamily="34" charset="0"/>
              </a:rPr>
              <a:t> en el que se combina la actuación del </a:t>
            </a:r>
            <a:r>
              <a:rPr lang="es-ES" sz="3200" dirty="0">
                <a:solidFill>
                  <a:schemeClr val="bg1"/>
                </a:solidFill>
                <a:latin typeface="Open Sans" panose="020B0606030504020204" pitchFamily="34" charset="0"/>
              </a:rPr>
              <a:t>sector privado</a:t>
            </a:r>
            <a:r>
              <a:rPr lang="es-ES" sz="3200" i="0" dirty="0">
                <a:solidFill>
                  <a:schemeClr val="bg1"/>
                </a:solidFill>
                <a:effectLst/>
                <a:latin typeface="Open Sans" panose="020B0606030504020204" pitchFamily="34" charset="0"/>
              </a:rPr>
              <a:t> con la del </a:t>
            </a:r>
            <a:r>
              <a:rPr lang="es-ES" sz="3200" dirty="0">
                <a:solidFill>
                  <a:schemeClr val="bg1"/>
                </a:solidFill>
                <a:latin typeface="Open Sans" panose="020B0606030504020204" pitchFamily="34" charset="0"/>
              </a:rPr>
              <a:t>sector público</a:t>
            </a:r>
            <a:r>
              <a:rPr lang="es-ES" sz="3200" i="0" dirty="0">
                <a:solidFill>
                  <a:schemeClr val="bg1"/>
                </a:solidFill>
                <a:effectLst/>
                <a:latin typeface="Open Sans" panose="020B0606030504020204" pitchFamily="34" charset="0"/>
              </a:rPr>
              <a:t>, que actúa como regulador y corrector del primero.</a:t>
            </a:r>
          </a:p>
          <a:p>
            <a:pPr marL="0" indent="0" algn="just">
              <a:buNone/>
            </a:pPr>
            <a:endParaRPr lang="es-ES" sz="3200" i="0" dirty="0">
              <a:solidFill>
                <a:schemeClr val="bg1"/>
              </a:solidFill>
              <a:effectLst/>
              <a:latin typeface="Open Sans" panose="020B0606030504020204" pitchFamily="34" charset="0"/>
            </a:endParaRPr>
          </a:p>
          <a:p>
            <a:pPr algn="just">
              <a:buClr>
                <a:srgbClr val="C00000"/>
              </a:buClr>
              <a:buFont typeface="Wingdings" panose="05000000000000000000" pitchFamily="2" charset="2"/>
              <a:buChar char="q"/>
            </a:pPr>
            <a:r>
              <a:rPr lang="es-ES" sz="3200" dirty="0">
                <a:solidFill>
                  <a:srgbClr val="333333"/>
                </a:solidFill>
                <a:latin typeface="Open Sans" panose="020B0606030504020204" pitchFamily="34" charset="0"/>
              </a:rPr>
              <a:t>L</a:t>
            </a:r>
            <a:r>
              <a:rPr lang="es-ES" sz="3200" b="0" i="0" dirty="0">
                <a:solidFill>
                  <a:srgbClr val="333333"/>
                </a:solidFill>
                <a:effectLst/>
                <a:latin typeface="Open Sans" panose="020B0606030504020204" pitchFamily="34" charset="0"/>
              </a:rPr>
              <a:t>a mayoría de las decisiones son tomadas por los agentes privados de la economía (los hogares y empresas)</a:t>
            </a:r>
          </a:p>
          <a:p>
            <a:pPr algn="just">
              <a:buClr>
                <a:srgbClr val="C00000"/>
              </a:buClr>
              <a:buFont typeface="Wingdings" panose="05000000000000000000" pitchFamily="2" charset="2"/>
              <a:buChar char="q"/>
            </a:pPr>
            <a:r>
              <a:rPr lang="es-ES" sz="3200" b="0" i="0" dirty="0">
                <a:solidFill>
                  <a:srgbClr val="333333"/>
                </a:solidFill>
                <a:effectLst/>
                <a:latin typeface="Open Sans" panose="020B0606030504020204" pitchFamily="34" charset="0"/>
              </a:rPr>
              <a:t> El estado cubre los fallos de mercado</a:t>
            </a:r>
            <a:endParaRPr lang="es-ES" sz="2800" b="0" i="0" dirty="0">
              <a:solidFill>
                <a:srgbClr val="333333"/>
              </a:solidFill>
              <a:effectLst/>
              <a:latin typeface="Open Sans" panose="020B0606030504020204" pitchFamily="34" charset="0"/>
            </a:endParaRPr>
          </a:p>
          <a:p>
            <a:pPr marL="0" indent="0" algn="just">
              <a:buNone/>
            </a:pPr>
            <a:endParaRPr lang="es-ES" dirty="0"/>
          </a:p>
          <a:p>
            <a:endParaRPr lang="es-ES" dirty="0"/>
          </a:p>
        </p:txBody>
      </p:sp>
    </p:spTree>
    <p:extLst>
      <p:ext uri="{BB962C8B-B14F-4D97-AF65-F5344CB8AC3E}">
        <p14:creationId xmlns:p14="http://schemas.microsoft.com/office/powerpoint/2010/main" val="3567445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CDC77F2-8EB2-4C0F-9C21-924858305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arcador de contenido 5">
            <a:extLst>
              <a:ext uri="{FF2B5EF4-FFF2-40B4-BE49-F238E27FC236}">
                <a16:creationId xmlns:a16="http://schemas.microsoft.com/office/drawing/2014/main" id="{E7E49D63-74DC-49F4-B685-9627368954F1}"/>
              </a:ext>
            </a:extLst>
          </p:cNvPr>
          <p:cNvSpPr>
            <a:spLocks noGrp="1"/>
          </p:cNvSpPr>
          <p:nvPr>
            <p:ph idx="1"/>
          </p:nvPr>
        </p:nvSpPr>
        <p:spPr>
          <a:xfrm>
            <a:off x="198783" y="685800"/>
            <a:ext cx="11807687" cy="6094396"/>
          </a:xfrm>
        </p:spPr>
        <p:txBody>
          <a:bodyPr>
            <a:normAutofit lnSpcReduction="10000"/>
          </a:bodyPr>
          <a:lstStyle/>
          <a:p>
            <a:pPr algn="just">
              <a:buClr>
                <a:srgbClr val="C00000"/>
              </a:buClr>
              <a:buFont typeface="Wingdings" panose="05000000000000000000" pitchFamily="2" charset="2"/>
              <a:buChar char="q"/>
            </a:pPr>
            <a:r>
              <a:rPr lang="es-ES" sz="4000" b="1" i="1" u="sng" dirty="0">
                <a:solidFill>
                  <a:srgbClr val="FFC000"/>
                </a:solidFill>
                <a:latin typeface="Playfair Display"/>
              </a:rPr>
              <a:t>Participación del</a:t>
            </a:r>
            <a:r>
              <a:rPr lang="es-ES" sz="4000" b="1" i="1" u="sng" dirty="0">
                <a:solidFill>
                  <a:srgbClr val="FFC000"/>
                </a:solidFill>
                <a:effectLst/>
                <a:latin typeface="Playfair Display"/>
              </a:rPr>
              <a:t> Estado en una economía mixta</a:t>
            </a:r>
          </a:p>
          <a:p>
            <a:pPr algn="just">
              <a:buClr>
                <a:srgbClr val="C00000"/>
              </a:buClr>
              <a:buFont typeface="Wingdings" panose="05000000000000000000" pitchFamily="2" charset="2"/>
              <a:buChar char="q"/>
            </a:pPr>
            <a:r>
              <a:rPr lang="es-ES" sz="4000" b="1" dirty="0">
                <a:solidFill>
                  <a:srgbClr val="333333"/>
                </a:solidFill>
                <a:latin typeface="Playfair Display"/>
              </a:rPr>
              <a:t>Jurídico</a:t>
            </a:r>
          </a:p>
          <a:p>
            <a:pPr algn="just">
              <a:buClr>
                <a:srgbClr val="C00000"/>
              </a:buClr>
              <a:buFont typeface="Wingdings" panose="05000000000000000000" pitchFamily="2" charset="2"/>
              <a:buChar char="q"/>
            </a:pPr>
            <a:r>
              <a:rPr lang="es-ES" sz="3600" b="1" i="0" dirty="0">
                <a:solidFill>
                  <a:srgbClr val="333333"/>
                </a:solidFill>
                <a:effectLst/>
                <a:latin typeface="Open Sans" panose="020B0606030504020204" pitchFamily="34" charset="0"/>
              </a:rPr>
              <a:t>Regulación</a:t>
            </a:r>
            <a:endParaRPr lang="es-ES" sz="4000" b="1" i="0" dirty="0">
              <a:solidFill>
                <a:srgbClr val="333333"/>
              </a:solidFill>
              <a:effectLst/>
              <a:latin typeface="Playfair Display"/>
            </a:endParaRPr>
          </a:p>
          <a:p>
            <a:pPr algn="just">
              <a:buClr>
                <a:srgbClr val="C00000"/>
              </a:buClr>
              <a:buFont typeface="Wingdings" panose="05000000000000000000" pitchFamily="2" charset="2"/>
              <a:buChar char="q"/>
            </a:pPr>
            <a:r>
              <a:rPr lang="es-ES" sz="3600" b="1" i="0" dirty="0">
                <a:solidFill>
                  <a:srgbClr val="333333"/>
                </a:solidFill>
                <a:effectLst/>
                <a:latin typeface="Open Sans" panose="020B0606030504020204" pitchFamily="34" charset="0"/>
              </a:rPr>
              <a:t>Mejorar la distribución del Ingreso</a:t>
            </a:r>
            <a:endParaRPr lang="es-ES" sz="4000" b="1" dirty="0">
              <a:solidFill>
                <a:srgbClr val="333333"/>
              </a:solidFill>
              <a:latin typeface="Playfair Display"/>
            </a:endParaRPr>
          </a:p>
          <a:p>
            <a:pPr algn="just">
              <a:buClr>
                <a:srgbClr val="C00000"/>
              </a:buClr>
              <a:buFont typeface="Wingdings" panose="05000000000000000000" pitchFamily="2" charset="2"/>
              <a:buChar char="q"/>
            </a:pPr>
            <a:r>
              <a:rPr lang="es-ES" sz="3600" b="1" i="0" dirty="0">
                <a:solidFill>
                  <a:srgbClr val="333333"/>
                </a:solidFill>
                <a:effectLst/>
                <a:latin typeface="Open Sans" panose="020B0606030504020204" pitchFamily="34" charset="0"/>
              </a:rPr>
              <a:t>Se encarga de la producción de algunos bienes y servicios</a:t>
            </a:r>
          </a:p>
          <a:p>
            <a:pPr algn="just">
              <a:buClr>
                <a:srgbClr val="C00000"/>
              </a:buClr>
              <a:buFont typeface="Wingdings" panose="05000000000000000000" pitchFamily="2" charset="2"/>
              <a:buChar char="q"/>
            </a:pPr>
            <a:r>
              <a:rPr lang="es-ES" sz="3600" b="1" dirty="0">
                <a:solidFill>
                  <a:srgbClr val="333333"/>
                </a:solidFill>
                <a:latin typeface="Open Sans" panose="020B0606030504020204" pitchFamily="34" charset="0"/>
              </a:rPr>
              <a:t>Fallos de mercado</a:t>
            </a:r>
          </a:p>
          <a:p>
            <a:pPr algn="just">
              <a:buClr>
                <a:srgbClr val="C00000"/>
              </a:buClr>
              <a:buFont typeface="Wingdings" panose="05000000000000000000" pitchFamily="2" charset="2"/>
              <a:buChar char="q"/>
            </a:pPr>
            <a:r>
              <a:rPr lang="es-ES" sz="3600" b="1" i="0" dirty="0">
                <a:solidFill>
                  <a:srgbClr val="333333"/>
                </a:solidFill>
                <a:effectLst/>
                <a:latin typeface="Open Sans" panose="020B0606030504020204" pitchFamily="34" charset="0"/>
              </a:rPr>
              <a:t>Ejemplos de economía mixta. </a:t>
            </a:r>
          </a:p>
          <a:p>
            <a:pPr marL="0" indent="0" algn="just">
              <a:buClr>
                <a:srgbClr val="C00000"/>
              </a:buClr>
              <a:buNone/>
            </a:pPr>
            <a:r>
              <a:rPr lang="es-ES" sz="3600" b="1" dirty="0">
                <a:solidFill>
                  <a:schemeClr val="accent1">
                    <a:lumMod val="75000"/>
                  </a:schemeClr>
                </a:solidFill>
                <a:latin typeface="Open Sans" panose="020B0606030504020204" pitchFamily="34" charset="0"/>
              </a:rPr>
              <a:t>     Estados Unidos, China , Unión Europea</a:t>
            </a:r>
            <a:endParaRPr lang="es-ES" sz="4000" b="1" i="0" dirty="0">
              <a:solidFill>
                <a:schemeClr val="accent1">
                  <a:lumMod val="75000"/>
                </a:schemeClr>
              </a:solidFill>
              <a:effectLst/>
              <a:latin typeface="Playfair Display"/>
            </a:endParaRPr>
          </a:p>
          <a:p>
            <a:pPr marL="0" indent="0">
              <a:buNone/>
            </a:pPr>
            <a:endParaRPr lang="es-ES" dirty="0"/>
          </a:p>
        </p:txBody>
      </p:sp>
    </p:spTree>
    <p:extLst>
      <p:ext uri="{BB962C8B-B14F-4D97-AF65-F5344CB8AC3E}">
        <p14:creationId xmlns:p14="http://schemas.microsoft.com/office/powerpoint/2010/main" val="3302444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CDC77F2-8EB2-4C0F-9C21-924858305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arcador de contenido 5">
            <a:extLst>
              <a:ext uri="{FF2B5EF4-FFF2-40B4-BE49-F238E27FC236}">
                <a16:creationId xmlns:a16="http://schemas.microsoft.com/office/drawing/2014/main" id="{E7E49D63-74DC-49F4-B685-9627368954F1}"/>
              </a:ext>
            </a:extLst>
          </p:cNvPr>
          <p:cNvSpPr>
            <a:spLocks noGrp="1"/>
          </p:cNvSpPr>
          <p:nvPr>
            <p:ph idx="1"/>
          </p:nvPr>
        </p:nvSpPr>
        <p:spPr>
          <a:xfrm>
            <a:off x="265043" y="344557"/>
            <a:ext cx="11661913" cy="6435639"/>
          </a:xfrm>
        </p:spPr>
        <p:txBody>
          <a:bodyPr/>
          <a:lstStyle/>
          <a:p>
            <a:pPr marL="0" indent="0">
              <a:buNone/>
            </a:pPr>
            <a:r>
              <a:rPr lang="es-ES" sz="3200" b="1" i="1" u="sng" dirty="0">
                <a:solidFill>
                  <a:srgbClr val="C00000"/>
                </a:solidFill>
                <a:effectLst>
                  <a:outerShdw blurRad="38100" dist="38100" dir="2700000" algn="tl">
                    <a:srgbClr val="000000">
                      <a:alpha val="43137"/>
                    </a:srgbClr>
                  </a:outerShdw>
                </a:effectLst>
              </a:rPr>
              <a:t>SISTEMAS AUTÁRQUICOS</a:t>
            </a:r>
          </a:p>
          <a:p>
            <a:pPr marL="0" indent="0" algn="just">
              <a:buNone/>
            </a:pPr>
            <a:r>
              <a:rPr lang="es-ES" sz="2800" i="0" dirty="0">
                <a:solidFill>
                  <a:schemeClr val="bg1"/>
                </a:solidFill>
                <a:effectLst/>
                <a:latin typeface="Open Sans" panose="020B0606030504020204" pitchFamily="34" charset="0"/>
              </a:rPr>
              <a:t>La autarquía es una situación de independencia y autosuficiencia total en términos políticos y socioeconómicos. Así, el país o región no participa del </a:t>
            </a:r>
            <a:r>
              <a:rPr lang="es-ES" sz="2800" dirty="0">
                <a:solidFill>
                  <a:schemeClr val="bg1"/>
                </a:solidFill>
                <a:latin typeface="Open Sans" panose="020B0606030504020204" pitchFamily="34" charset="0"/>
              </a:rPr>
              <a:t>comercio internacional</a:t>
            </a:r>
          </a:p>
          <a:p>
            <a:pPr>
              <a:buClr>
                <a:srgbClr val="C00000"/>
              </a:buClr>
              <a:buFont typeface="Wingdings" panose="05000000000000000000" pitchFamily="2" charset="2"/>
              <a:buChar char="v"/>
            </a:pPr>
            <a:r>
              <a:rPr lang="es-ES" sz="2800" dirty="0">
                <a:solidFill>
                  <a:schemeClr val="bg1"/>
                </a:solidFill>
                <a:latin typeface="Open Sans" panose="020B0606030504020204" pitchFamily="34" charset="0"/>
              </a:rPr>
              <a:t>Conocido también como economía cerrada</a:t>
            </a:r>
          </a:p>
          <a:p>
            <a:pPr>
              <a:buClr>
                <a:srgbClr val="C00000"/>
              </a:buClr>
              <a:buFont typeface="Wingdings" panose="05000000000000000000" pitchFamily="2" charset="2"/>
              <a:buChar char="v"/>
            </a:pPr>
            <a:r>
              <a:rPr lang="es-ES" sz="2800" dirty="0">
                <a:solidFill>
                  <a:schemeClr val="bg1"/>
                </a:solidFill>
                <a:latin typeface="Open Sans" panose="020B0606030504020204" pitchFamily="34" charset="0"/>
              </a:rPr>
              <a:t>No realiza comercio con otros países</a:t>
            </a:r>
          </a:p>
          <a:p>
            <a:pPr>
              <a:buClr>
                <a:srgbClr val="C00000"/>
              </a:buClr>
              <a:buFont typeface="Wingdings" panose="05000000000000000000" pitchFamily="2" charset="2"/>
              <a:buChar char="v"/>
            </a:pPr>
            <a:r>
              <a:rPr lang="es-ES" sz="2800" dirty="0">
                <a:solidFill>
                  <a:srgbClr val="333333"/>
                </a:solidFill>
                <a:latin typeface="Open Sans" panose="020B0606030504020204" pitchFamily="34" charset="0"/>
              </a:rPr>
              <a:t>E</a:t>
            </a:r>
            <a:r>
              <a:rPr lang="es-ES" sz="2800" b="0" i="0" dirty="0">
                <a:solidFill>
                  <a:srgbClr val="333333"/>
                </a:solidFill>
                <a:effectLst/>
                <a:latin typeface="Open Sans" panose="020B0606030504020204" pitchFamily="34" charset="0"/>
              </a:rPr>
              <a:t>s muy difícil que un país pueda desarrollar todos los bienes y servicios que sus consumidores requieren</a:t>
            </a:r>
          </a:p>
          <a:p>
            <a:pPr marL="0" indent="0">
              <a:buNone/>
            </a:pPr>
            <a:r>
              <a:rPr lang="es-ES" sz="2800" b="1" i="0" dirty="0">
                <a:solidFill>
                  <a:srgbClr val="333333"/>
                </a:solidFill>
                <a:effectLst/>
                <a:latin typeface="Playfair Display"/>
              </a:rPr>
              <a:t>Ejemplos de economías en autarquía</a:t>
            </a:r>
          </a:p>
          <a:p>
            <a:pPr marL="0" indent="0">
              <a:buNone/>
            </a:pPr>
            <a:r>
              <a:rPr lang="es-ES" sz="2800" b="1" u="sng" dirty="0">
                <a:solidFill>
                  <a:srgbClr val="333333"/>
                </a:solidFill>
                <a:effectLst>
                  <a:outerShdw blurRad="38100" dist="38100" dir="2700000" algn="tl">
                    <a:srgbClr val="000000">
                      <a:alpha val="43137"/>
                    </a:srgbClr>
                  </a:outerShdw>
                </a:effectLst>
                <a:latin typeface="Playfair Display"/>
              </a:rPr>
              <a:t>DICTADURAS</a:t>
            </a:r>
          </a:p>
          <a:p>
            <a:pPr marL="0" indent="0">
              <a:buNone/>
            </a:pPr>
            <a:r>
              <a:rPr lang="es-ES" sz="2800" b="1" i="1" dirty="0">
                <a:solidFill>
                  <a:srgbClr val="333333"/>
                </a:solidFill>
                <a:effectLst>
                  <a:outerShdw blurRad="38100" dist="38100" dir="2700000" algn="tl">
                    <a:srgbClr val="000000">
                      <a:alpha val="43137"/>
                    </a:srgbClr>
                  </a:outerShdw>
                </a:effectLst>
                <a:latin typeface="Playfair Display"/>
              </a:rPr>
              <a:t>Corea del Norte</a:t>
            </a:r>
          </a:p>
          <a:p>
            <a:pPr marL="0" indent="0">
              <a:buNone/>
            </a:pPr>
            <a:endParaRPr lang="es-ES" dirty="0">
              <a:solidFill>
                <a:schemeClr val="bg1"/>
              </a:solidFill>
            </a:endParaRPr>
          </a:p>
        </p:txBody>
      </p:sp>
    </p:spTree>
    <p:extLst>
      <p:ext uri="{BB962C8B-B14F-4D97-AF65-F5344CB8AC3E}">
        <p14:creationId xmlns:p14="http://schemas.microsoft.com/office/powerpoint/2010/main" val="3976520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CDC77F2-8EB2-4C0F-9C21-924858305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arcador de contenido 5">
            <a:extLst>
              <a:ext uri="{FF2B5EF4-FFF2-40B4-BE49-F238E27FC236}">
                <a16:creationId xmlns:a16="http://schemas.microsoft.com/office/drawing/2014/main" id="{E7E49D63-74DC-49F4-B685-9627368954F1}"/>
              </a:ext>
            </a:extLst>
          </p:cNvPr>
          <p:cNvSpPr>
            <a:spLocks noGrp="1"/>
          </p:cNvSpPr>
          <p:nvPr>
            <p:ph idx="1"/>
          </p:nvPr>
        </p:nvSpPr>
        <p:spPr>
          <a:xfrm>
            <a:off x="384313" y="685800"/>
            <a:ext cx="11463129" cy="5980043"/>
          </a:xfrm>
        </p:spPr>
        <p:txBody>
          <a:bodyPr>
            <a:normAutofit fontScale="92500" lnSpcReduction="10000"/>
          </a:bodyPr>
          <a:lstStyle/>
          <a:p>
            <a:pPr marL="0" indent="0" algn="ctr">
              <a:buNone/>
            </a:pPr>
            <a:r>
              <a:rPr lang="es-ES" sz="3200" b="1" i="1" u="sng" dirty="0">
                <a:effectLst>
                  <a:outerShdw blurRad="38100" dist="38100" dir="2700000" algn="tl">
                    <a:srgbClr val="000000">
                      <a:alpha val="43137"/>
                    </a:srgbClr>
                  </a:outerShdw>
                </a:effectLst>
              </a:rPr>
              <a:t>MACROECONOMÍA</a:t>
            </a:r>
          </a:p>
          <a:p>
            <a:pPr algn="just" fontAlgn="base"/>
            <a:r>
              <a:rPr lang="es-ES" sz="2800" b="1" i="0" dirty="0">
                <a:solidFill>
                  <a:srgbClr val="333333"/>
                </a:solidFill>
                <a:effectLst/>
                <a:latin typeface="Arial" panose="020B0604020202020204" pitchFamily="34" charset="0"/>
              </a:rPr>
              <a:t>Producto Bruto Interno: El PIB es el valor monetario de los bienes y servicios finales producidos por una economía en un período determinado.</a:t>
            </a:r>
          </a:p>
          <a:p>
            <a:pPr algn="just" fontAlgn="base"/>
            <a:r>
              <a:rPr lang="es-ES" sz="2400" b="1" i="0" dirty="0">
                <a:solidFill>
                  <a:srgbClr val="002060"/>
                </a:solidFill>
                <a:effectLst/>
                <a:latin typeface="Arial" panose="020B0604020202020204" pitchFamily="34" charset="0"/>
              </a:rPr>
              <a:t>Producto se refiere a valor agregado; interno se refiere a que es la producción dentro de las fronteras de una economía; y bruto se refiere a que no se contabilizan la variación de inventarios ni las depreciaciones o apreciaciones de capital.</a:t>
            </a:r>
          </a:p>
          <a:p>
            <a:pPr algn="just" fontAlgn="base"/>
            <a:endParaRPr lang="es-ES" sz="2400" b="1" i="0" dirty="0">
              <a:solidFill>
                <a:srgbClr val="002060"/>
              </a:solidFill>
              <a:effectLst/>
              <a:latin typeface="Arial" panose="020B0604020202020204" pitchFamily="34" charset="0"/>
            </a:endParaRPr>
          </a:p>
          <a:p>
            <a:pPr algn="just" fontAlgn="base"/>
            <a:r>
              <a:rPr lang="es-ES" sz="2800" b="1" i="0" dirty="0">
                <a:solidFill>
                  <a:srgbClr val="164596"/>
                </a:solidFill>
                <a:effectLst/>
                <a:latin typeface="Arial" panose="020B0604020202020204" pitchFamily="34" charset="0"/>
              </a:rPr>
              <a:t>¿Cómo se calcula el PIB?</a:t>
            </a:r>
            <a:endParaRPr lang="es-ES" sz="2800" b="0" i="0" dirty="0">
              <a:solidFill>
                <a:srgbClr val="333333"/>
              </a:solidFill>
              <a:effectLst/>
              <a:latin typeface="Arial" panose="020B0604020202020204" pitchFamily="34" charset="0"/>
            </a:endParaRPr>
          </a:p>
          <a:p>
            <a:pPr marL="0" indent="0" algn="just" fontAlgn="base">
              <a:buNone/>
            </a:pPr>
            <a:r>
              <a:rPr lang="es-ES" sz="2400" b="0" i="0" dirty="0">
                <a:solidFill>
                  <a:srgbClr val="333333"/>
                </a:solidFill>
                <a:effectLst/>
                <a:latin typeface="Arial" panose="020B0604020202020204" pitchFamily="34" charset="0"/>
              </a:rPr>
              <a:t>       </a:t>
            </a:r>
            <a:r>
              <a:rPr lang="es-ES" sz="2400" b="0" i="0" dirty="0">
                <a:solidFill>
                  <a:schemeClr val="bg1"/>
                </a:solidFill>
                <a:effectLst/>
                <a:latin typeface="Arial" panose="020B0604020202020204" pitchFamily="34" charset="0"/>
              </a:rPr>
              <a:t>Existen tres métodos teóricos equivalentes de calcular el PIB: </a:t>
            </a:r>
          </a:p>
          <a:p>
            <a:pPr algn="just" fontAlgn="base"/>
            <a:r>
              <a:rPr lang="es-ES" sz="2400" b="0" i="0" dirty="0">
                <a:solidFill>
                  <a:schemeClr val="bg1"/>
                </a:solidFill>
                <a:effectLst/>
                <a:latin typeface="Arial" panose="020B0604020202020204" pitchFamily="34" charset="0"/>
              </a:rPr>
              <a:t> Método del Gasto,</a:t>
            </a:r>
          </a:p>
          <a:p>
            <a:pPr algn="just" fontAlgn="base"/>
            <a:r>
              <a:rPr lang="es-ES" sz="2400" b="0" i="0" dirty="0">
                <a:solidFill>
                  <a:schemeClr val="bg1"/>
                </a:solidFill>
                <a:effectLst/>
                <a:latin typeface="Arial" panose="020B0604020202020204" pitchFamily="34" charset="0"/>
              </a:rPr>
              <a:t> Método del Ingreso y </a:t>
            </a:r>
          </a:p>
          <a:p>
            <a:pPr algn="just" fontAlgn="base"/>
            <a:r>
              <a:rPr lang="es-ES" sz="2400" b="0" i="0" dirty="0">
                <a:solidFill>
                  <a:schemeClr val="bg1"/>
                </a:solidFill>
                <a:effectLst/>
                <a:latin typeface="Arial" panose="020B0604020202020204" pitchFamily="34" charset="0"/>
              </a:rPr>
              <a:t> Método del Valor Agregado.</a:t>
            </a:r>
          </a:p>
          <a:p>
            <a:pPr algn="just" fontAlgn="base"/>
            <a:endParaRPr lang="es-ES" b="1" i="0" dirty="0">
              <a:solidFill>
                <a:srgbClr val="002060"/>
              </a:solidFill>
              <a:effectLst/>
              <a:latin typeface="Arial" panose="020B0604020202020204" pitchFamily="34" charset="0"/>
            </a:endParaRPr>
          </a:p>
          <a:p>
            <a:endParaRPr lang="es-ES" dirty="0"/>
          </a:p>
        </p:txBody>
      </p:sp>
    </p:spTree>
    <p:extLst>
      <p:ext uri="{BB962C8B-B14F-4D97-AF65-F5344CB8AC3E}">
        <p14:creationId xmlns:p14="http://schemas.microsoft.com/office/powerpoint/2010/main" val="761638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684211" y="685800"/>
            <a:ext cx="11123475" cy="5927035"/>
          </a:xfrm>
        </p:spPr>
        <p:txBody>
          <a:bodyPr/>
          <a:lstStyle/>
          <a:p>
            <a:pPr marL="0" indent="0" algn="ctr">
              <a:buNone/>
            </a:pPr>
            <a:r>
              <a:rPr lang="es-ES" sz="2800" b="1" u="sng" dirty="0">
                <a:solidFill>
                  <a:srgbClr val="C00000"/>
                </a:solidFill>
                <a:effectLst>
                  <a:outerShdw blurRad="38100" dist="38100" dir="2700000" algn="tl">
                    <a:srgbClr val="000000">
                      <a:alpha val="43137"/>
                    </a:srgbClr>
                  </a:outerShdw>
                </a:effectLst>
              </a:rPr>
              <a:t>Bienes y servicios que componen el PIB en el Ecuador</a:t>
            </a:r>
          </a:p>
          <a:p>
            <a:pPr marL="0" indent="0" algn="just">
              <a:buNone/>
            </a:pPr>
            <a:r>
              <a:rPr lang="es-ES" sz="2800" b="1" u="sng" dirty="0">
                <a:solidFill>
                  <a:srgbClr val="C00000"/>
                </a:solidFill>
                <a:effectLst>
                  <a:outerShdw blurRad="38100" dist="38100" dir="2700000" algn="tl">
                    <a:srgbClr val="000000">
                      <a:alpha val="43137"/>
                    </a:srgbClr>
                  </a:outerShdw>
                </a:effectLst>
              </a:rPr>
              <a:t>PIB: </a:t>
            </a:r>
            <a:r>
              <a:rPr lang="es-ES" sz="2400" b="0" i="0" dirty="0">
                <a:solidFill>
                  <a:schemeClr val="bg1"/>
                </a:solidFill>
                <a:effectLst/>
                <a:latin typeface="Open Sans" panose="020B0606030504020204" pitchFamily="34" charset="0"/>
              </a:rPr>
              <a:t>El producto interior bruto (PIB) es un indicador económico que refleja el valor monetario de todos los bienes y servicios finales producidos por un país o región en un determinado periodo de tiempo, normalmente un año. Se utiliza para medir la riqueza que genera un país. También se conoce como producto bruto interno (PBI).</a:t>
            </a:r>
          </a:p>
          <a:p>
            <a:pPr marL="0" indent="0" algn="just">
              <a:buNone/>
            </a:pPr>
            <a:r>
              <a:rPr lang="es-ES" sz="2400" b="0" i="0" dirty="0">
                <a:solidFill>
                  <a:schemeClr val="bg1"/>
                </a:solidFill>
                <a:effectLst/>
                <a:latin typeface="Open Sans" panose="020B0606030504020204" pitchFamily="34" charset="0"/>
              </a:rPr>
              <a:t>Se dice que un país crece económicamente cuando la </a:t>
            </a:r>
            <a:r>
              <a:rPr lang="es-ES" sz="2400" dirty="0">
                <a:solidFill>
                  <a:schemeClr val="bg1"/>
                </a:solidFill>
                <a:latin typeface="Open Sans" panose="020B0606030504020204" pitchFamily="34" charset="0"/>
              </a:rPr>
              <a:t>tasa de variación del PIB</a:t>
            </a:r>
            <a:r>
              <a:rPr lang="es-ES" sz="2400" b="0" i="0" dirty="0">
                <a:solidFill>
                  <a:schemeClr val="bg1"/>
                </a:solidFill>
                <a:effectLst/>
                <a:latin typeface="Open Sans" panose="020B0606030504020204" pitchFamily="34" charset="0"/>
              </a:rPr>
              <a:t> aumenta</a:t>
            </a:r>
            <a:endParaRPr lang="es-ES" sz="2800" b="1" u="sng" dirty="0">
              <a:solidFill>
                <a:schemeClr val="bg1"/>
              </a:solidFill>
              <a:effectLst>
                <a:outerShdw blurRad="38100" dist="38100" dir="2700000" algn="tl">
                  <a:srgbClr val="000000">
                    <a:alpha val="43137"/>
                  </a:srgbClr>
                </a:outerShdw>
              </a:effectLst>
            </a:endParaRPr>
          </a:p>
          <a:p>
            <a:pPr marL="0" indent="0" algn="ctr">
              <a:buNone/>
            </a:pPr>
            <a:endParaRPr lang="es-ES" sz="2800" b="1" u="sng" dirty="0">
              <a:solidFill>
                <a:srgbClr val="C00000"/>
              </a:solidFill>
              <a:effectLst>
                <a:outerShdw blurRad="38100" dist="38100" dir="2700000" algn="tl">
                  <a:srgbClr val="000000">
                    <a:alpha val="43137"/>
                  </a:srgbClr>
                </a:outerShdw>
              </a:effectLst>
            </a:endParaRPr>
          </a:p>
          <a:p>
            <a:pPr marL="0" indent="0">
              <a:buNone/>
            </a:pPr>
            <a:r>
              <a:rPr lang="es-ES" sz="2400" b="1" i="1" dirty="0">
                <a:solidFill>
                  <a:srgbClr val="333333"/>
                </a:solidFill>
                <a:effectLst/>
                <a:highlight>
                  <a:srgbClr val="FFFF00"/>
                </a:highlight>
                <a:latin typeface="Open Sans" panose="020B0606030504020204" pitchFamily="34" charset="0"/>
              </a:rPr>
              <a:t>Tasa variación PIB =   [ (PIB año 1  / PIB año 0) – 1 ] x 100 =  %</a:t>
            </a:r>
            <a:endParaRPr lang="es-ES" sz="2400" i="1" dirty="0">
              <a:highlight>
                <a:srgbClr val="FFFF00"/>
              </a:highlight>
            </a:endParaRPr>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AutoShape 2" descr="{\displaystyle {\text{PIB}}_{pm}=C+G+I+(X-M)\,}">
            <a:extLst>
              <a:ext uri="{FF2B5EF4-FFF2-40B4-BE49-F238E27FC236}">
                <a16:creationId xmlns:a16="http://schemas.microsoft.com/office/drawing/2014/main" id="{7C8112D4-4262-4DFC-AC22-D5C5C9BA4D2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displaystyle {\text{PIB}}_{pm}=C+G+I+(X-M)\,}">
            <a:extLst>
              <a:ext uri="{FF2B5EF4-FFF2-40B4-BE49-F238E27FC236}">
                <a16:creationId xmlns:a16="http://schemas.microsoft.com/office/drawing/2014/main" id="{D0939AED-7E5B-4341-8E3F-D1C6F3CE8C9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displaystyle {\text{PIB}}_{pm}=C+G+I+(X-M)\,}">
            <a:extLst>
              <a:ext uri="{FF2B5EF4-FFF2-40B4-BE49-F238E27FC236}">
                <a16:creationId xmlns:a16="http://schemas.microsoft.com/office/drawing/2014/main" id="{12E03929-2081-4F3D-9FD0-00394BB28F0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978238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278297" y="77804"/>
            <a:ext cx="11396868" cy="6415761"/>
          </a:xfrm>
        </p:spPr>
        <p:txBody>
          <a:bodyPr>
            <a:normAutofit lnSpcReduction="10000"/>
          </a:bodyPr>
          <a:lstStyle/>
          <a:p>
            <a:pPr marL="0" indent="0" algn="just">
              <a:buNone/>
            </a:pPr>
            <a:r>
              <a:rPr lang="es-ES" sz="2800" b="1" i="1" u="sng" dirty="0">
                <a:solidFill>
                  <a:srgbClr val="C00000"/>
                </a:solidFill>
                <a:effectLst>
                  <a:outerShdw blurRad="38100" dist="38100" dir="2700000" algn="tl">
                    <a:srgbClr val="000000">
                      <a:alpha val="43137"/>
                    </a:srgbClr>
                  </a:outerShdw>
                </a:effectLst>
              </a:rPr>
              <a:t>CÁLCULO DEL PIB</a:t>
            </a:r>
          </a:p>
          <a:p>
            <a:pPr marL="0" indent="0" algn="just">
              <a:buNone/>
            </a:pPr>
            <a:r>
              <a:rPr lang="es-ES" sz="2800" b="1" i="0" dirty="0">
                <a:solidFill>
                  <a:srgbClr val="333333"/>
                </a:solidFill>
                <a:effectLst/>
                <a:latin typeface="Playfair Display"/>
              </a:rPr>
              <a:t>Método del gasto</a:t>
            </a:r>
          </a:p>
          <a:p>
            <a:pPr marL="0" indent="0" algn="just">
              <a:buNone/>
            </a:pPr>
            <a:r>
              <a:rPr lang="es-ES" sz="2400" i="0" dirty="0">
                <a:solidFill>
                  <a:schemeClr val="bg1"/>
                </a:solidFill>
                <a:effectLst/>
                <a:latin typeface="Open Sans" panose="020B0606030504020204" pitchFamily="34" charset="0"/>
              </a:rPr>
              <a:t>Es la suma del gasto de los residentes en bienes y servicios finales durante un período de tiempo. Luego el </a:t>
            </a:r>
            <a:r>
              <a:rPr lang="es-ES" sz="2400" b="1" i="0" dirty="0">
                <a:solidFill>
                  <a:schemeClr val="bg1"/>
                </a:solidFill>
                <a:effectLst/>
                <a:latin typeface="Open Sans" panose="020B0606030504020204" pitchFamily="34" charset="0"/>
              </a:rPr>
              <a:t>PIB = consumo final + formación bruta de capital + exportaciones – importaciones</a:t>
            </a:r>
            <a:r>
              <a:rPr lang="es-ES" sz="2400" i="0" dirty="0">
                <a:solidFill>
                  <a:schemeClr val="bg1"/>
                </a:solidFill>
                <a:effectLst/>
                <a:latin typeface="Open Sans" panose="020B0606030504020204" pitchFamily="34" charset="0"/>
              </a:rPr>
              <a:t>. La forma más utilizada para calcular el PIB de un país es según su </a:t>
            </a:r>
            <a:r>
              <a:rPr lang="es-ES" sz="2400" dirty="0">
                <a:solidFill>
                  <a:schemeClr val="bg1"/>
                </a:solidFill>
                <a:latin typeface="Open Sans" panose="020B0606030504020204" pitchFamily="34" charset="0"/>
              </a:rPr>
              <a:t>demanda agregada</a:t>
            </a:r>
          </a:p>
          <a:p>
            <a:pPr marL="0" indent="0" algn="just">
              <a:buNone/>
            </a:pPr>
            <a:endParaRPr lang="es-ES" sz="2400" dirty="0">
              <a:solidFill>
                <a:schemeClr val="bg1"/>
              </a:solidFill>
              <a:latin typeface="Open Sans" panose="020B0606030504020204" pitchFamily="34" charset="0"/>
            </a:endParaRPr>
          </a:p>
          <a:p>
            <a:pPr marL="0" indent="0" algn="just">
              <a:buNone/>
            </a:pPr>
            <a:r>
              <a:rPr lang="es-ES" sz="3200" b="1" i="0" dirty="0">
                <a:solidFill>
                  <a:srgbClr val="333333"/>
                </a:solidFill>
                <a:effectLst/>
                <a:highlight>
                  <a:srgbClr val="FFFF00"/>
                </a:highlight>
                <a:latin typeface="Open Sans" panose="020B0606030504020204" pitchFamily="34" charset="0"/>
              </a:rPr>
              <a:t>PIB = C + I + G + X – M</a:t>
            </a:r>
          </a:p>
          <a:p>
            <a:pPr algn="just">
              <a:buClr>
                <a:srgbClr val="C00000"/>
              </a:buClr>
              <a:buFont typeface="Wingdings" panose="05000000000000000000" pitchFamily="2" charset="2"/>
              <a:buChar char="§"/>
            </a:pPr>
            <a:r>
              <a:rPr lang="es-ES" sz="2800" i="0" dirty="0">
                <a:solidFill>
                  <a:schemeClr val="bg1"/>
                </a:solidFill>
                <a:effectLst/>
                <a:latin typeface="Open Sans" panose="020B0606030504020204" pitchFamily="34" charset="0"/>
              </a:rPr>
              <a:t>Siendo </a:t>
            </a:r>
            <a:r>
              <a:rPr lang="es-ES" sz="2800" b="1" i="0" dirty="0">
                <a:solidFill>
                  <a:schemeClr val="bg1"/>
                </a:solidFill>
                <a:effectLst/>
                <a:latin typeface="Open Sans" panose="020B0606030504020204" pitchFamily="34" charset="0"/>
              </a:rPr>
              <a:t>C</a:t>
            </a:r>
            <a:r>
              <a:rPr lang="es-ES" sz="2800" i="0" dirty="0">
                <a:solidFill>
                  <a:schemeClr val="bg1"/>
                </a:solidFill>
                <a:effectLst/>
                <a:latin typeface="Open Sans" panose="020B0606030504020204" pitchFamily="34" charset="0"/>
              </a:rPr>
              <a:t> el consumo </a:t>
            </a:r>
          </a:p>
          <a:p>
            <a:pPr algn="just">
              <a:buClr>
                <a:srgbClr val="C00000"/>
              </a:buClr>
              <a:buFont typeface="Wingdings" panose="05000000000000000000" pitchFamily="2" charset="2"/>
              <a:buChar char="§"/>
            </a:pPr>
            <a:r>
              <a:rPr lang="es-ES" sz="2800" b="1" i="0" dirty="0">
                <a:solidFill>
                  <a:schemeClr val="bg1"/>
                </a:solidFill>
                <a:effectLst/>
                <a:latin typeface="Open Sans" panose="020B0606030504020204" pitchFamily="34" charset="0"/>
              </a:rPr>
              <a:t>I</a:t>
            </a:r>
            <a:r>
              <a:rPr lang="es-ES" sz="2800" i="0" dirty="0">
                <a:solidFill>
                  <a:schemeClr val="bg1"/>
                </a:solidFill>
                <a:effectLst/>
                <a:latin typeface="Open Sans" panose="020B0606030504020204" pitchFamily="34" charset="0"/>
              </a:rPr>
              <a:t> la inversión, </a:t>
            </a:r>
          </a:p>
          <a:p>
            <a:pPr algn="just">
              <a:buClr>
                <a:srgbClr val="C00000"/>
              </a:buClr>
              <a:buFont typeface="Wingdings" panose="05000000000000000000" pitchFamily="2" charset="2"/>
              <a:buChar char="§"/>
            </a:pPr>
            <a:r>
              <a:rPr lang="es-ES" sz="2800" b="1" i="0" dirty="0">
                <a:solidFill>
                  <a:schemeClr val="bg1"/>
                </a:solidFill>
                <a:effectLst/>
                <a:latin typeface="Open Sans" panose="020B0606030504020204" pitchFamily="34" charset="0"/>
              </a:rPr>
              <a:t>G</a:t>
            </a:r>
            <a:r>
              <a:rPr lang="es-ES" sz="2800" i="0" dirty="0">
                <a:solidFill>
                  <a:schemeClr val="bg1"/>
                </a:solidFill>
                <a:effectLst/>
                <a:latin typeface="Open Sans" panose="020B0606030504020204" pitchFamily="34" charset="0"/>
              </a:rPr>
              <a:t> el gasto público,</a:t>
            </a:r>
          </a:p>
          <a:p>
            <a:pPr algn="just">
              <a:buClr>
                <a:srgbClr val="C00000"/>
              </a:buClr>
              <a:buFont typeface="Wingdings" panose="05000000000000000000" pitchFamily="2" charset="2"/>
              <a:buChar char="§"/>
            </a:pPr>
            <a:r>
              <a:rPr lang="es-ES" sz="2800" i="0" dirty="0">
                <a:solidFill>
                  <a:schemeClr val="bg1"/>
                </a:solidFill>
                <a:effectLst/>
                <a:latin typeface="Open Sans" panose="020B0606030504020204" pitchFamily="34" charset="0"/>
              </a:rPr>
              <a:t> </a:t>
            </a:r>
            <a:r>
              <a:rPr lang="es-ES" sz="2800" b="1" i="0" dirty="0">
                <a:solidFill>
                  <a:schemeClr val="bg1"/>
                </a:solidFill>
                <a:effectLst/>
                <a:latin typeface="Open Sans" panose="020B0606030504020204" pitchFamily="34" charset="0"/>
              </a:rPr>
              <a:t>X</a:t>
            </a:r>
            <a:r>
              <a:rPr lang="es-ES" sz="2800" i="0" dirty="0">
                <a:solidFill>
                  <a:schemeClr val="bg1"/>
                </a:solidFill>
                <a:effectLst/>
                <a:latin typeface="Open Sans" panose="020B0606030504020204" pitchFamily="34" charset="0"/>
              </a:rPr>
              <a:t> las </a:t>
            </a:r>
            <a:r>
              <a:rPr lang="es-ES" sz="2800" dirty="0">
                <a:solidFill>
                  <a:schemeClr val="bg1"/>
                </a:solidFill>
                <a:latin typeface="Open Sans" panose="020B0606030504020204" pitchFamily="34" charset="0"/>
              </a:rPr>
              <a:t>exportaciones</a:t>
            </a:r>
            <a:r>
              <a:rPr lang="es-ES" sz="2800" i="0" dirty="0">
                <a:solidFill>
                  <a:schemeClr val="bg1"/>
                </a:solidFill>
                <a:effectLst/>
                <a:latin typeface="Open Sans" panose="020B0606030504020204" pitchFamily="34" charset="0"/>
              </a:rPr>
              <a:t>  </a:t>
            </a:r>
          </a:p>
          <a:p>
            <a:pPr algn="just">
              <a:buClr>
                <a:srgbClr val="C00000"/>
              </a:buClr>
              <a:buFont typeface="Wingdings" panose="05000000000000000000" pitchFamily="2" charset="2"/>
              <a:buChar char="§"/>
            </a:pPr>
            <a:r>
              <a:rPr lang="es-ES" sz="2800" b="1" i="0" dirty="0">
                <a:solidFill>
                  <a:schemeClr val="bg1"/>
                </a:solidFill>
                <a:effectLst/>
                <a:latin typeface="Open Sans" panose="020B0606030504020204" pitchFamily="34" charset="0"/>
              </a:rPr>
              <a:t>M</a:t>
            </a:r>
            <a:r>
              <a:rPr lang="es-ES" sz="2800" i="0" dirty="0">
                <a:solidFill>
                  <a:schemeClr val="bg1"/>
                </a:solidFill>
                <a:effectLst/>
                <a:latin typeface="Open Sans" panose="020B0606030504020204" pitchFamily="34" charset="0"/>
              </a:rPr>
              <a:t> las</a:t>
            </a:r>
            <a:r>
              <a:rPr lang="es-ES" sz="2800" dirty="0">
                <a:solidFill>
                  <a:schemeClr val="bg1"/>
                </a:solidFill>
                <a:latin typeface="Open Sans" panose="020B0606030504020204" pitchFamily="34" charset="0"/>
              </a:rPr>
              <a:t> importaciones</a:t>
            </a:r>
            <a:endParaRPr lang="es-ES" sz="3200" i="1" u="sng" dirty="0">
              <a:solidFill>
                <a:schemeClr val="bg1"/>
              </a:solidFill>
              <a:effectLst>
                <a:outerShdw blurRad="38100" dist="38100" dir="2700000" algn="tl">
                  <a:srgbClr val="000000">
                    <a:alpha val="43137"/>
                  </a:srgbClr>
                </a:outerShdw>
              </a:effectLst>
              <a:highlight>
                <a:srgbClr val="FFFF00"/>
              </a:highlight>
            </a:endParaRPr>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31405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318053" y="685800"/>
            <a:ext cx="11648660" cy="5940287"/>
          </a:xfrm>
        </p:spPr>
        <p:txBody>
          <a:bodyPr>
            <a:normAutofit/>
          </a:bodyPr>
          <a:lstStyle/>
          <a:p>
            <a:pPr marL="0" indent="0">
              <a:buNone/>
            </a:pPr>
            <a:r>
              <a:rPr lang="es-ES" sz="3600" b="1" i="1" u="sng" dirty="0">
                <a:solidFill>
                  <a:srgbClr val="C00000"/>
                </a:solidFill>
                <a:effectLst>
                  <a:outerShdw blurRad="38100" dist="38100" dir="2700000" algn="tl">
                    <a:srgbClr val="000000">
                      <a:alpha val="43137"/>
                    </a:srgbClr>
                  </a:outerShdw>
                </a:effectLst>
                <a:latin typeface="Playfair Display"/>
              </a:rPr>
              <a:t>Método del valor agregado</a:t>
            </a:r>
          </a:p>
          <a:p>
            <a:pPr marL="0" indent="0">
              <a:buNone/>
            </a:pPr>
            <a:r>
              <a:rPr lang="es-ES" sz="2800" b="0" i="0" dirty="0">
                <a:solidFill>
                  <a:schemeClr val="bg1"/>
                </a:solidFill>
                <a:effectLst/>
                <a:latin typeface="Open Sans" panose="020B0606030504020204" pitchFamily="34" charset="0"/>
              </a:rPr>
              <a:t>Es la suma del valor agregado (bruto) que se genera en la producción de los bienes y servicios en un país en un determinado período de tiempo</a:t>
            </a:r>
          </a:p>
          <a:p>
            <a:pPr marL="0" indent="0">
              <a:buNone/>
            </a:pPr>
            <a:endParaRPr lang="es-ES" sz="2800" b="0" i="0" dirty="0">
              <a:solidFill>
                <a:schemeClr val="bg1"/>
              </a:solidFill>
              <a:effectLst/>
              <a:latin typeface="Open Sans" panose="020B0606030504020204" pitchFamily="34" charset="0"/>
            </a:endParaRPr>
          </a:p>
          <a:p>
            <a:pPr marL="0" indent="0">
              <a:buNone/>
            </a:pPr>
            <a:r>
              <a:rPr lang="es-ES" sz="2800" b="1" i="0" dirty="0">
                <a:solidFill>
                  <a:srgbClr val="333333"/>
                </a:solidFill>
                <a:effectLst/>
                <a:highlight>
                  <a:srgbClr val="FFFF00"/>
                </a:highlight>
                <a:latin typeface="Open Sans" panose="020B0606030504020204" pitchFamily="34" charset="0"/>
              </a:rPr>
              <a:t>PIB = VAB + impuestos – subvenciones</a:t>
            </a:r>
          </a:p>
          <a:p>
            <a:pPr marL="0" indent="0">
              <a:buNone/>
            </a:pPr>
            <a:endParaRPr lang="es-ES" sz="2800" b="1" i="0" dirty="0">
              <a:solidFill>
                <a:srgbClr val="333333"/>
              </a:solidFill>
              <a:effectLst/>
              <a:highlight>
                <a:srgbClr val="FFFF00"/>
              </a:highlight>
              <a:latin typeface="Open Sans" panose="020B0606030504020204" pitchFamily="34" charset="0"/>
            </a:endParaRPr>
          </a:p>
          <a:p>
            <a:pPr marL="0" indent="0">
              <a:buNone/>
            </a:pPr>
            <a:r>
              <a:rPr lang="es-ES" sz="2800" b="0" i="0" dirty="0">
                <a:solidFill>
                  <a:srgbClr val="333333"/>
                </a:solidFill>
                <a:effectLst/>
                <a:latin typeface="Open Sans" panose="020B0606030504020204" pitchFamily="34" charset="0"/>
              </a:rPr>
              <a:t>Dónde VAB hace referencia al valor agregado bruto.</a:t>
            </a:r>
            <a:endParaRPr lang="es-ES" sz="2800" b="1" dirty="0">
              <a:solidFill>
                <a:srgbClr val="333333"/>
              </a:solidFill>
              <a:highlight>
                <a:srgbClr val="FFFF00"/>
              </a:highlight>
              <a:latin typeface="Open Sans" panose="020B0606030504020204" pitchFamily="34" charset="0"/>
            </a:endParaRPr>
          </a:p>
          <a:p>
            <a:pPr marL="0" indent="0">
              <a:buNone/>
            </a:pPr>
            <a:r>
              <a:rPr lang="es-ES" sz="2800" b="1" dirty="0">
                <a:solidFill>
                  <a:srgbClr val="333333"/>
                </a:solidFill>
                <a:latin typeface="Open Sans" panose="020B0606030504020204" pitchFamily="34" charset="0"/>
              </a:rPr>
              <a:t>Ejemplo:</a:t>
            </a:r>
            <a:r>
              <a:rPr lang="es-ES" sz="2800" b="1" i="0" dirty="0">
                <a:solidFill>
                  <a:srgbClr val="333333"/>
                </a:solidFill>
                <a:effectLst/>
                <a:latin typeface="Open Sans" panose="020B0606030504020204" pitchFamily="34" charset="0"/>
              </a:rPr>
              <a:t> </a:t>
            </a:r>
            <a:r>
              <a:rPr lang="es-ES" sz="2800" b="0" i="0" dirty="0">
                <a:solidFill>
                  <a:srgbClr val="333333"/>
                </a:solidFill>
                <a:effectLst/>
                <a:latin typeface="Open Sans" panose="020B0606030504020204" pitchFamily="34" charset="0"/>
              </a:rPr>
              <a:t>Un restaurante, el valor añadido de un producto o servicio será su precio menos lo que le haya costado preparar el producto o servicio (arroz, aceite, papas, yuca, gas, </a:t>
            </a:r>
            <a:r>
              <a:rPr lang="es-ES" sz="2800" b="0" i="0" dirty="0" err="1">
                <a:solidFill>
                  <a:srgbClr val="333333"/>
                </a:solidFill>
                <a:effectLst/>
                <a:latin typeface="Open Sans" panose="020B0606030504020204" pitchFamily="34" charset="0"/>
              </a:rPr>
              <a:t>etc</a:t>
            </a:r>
            <a:r>
              <a:rPr lang="es-ES" sz="2800" b="0" i="0" dirty="0">
                <a:solidFill>
                  <a:srgbClr val="333333"/>
                </a:solidFill>
                <a:effectLst/>
                <a:latin typeface="Open Sans" panose="020B0606030504020204" pitchFamily="34" charset="0"/>
              </a:rPr>
              <a:t>).</a:t>
            </a:r>
            <a:endParaRPr lang="es-ES" sz="2800" dirty="0">
              <a:highlight>
                <a:srgbClr val="FFFF00"/>
              </a:highlight>
            </a:endParaRPr>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206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A4BFC4-701D-42AD-A3B7-94F70DFEC219}"/>
              </a:ext>
            </a:extLst>
          </p:cNvPr>
          <p:cNvSpPr>
            <a:spLocks noGrp="1"/>
          </p:cNvSpPr>
          <p:nvPr>
            <p:ph type="title"/>
          </p:nvPr>
        </p:nvSpPr>
        <p:spPr>
          <a:xfrm>
            <a:off x="684211" y="1060174"/>
            <a:ext cx="10474119" cy="4934225"/>
          </a:xfrm>
        </p:spPr>
        <p:txBody>
          <a:bodyPr/>
          <a:lstStyle/>
          <a:p>
            <a:br>
              <a:rPr lang="es-ES" dirty="0"/>
            </a:br>
            <a:endParaRPr lang="es-ES" dirty="0"/>
          </a:p>
        </p:txBody>
      </p:sp>
      <p:pic>
        <p:nvPicPr>
          <p:cNvPr id="4" name="Imagen 3">
            <a:extLst>
              <a:ext uri="{FF2B5EF4-FFF2-40B4-BE49-F238E27FC236}">
                <a16:creationId xmlns:a16="http://schemas.microsoft.com/office/drawing/2014/main" id="{3FFCF764-CC69-4CA1-91B9-CB3211AC6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uadroTexto 5">
            <a:extLst>
              <a:ext uri="{FF2B5EF4-FFF2-40B4-BE49-F238E27FC236}">
                <a16:creationId xmlns:a16="http://schemas.microsoft.com/office/drawing/2014/main" id="{2FD38AF0-1F2D-4BC9-B002-F7B83BF5812B}"/>
              </a:ext>
            </a:extLst>
          </p:cNvPr>
          <p:cNvSpPr txBox="1"/>
          <p:nvPr/>
        </p:nvSpPr>
        <p:spPr>
          <a:xfrm>
            <a:off x="437321" y="905567"/>
            <a:ext cx="11237843" cy="4647426"/>
          </a:xfrm>
          <a:prstGeom prst="rect">
            <a:avLst/>
          </a:prstGeom>
          <a:noFill/>
        </p:spPr>
        <p:txBody>
          <a:bodyPr wrap="square">
            <a:spAutoFit/>
          </a:bodyPr>
          <a:lstStyle/>
          <a:p>
            <a:r>
              <a:rPr lang="es-ES" sz="3600" b="1" dirty="0">
                <a:solidFill>
                  <a:schemeClr val="bg1"/>
                </a:solidFill>
              </a:rPr>
              <a:t>Conceptos tradicionales del análisis económico:</a:t>
            </a:r>
          </a:p>
          <a:p>
            <a:r>
              <a:rPr lang="es-ES" sz="3600" b="1" dirty="0">
                <a:solidFill>
                  <a:schemeClr val="bg1"/>
                </a:solidFill>
              </a:rPr>
              <a:t> </a:t>
            </a:r>
          </a:p>
          <a:p>
            <a:pPr marL="457200" indent="-457200">
              <a:buFont typeface="Wingdings" panose="05000000000000000000" pitchFamily="2" charset="2"/>
              <a:buChar char="q"/>
            </a:pPr>
            <a:r>
              <a:rPr lang="es-ES" sz="3200" dirty="0">
                <a:solidFill>
                  <a:schemeClr val="bg1"/>
                </a:solidFill>
              </a:rPr>
              <a:t>Escasez, </a:t>
            </a:r>
          </a:p>
          <a:p>
            <a:pPr marL="457200" indent="-457200">
              <a:buFont typeface="Wingdings" panose="05000000000000000000" pitchFamily="2" charset="2"/>
              <a:buChar char="q"/>
            </a:pPr>
            <a:r>
              <a:rPr lang="es-ES" sz="3200" dirty="0">
                <a:solidFill>
                  <a:schemeClr val="bg1"/>
                </a:solidFill>
              </a:rPr>
              <a:t>Necesidad, </a:t>
            </a:r>
          </a:p>
          <a:p>
            <a:pPr marL="457200" indent="-457200">
              <a:buFont typeface="Wingdings" panose="05000000000000000000" pitchFamily="2" charset="2"/>
              <a:buChar char="q"/>
            </a:pPr>
            <a:r>
              <a:rPr lang="es-ES" sz="3200" dirty="0">
                <a:solidFill>
                  <a:schemeClr val="bg1"/>
                </a:solidFill>
              </a:rPr>
              <a:t>Nivel de precios, </a:t>
            </a:r>
          </a:p>
          <a:p>
            <a:pPr marL="457200" indent="-457200">
              <a:buFont typeface="Wingdings" panose="05000000000000000000" pitchFamily="2" charset="2"/>
              <a:buChar char="q"/>
            </a:pPr>
            <a:r>
              <a:rPr lang="es-ES" sz="3200" dirty="0">
                <a:solidFill>
                  <a:schemeClr val="bg1"/>
                </a:solidFill>
              </a:rPr>
              <a:t>Producto, </a:t>
            </a:r>
          </a:p>
          <a:p>
            <a:pPr marL="457200" indent="-457200">
              <a:buFont typeface="Wingdings" panose="05000000000000000000" pitchFamily="2" charset="2"/>
              <a:buChar char="q"/>
            </a:pPr>
            <a:r>
              <a:rPr lang="es-ES" sz="3200" dirty="0" err="1">
                <a:solidFill>
                  <a:schemeClr val="bg1"/>
                </a:solidFill>
              </a:rPr>
              <a:t>Céteris</a:t>
            </a:r>
            <a:r>
              <a:rPr lang="es-ES" sz="3200" dirty="0">
                <a:solidFill>
                  <a:schemeClr val="bg1"/>
                </a:solidFill>
              </a:rPr>
              <a:t> </a:t>
            </a:r>
            <a:r>
              <a:rPr lang="es-ES" sz="3200" dirty="0" err="1">
                <a:solidFill>
                  <a:schemeClr val="bg1"/>
                </a:solidFill>
              </a:rPr>
              <a:t>páribus</a:t>
            </a:r>
            <a:r>
              <a:rPr lang="es-ES" sz="3200" dirty="0">
                <a:solidFill>
                  <a:schemeClr val="bg1"/>
                </a:solidFill>
              </a:rPr>
              <a:t>, </a:t>
            </a:r>
          </a:p>
          <a:p>
            <a:pPr marL="457200" indent="-457200">
              <a:buFont typeface="Wingdings" panose="05000000000000000000" pitchFamily="2" charset="2"/>
              <a:buChar char="q"/>
            </a:pPr>
            <a:r>
              <a:rPr lang="es-ES" sz="3200" dirty="0">
                <a:solidFill>
                  <a:schemeClr val="bg1"/>
                </a:solidFill>
              </a:rPr>
              <a:t>Mercado, </a:t>
            </a:r>
          </a:p>
          <a:p>
            <a:pPr marL="457200" indent="-457200">
              <a:buFont typeface="Wingdings" panose="05000000000000000000" pitchFamily="2" charset="2"/>
              <a:buChar char="q"/>
            </a:pPr>
            <a:r>
              <a:rPr lang="es-ES" sz="3200" dirty="0">
                <a:solidFill>
                  <a:schemeClr val="bg1"/>
                </a:solidFill>
              </a:rPr>
              <a:t>Precio nominal y real.</a:t>
            </a:r>
          </a:p>
        </p:txBody>
      </p:sp>
    </p:spTree>
    <p:extLst>
      <p:ext uri="{BB962C8B-B14F-4D97-AF65-F5344CB8AC3E}">
        <p14:creationId xmlns:p14="http://schemas.microsoft.com/office/powerpoint/2010/main" val="3866173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132523" y="685800"/>
            <a:ext cx="11688416" cy="5966791"/>
          </a:xfrm>
        </p:spPr>
        <p:txBody>
          <a:bodyPr/>
          <a:lstStyle/>
          <a:p>
            <a:pPr marL="0" indent="0">
              <a:buNone/>
            </a:pPr>
            <a:r>
              <a:rPr lang="es-ES" sz="4000" b="1" i="1" u="sng" dirty="0">
                <a:solidFill>
                  <a:srgbClr val="333333"/>
                </a:solidFill>
                <a:effectLst>
                  <a:outerShdw blurRad="38100" dist="38100" dir="2700000" algn="tl">
                    <a:srgbClr val="000000">
                      <a:alpha val="43137"/>
                    </a:srgbClr>
                  </a:outerShdw>
                </a:effectLst>
                <a:latin typeface="Playfair Display"/>
              </a:rPr>
              <a:t>Método del ingreso</a:t>
            </a:r>
          </a:p>
          <a:p>
            <a:pPr marL="0" indent="0">
              <a:buNone/>
            </a:pPr>
            <a:r>
              <a:rPr lang="es-ES" sz="2800" b="0" i="0" dirty="0">
                <a:solidFill>
                  <a:srgbClr val="333333"/>
                </a:solidFill>
                <a:effectLst/>
                <a:latin typeface="Open Sans" panose="020B0606030504020204" pitchFamily="34" charset="0"/>
              </a:rPr>
              <a:t>Es equivalente a la suma de los ingresos que ganan los propietarios de los factores productivos (trabajo y capital) durante un período de tiempo. En este caso el PIB = remuneración de los asalariados + impuestos – subvenciones + excedente de explotación</a:t>
            </a:r>
          </a:p>
          <a:p>
            <a:pPr marL="0" indent="0">
              <a:buNone/>
            </a:pPr>
            <a:endParaRPr lang="es-ES" sz="2800" b="1" i="0" dirty="0">
              <a:solidFill>
                <a:srgbClr val="333333"/>
              </a:solidFill>
              <a:effectLst/>
              <a:latin typeface="Playfair Display"/>
            </a:endParaRPr>
          </a:p>
          <a:p>
            <a:pPr marL="0" indent="0" algn="ctr">
              <a:buNone/>
            </a:pPr>
            <a:r>
              <a:rPr lang="es-ES" sz="3200" b="1" i="0" dirty="0">
                <a:solidFill>
                  <a:srgbClr val="333333"/>
                </a:solidFill>
                <a:effectLst/>
                <a:highlight>
                  <a:srgbClr val="FFFF00"/>
                </a:highlight>
                <a:latin typeface="Open Sans" panose="020B0606030504020204" pitchFamily="34" charset="0"/>
              </a:rPr>
              <a:t>PIB = RA + EBE + impuestos – subvenciones</a:t>
            </a:r>
          </a:p>
          <a:p>
            <a:pPr marL="0" indent="0" algn="ctr">
              <a:buNone/>
            </a:pPr>
            <a:endParaRPr lang="es-ES" sz="3200" b="0" i="0" dirty="0">
              <a:solidFill>
                <a:srgbClr val="333333"/>
              </a:solidFill>
              <a:effectLst/>
              <a:highlight>
                <a:srgbClr val="FFFF00"/>
              </a:highlight>
              <a:latin typeface="Open Sans" panose="020B0606030504020204" pitchFamily="34" charset="0"/>
            </a:endParaRPr>
          </a:p>
          <a:p>
            <a:pPr algn="l">
              <a:buClr>
                <a:srgbClr val="C00000"/>
              </a:buClr>
            </a:pPr>
            <a:r>
              <a:rPr lang="es-ES" sz="2800" b="0" i="0" dirty="0">
                <a:solidFill>
                  <a:srgbClr val="333333"/>
                </a:solidFill>
                <a:effectLst/>
                <a:latin typeface="Open Sans" panose="020B0606030504020204" pitchFamily="34" charset="0"/>
              </a:rPr>
              <a:t>Dónde: </a:t>
            </a:r>
            <a:r>
              <a:rPr lang="es-ES" sz="2800" b="1" i="0" dirty="0">
                <a:solidFill>
                  <a:srgbClr val="333333"/>
                </a:solidFill>
                <a:effectLst/>
                <a:latin typeface="Open Sans" panose="020B0606030504020204" pitchFamily="34" charset="0"/>
              </a:rPr>
              <a:t>RA</a:t>
            </a:r>
            <a:r>
              <a:rPr lang="es-ES" sz="2800" b="0" i="0" dirty="0">
                <a:solidFill>
                  <a:srgbClr val="333333"/>
                </a:solidFill>
                <a:effectLst/>
                <a:latin typeface="Open Sans" panose="020B0606030504020204" pitchFamily="34" charset="0"/>
              </a:rPr>
              <a:t> es la remuneración de asalariados </a:t>
            </a:r>
          </a:p>
          <a:p>
            <a:pPr algn="l">
              <a:buClr>
                <a:srgbClr val="C00000"/>
              </a:buClr>
            </a:pPr>
            <a:r>
              <a:rPr lang="es-ES" sz="2800" b="0" i="0" dirty="0">
                <a:solidFill>
                  <a:srgbClr val="333333"/>
                </a:solidFill>
                <a:effectLst/>
                <a:latin typeface="Open Sans" panose="020B0606030504020204" pitchFamily="34" charset="0"/>
              </a:rPr>
              <a:t> </a:t>
            </a:r>
            <a:r>
              <a:rPr lang="es-ES" sz="2800" b="1" i="0" dirty="0">
                <a:solidFill>
                  <a:srgbClr val="333333"/>
                </a:solidFill>
                <a:effectLst/>
                <a:latin typeface="Open Sans" panose="020B0606030504020204" pitchFamily="34" charset="0"/>
              </a:rPr>
              <a:t>EBE</a:t>
            </a:r>
            <a:r>
              <a:rPr lang="es-ES" sz="2800" b="0" i="0" dirty="0">
                <a:solidFill>
                  <a:srgbClr val="333333"/>
                </a:solidFill>
                <a:effectLst/>
                <a:latin typeface="Open Sans" panose="020B0606030504020204" pitchFamily="34" charset="0"/>
              </a:rPr>
              <a:t> es el excedente bruto de explotación.</a:t>
            </a:r>
          </a:p>
          <a:p>
            <a:pPr marL="0" indent="0">
              <a:buNone/>
            </a:pPr>
            <a:endParaRPr lang="es-ES" dirty="0"/>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24278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684211" y="685800"/>
            <a:ext cx="10937945" cy="5927035"/>
          </a:xfrm>
        </p:spPr>
        <p:txBody>
          <a:bodyPr/>
          <a:lstStyle/>
          <a:p>
            <a:pPr algn="l">
              <a:buClr>
                <a:srgbClr val="C00000"/>
              </a:buClr>
              <a:buFont typeface="Wingdings" panose="05000000000000000000" pitchFamily="2" charset="2"/>
              <a:buChar char="v"/>
            </a:pPr>
            <a:r>
              <a:rPr lang="es-ES" sz="2800" b="1" i="0" u="none" strike="noStrike" dirty="0">
                <a:solidFill>
                  <a:srgbClr val="333333"/>
                </a:solidFill>
                <a:effectLst/>
                <a:highlight>
                  <a:srgbClr val="FFFF00"/>
                </a:highlight>
                <a:latin typeface="Open Sans" panose="020B0606030504020204" pitchFamily="34" charset="0"/>
                <a:hlinkClick r:id="rId2"/>
              </a:rPr>
              <a:t>Índice de </a:t>
            </a:r>
            <a:r>
              <a:rPr lang="es-ES" sz="2800" b="1" i="0" u="none" strike="noStrike" dirty="0" err="1">
                <a:solidFill>
                  <a:srgbClr val="333333"/>
                </a:solidFill>
                <a:effectLst/>
                <a:highlight>
                  <a:srgbClr val="FFFF00"/>
                </a:highlight>
                <a:latin typeface="Open Sans" panose="020B0606030504020204" pitchFamily="34" charset="0"/>
                <a:hlinkClick r:id="rId2"/>
              </a:rPr>
              <a:t>gini</a:t>
            </a:r>
            <a:endParaRPr lang="es-ES" sz="2800" b="0" i="0" dirty="0">
              <a:solidFill>
                <a:srgbClr val="333333"/>
              </a:solidFill>
              <a:effectLst/>
              <a:highlight>
                <a:srgbClr val="FFFF00"/>
              </a:highlight>
              <a:latin typeface="Open Sans" panose="020B0606030504020204" pitchFamily="34" charset="0"/>
            </a:endParaRPr>
          </a:p>
          <a:p>
            <a:pPr algn="l">
              <a:buClr>
                <a:srgbClr val="C00000"/>
              </a:buClr>
              <a:buFont typeface="Wingdings" panose="05000000000000000000" pitchFamily="2" charset="2"/>
              <a:buChar char="v"/>
            </a:pPr>
            <a:r>
              <a:rPr lang="es-ES" sz="2800" b="0" i="0" dirty="0">
                <a:solidFill>
                  <a:srgbClr val="333333"/>
                </a:solidFill>
                <a:effectLst/>
                <a:highlight>
                  <a:srgbClr val="FFFF00"/>
                </a:highlight>
                <a:latin typeface="Open Sans" panose="020B0606030504020204" pitchFamily="34" charset="0"/>
              </a:rPr>
              <a:t> </a:t>
            </a:r>
            <a:r>
              <a:rPr lang="es-ES" sz="2800" b="1" i="0" u="none" strike="noStrike" dirty="0">
                <a:solidFill>
                  <a:srgbClr val="333333"/>
                </a:solidFill>
                <a:effectLst/>
                <a:highlight>
                  <a:srgbClr val="FFFF00"/>
                </a:highlight>
                <a:latin typeface="Open Sans" panose="020B0606030504020204" pitchFamily="34" charset="0"/>
                <a:hlinkClick r:id="rId3"/>
              </a:rPr>
              <a:t>Índice de desarrollo humano</a:t>
            </a:r>
            <a:endParaRPr lang="es-ES" sz="2800" b="0" i="0" dirty="0">
              <a:solidFill>
                <a:srgbClr val="333333"/>
              </a:solidFill>
              <a:effectLst/>
              <a:highlight>
                <a:srgbClr val="FFFF00"/>
              </a:highlight>
              <a:latin typeface="Open Sans" panose="020B0606030504020204" pitchFamily="34" charset="0"/>
            </a:endParaRPr>
          </a:p>
          <a:p>
            <a:pPr algn="l">
              <a:buClr>
                <a:srgbClr val="C00000"/>
              </a:buClr>
              <a:buFont typeface="Wingdings" panose="05000000000000000000" pitchFamily="2" charset="2"/>
              <a:buChar char="v"/>
            </a:pPr>
            <a:r>
              <a:rPr lang="es-ES" sz="2800" b="0" i="0" dirty="0">
                <a:solidFill>
                  <a:srgbClr val="333333"/>
                </a:solidFill>
                <a:effectLst/>
                <a:highlight>
                  <a:srgbClr val="FFFF00"/>
                </a:highlight>
                <a:latin typeface="Open Sans" panose="020B0606030504020204" pitchFamily="34" charset="0"/>
              </a:rPr>
              <a:t> </a:t>
            </a:r>
            <a:r>
              <a:rPr lang="es-ES" sz="2800" b="1" i="0" u="none" strike="noStrike" dirty="0">
                <a:solidFill>
                  <a:srgbClr val="333333"/>
                </a:solidFill>
                <a:effectLst/>
                <a:highlight>
                  <a:srgbClr val="FFFF00"/>
                </a:highlight>
                <a:latin typeface="Open Sans" panose="020B0606030504020204" pitchFamily="34" charset="0"/>
                <a:hlinkClick r:id="rId4"/>
              </a:rPr>
              <a:t>PIB per cápita</a:t>
            </a:r>
            <a:endParaRPr lang="es-ES" sz="2800" b="1" i="0" u="none" strike="noStrike" dirty="0">
              <a:solidFill>
                <a:srgbClr val="333333"/>
              </a:solidFill>
              <a:effectLst/>
              <a:highlight>
                <a:srgbClr val="FFFF00"/>
              </a:highlight>
              <a:latin typeface="Open Sans" panose="020B0606030504020204" pitchFamily="34" charset="0"/>
            </a:endParaRPr>
          </a:p>
          <a:p>
            <a:pPr algn="l">
              <a:buClr>
                <a:srgbClr val="C00000"/>
              </a:buClr>
              <a:buFont typeface="Wingdings" panose="05000000000000000000" pitchFamily="2" charset="2"/>
              <a:buChar char="v"/>
            </a:pPr>
            <a:endParaRPr lang="es-ES" sz="2800" b="1" dirty="0">
              <a:solidFill>
                <a:srgbClr val="333333"/>
              </a:solidFill>
              <a:highlight>
                <a:srgbClr val="FFFF00"/>
              </a:highlight>
              <a:latin typeface="Open Sans" panose="020B0606030504020204" pitchFamily="34" charset="0"/>
            </a:endParaRPr>
          </a:p>
          <a:p>
            <a:pPr marL="0" indent="0" algn="l">
              <a:buClr>
                <a:srgbClr val="C00000"/>
              </a:buClr>
              <a:buNone/>
            </a:pPr>
            <a:endParaRPr lang="es-ES" sz="2800" b="0" i="0" dirty="0">
              <a:solidFill>
                <a:srgbClr val="333333"/>
              </a:solidFill>
              <a:effectLst/>
              <a:highlight>
                <a:srgbClr val="FFFF00"/>
              </a:highlight>
              <a:latin typeface="Open Sans" panose="020B0606030504020204" pitchFamily="34" charset="0"/>
            </a:endParaRPr>
          </a:p>
          <a:p>
            <a:pPr marL="0" indent="0">
              <a:buNone/>
            </a:pPr>
            <a:endParaRPr lang="es-ES" dirty="0"/>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5809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331305" y="685800"/>
            <a:ext cx="11608904" cy="5754757"/>
          </a:xfrm>
        </p:spPr>
        <p:txBody>
          <a:bodyPr>
            <a:normAutofit/>
          </a:bodyPr>
          <a:lstStyle/>
          <a:p>
            <a:pPr marL="0" indent="0">
              <a:buNone/>
            </a:pPr>
            <a:r>
              <a:rPr lang="es-ES" sz="4800" b="1" i="0" u="sng" dirty="0">
                <a:solidFill>
                  <a:srgbClr val="C00000"/>
                </a:solidFill>
                <a:effectLst/>
                <a:latin typeface="Playfair Display"/>
              </a:rPr>
              <a:t>Frontera de posibilidades de producción</a:t>
            </a:r>
          </a:p>
          <a:p>
            <a:pPr marL="0" indent="0">
              <a:buNone/>
            </a:pPr>
            <a:endParaRPr lang="es-ES" sz="4400" b="1" i="0" dirty="0">
              <a:solidFill>
                <a:srgbClr val="C00000"/>
              </a:solidFill>
              <a:effectLst/>
              <a:latin typeface="Playfair Display"/>
            </a:endParaRPr>
          </a:p>
          <a:p>
            <a:pPr marL="0" indent="0" algn="just">
              <a:buNone/>
            </a:pPr>
            <a:r>
              <a:rPr lang="es-ES" sz="3600" b="0" i="0" dirty="0">
                <a:solidFill>
                  <a:srgbClr val="333333"/>
                </a:solidFill>
                <a:effectLst/>
                <a:latin typeface="Open Sans" panose="020B0606030504020204" pitchFamily="34" charset="0"/>
              </a:rPr>
              <a:t>La frontera de posibilidades de producción (FPP) es una representación gráfica de las cantidades máximas de producción que puede obtener una economía, en un periodo determinado, haciendo uso de todos los recursos que tiene disponibles</a:t>
            </a:r>
            <a:endParaRPr lang="es-ES" sz="3600" dirty="0"/>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39723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265043" y="685800"/>
            <a:ext cx="11542643" cy="5701748"/>
          </a:xfrm>
        </p:spPr>
        <p:txBody>
          <a:bodyPr>
            <a:normAutofit/>
          </a:bodyPr>
          <a:lstStyle/>
          <a:p>
            <a:pPr marL="0" indent="0">
              <a:buNone/>
            </a:pPr>
            <a:r>
              <a:rPr lang="es-ES" sz="2800" b="1" i="0" dirty="0">
                <a:solidFill>
                  <a:srgbClr val="C00000"/>
                </a:solidFill>
                <a:effectLst/>
                <a:latin typeface="Arial" panose="020B0604020202020204" pitchFamily="34" charset="0"/>
              </a:rPr>
              <a:t>El costo de oportunidad </a:t>
            </a:r>
            <a:r>
              <a:rPr lang="es-ES" sz="2400" b="0" i="0" dirty="0">
                <a:solidFill>
                  <a:srgbClr val="333333"/>
                </a:solidFill>
                <a:effectLst/>
                <a:latin typeface="Arial" panose="020B0604020202020204" pitchFamily="34" charset="0"/>
              </a:rPr>
              <a:t>es el valor máximo sacrificado alternativo de tomar una decisión económica, también es llamado costo alternativo o costo económico.</a:t>
            </a:r>
          </a:p>
          <a:p>
            <a:pPr marL="0" indent="0">
              <a:buNone/>
            </a:pPr>
            <a:r>
              <a:rPr lang="es-ES" sz="2400" b="0" i="0" dirty="0">
                <a:solidFill>
                  <a:srgbClr val="333333"/>
                </a:solidFill>
                <a:effectLst/>
                <a:latin typeface="Arial" panose="020B0604020202020204" pitchFamily="34" charset="0"/>
              </a:rPr>
              <a:t>El costo de oportunidad es el valor a que se renuncia por consumir o utilizar un bien o servicio para un propósito dado en lugar de otro uso o destino posible</a:t>
            </a:r>
          </a:p>
          <a:p>
            <a:pPr marL="0" indent="0">
              <a:buNone/>
            </a:pPr>
            <a:endParaRPr lang="es-ES" sz="2400" b="0" i="0" dirty="0">
              <a:solidFill>
                <a:srgbClr val="333333"/>
              </a:solidFill>
              <a:effectLst/>
              <a:latin typeface="Arial" panose="020B0604020202020204" pitchFamily="34" charset="0"/>
            </a:endParaRPr>
          </a:p>
          <a:p>
            <a:pPr>
              <a:buFont typeface="Wingdings" panose="05000000000000000000" pitchFamily="2" charset="2"/>
              <a:buChar char="§"/>
            </a:pPr>
            <a:r>
              <a:rPr lang="es-ES" sz="2400" b="1" i="0" dirty="0">
                <a:solidFill>
                  <a:srgbClr val="222222"/>
                </a:solidFill>
                <a:effectLst/>
                <a:latin typeface="Barlow"/>
              </a:rPr>
              <a:t>Costo de oportunidad en macroeconomía</a:t>
            </a:r>
          </a:p>
          <a:p>
            <a:pPr>
              <a:buFont typeface="Wingdings" panose="05000000000000000000" pitchFamily="2" charset="2"/>
              <a:buChar char="§"/>
            </a:pPr>
            <a:r>
              <a:rPr lang="es-ES" sz="2400" b="1" i="0" dirty="0">
                <a:solidFill>
                  <a:srgbClr val="222222"/>
                </a:solidFill>
                <a:effectLst/>
                <a:latin typeface="Barlow"/>
              </a:rPr>
              <a:t>Costo de oportunidad en microeconomía</a:t>
            </a:r>
          </a:p>
          <a:p>
            <a:pPr>
              <a:buFont typeface="Wingdings" panose="05000000000000000000" pitchFamily="2" charset="2"/>
              <a:buChar char="§"/>
            </a:pPr>
            <a:r>
              <a:rPr lang="es-ES" sz="2400" b="1" i="0" dirty="0">
                <a:solidFill>
                  <a:srgbClr val="222222"/>
                </a:solidFill>
                <a:effectLst/>
                <a:latin typeface="Barlow"/>
              </a:rPr>
              <a:t>Costo de oportunidad y su enfoque dentro de la contabilidad</a:t>
            </a:r>
          </a:p>
          <a:p>
            <a:pPr>
              <a:buFont typeface="Wingdings" panose="05000000000000000000" pitchFamily="2" charset="2"/>
              <a:buChar char="§"/>
            </a:pPr>
            <a:r>
              <a:rPr lang="es-ES" sz="2400" b="1" i="0" dirty="0">
                <a:solidFill>
                  <a:srgbClr val="222222"/>
                </a:solidFill>
                <a:effectLst/>
                <a:latin typeface="Barlow"/>
              </a:rPr>
              <a:t>Costo de oportunidad en la evaluación financiera de proyectos de inversión</a:t>
            </a:r>
          </a:p>
          <a:p>
            <a:pPr>
              <a:buFont typeface="Wingdings" panose="05000000000000000000" pitchFamily="2" charset="2"/>
              <a:buChar char="§"/>
            </a:pPr>
            <a:r>
              <a:rPr lang="es-ES" sz="2400" b="1" i="0" dirty="0">
                <a:solidFill>
                  <a:srgbClr val="222222"/>
                </a:solidFill>
                <a:effectLst/>
                <a:latin typeface="Barlow"/>
              </a:rPr>
              <a:t>Costo de oportunidad en la evaluación de proyectos sociales</a:t>
            </a:r>
          </a:p>
          <a:p>
            <a:pPr marL="0" indent="0">
              <a:buNone/>
            </a:pPr>
            <a:endParaRPr lang="es-ES" sz="2400" dirty="0"/>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6521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684211" y="685800"/>
            <a:ext cx="10937945" cy="5622235"/>
          </a:xfrm>
        </p:spPr>
        <p:txBody>
          <a:bodyPr/>
          <a:lstStyle/>
          <a:p>
            <a:pPr marL="0" indent="0" algn="ctr">
              <a:buNone/>
            </a:pPr>
            <a:r>
              <a:rPr lang="es-ES" sz="3200" b="1" i="1" u="sng" dirty="0">
                <a:solidFill>
                  <a:srgbClr val="C00000"/>
                </a:solidFill>
                <a:effectLst>
                  <a:outerShdw blurRad="38100" dist="38100" dir="2700000" algn="tl">
                    <a:srgbClr val="000000">
                      <a:alpha val="43137"/>
                    </a:srgbClr>
                  </a:outerShdw>
                </a:effectLst>
              </a:rPr>
              <a:t>MICROECONOMÍA</a:t>
            </a:r>
          </a:p>
          <a:p>
            <a:pPr marL="0" indent="0" algn="ctr">
              <a:buNone/>
            </a:pPr>
            <a:endParaRPr lang="es-ES" sz="3200" b="1" i="1" u="sng" dirty="0">
              <a:solidFill>
                <a:srgbClr val="C00000"/>
              </a:solidFill>
              <a:effectLst>
                <a:outerShdw blurRad="38100" dist="38100" dir="2700000" algn="tl">
                  <a:srgbClr val="000000">
                    <a:alpha val="43137"/>
                  </a:srgbClr>
                </a:outerShdw>
              </a:effectLst>
            </a:endParaRPr>
          </a:p>
          <a:p>
            <a:pPr marL="0" indent="0" algn="just">
              <a:buNone/>
            </a:pPr>
            <a:r>
              <a:rPr lang="es-ES" sz="2800" b="1" u="sng" dirty="0">
                <a:solidFill>
                  <a:srgbClr val="C00000"/>
                </a:solidFill>
                <a:effectLst>
                  <a:outerShdw blurRad="38100" dist="38100" dir="2700000" algn="tl">
                    <a:srgbClr val="000000">
                      <a:alpha val="43137"/>
                    </a:srgbClr>
                  </a:outerShdw>
                </a:effectLst>
              </a:rPr>
              <a:t>Problemas económicos</a:t>
            </a:r>
          </a:p>
          <a:p>
            <a:pPr marL="0" indent="0" algn="just">
              <a:buNone/>
            </a:pPr>
            <a:r>
              <a:rPr lang="es-ES" sz="2800" i="0" dirty="0">
                <a:solidFill>
                  <a:schemeClr val="bg1"/>
                </a:solidFill>
                <a:effectLst/>
                <a:latin typeface="Helvetica" panose="020B0604020202020204" pitchFamily="34" charset="0"/>
              </a:rPr>
              <a:t>Puede entenderse que un </a:t>
            </a:r>
            <a:r>
              <a:rPr lang="es-ES" sz="2800" dirty="0">
                <a:solidFill>
                  <a:schemeClr val="bg1"/>
                </a:solidFill>
                <a:latin typeface="Helvetica" panose="020B0604020202020204" pitchFamily="34" charset="0"/>
              </a:rPr>
              <a:t>problema</a:t>
            </a:r>
            <a:r>
              <a:rPr lang="es-ES" sz="2800" i="0" dirty="0">
                <a:solidFill>
                  <a:schemeClr val="bg1"/>
                </a:solidFill>
                <a:effectLst/>
                <a:latin typeface="Helvetica" panose="020B0604020202020204" pitchFamily="34" charset="0"/>
              </a:rPr>
              <a:t> es una dificultad que impide el desarrollo normal de una acción o de una actividad.</a:t>
            </a:r>
          </a:p>
          <a:p>
            <a:pPr marL="0" indent="0" algn="just">
              <a:buNone/>
            </a:pPr>
            <a:r>
              <a:rPr lang="es-ES" sz="2800" dirty="0">
                <a:solidFill>
                  <a:schemeClr val="bg1"/>
                </a:solidFill>
                <a:latin typeface="Helvetica" panose="020B0604020202020204" pitchFamily="34" charset="0"/>
              </a:rPr>
              <a:t>Ejemplos :</a:t>
            </a:r>
          </a:p>
          <a:p>
            <a:pPr algn="just">
              <a:buFont typeface="Wingdings" panose="05000000000000000000" pitchFamily="2" charset="2"/>
              <a:buChar char="§"/>
            </a:pPr>
            <a:r>
              <a:rPr lang="es-ES" sz="2800" i="1" dirty="0">
                <a:solidFill>
                  <a:schemeClr val="bg1"/>
                </a:solidFill>
                <a:effectLst>
                  <a:outerShdw blurRad="38100" dist="38100" dir="2700000" algn="tl">
                    <a:srgbClr val="000000">
                      <a:alpha val="43137"/>
                    </a:srgbClr>
                  </a:outerShdw>
                </a:effectLst>
                <a:latin typeface="Helvetica" panose="020B0604020202020204" pitchFamily="34" charset="0"/>
              </a:rPr>
              <a:t>Economía de familia</a:t>
            </a:r>
          </a:p>
          <a:p>
            <a:pPr algn="just">
              <a:buFont typeface="Wingdings" panose="05000000000000000000" pitchFamily="2" charset="2"/>
              <a:buChar char="§"/>
            </a:pPr>
            <a:r>
              <a:rPr lang="es-ES" sz="2800" i="1" dirty="0">
                <a:solidFill>
                  <a:schemeClr val="bg1"/>
                </a:solidFill>
                <a:effectLst>
                  <a:outerShdw blurRad="38100" dist="38100" dir="2700000" algn="tl">
                    <a:srgbClr val="000000">
                      <a:alpha val="43137"/>
                    </a:srgbClr>
                  </a:outerShdw>
                </a:effectLst>
                <a:latin typeface="Helvetica" panose="020B0604020202020204" pitchFamily="34" charset="0"/>
              </a:rPr>
              <a:t>Economías de países</a:t>
            </a:r>
          </a:p>
          <a:p>
            <a:pPr marL="0" indent="0" algn="just">
              <a:buNone/>
            </a:pPr>
            <a:endParaRPr lang="es-ES" sz="2800" i="1" dirty="0">
              <a:solidFill>
                <a:schemeClr val="bg1"/>
              </a:solidFill>
              <a:effectLst>
                <a:outerShdw blurRad="38100" dist="38100" dir="2700000" algn="tl">
                  <a:srgbClr val="000000">
                    <a:alpha val="43137"/>
                  </a:srgbClr>
                </a:outerShdw>
              </a:effectLst>
            </a:endParaRPr>
          </a:p>
          <a:p>
            <a:pPr marL="0" indent="0">
              <a:buNone/>
            </a:pPr>
            <a:endParaRPr lang="es-ES" dirty="0"/>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67764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684211" y="685800"/>
            <a:ext cx="11136727" cy="5516217"/>
          </a:xfrm>
        </p:spPr>
        <p:txBody>
          <a:bodyPr/>
          <a:lstStyle/>
          <a:p>
            <a:pPr marL="0" indent="0">
              <a:buNone/>
            </a:pPr>
            <a:r>
              <a:rPr lang="es-ES" sz="3600" b="1" i="1" u="sng" dirty="0">
                <a:solidFill>
                  <a:srgbClr val="FFC000"/>
                </a:solidFill>
                <a:effectLst>
                  <a:outerShdw blurRad="38100" dist="38100" dir="2700000" algn="tl">
                    <a:srgbClr val="000000">
                      <a:alpha val="43137"/>
                    </a:srgbClr>
                  </a:outerShdw>
                </a:effectLst>
              </a:rPr>
              <a:t>PROBLEMAS ECONÓMICOS EN ECUADOR</a:t>
            </a:r>
            <a:br>
              <a:rPr lang="es-ES" sz="3600" b="1" i="1" u="sng" dirty="0">
                <a:solidFill>
                  <a:srgbClr val="FFC000"/>
                </a:solidFill>
                <a:effectLst>
                  <a:outerShdw blurRad="38100" dist="38100" dir="2700000" algn="tl">
                    <a:srgbClr val="000000">
                      <a:alpha val="43137"/>
                    </a:srgbClr>
                  </a:outerShdw>
                </a:effectLst>
              </a:rPr>
            </a:br>
            <a:endParaRPr lang="es-ES" sz="3600" b="1" i="1" u="sng" dirty="0">
              <a:solidFill>
                <a:srgbClr val="FFC000"/>
              </a:solidFill>
              <a:effectLst>
                <a:outerShdw blurRad="38100" dist="38100" dir="2700000" algn="tl">
                  <a:srgbClr val="000000">
                    <a:alpha val="43137"/>
                  </a:srgbClr>
                </a:outerShdw>
              </a:effectLst>
            </a:endParaRPr>
          </a:p>
          <a:p>
            <a:pPr>
              <a:buClr>
                <a:srgbClr val="FFC000"/>
              </a:buClr>
              <a:buFont typeface="Wingdings" panose="05000000000000000000" pitchFamily="2" charset="2"/>
              <a:buChar char="q"/>
            </a:pPr>
            <a:r>
              <a:rPr lang="es-ES" sz="3600" dirty="0">
                <a:solidFill>
                  <a:schemeClr val="bg1"/>
                </a:solidFill>
              </a:rPr>
              <a:t>Crecimiento económico</a:t>
            </a:r>
          </a:p>
          <a:p>
            <a:pPr>
              <a:buClr>
                <a:srgbClr val="FFC000"/>
              </a:buClr>
              <a:buFont typeface="Wingdings" panose="05000000000000000000" pitchFamily="2" charset="2"/>
              <a:buChar char="q"/>
            </a:pPr>
            <a:r>
              <a:rPr lang="es-ES" sz="3600" dirty="0">
                <a:solidFill>
                  <a:schemeClr val="bg1"/>
                </a:solidFill>
              </a:rPr>
              <a:t>Ajuste fiscal</a:t>
            </a:r>
          </a:p>
          <a:p>
            <a:pPr>
              <a:buClr>
                <a:srgbClr val="FFC000"/>
              </a:buClr>
              <a:buFont typeface="Wingdings" panose="05000000000000000000" pitchFamily="2" charset="2"/>
              <a:buChar char="q"/>
            </a:pPr>
            <a:r>
              <a:rPr lang="es-ES" sz="3600" dirty="0">
                <a:solidFill>
                  <a:schemeClr val="bg1"/>
                </a:solidFill>
              </a:rPr>
              <a:t>La pobreza</a:t>
            </a:r>
          </a:p>
          <a:p>
            <a:pPr>
              <a:buClr>
                <a:srgbClr val="FFC000"/>
              </a:buClr>
              <a:buFont typeface="Wingdings" panose="05000000000000000000" pitchFamily="2" charset="2"/>
              <a:buChar char="q"/>
            </a:pPr>
            <a:r>
              <a:rPr lang="es-ES" sz="3600" dirty="0">
                <a:solidFill>
                  <a:schemeClr val="bg1"/>
                </a:solidFill>
              </a:rPr>
              <a:t>Desempleo y la calidad de empleo</a:t>
            </a:r>
          </a:p>
          <a:p>
            <a:pPr marL="0" indent="0">
              <a:buNone/>
            </a:pPr>
            <a:endParaRPr lang="es-ES" dirty="0"/>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21365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684211" y="685800"/>
            <a:ext cx="11136727" cy="5900530"/>
          </a:xfrm>
        </p:spPr>
        <p:txBody>
          <a:bodyPr>
            <a:normAutofit lnSpcReduction="10000"/>
          </a:bodyPr>
          <a:lstStyle/>
          <a:p>
            <a:pPr marL="0" indent="0" algn="ctr">
              <a:buNone/>
            </a:pPr>
            <a:r>
              <a:rPr lang="es-ES" sz="3200" b="1" i="1" u="sng" dirty="0">
                <a:solidFill>
                  <a:srgbClr val="FFC000"/>
                </a:solidFill>
                <a:effectLst>
                  <a:outerShdw blurRad="38100" dist="38100" dir="2700000" algn="tl">
                    <a:srgbClr val="000000">
                      <a:alpha val="43137"/>
                    </a:srgbClr>
                  </a:outerShdw>
                </a:effectLst>
              </a:rPr>
              <a:t>AGENTES ECONÓMICOS</a:t>
            </a:r>
          </a:p>
          <a:p>
            <a:pPr marL="0" indent="0" algn="ctr">
              <a:buNone/>
            </a:pPr>
            <a:endParaRPr lang="es-ES" sz="2800" b="1" i="1" u="sng" dirty="0">
              <a:solidFill>
                <a:srgbClr val="FFC000"/>
              </a:solidFill>
              <a:effectLst>
                <a:outerShdw blurRad="38100" dist="38100" dir="2700000" algn="tl">
                  <a:srgbClr val="000000">
                    <a:alpha val="43137"/>
                  </a:srgbClr>
                </a:outerShdw>
              </a:effectLst>
            </a:endParaRPr>
          </a:p>
          <a:p>
            <a:pPr marL="0" indent="0" algn="just">
              <a:buNone/>
            </a:pPr>
            <a:r>
              <a:rPr lang="es-ES" sz="3200" b="1" i="0" dirty="0">
                <a:solidFill>
                  <a:schemeClr val="bg1"/>
                </a:solidFill>
                <a:effectLst/>
                <a:latin typeface="Open Sans" panose="020B0606030504020204" pitchFamily="34" charset="0"/>
              </a:rPr>
              <a:t>Concepto. </a:t>
            </a:r>
            <a:r>
              <a:rPr lang="es-ES" sz="3200" b="0" i="0" dirty="0">
                <a:solidFill>
                  <a:schemeClr val="bg1"/>
                </a:solidFill>
                <a:effectLst/>
                <a:latin typeface="Open Sans" panose="020B0606030504020204" pitchFamily="34" charset="0"/>
              </a:rPr>
              <a:t>Un agente económico es toda persona física o jurídica que participa de algún modo o en alguna parte del proceso de una actividad económica</a:t>
            </a:r>
          </a:p>
          <a:p>
            <a:pPr marL="0" indent="0" algn="just">
              <a:buNone/>
            </a:pPr>
            <a:endParaRPr lang="es-ES" sz="3200" b="0" i="0" dirty="0">
              <a:solidFill>
                <a:schemeClr val="bg1"/>
              </a:solidFill>
              <a:effectLst/>
              <a:latin typeface="Open Sans" panose="020B0606030504020204" pitchFamily="34" charset="0"/>
            </a:endParaRPr>
          </a:p>
          <a:p>
            <a:pPr algn="just">
              <a:buClr>
                <a:srgbClr val="C00000"/>
              </a:buClr>
              <a:buFont typeface="Wingdings" panose="05000000000000000000" pitchFamily="2" charset="2"/>
              <a:buChar char="§"/>
            </a:pPr>
            <a:r>
              <a:rPr lang="es-ES" sz="3200" b="0" i="0" dirty="0">
                <a:solidFill>
                  <a:schemeClr val="bg1"/>
                </a:solidFill>
                <a:effectLst/>
                <a:latin typeface="Open Sans" panose="020B0606030504020204" pitchFamily="34" charset="0"/>
              </a:rPr>
              <a:t>En general, podríamos hablar de agentes económicos de forma individual o de forma general</a:t>
            </a:r>
            <a:endParaRPr lang="es-ES" sz="3600" dirty="0">
              <a:solidFill>
                <a:schemeClr val="bg1"/>
              </a:solidFill>
              <a:latin typeface="Open Sans" panose="020B0606030504020204" pitchFamily="34" charset="0"/>
            </a:endParaRPr>
          </a:p>
          <a:p>
            <a:pPr algn="just">
              <a:buClr>
                <a:srgbClr val="C00000"/>
              </a:buClr>
              <a:buFont typeface="Wingdings" panose="05000000000000000000" pitchFamily="2" charset="2"/>
              <a:buChar char="§"/>
            </a:pPr>
            <a:r>
              <a:rPr lang="es-ES" sz="3200" b="0" i="0" dirty="0">
                <a:solidFill>
                  <a:schemeClr val="bg1"/>
                </a:solidFill>
                <a:effectLst/>
                <a:latin typeface="Open Sans" panose="020B0606030504020204" pitchFamily="34" charset="0"/>
              </a:rPr>
              <a:t>Ejemplo: Comprador, vendedor</a:t>
            </a:r>
          </a:p>
          <a:p>
            <a:pPr marL="0" indent="0" algn="just">
              <a:buNone/>
            </a:pPr>
            <a:r>
              <a:rPr lang="es-ES" sz="3200" b="1" i="0" dirty="0">
                <a:solidFill>
                  <a:srgbClr val="333333"/>
                </a:solidFill>
                <a:effectLst/>
                <a:latin typeface="Open Sans" panose="020B0606030504020204" pitchFamily="34" charset="0"/>
              </a:rPr>
              <a:t>En económica tiene una clasificación</a:t>
            </a:r>
            <a:endParaRPr lang="es-ES" sz="2800" b="1" i="1" u="sng" dirty="0">
              <a:solidFill>
                <a:srgbClr val="FFC000"/>
              </a:solidFill>
              <a:effectLst>
                <a:outerShdw blurRad="38100" dist="38100" dir="2700000" algn="tl">
                  <a:srgbClr val="000000">
                    <a:alpha val="43137"/>
                  </a:srgbClr>
                </a:outerShdw>
              </a:effectLst>
            </a:endParaRPr>
          </a:p>
          <a:p>
            <a:pPr marL="0" indent="0">
              <a:buNone/>
            </a:pPr>
            <a:endParaRPr lang="es-ES" dirty="0"/>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41142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477079" y="685800"/>
            <a:ext cx="11463130" cy="5648739"/>
          </a:xfrm>
        </p:spPr>
        <p:txBody>
          <a:bodyPr>
            <a:normAutofit/>
          </a:bodyPr>
          <a:lstStyle/>
          <a:p>
            <a:pPr>
              <a:buClr>
                <a:srgbClr val="FFC000"/>
              </a:buClr>
              <a:buFont typeface="Wingdings" panose="05000000000000000000" pitchFamily="2" charset="2"/>
              <a:buChar char="q"/>
            </a:pPr>
            <a:r>
              <a:rPr lang="es-ES" sz="2400" b="1" dirty="0">
                <a:solidFill>
                  <a:schemeClr val="bg1"/>
                </a:solidFill>
              </a:rPr>
              <a:t>Hogares</a:t>
            </a:r>
          </a:p>
          <a:p>
            <a:pPr>
              <a:buClr>
                <a:srgbClr val="FFC000"/>
              </a:buClr>
              <a:buFont typeface="Wingdings" panose="05000000000000000000" pitchFamily="2" charset="2"/>
              <a:buChar char="q"/>
            </a:pPr>
            <a:r>
              <a:rPr lang="es-ES" sz="2400" b="1" dirty="0">
                <a:solidFill>
                  <a:schemeClr val="bg1"/>
                </a:solidFill>
              </a:rPr>
              <a:t>Empresas</a:t>
            </a:r>
          </a:p>
          <a:p>
            <a:pPr>
              <a:buClr>
                <a:srgbClr val="FFC000"/>
              </a:buClr>
              <a:buFont typeface="Wingdings" panose="05000000000000000000" pitchFamily="2" charset="2"/>
              <a:buChar char="q"/>
            </a:pPr>
            <a:r>
              <a:rPr lang="es-ES" sz="2400" b="1" dirty="0">
                <a:solidFill>
                  <a:schemeClr val="bg1"/>
                </a:solidFill>
              </a:rPr>
              <a:t>Estado</a:t>
            </a:r>
          </a:p>
          <a:p>
            <a:pPr>
              <a:buClr>
                <a:srgbClr val="FFC000"/>
              </a:buClr>
              <a:buFont typeface="Wingdings" panose="05000000000000000000" pitchFamily="2" charset="2"/>
              <a:buChar char="q"/>
            </a:pPr>
            <a:r>
              <a:rPr lang="es-ES" sz="2400" b="1" dirty="0">
                <a:solidFill>
                  <a:schemeClr val="bg1"/>
                </a:solidFill>
              </a:rPr>
              <a:t>Bancos Centrales</a:t>
            </a:r>
          </a:p>
          <a:p>
            <a:pPr marL="0" indent="0">
              <a:buClr>
                <a:srgbClr val="FFC000"/>
              </a:buClr>
              <a:buNone/>
            </a:pPr>
            <a:endParaRPr lang="es-ES" sz="2400" b="1" dirty="0">
              <a:solidFill>
                <a:schemeClr val="bg1"/>
              </a:solidFill>
            </a:endParaRPr>
          </a:p>
          <a:p>
            <a:pPr marL="0" indent="0" algn="just">
              <a:buClr>
                <a:srgbClr val="FFC000"/>
              </a:buClr>
              <a:buNone/>
            </a:pPr>
            <a:r>
              <a:rPr lang="es-ES" sz="2400" b="1" i="0" dirty="0">
                <a:solidFill>
                  <a:srgbClr val="333333"/>
                </a:solidFill>
                <a:effectLst/>
                <a:highlight>
                  <a:srgbClr val="FFFF00"/>
                </a:highlight>
                <a:latin typeface="Open Sans" panose="020B0606030504020204" pitchFamily="34" charset="0"/>
              </a:rPr>
              <a:t>Tipos de bienes: </a:t>
            </a:r>
            <a:r>
              <a:rPr lang="es-ES" sz="2400" b="0" i="0" dirty="0">
                <a:solidFill>
                  <a:srgbClr val="333333"/>
                </a:solidFill>
                <a:effectLst/>
                <a:latin typeface="Open Sans" panose="020B0606030504020204" pitchFamily="34" charset="0"/>
              </a:rPr>
              <a:t> concepto de bienes hace referencia a aquellos elementos físicos que, de alguna manera, satisfacen </a:t>
            </a:r>
            <a:r>
              <a:rPr lang="es-ES" sz="2400" dirty="0">
                <a:solidFill>
                  <a:srgbClr val="333333"/>
                </a:solidFill>
                <a:latin typeface="Open Sans" panose="020B0606030504020204" pitchFamily="34" charset="0"/>
              </a:rPr>
              <a:t>necesidades humanas</a:t>
            </a:r>
            <a:endParaRPr lang="es-ES" sz="2400" i="0" dirty="0">
              <a:solidFill>
                <a:srgbClr val="333333"/>
              </a:solidFill>
              <a:effectLst/>
              <a:latin typeface="Open Sans" panose="020B0606030504020204" pitchFamily="34" charset="0"/>
            </a:endParaRPr>
          </a:p>
          <a:p>
            <a:pPr marL="0" indent="0" algn="just">
              <a:buClr>
                <a:srgbClr val="FFC000"/>
              </a:buClr>
              <a:buNone/>
            </a:pPr>
            <a:r>
              <a:rPr lang="es-ES" sz="2400" b="0" i="0" dirty="0">
                <a:solidFill>
                  <a:srgbClr val="333333"/>
                </a:solidFill>
                <a:effectLst/>
                <a:latin typeface="Open Sans" panose="020B0606030504020204" pitchFamily="34" charset="0"/>
              </a:rPr>
              <a:t> Hay una amplia tipología de bienes ateniendo a sus características, y para hablar de ellos debemos ordenarlos por categorías. Por tanto, tenemos bienes según su grado de escasez, su función, su grado de transformación, la facilidad de acceder a ellos o su relación con la renta.</a:t>
            </a:r>
            <a:endParaRPr lang="es-ES" sz="2800" b="1" dirty="0">
              <a:solidFill>
                <a:schemeClr val="bg1"/>
              </a:solidFill>
            </a:endParaRPr>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7455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E9A80390-B78E-43E5-B004-99559B31035D}"/>
              </a:ext>
            </a:extLst>
          </p:cNvPr>
          <p:cNvPicPr>
            <a:picLocks noGrp="1" noChangeAspect="1"/>
          </p:cNvPicPr>
          <p:nvPr>
            <p:ph idx="1"/>
          </p:nvPr>
        </p:nvPicPr>
        <p:blipFill rotWithShape="1">
          <a:blip r:embed="rId2"/>
          <a:srcRect l="11413" t="28240" r="38791" b="8293"/>
          <a:stretch/>
        </p:blipFill>
        <p:spPr>
          <a:xfrm>
            <a:off x="410818" y="874643"/>
            <a:ext cx="11105322" cy="5735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51963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684211" y="685800"/>
            <a:ext cx="10990953" cy="5847522"/>
          </a:xfrm>
        </p:spPr>
        <p:txBody>
          <a:bodyPr>
            <a:normAutofit/>
          </a:bodyPr>
          <a:lstStyle/>
          <a:p>
            <a:pPr marL="0" indent="0">
              <a:buNone/>
            </a:pPr>
            <a:r>
              <a:rPr lang="es-ES" sz="2800" b="1" i="1" u="sng" dirty="0">
                <a:solidFill>
                  <a:srgbClr val="C00000"/>
                </a:solidFill>
                <a:effectLst>
                  <a:outerShdw blurRad="38100" dist="38100" dir="2700000" algn="tl">
                    <a:srgbClr val="000000">
                      <a:alpha val="43137"/>
                    </a:srgbClr>
                  </a:outerShdw>
                </a:effectLst>
              </a:rPr>
              <a:t>FACTORES DE PRODUCCIÓN</a:t>
            </a:r>
          </a:p>
          <a:p>
            <a:pPr marL="0" indent="0" algn="just">
              <a:buNone/>
            </a:pPr>
            <a:r>
              <a:rPr lang="es-ES" sz="2800" b="1" i="0" dirty="0">
                <a:solidFill>
                  <a:srgbClr val="000000"/>
                </a:solidFill>
                <a:effectLst/>
                <a:latin typeface="Nunito Sans"/>
              </a:rPr>
              <a:t>Los sistemas económicos se basan en los factores de producción para operar de manera eficiente. Estos factores son los recursos que las empresas de un país utilizan para generar ingresos y riqueza.</a:t>
            </a:r>
            <a:r>
              <a:rPr lang="es-ES" sz="2800" i="0" dirty="0">
                <a:solidFill>
                  <a:srgbClr val="000000"/>
                </a:solidFill>
                <a:effectLst/>
                <a:latin typeface="Nunito Sans"/>
              </a:rPr>
              <a:t> Existen </a:t>
            </a:r>
            <a:r>
              <a:rPr lang="es-ES" sz="2800" b="1" i="0" dirty="0">
                <a:solidFill>
                  <a:srgbClr val="000000"/>
                </a:solidFill>
                <a:effectLst/>
                <a:latin typeface="Nunito Sans"/>
              </a:rPr>
              <a:t>cuatro factores de producción: tierra, trabajo, capital y tecnología</a:t>
            </a:r>
          </a:p>
          <a:p>
            <a:pPr algn="just">
              <a:buClr>
                <a:srgbClr val="C00000"/>
              </a:buClr>
              <a:buFont typeface="Wingdings" panose="05000000000000000000" pitchFamily="2" charset="2"/>
              <a:buChar char="v"/>
            </a:pPr>
            <a:r>
              <a:rPr lang="es-ES" sz="2800" b="1" u="sng" dirty="0">
                <a:solidFill>
                  <a:schemeClr val="accent2">
                    <a:lumMod val="75000"/>
                  </a:schemeClr>
                </a:solidFill>
                <a:latin typeface="Nunito Sans"/>
              </a:rPr>
              <a:t>Tierra</a:t>
            </a:r>
          </a:p>
          <a:p>
            <a:pPr algn="just">
              <a:buClr>
                <a:srgbClr val="C00000"/>
              </a:buClr>
              <a:buFont typeface="Wingdings" panose="05000000000000000000" pitchFamily="2" charset="2"/>
              <a:buChar char="v"/>
            </a:pPr>
            <a:r>
              <a:rPr lang="es-ES" sz="2800" b="1" i="1" u="sng" dirty="0">
                <a:solidFill>
                  <a:schemeClr val="accent2">
                    <a:lumMod val="75000"/>
                  </a:schemeClr>
                </a:solidFill>
                <a:effectLst>
                  <a:outerShdw blurRad="38100" dist="38100" dir="2700000" algn="tl">
                    <a:srgbClr val="000000">
                      <a:alpha val="43137"/>
                    </a:srgbClr>
                  </a:outerShdw>
                </a:effectLst>
                <a:latin typeface="Nunito Sans"/>
              </a:rPr>
              <a:t>Trabajo</a:t>
            </a:r>
          </a:p>
          <a:p>
            <a:pPr algn="just">
              <a:buClr>
                <a:srgbClr val="C00000"/>
              </a:buClr>
              <a:buFont typeface="Wingdings" panose="05000000000000000000" pitchFamily="2" charset="2"/>
              <a:buChar char="v"/>
            </a:pPr>
            <a:r>
              <a:rPr lang="es-ES" sz="2800" b="1" i="1" u="sng" dirty="0">
                <a:solidFill>
                  <a:schemeClr val="accent2">
                    <a:lumMod val="75000"/>
                  </a:schemeClr>
                </a:solidFill>
                <a:effectLst>
                  <a:outerShdw blurRad="38100" dist="38100" dir="2700000" algn="tl">
                    <a:srgbClr val="000000">
                      <a:alpha val="43137"/>
                    </a:srgbClr>
                  </a:outerShdw>
                </a:effectLst>
                <a:latin typeface="Nunito Sans"/>
              </a:rPr>
              <a:t>Capital</a:t>
            </a:r>
          </a:p>
          <a:p>
            <a:pPr algn="just">
              <a:buClr>
                <a:srgbClr val="C00000"/>
              </a:buClr>
              <a:buFont typeface="Wingdings" panose="05000000000000000000" pitchFamily="2" charset="2"/>
              <a:buChar char="v"/>
            </a:pPr>
            <a:r>
              <a:rPr lang="es-ES" sz="2800" b="1" i="1" u="sng" dirty="0">
                <a:solidFill>
                  <a:schemeClr val="accent2">
                    <a:lumMod val="75000"/>
                  </a:schemeClr>
                </a:solidFill>
                <a:effectLst>
                  <a:outerShdw blurRad="38100" dist="38100" dir="2700000" algn="tl">
                    <a:srgbClr val="000000">
                      <a:alpha val="43137"/>
                    </a:srgbClr>
                  </a:outerShdw>
                </a:effectLst>
                <a:latin typeface="Nunito Sans"/>
              </a:rPr>
              <a:t>Tecnología</a:t>
            </a:r>
            <a:endParaRPr lang="es-ES" sz="2800" b="1" i="1" u="sng" dirty="0">
              <a:solidFill>
                <a:schemeClr val="accent2">
                  <a:lumMod val="75000"/>
                </a:schemeClr>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a:extLst>
              <a:ext uri="{FF2B5EF4-FFF2-40B4-BE49-F238E27FC236}">
                <a16:creationId xmlns:a16="http://schemas.microsoft.com/office/drawing/2014/main" id="{37925F19-EDBC-4422-A97A-C17B026F78AB}"/>
              </a:ext>
            </a:extLst>
          </p:cNvPr>
          <p:cNvPicPr>
            <a:picLocks noChangeAspect="1"/>
          </p:cNvPicPr>
          <p:nvPr/>
        </p:nvPicPr>
        <p:blipFill rotWithShape="1">
          <a:blip r:embed="rId3"/>
          <a:srcRect l="11739" t="25882" r="43043" b="16313"/>
          <a:stretch/>
        </p:blipFill>
        <p:spPr>
          <a:xfrm>
            <a:off x="5910471" y="3588392"/>
            <a:ext cx="4929808" cy="2944929"/>
          </a:xfrm>
          <a:prstGeom prst="rect">
            <a:avLst/>
          </a:prstGeom>
          <a:ln>
            <a:noFill/>
          </a:ln>
          <a:effectLst>
            <a:softEdge rad="112500"/>
          </a:effectLst>
        </p:spPr>
      </p:pic>
      <p:sp>
        <p:nvSpPr>
          <p:cNvPr id="6" name="Flecha: a la derecha 5">
            <a:extLst>
              <a:ext uri="{FF2B5EF4-FFF2-40B4-BE49-F238E27FC236}">
                <a16:creationId xmlns:a16="http://schemas.microsoft.com/office/drawing/2014/main" id="{6D761DE6-0A75-4AE8-BCE9-F2605DD84A06}"/>
              </a:ext>
            </a:extLst>
          </p:cNvPr>
          <p:cNvSpPr/>
          <p:nvPr/>
        </p:nvSpPr>
        <p:spPr>
          <a:xfrm>
            <a:off x="3299791" y="4055165"/>
            <a:ext cx="2305879" cy="176253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17326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A4BFC4-701D-42AD-A3B7-94F70DFEC219}"/>
              </a:ext>
            </a:extLst>
          </p:cNvPr>
          <p:cNvSpPr>
            <a:spLocks noGrp="1"/>
          </p:cNvSpPr>
          <p:nvPr>
            <p:ph type="title"/>
          </p:nvPr>
        </p:nvSpPr>
        <p:spPr>
          <a:xfrm>
            <a:off x="220385" y="592667"/>
            <a:ext cx="11309006" cy="5980411"/>
          </a:xfrm>
        </p:spPr>
        <p:txBody>
          <a:bodyPr>
            <a:normAutofit/>
          </a:bodyPr>
          <a:lstStyle/>
          <a:p>
            <a:r>
              <a:rPr lang="es-ES" b="1" u="sng" dirty="0">
                <a:solidFill>
                  <a:srgbClr val="C00000"/>
                </a:solidFill>
                <a:effectLst>
                  <a:outerShdw blurRad="38100" dist="38100" dir="2700000" algn="tl">
                    <a:srgbClr val="000000">
                      <a:alpha val="43137"/>
                    </a:srgbClr>
                  </a:outerShdw>
                </a:effectLst>
              </a:rPr>
              <a:t>PENSAMIENTOS ECONÓMICOS</a:t>
            </a:r>
            <a:br>
              <a:rPr lang="es-ES" b="1" u="sng" dirty="0">
                <a:solidFill>
                  <a:srgbClr val="C00000"/>
                </a:solidFill>
                <a:effectLst>
                  <a:outerShdw blurRad="38100" dist="38100" dir="2700000" algn="tl">
                    <a:srgbClr val="000000">
                      <a:alpha val="43137"/>
                    </a:srgbClr>
                  </a:outerShdw>
                </a:effectLst>
              </a:rPr>
            </a:br>
            <a:br>
              <a:rPr lang="es-ES" b="1" u="sng" dirty="0">
                <a:solidFill>
                  <a:srgbClr val="C00000"/>
                </a:solidFill>
                <a:effectLst>
                  <a:outerShdw blurRad="38100" dist="38100" dir="2700000" algn="tl">
                    <a:srgbClr val="000000">
                      <a:alpha val="43137"/>
                    </a:srgbClr>
                  </a:outerShdw>
                </a:effectLst>
              </a:rPr>
            </a:br>
            <a:r>
              <a:rPr lang="es-ES" dirty="0">
                <a:solidFill>
                  <a:schemeClr val="bg1"/>
                </a:solidFill>
                <a:latin typeface="Arial" panose="020B0604020202020204" pitchFamily="34" charset="0"/>
                <a:cs typeface="Arial" panose="020B0604020202020204" pitchFamily="34" charset="0"/>
              </a:rPr>
              <a:t>Historias de doctrinas económicas</a:t>
            </a:r>
            <a:br>
              <a:rPr lang="es-ES" dirty="0">
                <a:solidFill>
                  <a:schemeClr val="bg1"/>
                </a:solidFill>
                <a:latin typeface="Arial" panose="020B0604020202020204" pitchFamily="34" charset="0"/>
                <a:cs typeface="Arial" panose="020B0604020202020204" pitchFamily="34" charset="0"/>
              </a:rPr>
            </a:br>
            <a:br>
              <a:rPr lang="es-ES" dirty="0">
                <a:solidFill>
                  <a:schemeClr val="bg1"/>
                </a:solidFill>
                <a:latin typeface="Arial" panose="020B0604020202020204" pitchFamily="34" charset="0"/>
                <a:cs typeface="Arial" panose="020B0604020202020204" pitchFamily="34" charset="0"/>
              </a:rPr>
            </a:br>
            <a:br>
              <a:rPr lang="es-ES" dirty="0">
                <a:solidFill>
                  <a:schemeClr val="bg1"/>
                </a:solidFill>
                <a:latin typeface="Arial" panose="020B0604020202020204" pitchFamily="34" charset="0"/>
                <a:cs typeface="Arial" panose="020B0604020202020204" pitchFamily="34" charset="0"/>
              </a:rPr>
            </a:br>
            <a:br>
              <a:rPr lang="es-ES" dirty="0">
                <a:solidFill>
                  <a:schemeClr val="bg1"/>
                </a:solidFill>
                <a:latin typeface="Arial" panose="020B0604020202020204" pitchFamily="34" charset="0"/>
                <a:cs typeface="Arial" panose="020B0604020202020204" pitchFamily="34" charset="0"/>
              </a:rPr>
            </a:br>
            <a:br>
              <a:rPr lang="es-ES" dirty="0">
                <a:solidFill>
                  <a:schemeClr val="bg1"/>
                </a:solidFill>
                <a:latin typeface="Arial" panose="020B0604020202020204" pitchFamily="34" charset="0"/>
                <a:cs typeface="Arial" panose="020B0604020202020204" pitchFamily="34" charset="0"/>
              </a:rPr>
            </a:br>
            <a:br>
              <a:rPr lang="es-ES" dirty="0">
                <a:solidFill>
                  <a:schemeClr val="bg1"/>
                </a:solidFill>
                <a:latin typeface="Arial" panose="020B0604020202020204" pitchFamily="34" charset="0"/>
                <a:cs typeface="Arial" panose="020B0604020202020204" pitchFamily="34" charset="0"/>
              </a:rPr>
            </a:br>
            <a:br>
              <a:rPr lang="es-ES" dirty="0">
                <a:solidFill>
                  <a:schemeClr val="bg1"/>
                </a:solidFill>
                <a:latin typeface="Arial" panose="020B0604020202020204" pitchFamily="34" charset="0"/>
                <a:cs typeface="Arial" panose="020B0604020202020204" pitchFamily="34" charset="0"/>
              </a:rPr>
            </a:br>
            <a:endParaRPr lang="es-ES" dirty="0"/>
          </a:p>
        </p:txBody>
      </p:sp>
      <p:pic>
        <p:nvPicPr>
          <p:cNvPr id="4" name="Imagen 3">
            <a:extLst>
              <a:ext uri="{FF2B5EF4-FFF2-40B4-BE49-F238E27FC236}">
                <a16:creationId xmlns:a16="http://schemas.microsoft.com/office/drawing/2014/main" id="{A4176BF7-3A3A-470B-8B70-CF991B8B4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a:extLst>
              <a:ext uri="{FF2B5EF4-FFF2-40B4-BE49-F238E27FC236}">
                <a16:creationId xmlns:a16="http://schemas.microsoft.com/office/drawing/2014/main" id="{889D1006-BF0A-4E5F-A028-FB7392E65BF0}"/>
              </a:ext>
            </a:extLst>
          </p:cNvPr>
          <p:cNvPicPr>
            <a:picLocks noChangeAspect="1"/>
          </p:cNvPicPr>
          <p:nvPr/>
        </p:nvPicPr>
        <p:blipFill rotWithShape="1">
          <a:blip r:embed="rId3"/>
          <a:srcRect l="54565" t="33809" r="2935" b="40478"/>
          <a:stretch/>
        </p:blipFill>
        <p:spPr>
          <a:xfrm>
            <a:off x="220384" y="2547729"/>
            <a:ext cx="10580137" cy="3442254"/>
          </a:xfrm>
          <a:prstGeom prst="rect">
            <a:avLst/>
          </a:prstGeom>
        </p:spPr>
      </p:pic>
    </p:spTree>
    <p:extLst>
      <p:ext uri="{BB962C8B-B14F-4D97-AF65-F5344CB8AC3E}">
        <p14:creationId xmlns:p14="http://schemas.microsoft.com/office/powerpoint/2010/main" val="2500562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291548" y="278296"/>
            <a:ext cx="11622156" cy="6188765"/>
          </a:xfrm>
        </p:spPr>
        <p:txBody>
          <a:bodyPr>
            <a:normAutofit fontScale="92500" lnSpcReduction="10000"/>
          </a:bodyPr>
          <a:lstStyle/>
          <a:p>
            <a:pPr marL="0" indent="0">
              <a:buNone/>
            </a:pPr>
            <a:r>
              <a:rPr lang="es-ES" sz="2800" b="1" i="1" u="sng" dirty="0">
                <a:solidFill>
                  <a:srgbClr val="C00000"/>
                </a:solidFill>
                <a:effectLst>
                  <a:outerShdw blurRad="38100" dist="38100" dir="2700000" algn="tl">
                    <a:srgbClr val="000000">
                      <a:alpha val="43137"/>
                    </a:srgbClr>
                  </a:outerShdw>
                </a:effectLst>
              </a:rPr>
              <a:t>TIERRA </a:t>
            </a:r>
          </a:p>
          <a:p>
            <a:pPr>
              <a:buFont typeface="Wingdings" panose="05000000000000000000" pitchFamily="2" charset="2"/>
              <a:buChar char="§"/>
            </a:pPr>
            <a:r>
              <a:rPr lang="es-ES" sz="2800" b="1" dirty="0">
                <a:solidFill>
                  <a:schemeClr val="bg1"/>
                </a:solidFill>
                <a:effectLst>
                  <a:outerShdw blurRad="38100" dist="38100" dir="2700000" algn="tl">
                    <a:srgbClr val="000000">
                      <a:alpha val="43137"/>
                    </a:srgbClr>
                  </a:outerShdw>
                </a:effectLst>
              </a:rPr>
              <a:t>Recursos naturales. Renovables y no renovables</a:t>
            </a:r>
          </a:p>
          <a:p>
            <a:pPr>
              <a:buFont typeface="Wingdings" panose="05000000000000000000" pitchFamily="2" charset="2"/>
              <a:buChar char="§"/>
            </a:pPr>
            <a:r>
              <a:rPr lang="es-ES" sz="2800" b="1" dirty="0">
                <a:solidFill>
                  <a:schemeClr val="bg1"/>
                </a:solidFill>
                <a:effectLst>
                  <a:outerShdw blurRad="38100" dist="38100" dir="2700000" algn="tl">
                    <a:srgbClr val="000000">
                      <a:alpha val="43137"/>
                    </a:srgbClr>
                  </a:outerShdw>
                </a:effectLst>
              </a:rPr>
              <a:t>Materias primas</a:t>
            </a:r>
          </a:p>
          <a:p>
            <a:pPr marL="0" indent="0">
              <a:buNone/>
            </a:pPr>
            <a:r>
              <a:rPr lang="es-ES" sz="2800" b="1" i="1" u="sng" dirty="0">
                <a:solidFill>
                  <a:srgbClr val="C00000"/>
                </a:solidFill>
                <a:effectLst>
                  <a:outerShdw blurRad="38100" dist="38100" dir="2700000" algn="tl">
                    <a:srgbClr val="000000">
                      <a:alpha val="43137"/>
                    </a:srgbClr>
                  </a:outerShdw>
                </a:effectLst>
              </a:rPr>
              <a:t>TRABAJO</a:t>
            </a:r>
          </a:p>
          <a:p>
            <a:pPr>
              <a:buFont typeface="Wingdings" panose="05000000000000000000" pitchFamily="2" charset="2"/>
              <a:buChar char="§"/>
            </a:pPr>
            <a:r>
              <a:rPr lang="es-ES" sz="2800" b="1" dirty="0">
                <a:solidFill>
                  <a:schemeClr val="bg1"/>
                </a:solidFill>
                <a:effectLst>
                  <a:outerShdw blurRad="38100" dist="38100" dir="2700000" algn="tl">
                    <a:srgbClr val="000000">
                      <a:alpha val="43137"/>
                    </a:srgbClr>
                  </a:outerShdw>
                </a:effectLst>
              </a:rPr>
              <a:t>Población activa </a:t>
            </a:r>
          </a:p>
          <a:p>
            <a:pPr>
              <a:buFont typeface="Wingdings" panose="05000000000000000000" pitchFamily="2" charset="2"/>
              <a:buChar char="§"/>
            </a:pPr>
            <a:r>
              <a:rPr lang="es-ES" sz="2800" b="1" dirty="0">
                <a:solidFill>
                  <a:schemeClr val="bg1"/>
                </a:solidFill>
                <a:effectLst>
                  <a:outerShdw blurRad="38100" dist="38100" dir="2700000" algn="tl">
                    <a:srgbClr val="000000">
                      <a:alpha val="43137"/>
                    </a:srgbClr>
                  </a:outerShdw>
                </a:effectLst>
              </a:rPr>
              <a:t>Población inactiva</a:t>
            </a:r>
            <a:r>
              <a:rPr lang="es-ES" sz="2800" b="1" dirty="0">
                <a:solidFill>
                  <a:srgbClr val="C00000"/>
                </a:solidFill>
                <a:effectLst>
                  <a:outerShdw blurRad="38100" dist="38100" dir="2700000" algn="tl">
                    <a:srgbClr val="000000">
                      <a:alpha val="43137"/>
                    </a:srgbClr>
                  </a:outerShdw>
                </a:effectLst>
              </a:rPr>
              <a:t> </a:t>
            </a:r>
          </a:p>
          <a:p>
            <a:pPr marL="0" indent="0">
              <a:buNone/>
            </a:pPr>
            <a:r>
              <a:rPr lang="es-ES" sz="2800" b="1" i="1" u="sng" dirty="0">
                <a:solidFill>
                  <a:srgbClr val="C00000"/>
                </a:solidFill>
                <a:effectLst>
                  <a:outerShdw blurRad="38100" dist="38100" dir="2700000" algn="tl">
                    <a:srgbClr val="000000">
                      <a:alpha val="43137"/>
                    </a:srgbClr>
                  </a:outerShdw>
                </a:effectLst>
              </a:rPr>
              <a:t>CAPITAL</a:t>
            </a:r>
          </a:p>
          <a:p>
            <a:pPr>
              <a:buFont typeface="Wingdings" panose="05000000000000000000" pitchFamily="2" charset="2"/>
              <a:buChar char="§"/>
            </a:pPr>
            <a:r>
              <a:rPr lang="es-ES" sz="2800" b="1" dirty="0">
                <a:solidFill>
                  <a:schemeClr val="bg1"/>
                </a:solidFill>
              </a:rPr>
              <a:t>Capital fijo</a:t>
            </a:r>
          </a:p>
          <a:p>
            <a:pPr>
              <a:buFont typeface="Wingdings" panose="05000000000000000000" pitchFamily="2" charset="2"/>
              <a:buChar char="§"/>
            </a:pPr>
            <a:r>
              <a:rPr lang="es-ES" sz="2800" b="1" dirty="0">
                <a:solidFill>
                  <a:schemeClr val="bg1"/>
                </a:solidFill>
              </a:rPr>
              <a:t>Capital circulante</a:t>
            </a:r>
          </a:p>
          <a:p>
            <a:pPr marL="0" indent="0">
              <a:buNone/>
            </a:pPr>
            <a:r>
              <a:rPr lang="es-ES" sz="2800" b="1" i="1" u="sng" dirty="0">
                <a:solidFill>
                  <a:srgbClr val="C00000"/>
                </a:solidFill>
                <a:effectLst>
                  <a:outerShdw blurRad="38100" dist="38100" dir="2700000" algn="tl">
                    <a:srgbClr val="000000">
                      <a:alpha val="43137"/>
                    </a:srgbClr>
                  </a:outerShdw>
                </a:effectLst>
              </a:rPr>
              <a:t>TECNOLOGÍA</a:t>
            </a:r>
          </a:p>
          <a:p>
            <a:pPr>
              <a:buFont typeface="Wingdings" panose="05000000000000000000" pitchFamily="2" charset="2"/>
              <a:buChar char="§"/>
            </a:pPr>
            <a:r>
              <a:rPr lang="es-ES" sz="2800" b="1" dirty="0">
                <a:solidFill>
                  <a:schemeClr val="bg1"/>
                </a:solidFill>
              </a:rPr>
              <a:t>Conocimientos</a:t>
            </a:r>
          </a:p>
          <a:p>
            <a:pPr>
              <a:buFont typeface="Wingdings" panose="05000000000000000000" pitchFamily="2" charset="2"/>
              <a:buChar char="§"/>
            </a:pPr>
            <a:r>
              <a:rPr lang="es-ES" sz="2800" b="1" dirty="0">
                <a:solidFill>
                  <a:schemeClr val="bg1"/>
                </a:solidFill>
              </a:rPr>
              <a:t>Técnicas</a:t>
            </a:r>
            <a:endParaRPr lang="es-ES" sz="2800" dirty="0">
              <a:solidFill>
                <a:schemeClr val="bg1"/>
              </a:solidFill>
            </a:endParaRPr>
          </a:p>
          <a:p>
            <a:pPr marL="0" indent="0">
              <a:buNone/>
            </a:pPr>
            <a:endParaRPr lang="es-ES" sz="2800" b="1" i="1" u="sng" dirty="0">
              <a:solidFill>
                <a:srgbClr val="C00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8091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A4BFC4-701D-42AD-A3B7-94F70DFEC219}"/>
              </a:ext>
            </a:extLst>
          </p:cNvPr>
          <p:cNvSpPr>
            <a:spLocks noGrp="1"/>
          </p:cNvSpPr>
          <p:nvPr>
            <p:ph type="title"/>
          </p:nvPr>
        </p:nvSpPr>
        <p:spPr>
          <a:xfrm>
            <a:off x="0" y="198783"/>
            <a:ext cx="11993217" cy="6467060"/>
          </a:xfrm>
        </p:spPr>
        <p:txBody>
          <a:bodyPr>
            <a:normAutofit/>
          </a:bodyPr>
          <a:lstStyle/>
          <a:p>
            <a:r>
              <a:rPr lang="es-ES" sz="4400" b="1" i="1" u="sng" dirty="0">
                <a:solidFill>
                  <a:srgbClr val="FFC000"/>
                </a:solidFill>
                <a:effectLst>
                  <a:outerShdw blurRad="38100" dist="38100" dir="2700000" algn="tl">
                    <a:srgbClr val="000000">
                      <a:alpha val="43137"/>
                    </a:srgbClr>
                  </a:outerShdw>
                </a:effectLst>
              </a:rPr>
              <a:t>PROCESO ECONÓMICO</a:t>
            </a:r>
            <a:br>
              <a:rPr lang="es-ES" sz="4400" b="1" i="1" u="sng" dirty="0">
                <a:solidFill>
                  <a:srgbClr val="FFC000"/>
                </a:solidFill>
                <a:effectLst>
                  <a:outerShdw blurRad="38100" dist="38100" dir="2700000" algn="tl">
                    <a:srgbClr val="000000">
                      <a:alpha val="43137"/>
                    </a:srgbClr>
                  </a:outerShdw>
                </a:effectLst>
              </a:rPr>
            </a:br>
            <a:br>
              <a:rPr lang="es-ES" sz="4400" b="1" i="1" u="sng" dirty="0">
                <a:solidFill>
                  <a:srgbClr val="FFC000"/>
                </a:solidFill>
                <a:effectLst>
                  <a:outerShdw blurRad="38100" dist="38100" dir="2700000" algn="tl">
                    <a:srgbClr val="000000">
                      <a:alpha val="43137"/>
                    </a:srgbClr>
                  </a:outerShdw>
                </a:effectLst>
              </a:rPr>
            </a:br>
            <a:r>
              <a:rPr lang="es-ES" sz="2400" b="1" i="0" dirty="0">
                <a:solidFill>
                  <a:srgbClr val="333333"/>
                </a:solidFill>
                <a:effectLst/>
                <a:latin typeface="Open Sans" panose="020B0606030504020204" pitchFamily="34" charset="0"/>
              </a:rPr>
              <a:t>El proceso económico es el ciclo que recorren los agentes económicos a la hora de realizar actividades económicas con el objetivo de satisfacer necesidades, empezando con la producción y terminando con el consumo.</a:t>
            </a:r>
            <a:br>
              <a:rPr lang="es-ES" sz="2400" b="1" i="0" dirty="0">
                <a:solidFill>
                  <a:srgbClr val="333333"/>
                </a:solidFill>
                <a:effectLst/>
                <a:latin typeface="Open Sans" panose="020B0606030504020204" pitchFamily="34" charset="0"/>
              </a:rPr>
            </a:br>
            <a:br>
              <a:rPr lang="es-ES" sz="2700" b="1" i="0" u="sng" dirty="0">
                <a:solidFill>
                  <a:srgbClr val="333333"/>
                </a:solidFill>
                <a:effectLst>
                  <a:outerShdw blurRad="38100" dist="38100" dir="2700000" algn="tl">
                    <a:srgbClr val="000000">
                      <a:alpha val="43137"/>
                    </a:srgbClr>
                  </a:outerShdw>
                </a:effectLst>
                <a:latin typeface="Open Sans" panose="020B0606030504020204" pitchFamily="34" charset="0"/>
              </a:rPr>
            </a:br>
            <a:r>
              <a:rPr lang="es-ES" sz="2700" b="1" i="1" u="sng" dirty="0">
                <a:solidFill>
                  <a:srgbClr val="C00000"/>
                </a:solidFill>
                <a:effectLst>
                  <a:outerShdw blurRad="38100" dist="38100" dir="2700000" algn="tl">
                    <a:srgbClr val="000000">
                      <a:alpha val="43137"/>
                    </a:srgbClr>
                  </a:outerShdw>
                </a:effectLst>
                <a:latin typeface="Open Sans" panose="020B0606030504020204" pitchFamily="34" charset="0"/>
              </a:rPr>
              <a:t>Actividades del proceso económico</a:t>
            </a:r>
            <a:br>
              <a:rPr lang="es-ES" sz="2400" b="1" i="1" dirty="0">
                <a:solidFill>
                  <a:srgbClr val="C00000"/>
                </a:solidFill>
                <a:effectLst>
                  <a:outerShdw blurRad="38100" dist="38100" dir="2700000" algn="tl">
                    <a:srgbClr val="000000">
                      <a:alpha val="43137"/>
                    </a:srgbClr>
                  </a:outerShdw>
                </a:effectLst>
                <a:latin typeface="Open Sans" panose="020B0606030504020204" pitchFamily="34" charset="0"/>
              </a:rPr>
            </a:br>
            <a:br>
              <a:rPr lang="es-ES" sz="2400" b="1" i="0" dirty="0">
                <a:solidFill>
                  <a:srgbClr val="C00000"/>
                </a:solidFill>
                <a:effectLst/>
                <a:latin typeface="Open Sans" panose="020B0606030504020204" pitchFamily="34" charset="0"/>
              </a:rPr>
            </a:br>
            <a:r>
              <a:rPr lang="es-ES" sz="2700" b="1" i="0" dirty="0">
                <a:solidFill>
                  <a:srgbClr val="002060"/>
                </a:solidFill>
                <a:effectLst/>
                <a:latin typeface="Open Sans" panose="020B0606030504020204" pitchFamily="34" charset="0"/>
              </a:rPr>
              <a:t>1. Producción</a:t>
            </a:r>
            <a:br>
              <a:rPr lang="es-ES" sz="2700" b="1" i="0" dirty="0">
                <a:solidFill>
                  <a:srgbClr val="002060"/>
                </a:solidFill>
                <a:effectLst/>
                <a:latin typeface="Open Sans" panose="020B0606030504020204" pitchFamily="34" charset="0"/>
              </a:rPr>
            </a:br>
            <a:r>
              <a:rPr lang="es-ES" sz="2700" b="1" i="0" dirty="0">
                <a:solidFill>
                  <a:srgbClr val="002060"/>
                </a:solidFill>
                <a:effectLst/>
                <a:latin typeface="Open Sans" panose="020B0606030504020204" pitchFamily="34" charset="0"/>
              </a:rPr>
              <a:t>2. LA DISTRIBUCIÓN Y COMERCIALIZACIÓN   </a:t>
            </a:r>
            <a:br>
              <a:rPr lang="es-ES" sz="2700" b="1" i="0" dirty="0">
                <a:solidFill>
                  <a:srgbClr val="002060"/>
                </a:solidFill>
                <a:effectLst/>
                <a:latin typeface="Open Sans" panose="020B0606030504020204" pitchFamily="34" charset="0"/>
              </a:rPr>
            </a:br>
            <a:r>
              <a:rPr lang="es-ES" sz="2700" b="1" i="0" dirty="0">
                <a:solidFill>
                  <a:srgbClr val="002060"/>
                </a:solidFill>
                <a:effectLst/>
                <a:latin typeface="Open Sans" panose="020B0606030504020204" pitchFamily="34" charset="0"/>
              </a:rPr>
              <a:t>3. CONSUMO</a:t>
            </a:r>
            <a:br>
              <a:rPr lang="es-ES" sz="2400" b="1" i="0" dirty="0">
                <a:solidFill>
                  <a:srgbClr val="C00000"/>
                </a:solidFill>
                <a:effectLst/>
                <a:latin typeface="Open Sans" panose="020B0606030504020204" pitchFamily="34" charset="0"/>
              </a:rPr>
            </a:br>
            <a:br>
              <a:rPr lang="es-ES" sz="2400" b="1" i="0" dirty="0">
                <a:solidFill>
                  <a:srgbClr val="333333"/>
                </a:solidFill>
                <a:effectLst/>
                <a:latin typeface="Open Sans" panose="020B0606030504020204" pitchFamily="34" charset="0"/>
              </a:rPr>
            </a:br>
            <a:endParaRPr lang="es-ES" sz="4400" b="1" i="1" u="sng" dirty="0">
              <a:solidFill>
                <a:srgbClr val="FFC0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a:extLst>
              <a:ext uri="{FF2B5EF4-FFF2-40B4-BE49-F238E27FC236}">
                <a16:creationId xmlns:a16="http://schemas.microsoft.com/office/drawing/2014/main" id="{055D4613-676C-4B6E-A1B1-5960B8D54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944" y="3429000"/>
            <a:ext cx="4129273" cy="2852530"/>
          </a:xfrm>
          <a:prstGeom prst="rect">
            <a:avLst/>
          </a:prstGeom>
          <a:ln>
            <a:noFill/>
          </a:ln>
          <a:effectLst>
            <a:softEdge rad="112500"/>
          </a:effectLst>
        </p:spPr>
      </p:pic>
    </p:spTree>
    <p:extLst>
      <p:ext uri="{BB962C8B-B14F-4D97-AF65-F5344CB8AC3E}">
        <p14:creationId xmlns:p14="http://schemas.microsoft.com/office/powerpoint/2010/main" val="1170829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357809" y="685800"/>
            <a:ext cx="11370365" cy="5768009"/>
          </a:xfrm>
        </p:spPr>
        <p:txBody>
          <a:bodyPr>
            <a:normAutofit/>
          </a:bodyPr>
          <a:lstStyle/>
          <a:p>
            <a:pPr marL="0" indent="0" algn="ctr">
              <a:buNone/>
            </a:pPr>
            <a:r>
              <a:rPr lang="es-ES" sz="4800" b="1" i="1" u="sng" dirty="0">
                <a:solidFill>
                  <a:srgbClr val="C00000"/>
                </a:solidFill>
                <a:effectLst>
                  <a:outerShdw blurRad="38100" dist="38100" dir="2700000" algn="tl">
                    <a:srgbClr val="000000">
                      <a:alpha val="43137"/>
                    </a:srgbClr>
                  </a:outerShdw>
                </a:effectLst>
              </a:rPr>
              <a:t>OFERTA</a:t>
            </a:r>
          </a:p>
          <a:p>
            <a:pPr marL="0" indent="0" algn="just">
              <a:buNone/>
            </a:pPr>
            <a:r>
              <a:rPr lang="es-ES" sz="3200" b="1" dirty="0">
                <a:solidFill>
                  <a:schemeClr val="bg1"/>
                </a:solidFill>
              </a:rPr>
              <a:t>Los economistas definen los mercados como aquellos lugares o medios mediante los cuales pueden intercambiarse bienes y servicios, debido a que permiten a compradores y vendedores entrar en contacto bien directamente, como ocurre en unos grandes almacenes, o bien indirectamente mediante agentes o instituciones como sucede en los mercados de valores y en los grandes mercados internacionales. </a:t>
            </a:r>
            <a:endParaRPr lang="es-ES" sz="3600" b="1" i="1" u="sng" dirty="0">
              <a:solidFill>
                <a:schemeClr val="bg1"/>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99816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684212" y="685800"/>
            <a:ext cx="11070466" cy="5887278"/>
          </a:xfrm>
        </p:spPr>
        <p:txBody>
          <a:bodyPr/>
          <a:lstStyle/>
          <a:p>
            <a:pPr marL="0" indent="0">
              <a:buNone/>
            </a:pPr>
            <a:r>
              <a:rPr lang="es-ES" sz="3600" b="1" i="1" u="sng" dirty="0">
                <a:solidFill>
                  <a:srgbClr val="00B050"/>
                </a:solidFill>
                <a:effectLst>
                  <a:outerShdw blurRad="38100" dist="38100" dir="2700000" algn="tl">
                    <a:srgbClr val="000000">
                      <a:alpha val="43137"/>
                    </a:srgbClr>
                  </a:outerShdw>
                </a:effectLst>
              </a:rPr>
              <a:t>Ley de la oferta</a:t>
            </a:r>
          </a:p>
          <a:p>
            <a:pPr marL="0" indent="0" algn="just">
              <a:buNone/>
            </a:pPr>
            <a:r>
              <a:rPr lang="es-ES" sz="2800" b="1" dirty="0">
                <a:solidFill>
                  <a:schemeClr val="bg1">
                    <a:lumMod val="95000"/>
                    <a:lumOff val="5000"/>
                  </a:schemeClr>
                </a:solidFill>
              </a:rPr>
              <a:t>Como podría esperarse, los vendedores, al igual que los compradores, también reaccionan a los cambios de precios, pero justamente en sentido contrario. Así, cuanto más elevados son los   precios que pueden obtenerse, tanto mayor será el número de vendedores que desearán entrar en ese mercado, y lo contrario ocurrirá cuando los precios sean bajos. La ley de la oferta postula así que, si todo lo demás no varía, las empresas ofrecerán vender en el mercado cantidades de bienes y servicios tanto mayores cuanto mayores sean los precios. </a:t>
            </a:r>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63821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C9926DE9-2247-4799-9BB0-5605ADF163B6}"/>
              </a:ext>
            </a:extLst>
          </p:cNvPr>
          <p:cNvPicPr>
            <a:picLocks noGrp="1" noChangeAspect="1"/>
          </p:cNvPicPr>
          <p:nvPr>
            <p:ph idx="1"/>
          </p:nvPr>
        </p:nvPicPr>
        <p:blipFill rotWithShape="1">
          <a:blip r:embed="rId2"/>
          <a:srcRect l="39537" t="26943" r="24518" b="30783"/>
          <a:stretch/>
        </p:blipFill>
        <p:spPr>
          <a:xfrm>
            <a:off x="463827" y="918331"/>
            <a:ext cx="11211338" cy="57607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ángulo: esquinas redondeadas 6">
            <a:extLst>
              <a:ext uri="{FF2B5EF4-FFF2-40B4-BE49-F238E27FC236}">
                <a16:creationId xmlns:a16="http://schemas.microsoft.com/office/drawing/2014/main" id="{60B0FB81-D7A9-42DB-BBD1-7BC0FB54151D}"/>
              </a:ext>
            </a:extLst>
          </p:cNvPr>
          <p:cNvSpPr/>
          <p:nvPr/>
        </p:nvSpPr>
        <p:spPr>
          <a:xfrm>
            <a:off x="1192697" y="367642"/>
            <a:ext cx="2478157" cy="583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sz="2400" b="1" dirty="0">
                <a:solidFill>
                  <a:schemeClr val="bg1">
                    <a:lumMod val="95000"/>
                    <a:lumOff val="5000"/>
                  </a:schemeClr>
                </a:solidFill>
              </a:rPr>
              <a:t>Figura 1</a:t>
            </a:r>
          </a:p>
        </p:txBody>
      </p:sp>
    </p:spTree>
    <p:extLst>
      <p:ext uri="{BB962C8B-B14F-4D97-AF65-F5344CB8AC3E}">
        <p14:creationId xmlns:p14="http://schemas.microsoft.com/office/powerpoint/2010/main" val="3614229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848B0CF8-5B93-426A-9BCC-6E40D2DA6955}"/>
              </a:ext>
            </a:extLst>
          </p:cNvPr>
          <p:cNvPicPr>
            <a:picLocks noGrp="1" noChangeAspect="1"/>
          </p:cNvPicPr>
          <p:nvPr>
            <p:ph idx="1"/>
          </p:nvPr>
        </p:nvPicPr>
        <p:blipFill rotWithShape="1">
          <a:blip r:embed="rId2"/>
          <a:srcRect l="36329" t="25388" r="18530" b="31352"/>
          <a:stretch/>
        </p:blipFill>
        <p:spPr>
          <a:xfrm>
            <a:off x="-6593" y="715617"/>
            <a:ext cx="11774523" cy="5791199"/>
          </a:xfrm>
        </p:spPr>
      </p:pic>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46682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684212" y="685801"/>
            <a:ext cx="9824354" cy="1328530"/>
          </a:xfrm>
        </p:spPr>
        <p:txBody>
          <a:bodyPr/>
          <a:lstStyle/>
          <a:p>
            <a:pPr marL="0" indent="0">
              <a:buNone/>
            </a:pPr>
            <a:endParaRPr lang="es-ES" dirty="0"/>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a:extLst>
              <a:ext uri="{FF2B5EF4-FFF2-40B4-BE49-F238E27FC236}">
                <a16:creationId xmlns:a16="http://schemas.microsoft.com/office/drawing/2014/main" id="{BD71E6F2-5AD5-478E-B6DB-32F42D0EB89D}"/>
              </a:ext>
            </a:extLst>
          </p:cNvPr>
          <p:cNvPicPr>
            <a:picLocks noChangeAspect="1"/>
          </p:cNvPicPr>
          <p:nvPr/>
        </p:nvPicPr>
        <p:blipFill rotWithShape="1">
          <a:blip r:embed="rId3"/>
          <a:srcRect l="34892" t="36708" r="14891" b="14185"/>
          <a:stretch/>
        </p:blipFill>
        <p:spPr>
          <a:xfrm>
            <a:off x="384314" y="874644"/>
            <a:ext cx="11330608" cy="5698434"/>
          </a:xfrm>
          <a:prstGeom prst="rect">
            <a:avLst/>
          </a:prstGeom>
        </p:spPr>
      </p:pic>
    </p:spTree>
    <p:extLst>
      <p:ext uri="{BB962C8B-B14F-4D97-AF65-F5344CB8AC3E}">
        <p14:creationId xmlns:p14="http://schemas.microsoft.com/office/powerpoint/2010/main" val="759557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684212" y="685801"/>
            <a:ext cx="9824354" cy="1328530"/>
          </a:xfrm>
        </p:spPr>
        <p:txBody>
          <a:bodyPr>
            <a:normAutofit/>
          </a:bodyPr>
          <a:lstStyle/>
          <a:p>
            <a:pPr marL="0" indent="0" algn="ctr">
              <a:buNone/>
            </a:pPr>
            <a:r>
              <a:rPr lang="es-ES" sz="2800" b="1" i="1" u="sng" dirty="0">
                <a:solidFill>
                  <a:srgbClr val="C00000"/>
                </a:solidFill>
                <a:effectLst>
                  <a:outerShdw blurRad="38100" dist="38100" dir="2700000" algn="tl">
                    <a:srgbClr val="000000">
                      <a:alpha val="43137"/>
                    </a:srgbClr>
                  </a:outerShdw>
                </a:effectLst>
              </a:rPr>
              <a:t>EFECTOS SOBRE LA FUNCIÓN OFERTA</a:t>
            </a:r>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a:extLst>
              <a:ext uri="{FF2B5EF4-FFF2-40B4-BE49-F238E27FC236}">
                <a16:creationId xmlns:a16="http://schemas.microsoft.com/office/drawing/2014/main" id="{34D8329F-1F0D-40DB-B964-69060567C983}"/>
              </a:ext>
            </a:extLst>
          </p:cNvPr>
          <p:cNvPicPr>
            <a:picLocks noChangeAspect="1"/>
          </p:cNvPicPr>
          <p:nvPr/>
        </p:nvPicPr>
        <p:blipFill rotWithShape="1">
          <a:blip r:embed="rId3"/>
          <a:srcRect l="31413" t="38286" r="11087" b="18246"/>
          <a:stretch/>
        </p:blipFill>
        <p:spPr>
          <a:xfrm>
            <a:off x="222292" y="2014330"/>
            <a:ext cx="11747415" cy="4505739"/>
          </a:xfrm>
          <a:prstGeom prst="rect">
            <a:avLst/>
          </a:prstGeom>
        </p:spPr>
      </p:pic>
    </p:spTree>
    <p:extLst>
      <p:ext uri="{BB962C8B-B14F-4D97-AF65-F5344CB8AC3E}">
        <p14:creationId xmlns:p14="http://schemas.microsoft.com/office/powerpoint/2010/main" val="3371592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215900" y="406400"/>
            <a:ext cx="11772899" cy="6096000"/>
          </a:xfrm>
        </p:spPr>
        <p:txBody>
          <a:bodyPr>
            <a:normAutofit/>
          </a:bodyPr>
          <a:lstStyle/>
          <a:p>
            <a:pPr marL="0" indent="0" algn="ctr">
              <a:buNone/>
            </a:pPr>
            <a:r>
              <a:rPr lang="es-ES" sz="5700" b="1" i="1" u="sng" dirty="0">
                <a:solidFill>
                  <a:srgbClr val="FFFF00"/>
                </a:solidFill>
                <a:effectLst>
                  <a:outerShdw blurRad="38100" dist="38100" dir="2700000" algn="tl">
                    <a:srgbClr val="000000">
                      <a:alpha val="43137"/>
                    </a:srgbClr>
                  </a:outerShdw>
                </a:effectLst>
              </a:rPr>
              <a:t>DEMANDA</a:t>
            </a:r>
          </a:p>
          <a:p>
            <a:pPr marL="0" indent="0" algn="ctr">
              <a:buNone/>
            </a:pPr>
            <a:endParaRPr lang="es-ES" sz="5700" b="1" i="1" u="sng" dirty="0">
              <a:solidFill>
                <a:srgbClr val="FFFF00"/>
              </a:solidFill>
              <a:effectLst>
                <a:outerShdw blurRad="38100" dist="38100" dir="2700000" algn="tl">
                  <a:srgbClr val="000000">
                    <a:alpha val="43137"/>
                  </a:srgbClr>
                </a:outerShdw>
              </a:effectLst>
            </a:endParaRPr>
          </a:p>
          <a:p>
            <a:pPr marL="0" indent="0" algn="just">
              <a:buNone/>
            </a:pPr>
            <a:r>
              <a:rPr lang="es-ES" sz="4000" b="1" dirty="0">
                <a:solidFill>
                  <a:schemeClr val="bg1">
                    <a:lumMod val="85000"/>
                    <a:lumOff val="15000"/>
                  </a:schemeClr>
                </a:solidFill>
              </a:rPr>
              <a:t>La oferta y la demanda en los diferentes mercados dan origen a los precios, los cuales constituyen una pieza de información esencial tanto para consumidores como para productores.</a:t>
            </a:r>
            <a:endParaRPr lang="es-ES" sz="4400" b="1" i="1" u="sng" dirty="0">
              <a:solidFill>
                <a:srgbClr val="FFFF00"/>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52833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101600" y="685800"/>
            <a:ext cx="11442700" cy="6172200"/>
          </a:xfrm>
        </p:spPr>
        <p:txBody>
          <a:bodyPr>
            <a:normAutofit/>
          </a:bodyPr>
          <a:lstStyle/>
          <a:p>
            <a:pPr marL="0" indent="0" algn="just">
              <a:buNone/>
            </a:pPr>
            <a:r>
              <a:rPr lang="es-ES" sz="3200" b="1" u="sng" dirty="0">
                <a:solidFill>
                  <a:srgbClr val="C00000"/>
                </a:solidFill>
                <a:effectLst>
                  <a:outerShdw blurRad="38100" dist="38100" dir="2700000" algn="tl">
                    <a:srgbClr val="000000">
                      <a:alpha val="43137"/>
                    </a:srgbClr>
                  </a:outerShdw>
                </a:effectLst>
              </a:rPr>
              <a:t>Ley de la Demanda</a:t>
            </a:r>
          </a:p>
          <a:p>
            <a:pPr marL="0" indent="0" algn="just">
              <a:buNone/>
            </a:pPr>
            <a:r>
              <a:rPr lang="es-ES" sz="2800" b="1" dirty="0">
                <a:solidFill>
                  <a:schemeClr val="bg1"/>
                </a:solidFill>
              </a:rPr>
              <a:t>El primer elemento a considerar en un mercado es la demanda de bienes y servicios en el mismo. La mayor parte de la gente piensa que la palabra demanda significa simplemente un cierto volumen de gasto, como cuando decimos que la demanda de automóviles es elevada o que la demanda de petróleo es reducida. Pero no es este significado el que los economistas tienen en mente cuando definen la demanda como la parte de su explicación de los mecanismos de mercado. Demanda significa no cuánto se gasta en un bien determinado, sino cuánto se gasta en ese bien a un precio dado y cuánto se gastaría si este precio variase. </a:t>
            </a:r>
            <a:endParaRPr lang="es-ES" sz="3600" b="1" u="sng" dirty="0">
              <a:solidFill>
                <a:schemeClr val="bg1"/>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6734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A4BFC4-701D-42AD-A3B7-94F70DFEC219}"/>
              </a:ext>
            </a:extLst>
          </p:cNvPr>
          <p:cNvSpPr>
            <a:spLocks noGrp="1"/>
          </p:cNvSpPr>
          <p:nvPr>
            <p:ph type="title"/>
          </p:nvPr>
        </p:nvSpPr>
        <p:spPr>
          <a:xfrm>
            <a:off x="457200" y="400879"/>
            <a:ext cx="11277600" cy="6056242"/>
          </a:xfrm>
        </p:spPr>
        <p:txBody>
          <a:bodyPr>
            <a:normAutofit/>
          </a:bodyPr>
          <a:lstStyle/>
          <a:p>
            <a:r>
              <a:rPr lang="es-ES" sz="2400" b="1" dirty="0">
                <a:solidFill>
                  <a:schemeClr val="bg1"/>
                </a:solidFill>
                <a:highlight>
                  <a:srgbClr val="FFFF00"/>
                </a:highlight>
              </a:rPr>
              <a:t>Adam Smith (1723-1790) </a:t>
            </a:r>
            <a:r>
              <a:rPr lang="es-ES" sz="2400" dirty="0">
                <a:solidFill>
                  <a:schemeClr val="bg1">
                    <a:lumMod val="75000"/>
                    <a:lumOff val="25000"/>
                  </a:schemeClr>
                </a:solidFill>
              </a:rPr>
              <a:t>Es considerado el padre d e la ciencia económica moderna. Nació en </a:t>
            </a:r>
            <a:r>
              <a:rPr lang="es-ES" sz="2400" dirty="0" err="1">
                <a:solidFill>
                  <a:schemeClr val="bg1">
                    <a:lumMod val="75000"/>
                    <a:lumOff val="25000"/>
                  </a:schemeClr>
                </a:solidFill>
              </a:rPr>
              <a:t>Kirk:caldy</a:t>
            </a:r>
            <a:r>
              <a:rPr lang="es-ES" sz="2400" dirty="0">
                <a:solidFill>
                  <a:schemeClr val="bg1">
                    <a:lumMod val="75000"/>
                    <a:lumOff val="25000"/>
                  </a:schemeClr>
                </a:solidFill>
              </a:rPr>
              <a:t>, Escocia, el 5 de junio .de 1723. Estudió en Glasgow y Oxford; fue profesor de literatura inglesa y </a:t>
            </a:r>
            <a:r>
              <a:rPr lang="es-ES" sz="2400" dirty="0" err="1">
                <a:solidFill>
                  <a:schemeClr val="bg1">
                    <a:lumMod val="75000"/>
                    <a:lumOff val="25000"/>
                  </a:schemeClr>
                </a:solidFill>
              </a:rPr>
              <a:t>filosofia</a:t>
            </a:r>
            <a:r>
              <a:rPr lang="es-ES" sz="2400" dirty="0">
                <a:solidFill>
                  <a:schemeClr val="bg1">
                    <a:lumMod val="75000"/>
                    <a:lumOff val="25000"/>
                  </a:schemeClr>
                </a:solidFill>
              </a:rPr>
              <a:t> moral, y llegó a ser rector de la Universidad de Glasgow</a:t>
            </a:r>
            <a:br>
              <a:rPr lang="es-ES" sz="2400" dirty="0">
                <a:solidFill>
                  <a:schemeClr val="bg1">
                    <a:lumMod val="75000"/>
                    <a:lumOff val="25000"/>
                  </a:schemeClr>
                </a:solidFill>
              </a:rPr>
            </a:br>
            <a:br>
              <a:rPr lang="es-ES" sz="2400" dirty="0">
                <a:solidFill>
                  <a:schemeClr val="bg1">
                    <a:lumMod val="75000"/>
                    <a:lumOff val="25000"/>
                  </a:schemeClr>
                </a:solidFill>
              </a:rPr>
            </a:br>
            <a:br>
              <a:rPr lang="es-ES" sz="3200" dirty="0">
                <a:solidFill>
                  <a:schemeClr val="bg1">
                    <a:lumMod val="75000"/>
                    <a:lumOff val="25000"/>
                  </a:schemeClr>
                </a:solidFill>
              </a:rPr>
            </a:br>
            <a:r>
              <a:rPr lang="es-ES" sz="2000" b="1" dirty="0">
                <a:solidFill>
                  <a:srgbClr val="C00000"/>
                </a:solidFill>
              </a:rPr>
              <a:t>Sus principales contribuciones fueron:</a:t>
            </a:r>
            <a:br>
              <a:rPr lang="es-ES" sz="1600" b="1" dirty="0">
                <a:solidFill>
                  <a:srgbClr val="C00000"/>
                </a:solidFill>
              </a:rPr>
            </a:br>
            <a:br>
              <a:rPr lang="es-ES" sz="1600" b="1" dirty="0">
                <a:solidFill>
                  <a:schemeClr val="bg1">
                    <a:lumMod val="75000"/>
                    <a:lumOff val="25000"/>
                  </a:schemeClr>
                </a:solidFill>
              </a:rPr>
            </a:br>
            <a:r>
              <a:rPr lang="es-ES" sz="1600" b="1" dirty="0">
                <a:solidFill>
                  <a:schemeClr val="bg1">
                    <a:lumMod val="75000"/>
                    <a:lumOff val="25000"/>
                  </a:schemeClr>
                </a:solidFill>
              </a:rPr>
              <a:t> </a:t>
            </a:r>
            <a:r>
              <a:rPr lang="es-ES" sz="2000" b="1" dirty="0">
                <a:solidFill>
                  <a:schemeClr val="bg1">
                    <a:lumMod val="75000"/>
                    <a:lumOff val="25000"/>
                  </a:schemeClr>
                </a:solidFill>
              </a:rPr>
              <a:t>• La economía está regida por </a:t>
            </a:r>
            <a:r>
              <a:rPr lang="es-ES" sz="2000" b="1" dirty="0" err="1">
                <a:solidFill>
                  <a:schemeClr val="bg1">
                    <a:lumMod val="75000"/>
                    <a:lumOff val="25000"/>
                  </a:schemeClr>
                </a:solidFill>
              </a:rPr>
              <a:t>lA</a:t>
            </a:r>
            <a:r>
              <a:rPr lang="es-ES" sz="2000" b="1" dirty="0">
                <a:solidFill>
                  <a:schemeClr val="bg1">
                    <a:lumMod val="75000"/>
                    <a:lumOff val="25000"/>
                  </a:schemeClr>
                </a:solidFill>
              </a:rPr>
              <a:t> mano invisible. </a:t>
            </a:r>
            <a:br>
              <a:rPr lang="es-ES" sz="2000" b="1" dirty="0">
                <a:solidFill>
                  <a:schemeClr val="bg1">
                    <a:lumMod val="75000"/>
                    <a:lumOff val="25000"/>
                  </a:schemeClr>
                </a:solidFill>
              </a:rPr>
            </a:br>
            <a:r>
              <a:rPr lang="es-ES" sz="2000" b="1" dirty="0">
                <a:solidFill>
                  <a:schemeClr val="bg1">
                    <a:lumMod val="75000"/>
                    <a:lumOff val="25000"/>
                  </a:schemeClr>
                </a:solidFill>
              </a:rPr>
              <a:t>• El estado no debe intervenir en la economía (política de laissez faire). </a:t>
            </a:r>
            <a:br>
              <a:rPr lang="es-ES" sz="2000" b="1" dirty="0">
                <a:solidFill>
                  <a:schemeClr val="bg1">
                    <a:lumMod val="75000"/>
                    <a:lumOff val="25000"/>
                  </a:schemeClr>
                </a:solidFill>
              </a:rPr>
            </a:br>
            <a:r>
              <a:rPr lang="es-ES" sz="2000" b="1" dirty="0">
                <a:solidFill>
                  <a:schemeClr val="bg1">
                    <a:lumMod val="75000"/>
                    <a:lumOff val="25000"/>
                  </a:schemeClr>
                </a:solidFill>
              </a:rPr>
              <a:t>• El equilibrio natural en la sociedad se consigue porque cada individuo, al buscar su propio beneficio, beneficia a los demás. </a:t>
            </a:r>
            <a:br>
              <a:rPr lang="es-ES" sz="2000" b="1" dirty="0">
                <a:solidFill>
                  <a:schemeClr val="bg1">
                    <a:lumMod val="75000"/>
                    <a:lumOff val="25000"/>
                  </a:schemeClr>
                </a:solidFill>
              </a:rPr>
            </a:br>
            <a:r>
              <a:rPr lang="es-ES" sz="2000" b="1" dirty="0">
                <a:solidFill>
                  <a:schemeClr val="bg1">
                    <a:lumMod val="75000"/>
                    <a:lumOff val="25000"/>
                  </a:schemeClr>
                </a:solidFill>
              </a:rPr>
              <a:t>• Su teoría pretende hacer válidas para todas las épocas las particularidades de su sociedad. </a:t>
            </a:r>
            <a:br>
              <a:rPr lang="es-ES" sz="2000" b="1" dirty="0">
                <a:solidFill>
                  <a:schemeClr val="bg1">
                    <a:lumMod val="75000"/>
                    <a:lumOff val="25000"/>
                  </a:schemeClr>
                </a:solidFill>
              </a:rPr>
            </a:br>
            <a:r>
              <a:rPr lang="es-ES" sz="2000" b="1" dirty="0">
                <a:solidFill>
                  <a:schemeClr val="bg1">
                    <a:lumMod val="75000"/>
                    <a:lumOff val="25000"/>
                  </a:schemeClr>
                </a:solidFill>
              </a:rPr>
              <a:t>• La división del trabajo conlleva el aumento de la productividad. </a:t>
            </a:r>
            <a:br>
              <a:rPr lang="es-ES" sz="1600" b="1" dirty="0">
                <a:solidFill>
                  <a:schemeClr val="bg1">
                    <a:lumMod val="75000"/>
                    <a:lumOff val="25000"/>
                  </a:schemeClr>
                </a:solidFill>
              </a:rPr>
            </a:br>
            <a:endParaRPr lang="es-ES" sz="2400" dirty="0">
              <a:solidFill>
                <a:schemeClr val="bg1">
                  <a:lumMod val="75000"/>
                  <a:lumOff val="25000"/>
                </a:schemeClr>
              </a:solidFill>
            </a:endParaRPr>
          </a:p>
        </p:txBody>
      </p:sp>
      <p:pic>
        <p:nvPicPr>
          <p:cNvPr id="4" name="Imagen 3">
            <a:extLst>
              <a:ext uri="{FF2B5EF4-FFF2-40B4-BE49-F238E27FC236}">
                <a16:creationId xmlns:a16="http://schemas.microsoft.com/office/drawing/2014/main" id="{088E5950-70B3-439F-A767-1AC672B75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04361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101600" y="685800"/>
            <a:ext cx="11442700" cy="6172200"/>
          </a:xfrm>
        </p:spPr>
        <p:txBody>
          <a:bodyPr>
            <a:normAutofit/>
          </a:bodyPr>
          <a:lstStyle/>
          <a:p>
            <a:pPr marL="0" indent="0" algn="ctr">
              <a:buNone/>
            </a:pPr>
            <a:r>
              <a:rPr lang="es-ES" sz="3600" b="1" u="sng" dirty="0">
                <a:solidFill>
                  <a:srgbClr val="C00000"/>
                </a:solidFill>
                <a:effectLst>
                  <a:outerShdw blurRad="38100" dist="38100" dir="2700000" algn="tl">
                    <a:srgbClr val="000000">
                      <a:alpha val="43137"/>
                    </a:srgbClr>
                  </a:outerShdw>
                </a:effectLst>
              </a:rPr>
              <a:t>Curva de la demanda</a:t>
            </a:r>
          </a:p>
          <a:p>
            <a:pPr marL="0" indent="0" algn="ctr">
              <a:buNone/>
            </a:pPr>
            <a:endParaRPr lang="es-ES" sz="3600" b="1" u="sng" dirty="0">
              <a:solidFill>
                <a:srgbClr val="C00000"/>
              </a:solidFill>
              <a:effectLst>
                <a:outerShdw blurRad="38100" dist="38100" dir="2700000" algn="tl">
                  <a:srgbClr val="000000">
                    <a:alpha val="43137"/>
                  </a:srgbClr>
                </a:outerShdw>
              </a:effectLst>
            </a:endParaRPr>
          </a:p>
          <a:p>
            <a:pPr marL="0" indent="0" algn="just">
              <a:buNone/>
            </a:pPr>
            <a:endParaRPr lang="es-ES" sz="3600" b="1" u="sng" dirty="0">
              <a:solidFill>
                <a:srgbClr val="C00000"/>
              </a:solidFill>
              <a:effectLst>
                <a:outerShdw blurRad="38100" dist="38100" dir="2700000" algn="tl">
                  <a:srgbClr val="000000">
                    <a:alpha val="43137"/>
                  </a:srgbClr>
                </a:outerShdw>
              </a:effectLst>
            </a:endParaRPr>
          </a:p>
          <a:p>
            <a:pPr marL="0" indent="0" algn="just">
              <a:buNone/>
            </a:pPr>
            <a:endParaRPr lang="es-ES" sz="3600" b="1" u="sng" dirty="0">
              <a:solidFill>
                <a:srgbClr val="C00000"/>
              </a:solidFill>
              <a:effectLst>
                <a:outerShdw blurRad="38100" dist="38100" dir="2700000" algn="tl">
                  <a:srgbClr val="000000">
                    <a:alpha val="43137"/>
                  </a:srgbClr>
                </a:outerShdw>
              </a:effectLst>
            </a:endParaRPr>
          </a:p>
          <a:p>
            <a:pPr marL="0" indent="0" algn="just">
              <a:buNone/>
            </a:pPr>
            <a:endParaRPr lang="es-ES" sz="3600" b="1" u="sng" dirty="0">
              <a:solidFill>
                <a:srgbClr val="C00000"/>
              </a:solidFill>
              <a:effectLst>
                <a:outerShdw blurRad="38100" dist="38100" dir="2700000" algn="tl">
                  <a:srgbClr val="000000">
                    <a:alpha val="43137"/>
                  </a:srgbClr>
                </a:outerShdw>
              </a:effectLst>
            </a:endParaRPr>
          </a:p>
          <a:p>
            <a:pPr marL="0" indent="0" algn="just">
              <a:buNone/>
            </a:pPr>
            <a:endParaRPr lang="es-ES" sz="3600" b="1" u="sng" dirty="0">
              <a:solidFill>
                <a:srgbClr val="C00000"/>
              </a:solidFill>
              <a:effectLst>
                <a:outerShdw blurRad="38100" dist="38100" dir="2700000" algn="tl">
                  <a:srgbClr val="000000">
                    <a:alpha val="43137"/>
                  </a:srgbClr>
                </a:outerShdw>
              </a:effectLst>
            </a:endParaRPr>
          </a:p>
          <a:p>
            <a:pPr marL="0" indent="0" algn="just">
              <a:buNone/>
            </a:pPr>
            <a:endParaRPr lang="es-ES" sz="3600" b="1" u="sng" dirty="0">
              <a:solidFill>
                <a:srgbClr val="C00000"/>
              </a:solidFill>
              <a:effectLst>
                <a:outerShdw blurRad="38100" dist="38100" dir="2700000" algn="tl">
                  <a:srgbClr val="000000">
                    <a:alpha val="43137"/>
                  </a:srgbClr>
                </a:outerShdw>
              </a:effectLst>
            </a:endParaRPr>
          </a:p>
          <a:p>
            <a:pPr marL="0" indent="0" algn="just">
              <a:buNone/>
            </a:pPr>
            <a:endParaRPr lang="es-ES" sz="3600" b="1" u="sng" dirty="0">
              <a:solidFill>
                <a:srgbClr val="C00000"/>
              </a:solidFill>
              <a:effectLst>
                <a:outerShdw blurRad="38100" dist="38100" dir="2700000" algn="tl">
                  <a:srgbClr val="000000">
                    <a:alpha val="43137"/>
                  </a:srgbClr>
                </a:outerShdw>
              </a:effectLst>
            </a:endParaRPr>
          </a:p>
          <a:p>
            <a:pPr marL="0" indent="0" algn="just">
              <a:buNone/>
            </a:pPr>
            <a:endParaRPr lang="es-ES" sz="3600" b="1" u="sng" dirty="0">
              <a:solidFill>
                <a:schemeClr val="bg1"/>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a:extLst>
              <a:ext uri="{FF2B5EF4-FFF2-40B4-BE49-F238E27FC236}">
                <a16:creationId xmlns:a16="http://schemas.microsoft.com/office/drawing/2014/main" id="{087EFA04-F664-4E84-B3CE-D5500C715F56}"/>
              </a:ext>
            </a:extLst>
          </p:cNvPr>
          <p:cNvPicPr>
            <a:picLocks noChangeAspect="1"/>
          </p:cNvPicPr>
          <p:nvPr/>
        </p:nvPicPr>
        <p:blipFill rotWithShape="1">
          <a:blip r:embed="rId3"/>
          <a:srcRect l="21042" t="33325" r="30416" b="13686"/>
          <a:stretch/>
        </p:blipFill>
        <p:spPr>
          <a:xfrm>
            <a:off x="952500" y="1359526"/>
            <a:ext cx="10401300" cy="5193673"/>
          </a:xfrm>
          <a:prstGeom prst="rect">
            <a:avLst/>
          </a:prstGeom>
        </p:spPr>
      </p:pic>
    </p:spTree>
    <p:extLst>
      <p:ext uri="{BB962C8B-B14F-4D97-AF65-F5344CB8AC3E}">
        <p14:creationId xmlns:p14="http://schemas.microsoft.com/office/powerpoint/2010/main" val="893681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76331260-D854-4296-BF3E-2EFFBBD9063C}"/>
              </a:ext>
            </a:extLst>
          </p:cNvPr>
          <p:cNvPicPr>
            <a:picLocks noGrp="1" noChangeAspect="1"/>
          </p:cNvPicPr>
          <p:nvPr>
            <p:ph idx="1"/>
          </p:nvPr>
        </p:nvPicPr>
        <p:blipFill rotWithShape="1">
          <a:blip r:embed="rId2"/>
          <a:srcRect l="11072" t="18519" r="29235" b="20988"/>
          <a:stretch/>
        </p:blipFill>
        <p:spPr>
          <a:xfrm>
            <a:off x="685800" y="888999"/>
            <a:ext cx="11061700" cy="5412563"/>
          </a:xfrm>
        </p:spPr>
      </p:pic>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779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00D12BC1-BB0E-4297-8CE4-05CE0D046C1B}"/>
              </a:ext>
            </a:extLst>
          </p:cNvPr>
          <p:cNvPicPr>
            <a:picLocks noGrp="1" noChangeAspect="1"/>
          </p:cNvPicPr>
          <p:nvPr>
            <p:ph idx="1"/>
          </p:nvPr>
        </p:nvPicPr>
        <p:blipFill rotWithShape="1">
          <a:blip r:embed="rId2"/>
          <a:srcRect l="19517" t="15844" r="24029" b="20576"/>
          <a:stretch/>
        </p:blipFill>
        <p:spPr>
          <a:xfrm>
            <a:off x="596900" y="711201"/>
            <a:ext cx="10845800" cy="5905500"/>
          </a:xfrm>
        </p:spPr>
      </p:pic>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42220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101600" y="265043"/>
            <a:ext cx="11442700" cy="6592957"/>
          </a:xfrm>
        </p:spPr>
        <p:txBody>
          <a:bodyPr>
            <a:normAutofit/>
          </a:bodyPr>
          <a:lstStyle/>
          <a:p>
            <a:pPr marL="0" indent="0" algn="ctr">
              <a:buNone/>
            </a:pPr>
            <a:r>
              <a:rPr lang="es-ES" sz="4800" b="1" u="sng" dirty="0">
                <a:solidFill>
                  <a:srgbClr val="FFC000"/>
                </a:solidFill>
                <a:effectLst>
                  <a:outerShdw blurRad="38100" dist="38100" dir="2700000" algn="tl">
                    <a:srgbClr val="000000">
                      <a:alpha val="43137"/>
                    </a:srgbClr>
                  </a:outerShdw>
                </a:effectLst>
              </a:rPr>
              <a:t>Equilibrio del mercado</a:t>
            </a:r>
          </a:p>
          <a:p>
            <a:pPr marL="0" indent="0" algn="ctr">
              <a:buNone/>
            </a:pPr>
            <a:endParaRPr lang="es-ES" sz="4000" b="1" u="sng" dirty="0">
              <a:solidFill>
                <a:srgbClr val="FFC000"/>
              </a:solidFill>
              <a:effectLst>
                <a:outerShdw blurRad="38100" dist="38100" dir="2700000" algn="tl">
                  <a:srgbClr val="000000">
                    <a:alpha val="43137"/>
                  </a:srgbClr>
                </a:outerShdw>
              </a:effectLst>
            </a:endParaRPr>
          </a:p>
          <a:p>
            <a:pPr algn="just">
              <a:buClr>
                <a:srgbClr val="FFC000"/>
              </a:buClr>
              <a:buFont typeface="Wingdings" panose="05000000000000000000" pitchFamily="2" charset="2"/>
              <a:buChar char="§"/>
            </a:pPr>
            <a:r>
              <a:rPr lang="es-ES" sz="3600" i="0" dirty="0">
                <a:solidFill>
                  <a:schemeClr val="bg1">
                    <a:lumMod val="75000"/>
                    <a:lumOff val="25000"/>
                  </a:schemeClr>
                </a:solidFill>
                <a:effectLst/>
                <a:latin typeface="Arial" panose="020B0604020202020204" pitchFamily="34" charset="0"/>
                <a:cs typeface="Arial" panose="020B0604020202020204" pitchFamily="34" charset="0"/>
              </a:rPr>
              <a:t>Un mercado se encuentra en equilibrio competitivo si todos los vendedores y compradores son tomadores de precios y, al precio predominante en el mercado, la cantidad ofertada es igual a la cantidad demandada</a:t>
            </a:r>
          </a:p>
          <a:p>
            <a:pPr algn="just">
              <a:buClr>
                <a:srgbClr val="FFC000"/>
              </a:buClr>
              <a:buFont typeface="Wingdings" panose="05000000000000000000" pitchFamily="2" charset="2"/>
              <a:buChar char="§"/>
            </a:pPr>
            <a:r>
              <a:rPr lang="es-ES" sz="3600" dirty="0">
                <a:solidFill>
                  <a:schemeClr val="bg1">
                    <a:lumMod val="75000"/>
                    <a:lumOff val="25000"/>
                  </a:schemeClr>
                </a:solidFill>
                <a:latin typeface="Arial" panose="020B0604020202020204" pitchFamily="34" charset="0"/>
                <a:cs typeface="Arial" panose="020B0604020202020204" pitchFamily="34" charset="0"/>
              </a:rPr>
              <a:t>La principal función del mercado consiste en adecuar la oferta a la demanda a través del mecanismo de precios.</a:t>
            </a:r>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03291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101600" y="265043"/>
            <a:ext cx="11442700" cy="6592957"/>
          </a:xfrm>
        </p:spPr>
        <p:txBody>
          <a:bodyPr>
            <a:normAutofit/>
          </a:bodyPr>
          <a:lstStyle/>
          <a:p>
            <a:pPr marL="0" indent="0" algn="ctr">
              <a:buNone/>
            </a:pPr>
            <a:r>
              <a:rPr lang="es-ES" sz="4000" b="1" u="sng" dirty="0">
                <a:solidFill>
                  <a:srgbClr val="FFC000"/>
                </a:solidFill>
                <a:effectLst>
                  <a:outerShdw blurRad="38100" dist="38100" dir="2700000" algn="tl">
                    <a:srgbClr val="000000">
                      <a:alpha val="43137"/>
                    </a:srgbClr>
                  </a:outerShdw>
                </a:effectLst>
              </a:rPr>
              <a:t>Equilibrio del mercado</a:t>
            </a:r>
          </a:p>
          <a:p>
            <a:pPr marL="0" indent="0" algn="ctr">
              <a:buNone/>
            </a:pPr>
            <a:endParaRPr lang="es-ES" sz="4000" b="1" u="sng" dirty="0">
              <a:solidFill>
                <a:srgbClr val="FFC000"/>
              </a:solidFill>
              <a:effectLst>
                <a:outerShdw blurRad="38100" dist="38100" dir="2700000" algn="tl">
                  <a:srgbClr val="000000">
                    <a:alpha val="43137"/>
                  </a:srgbClr>
                </a:outerShdw>
              </a:effectLst>
            </a:endParaRPr>
          </a:p>
          <a:p>
            <a:pPr algn="just">
              <a:buClr>
                <a:srgbClr val="FFC000"/>
              </a:buClr>
              <a:buFont typeface="Wingdings" panose="05000000000000000000" pitchFamily="2" charset="2"/>
              <a:buChar char="§"/>
            </a:pPr>
            <a:r>
              <a:rPr lang="es-ES" sz="3600" dirty="0">
                <a:solidFill>
                  <a:schemeClr val="bg1">
                    <a:lumMod val="75000"/>
                    <a:lumOff val="25000"/>
                  </a:schemeClr>
                </a:solidFill>
                <a:latin typeface="Arial" panose="020B0604020202020204" pitchFamily="34" charset="0"/>
                <a:cs typeface="Arial" panose="020B0604020202020204" pitchFamily="34" charset="0"/>
              </a:rPr>
              <a:t>Si los compradores desean adquirir una mayor cantidad de un bien de la que se encuentra disponible a un precio dado, este deseo tenderá a elevar los precios, y si los compradores desean adquirir menos, las empresas tendrán que bajar los precios</a:t>
            </a:r>
            <a:endParaRPr lang="es-ES" sz="4000" u="sng" dirty="0">
              <a:solidFill>
                <a:schemeClr val="bg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922141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Marcador de contenido 4">
            <a:extLst>
              <a:ext uri="{FF2B5EF4-FFF2-40B4-BE49-F238E27FC236}">
                <a16:creationId xmlns:a16="http://schemas.microsoft.com/office/drawing/2014/main" id="{7C0320D7-FEDC-439A-9679-4FE5DD6C1108}"/>
              </a:ext>
            </a:extLst>
          </p:cNvPr>
          <p:cNvPicPr>
            <a:picLocks noGrp="1" noChangeAspect="1"/>
          </p:cNvPicPr>
          <p:nvPr>
            <p:ph idx="1"/>
          </p:nvPr>
        </p:nvPicPr>
        <p:blipFill rotWithShape="1">
          <a:blip r:embed="rId3"/>
          <a:srcRect l="27017" t="36340" r="14437" b="8051"/>
          <a:stretch/>
        </p:blipFill>
        <p:spPr>
          <a:xfrm>
            <a:off x="251791" y="592666"/>
            <a:ext cx="11673573" cy="6059925"/>
          </a:xfrm>
        </p:spPr>
      </p:pic>
    </p:spTree>
    <p:extLst>
      <p:ext uri="{BB962C8B-B14F-4D97-AF65-F5344CB8AC3E}">
        <p14:creationId xmlns:p14="http://schemas.microsoft.com/office/powerpoint/2010/main" val="17069880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12D0157F-F61A-459C-8E47-0C2B951D53FF}"/>
              </a:ext>
            </a:extLst>
          </p:cNvPr>
          <p:cNvPicPr>
            <a:picLocks noGrp="1" noChangeAspect="1"/>
          </p:cNvPicPr>
          <p:nvPr>
            <p:ph idx="1"/>
          </p:nvPr>
        </p:nvPicPr>
        <p:blipFill rotWithShape="1">
          <a:blip r:embed="rId2"/>
          <a:srcRect l="39329" t="36769" r="18420" b="10414"/>
          <a:stretch/>
        </p:blipFill>
        <p:spPr>
          <a:xfrm>
            <a:off x="715617" y="1245704"/>
            <a:ext cx="10853531" cy="5181600"/>
          </a:xfrm>
        </p:spPr>
      </p:pic>
      <p:pic>
        <p:nvPicPr>
          <p:cNvPr id="4" name="Imagen 3">
            <a:extLst>
              <a:ext uri="{FF2B5EF4-FFF2-40B4-BE49-F238E27FC236}">
                <a16:creationId xmlns:a16="http://schemas.microsoft.com/office/drawing/2014/main" id="{BF337829-EB1A-4371-A8DD-C4A20A184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987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185531" y="685800"/>
            <a:ext cx="11463130" cy="5701748"/>
          </a:xfrm>
        </p:spPr>
        <p:txBody>
          <a:bodyPr>
            <a:normAutofit fontScale="40000" lnSpcReduction="20000"/>
          </a:bodyPr>
          <a:lstStyle/>
          <a:p>
            <a:pPr marL="0" indent="0" algn="just">
              <a:buNone/>
            </a:pPr>
            <a:r>
              <a:rPr lang="es-ES" sz="4500" b="1" dirty="0">
                <a:solidFill>
                  <a:schemeClr val="bg1">
                    <a:lumMod val="75000"/>
                    <a:lumOff val="25000"/>
                  </a:schemeClr>
                </a:solidFill>
              </a:rPr>
              <a:t>• </a:t>
            </a:r>
            <a:r>
              <a:rPr lang="es-ES" sz="4500" dirty="0">
                <a:solidFill>
                  <a:schemeClr val="bg1"/>
                </a:solidFill>
              </a:rPr>
              <a:t>La división del trabajo depende de la extensión d el mercado.</a:t>
            </a:r>
          </a:p>
          <a:p>
            <a:pPr marL="0" indent="0" algn="just">
              <a:buNone/>
            </a:pPr>
            <a:r>
              <a:rPr lang="es-ES" sz="4500" dirty="0">
                <a:solidFill>
                  <a:schemeClr val="bg1"/>
                </a:solidFill>
              </a:rPr>
              <a:t> </a:t>
            </a:r>
            <a:br>
              <a:rPr lang="es-ES" sz="4500" dirty="0">
                <a:solidFill>
                  <a:schemeClr val="bg1"/>
                </a:solidFill>
              </a:rPr>
            </a:br>
            <a:r>
              <a:rPr lang="es-ES" sz="4500" dirty="0">
                <a:solidFill>
                  <a:schemeClr val="bg1"/>
                </a:solidFill>
              </a:rPr>
              <a:t>• Su teoría del valor distingue entre valor de uso (utilidad de un bien) y valor de cambio (capacidad de un bien para ser cambiado por otros).</a:t>
            </a:r>
          </a:p>
          <a:p>
            <a:pPr marL="0" indent="0" algn="just">
              <a:buNone/>
            </a:pPr>
            <a:r>
              <a:rPr lang="es-ES" sz="4500" dirty="0">
                <a:solidFill>
                  <a:schemeClr val="bg1"/>
                </a:solidFill>
              </a:rPr>
              <a:t> </a:t>
            </a:r>
            <a:br>
              <a:rPr lang="es-ES" sz="4500" dirty="0">
                <a:solidFill>
                  <a:schemeClr val="bg1"/>
                </a:solidFill>
              </a:rPr>
            </a:br>
            <a:r>
              <a:rPr lang="es-ES" sz="4500" dirty="0">
                <a:solidFill>
                  <a:schemeClr val="bg1"/>
                </a:solidFill>
              </a:rPr>
              <a:t>• Paradoja </a:t>
            </a:r>
            <a:r>
              <a:rPr lang="es-ES" sz="4500" dirty="0" err="1">
                <a:solidFill>
                  <a:schemeClr val="bg1"/>
                </a:solidFill>
              </a:rPr>
              <a:t>smithiana</a:t>
            </a:r>
            <a:r>
              <a:rPr lang="es-ES" sz="4500" dirty="0">
                <a:solidFill>
                  <a:schemeClr val="bg1"/>
                </a:solidFill>
              </a:rPr>
              <a:t>. Consiste en afirmar que las cosas que tienen un gran valor de uso frecuentemente tienen un valor de cambio pequeño, mientras las cosas que tienen un pequeño valor de uso tienen un gran valor de cambio (agua-diamantes).</a:t>
            </a:r>
          </a:p>
          <a:p>
            <a:pPr marL="0" indent="0" algn="just">
              <a:buNone/>
            </a:pPr>
            <a:br>
              <a:rPr lang="es-ES" sz="4500" dirty="0">
                <a:solidFill>
                  <a:schemeClr val="bg1"/>
                </a:solidFill>
              </a:rPr>
            </a:br>
            <a:r>
              <a:rPr lang="es-ES" sz="4500" dirty="0">
                <a:solidFill>
                  <a:schemeClr val="bg1"/>
                </a:solidFill>
              </a:rPr>
              <a:t> • Explica el precio natural y el precio de mercado.</a:t>
            </a:r>
          </a:p>
          <a:p>
            <a:pPr marL="0" indent="0" algn="just">
              <a:buNone/>
            </a:pPr>
            <a:r>
              <a:rPr lang="es-ES" sz="4500" dirty="0">
                <a:solidFill>
                  <a:schemeClr val="bg1"/>
                </a:solidFill>
              </a:rPr>
              <a:t> </a:t>
            </a:r>
            <a:br>
              <a:rPr lang="es-ES" sz="4500" dirty="0">
                <a:solidFill>
                  <a:schemeClr val="bg1"/>
                </a:solidFill>
              </a:rPr>
            </a:br>
            <a:r>
              <a:rPr lang="es-ES" sz="4500" dirty="0">
                <a:solidFill>
                  <a:schemeClr val="bg1"/>
                </a:solidFill>
              </a:rPr>
              <a:t>• Distinción entre el trabajo productivo e improductivo.</a:t>
            </a:r>
          </a:p>
          <a:p>
            <a:pPr marL="0" indent="0" algn="just">
              <a:buNone/>
            </a:pPr>
            <a:r>
              <a:rPr lang="es-ES" sz="4500" dirty="0">
                <a:solidFill>
                  <a:schemeClr val="bg1"/>
                </a:solidFill>
              </a:rPr>
              <a:t> </a:t>
            </a:r>
            <a:br>
              <a:rPr lang="es-ES" sz="4500" dirty="0">
                <a:solidFill>
                  <a:schemeClr val="bg1"/>
                </a:solidFill>
              </a:rPr>
            </a:br>
            <a:r>
              <a:rPr lang="es-ES" sz="4500" dirty="0">
                <a:solidFill>
                  <a:schemeClr val="bg1"/>
                </a:solidFill>
              </a:rPr>
              <a:t>• Teorías de los salarios (subsistencia, negociación, mayor o menor agrado de la ocupación, lo que cuesta aprender el correspondiente oficio, la constancia de la ocupación, según la confianza merecida por el obrero, y de acuerdo a la probabilidad de éxito.</a:t>
            </a:r>
          </a:p>
          <a:p>
            <a:pPr marL="0" indent="0" algn="just">
              <a:buNone/>
            </a:pPr>
            <a:r>
              <a:rPr lang="es-ES" sz="4500" dirty="0">
                <a:solidFill>
                  <a:schemeClr val="bg1"/>
                </a:solidFill>
              </a:rPr>
              <a:t> </a:t>
            </a:r>
            <a:br>
              <a:rPr lang="es-ES" sz="4500" dirty="0">
                <a:solidFill>
                  <a:schemeClr val="bg1"/>
                </a:solidFill>
              </a:rPr>
            </a:br>
            <a:r>
              <a:rPr lang="es-ES" sz="4500" dirty="0">
                <a:solidFill>
                  <a:schemeClr val="bg1"/>
                </a:solidFill>
              </a:rPr>
              <a:t>• Para Adam Smith la renta es el precio del uso de la tierra.</a:t>
            </a:r>
          </a:p>
          <a:p>
            <a:pPr marL="0" indent="0" algn="just">
              <a:buNone/>
            </a:pPr>
            <a:br>
              <a:rPr lang="es-ES" sz="4500" dirty="0">
                <a:solidFill>
                  <a:schemeClr val="bg1"/>
                </a:solidFill>
              </a:rPr>
            </a:br>
            <a:r>
              <a:rPr lang="es-ES" sz="4500" dirty="0">
                <a:solidFill>
                  <a:schemeClr val="bg1"/>
                </a:solidFill>
              </a:rPr>
              <a:t> • La renta varía en proporción a sus ventajas diferenciales. </a:t>
            </a:r>
            <a:br>
              <a:rPr lang="es-ES" sz="4000" dirty="0">
                <a:solidFill>
                  <a:schemeClr val="bg1"/>
                </a:solidFill>
              </a:rPr>
            </a:br>
            <a:endParaRPr lang="es-ES" dirty="0">
              <a:solidFill>
                <a:schemeClr val="bg1"/>
              </a:solidFill>
            </a:endParaRPr>
          </a:p>
        </p:txBody>
      </p:sp>
      <p:pic>
        <p:nvPicPr>
          <p:cNvPr id="4" name="Imagen 3">
            <a:extLst>
              <a:ext uri="{FF2B5EF4-FFF2-40B4-BE49-F238E27FC236}">
                <a16:creationId xmlns:a16="http://schemas.microsoft.com/office/drawing/2014/main" id="{088E5950-70B3-439F-A767-1AC672B75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30853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684212" y="685800"/>
            <a:ext cx="11017458" cy="6172200"/>
          </a:xfrm>
        </p:spPr>
        <p:txBody>
          <a:bodyPr>
            <a:normAutofit fontScale="92500" lnSpcReduction="10000"/>
          </a:bodyPr>
          <a:lstStyle/>
          <a:p>
            <a:pPr marL="0" indent="0">
              <a:buNone/>
            </a:pPr>
            <a:r>
              <a:rPr lang="es-ES" b="1" dirty="0">
                <a:solidFill>
                  <a:srgbClr val="C00000"/>
                </a:solidFill>
                <a:highlight>
                  <a:srgbClr val="FFFF00"/>
                </a:highlight>
              </a:rPr>
              <a:t>Robert Malthus (1766-1834)·</a:t>
            </a:r>
            <a:r>
              <a:rPr lang="es-ES" b="1" dirty="0">
                <a:solidFill>
                  <a:schemeClr val="bg1"/>
                </a:solidFill>
              </a:rPr>
              <a:t>Fue un hombre preocupado por conocer más y por aplicar sus conocimientos a cosas reales. Nació en Surrey, el 14 de febrero de 1766, de padre campesinos. Realizó sus estudios en Cambridge. En 1789 se ordenó sacerdote, aunque lo atraía la economía política</a:t>
            </a:r>
          </a:p>
          <a:p>
            <a:pPr marL="0" indent="0">
              <a:buNone/>
            </a:pPr>
            <a:endParaRPr lang="es-ES" b="1" dirty="0">
              <a:solidFill>
                <a:schemeClr val="bg1"/>
              </a:solidFill>
            </a:endParaRPr>
          </a:p>
          <a:p>
            <a:pPr marL="0" indent="0">
              <a:buNone/>
            </a:pPr>
            <a:r>
              <a:rPr lang="es-ES" b="1" dirty="0">
                <a:solidFill>
                  <a:srgbClr val="C00000"/>
                </a:solidFill>
              </a:rPr>
              <a:t>Sus principales contribuciones fueron: </a:t>
            </a:r>
          </a:p>
          <a:p>
            <a:pPr marL="0" indent="0">
              <a:buNone/>
            </a:pPr>
            <a:endParaRPr lang="es-ES" b="1" dirty="0">
              <a:solidFill>
                <a:srgbClr val="C00000"/>
              </a:solidFill>
            </a:endParaRPr>
          </a:p>
          <a:p>
            <a:pPr marL="0" indent="0">
              <a:buNone/>
            </a:pPr>
            <a:r>
              <a:rPr lang="es-ES" b="1" dirty="0">
                <a:solidFill>
                  <a:schemeClr val="bg1"/>
                </a:solidFill>
              </a:rPr>
              <a:t>• La población tiende a crecer en forma geométrica, en tanto que los medios de subsistencia aumentan en forma aritmética. </a:t>
            </a:r>
          </a:p>
          <a:p>
            <a:pPr marL="0" indent="0">
              <a:buNone/>
            </a:pPr>
            <a:r>
              <a:rPr lang="es-ES" b="1" dirty="0">
                <a:solidFill>
                  <a:schemeClr val="bg1"/>
                </a:solidFill>
              </a:rPr>
              <a:t>• Se pronuncia contra de la Ley de </a:t>
            </a:r>
            <a:r>
              <a:rPr lang="es-ES" b="1" dirty="0" err="1">
                <a:solidFill>
                  <a:schemeClr val="bg1"/>
                </a:solidFill>
              </a:rPr>
              <a:t>Say</a:t>
            </a:r>
            <a:r>
              <a:rPr lang="es-ES" b="1" dirty="0">
                <a:solidFill>
                  <a:schemeClr val="bg1"/>
                </a:solidFill>
              </a:rPr>
              <a:t> . </a:t>
            </a:r>
          </a:p>
          <a:p>
            <a:pPr marL="0" indent="0">
              <a:buNone/>
            </a:pPr>
            <a:r>
              <a:rPr lang="es-ES" b="1" dirty="0">
                <a:solidFill>
                  <a:schemeClr val="bg1"/>
                </a:solidFill>
              </a:rPr>
              <a:t>• Existe una discrepancia entre el crecimiento de la población y la oferta de alimentos. </a:t>
            </a:r>
          </a:p>
          <a:p>
            <a:pPr marL="0" indent="0">
              <a:buNone/>
            </a:pPr>
            <a:r>
              <a:rPr lang="es-ES" b="1" dirty="0">
                <a:solidFill>
                  <a:schemeClr val="bg1"/>
                </a:solidFill>
              </a:rPr>
              <a:t> • Había dos formas de frenar este crecimiento: una los frenos preventivos (disminuyen la natalidad) y otra los frenos positivos (aumentan la mortalidad). </a:t>
            </a:r>
          </a:p>
          <a:p>
            <a:pPr marL="0" indent="0">
              <a:buNone/>
            </a:pPr>
            <a:r>
              <a:rPr lang="es-ES" b="1" dirty="0">
                <a:solidFill>
                  <a:schemeClr val="bg1"/>
                </a:solidFill>
              </a:rPr>
              <a:t>• Enuncia la ley del hierro de los salarios, según la cual el crecimiento de la población está abocado a reducir los salarios de los trabajadores hasta niveles d e subsistencia.</a:t>
            </a:r>
          </a:p>
          <a:p>
            <a:pPr marL="0" indent="0">
              <a:buNone/>
            </a:pPr>
            <a:r>
              <a:rPr lang="es-ES" b="1" dirty="0">
                <a:solidFill>
                  <a:schemeClr val="bg1"/>
                </a:solidFill>
              </a:rPr>
              <a:t> • Oposición a la ayuda a los pobres. Censura la intervención del estado que pretende disminuir la miseria de los pobres. </a:t>
            </a:r>
          </a:p>
          <a:p>
            <a:pPr marL="0" indent="0">
              <a:buNone/>
            </a:pPr>
            <a:endParaRPr lang="es-ES" dirty="0"/>
          </a:p>
        </p:txBody>
      </p:sp>
      <p:pic>
        <p:nvPicPr>
          <p:cNvPr id="4" name="Imagen 3">
            <a:extLst>
              <a:ext uri="{FF2B5EF4-FFF2-40B4-BE49-F238E27FC236}">
                <a16:creationId xmlns:a16="http://schemas.microsoft.com/office/drawing/2014/main" id="{088E5950-70B3-439F-A767-1AC672B75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0394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212035" y="685800"/>
            <a:ext cx="11489635" cy="5834270"/>
          </a:xfrm>
        </p:spPr>
        <p:txBody>
          <a:bodyPr>
            <a:normAutofit fontScale="92500"/>
          </a:bodyPr>
          <a:lstStyle/>
          <a:p>
            <a:pPr marL="0" indent="0">
              <a:buNone/>
            </a:pPr>
            <a:r>
              <a:rPr lang="es-ES" dirty="0">
                <a:solidFill>
                  <a:srgbClr val="C00000"/>
                </a:solidFill>
                <a:highlight>
                  <a:srgbClr val="FFFF00"/>
                </a:highlight>
              </a:rPr>
              <a:t>Jean </a:t>
            </a:r>
            <a:r>
              <a:rPr lang="es-ES" dirty="0" err="1">
                <a:solidFill>
                  <a:srgbClr val="C00000"/>
                </a:solidFill>
                <a:highlight>
                  <a:srgbClr val="FFFF00"/>
                </a:highlight>
              </a:rPr>
              <a:t>Baptiste</a:t>
            </a:r>
            <a:r>
              <a:rPr lang="es-ES" dirty="0">
                <a:solidFill>
                  <a:srgbClr val="C00000"/>
                </a:solidFill>
                <a:highlight>
                  <a:srgbClr val="FFFF00"/>
                </a:highlight>
              </a:rPr>
              <a:t> </a:t>
            </a:r>
            <a:r>
              <a:rPr lang="es-ES" dirty="0" err="1">
                <a:solidFill>
                  <a:srgbClr val="C00000"/>
                </a:solidFill>
                <a:highlight>
                  <a:srgbClr val="FFFF00"/>
                </a:highlight>
              </a:rPr>
              <a:t>Say</a:t>
            </a:r>
            <a:r>
              <a:rPr lang="es-ES" dirty="0">
                <a:solidFill>
                  <a:srgbClr val="C00000"/>
                </a:solidFill>
                <a:highlight>
                  <a:srgbClr val="FFFF00"/>
                </a:highlight>
              </a:rPr>
              <a:t> (1767-1832)</a:t>
            </a:r>
          </a:p>
          <a:p>
            <a:pPr marL="0" indent="0">
              <a:buNone/>
            </a:pPr>
            <a:r>
              <a:rPr lang="es-ES" dirty="0">
                <a:solidFill>
                  <a:srgbClr val="C00000"/>
                </a:solidFill>
                <a:highlight>
                  <a:srgbClr val="FFFF00"/>
                </a:highlight>
              </a:rPr>
              <a:t>John Stuart Mill (1806-1873) </a:t>
            </a:r>
          </a:p>
          <a:p>
            <a:pPr marL="0" indent="0">
              <a:buNone/>
            </a:pPr>
            <a:r>
              <a:rPr lang="es-ES" dirty="0">
                <a:solidFill>
                  <a:srgbClr val="C00000"/>
                </a:solidFill>
                <a:highlight>
                  <a:srgbClr val="FFFF00"/>
                </a:highlight>
              </a:rPr>
              <a:t>David Ricardo (1772-1823) </a:t>
            </a:r>
          </a:p>
          <a:p>
            <a:pPr marL="0" indent="0">
              <a:buNone/>
            </a:pPr>
            <a:endParaRPr lang="es-ES" dirty="0">
              <a:solidFill>
                <a:srgbClr val="C00000"/>
              </a:solidFill>
              <a:highlight>
                <a:srgbClr val="FFFF00"/>
              </a:highlight>
            </a:endParaRPr>
          </a:p>
          <a:p>
            <a:pPr marL="0" indent="0" algn="ctr">
              <a:buNone/>
            </a:pPr>
            <a:r>
              <a:rPr lang="es-ES" sz="2800" b="1" i="1" u="sng" dirty="0">
                <a:solidFill>
                  <a:srgbClr val="C00000"/>
                </a:solidFill>
                <a:effectLst>
                  <a:outerShdw blurRad="38100" dist="38100" dir="2700000" algn="tl">
                    <a:srgbClr val="000000">
                      <a:alpha val="43137"/>
                    </a:srgbClr>
                  </a:outerShdw>
                </a:effectLst>
                <a:highlight>
                  <a:srgbClr val="808080"/>
                </a:highlight>
              </a:rPr>
              <a:t>SOCIALISMO CIENTÍFICO </a:t>
            </a:r>
          </a:p>
          <a:p>
            <a:pPr marL="0" indent="0" algn="just">
              <a:buNone/>
            </a:pPr>
            <a:r>
              <a:rPr lang="es-ES" b="1" dirty="0">
                <a:solidFill>
                  <a:schemeClr val="bg1"/>
                </a:solidFill>
                <a:highlight>
                  <a:srgbClr val="FFFF00"/>
                </a:highlight>
              </a:rPr>
              <a:t>LUGAR Y ÉPOCA </a:t>
            </a:r>
            <a:r>
              <a:rPr lang="es-ES" dirty="0">
                <a:solidFill>
                  <a:schemeClr val="bg1"/>
                </a:solidFill>
              </a:rPr>
              <a:t>Podemos situar su inicio en 1848 con la publicación de el manifiesto comunista de Karl Marx y Friedrich Engels, aunque su apogeo no inició sino hasta la publicación del primer tomo de la obra de Marx Contribución a la crítica de la economía política. El capital en 1859, el cual demuestra que el sistema no podrá seguir funcionando de la misma forma debido a sus múltiples contradicciones internas. Esta doctrina se extendió por todo el mundo occidental. </a:t>
            </a:r>
          </a:p>
          <a:p>
            <a:pPr marL="0" indent="0" algn="just">
              <a:buNone/>
            </a:pPr>
            <a:r>
              <a:rPr lang="es-ES" b="1" dirty="0">
                <a:solidFill>
                  <a:schemeClr val="bg1"/>
                </a:solidFill>
                <a:highlight>
                  <a:srgbClr val="FFFF00"/>
                </a:highlight>
              </a:rPr>
              <a:t>CONCEPCIÓN GENERAL </a:t>
            </a:r>
            <a:r>
              <a:rPr lang="es-ES" dirty="0">
                <a:solidFill>
                  <a:schemeClr val="bg1"/>
                </a:solidFill>
              </a:rPr>
              <a:t>Es una doctrina económica que combina aspectos filosóficos, sociales y económicos. Su misión es investigar el proceso histórico económico del que necesariamente tenían que surgir las clases y su lucha, manifestando los medios para la solución del conflicto dentro del contexto económico creado por ellas. Los puntos a subrayar en esta doctrina son la concepción materialista de la historia y la revelación de la plusvalía en la producción capitalista, por los cuales el socialismo salta a la esfera de la ciencia.</a:t>
            </a:r>
          </a:p>
          <a:p>
            <a:pPr marL="0" indent="0">
              <a:buNone/>
            </a:pPr>
            <a:endParaRPr lang="es-ES" dirty="0"/>
          </a:p>
        </p:txBody>
      </p:sp>
      <p:pic>
        <p:nvPicPr>
          <p:cNvPr id="4" name="Imagen 3">
            <a:extLst>
              <a:ext uri="{FF2B5EF4-FFF2-40B4-BE49-F238E27FC236}">
                <a16:creationId xmlns:a16="http://schemas.microsoft.com/office/drawing/2014/main" id="{088E5950-70B3-439F-A767-1AC672B75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56575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70">
          <a:fgClr>
            <a:schemeClr val="tx2">
              <a:lumMod val="60000"/>
              <a:lumOff val="40000"/>
            </a:schemeClr>
          </a:fgClr>
          <a:bgClr>
            <a:schemeClr val="tx1">
              <a:lumMod val="95000"/>
            </a:schemeClr>
          </a:bgClr>
        </a:pattFill>
        <a:effectLst/>
      </p:bgPr>
    </p:bg>
    <p:spTree>
      <p:nvGrpSpPr>
        <p:cNvPr id="1" name=""/>
        <p:cNvGrpSpPr/>
        <p:nvPr/>
      </p:nvGrpSpPr>
      <p:grpSpPr>
        <a:xfrm>
          <a:off x="0" y="0"/>
          <a:ext cx="0" cy="0"/>
          <a:chOff x="0" y="0"/>
          <a:chExt cx="0" cy="0"/>
        </a:xfrm>
      </p:grpSpPr>
      <p:sp useBgFill="1">
        <p:nvSpPr>
          <p:cNvPr id="3" name="Marcador de contenido 2">
            <a:extLst>
              <a:ext uri="{FF2B5EF4-FFF2-40B4-BE49-F238E27FC236}">
                <a16:creationId xmlns:a16="http://schemas.microsoft.com/office/drawing/2014/main" id="{93410CD9-35DA-4021-8719-CD723F288E01}"/>
              </a:ext>
            </a:extLst>
          </p:cNvPr>
          <p:cNvSpPr>
            <a:spLocks noGrp="1"/>
          </p:cNvSpPr>
          <p:nvPr>
            <p:ph idx="1"/>
          </p:nvPr>
        </p:nvSpPr>
        <p:spPr>
          <a:xfrm>
            <a:off x="684212" y="685800"/>
            <a:ext cx="11083718" cy="5410200"/>
          </a:xfrm>
        </p:spPr>
        <p:txBody>
          <a:bodyPr>
            <a:normAutofit/>
          </a:bodyPr>
          <a:lstStyle/>
          <a:p>
            <a:pPr marL="0" indent="0">
              <a:buNone/>
            </a:pPr>
            <a:r>
              <a:rPr lang="es-ES" sz="2800" b="1" i="1" u="sng" dirty="0">
                <a:solidFill>
                  <a:srgbClr val="C00000"/>
                </a:solidFill>
                <a:effectLst>
                  <a:outerShdw blurRad="38100" dist="38100" dir="2700000" algn="tl">
                    <a:srgbClr val="000000">
                      <a:alpha val="43137"/>
                    </a:srgbClr>
                  </a:outerShdw>
                </a:effectLst>
              </a:rPr>
              <a:t>IDEAS FUNDAMENTALES </a:t>
            </a:r>
          </a:p>
          <a:p>
            <a:pPr marL="0" indent="0">
              <a:buNone/>
            </a:pPr>
            <a:r>
              <a:rPr lang="es-ES" sz="2400" dirty="0">
                <a:solidFill>
                  <a:schemeClr val="bg1"/>
                </a:solidFill>
              </a:rPr>
              <a:t>• El trabajo es la esencia de todo valor. </a:t>
            </a:r>
          </a:p>
          <a:p>
            <a:pPr marL="0" indent="0">
              <a:buNone/>
            </a:pPr>
            <a:r>
              <a:rPr lang="es-ES" sz="2400" dirty="0">
                <a:solidFill>
                  <a:schemeClr val="bg1"/>
                </a:solidFill>
              </a:rPr>
              <a:t>• El valor de la fuerza de trabajo puede dividirse en una cantidad necesaria para la subsistencia del trabajo y una cantidad por encima. La primera es el trabajo socialmente necesario, el cual determina el valor de cambio del trabajo en sí, el salario. La segunda, denominada plusvalía, se la apropia el capitalista. </a:t>
            </a:r>
          </a:p>
          <a:p>
            <a:pPr marL="0" indent="0">
              <a:buNone/>
            </a:pPr>
            <a:r>
              <a:rPr lang="es-ES" sz="2400" dirty="0">
                <a:solidFill>
                  <a:schemeClr val="bg1"/>
                </a:solidFill>
              </a:rPr>
              <a:t>• La plusvalía surge en la producción, por lo tanto la finalidad de la producción es extraer plusvalía de cada trabajador. La plusvalía surge no porque el trabajador reciba menos de lo que vale, sino porque produce más de lo que vale. </a:t>
            </a:r>
          </a:p>
          <a:p>
            <a:pPr marL="0" indent="0">
              <a:buNone/>
            </a:pPr>
            <a:endParaRPr lang="es-ES" dirty="0"/>
          </a:p>
        </p:txBody>
      </p:sp>
      <p:pic>
        <p:nvPicPr>
          <p:cNvPr id="4" name="Imagen 3">
            <a:extLst>
              <a:ext uri="{FF2B5EF4-FFF2-40B4-BE49-F238E27FC236}">
                <a16:creationId xmlns:a16="http://schemas.microsoft.com/office/drawing/2014/main" id="{088E5950-70B3-439F-A767-1AC672B75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484" y="77804"/>
            <a:ext cx="1894447" cy="51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70144243"/>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2179</TotalTime>
  <Words>3936</Words>
  <Application>Microsoft Office PowerPoint</Application>
  <PresentationFormat>Panorámica</PresentationFormat>
  <Paragraphs>272</Paragraphs>
  <Slides>56</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56</vt:i4>
      </vt:variant>
    </vt:vector>
  </HeadingPairs>
  <TitlesOfParts>
    <vt:vector size="69" baseType="lpstr">
      <vt:lpstr>Arial</vt:lpstr>
      <vt:lpstr>Barlow</vt:lpstr>
      <vt:lpstr>Century Gothic</vt:lpstr>
      <vt:lpstr>Helvetica</vt:lpstr>
      <vt:lpstr>Lato</vt:lpstr>
      <vt:lpstr>Nunito Sans</vt:lpstr>
      <vt:lpstr>Open Sans</vt:lpstr>
      <vt:lpstr>Playfair Display</vt:lpstr>
      <vt:lpstr>Verdana</vt:lpstr>
      <vt:lpstr>Wingdings</vt:lpstr>
      <vt:lpstr>Wingdings 3</vt:lpstr>
      <vt:lpstr>Work Sans</vt:lpstr>
      <vt:lpstr>Sector</vt:lpstr>
      <vt:lpstr>Presentación de PowerPoint</vt:lpstr>
      <vt:lpstr>Presentación de PowerPoint</vt:lpstr>
      <vt:lpstr> </vt:lpstr>
      <vt:lpstr>PENSAMIENTOS ECONÓMICOS  Historias de doctrinas económicas       </vt:lpstr>
      <vt:lpstr>Adam Smith (1723-1790) Es considerado el padre d e la ciencia económica moderna. Nació en Kirk:caldy, Escocia, el 5 de junio .de 1723. Estudió en Glasgow y Oxford; fue profesor de literatura inglesa y filosofia moral, y llegó a ser rector de la Universidad de Glasgow   Sus principales contribuciones fueron:   • La economía está regida por lA mano invisible.  • El estado no debe intervenir en la economía (política de laissez faire).  • El equilibrio natural en la sociedad se consigue porque cada individuo, al buscar su propio beneficio, beneficia a los demás.  • Su teoría pretende hacer válidas para todas las épocas las particularidades de su sociedad.  • La división del trabajo conlleva el aumento de la productividad.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PROCESO ECONÓMICO  El proceso económico es el ciclo que recorren los agentes económicos a la hora de realizar actividades económicas con el objetivo de satisfacer necesidades, empezando con la producción y terminando con el consumo.  Actividades del proceso económico  1. Producción 2. LA DISTRIBUCIÓN Y COMERCIALIZACIÓN    3. CONSUMO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ANTONIO DE JESÚS OROZCO MACHADO</cp:lastModifiedBy>
  <cp:revision>95</cp:revision>
  <dcterms:created xsi:type="dcterms:W3CDTF">2021-06-27T01:40:35Z</dcterms:created>
  <dcterms:modified xsi:type="dcterms:W3CDTF">2021-07-22T16:05:39Z</dcterms:modified>
</cp:coreProperties>
</file>