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0" r:id="rId2"/>
    <p:sldId id="331" r:id="rId3"/>
    <p:sldId id="332" r:id="rId4"/>
    <p:sldId id="334" r:id="rId5"/>
    <p:sldId id="333" r:id="rId6"/>
    <p:sldId id="258" r:id="rId7"/>
    <p:sldId id="268" r:id="rId8"/>
    <p:sldId id="267" r:id="rId9"/>
    <p:sldId id="276" r:id="rId10"/>
    <p:sldId id="277" r:id="rId11"/>
    <p:sldId id="278" r:id="rId12"/>
    <p:sldId id="335" r:id="rId13"/>
    <p:sldId id="283" r:id="rId14"/>
    <p:sldId id="280" r:id="rId15"/>
    <p:sldId id="279" r:id="rId16"/>
    <p:sldId id="282" r:id="rId17"/>
    <p:sldId id="281" r:id="rId18"/>
    <p:sldId id="284" r:id="rId19"/>
    <p:sldId id="31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rot="19140000">
            <a:off x="1089484" y="1730403"/>
            <a:ext cx="7531497" cy="1204306"/>
          </a:xfrm>
        </p:spPr>
        <p:txBody>
          <a:bodyPr bIns="9144" anchor="b"/>
          <a:lstStyle>
            <a:lvl1pPr>
              <a:defRPr sz="3200"/>
            </a:lvl1pPr>
          </a:lstStyle>
          <a:p>
            <a:r>
              <a:rPr lang="es-ES"/>
              <a:t>Haga clic para modificar el estilo de título del patrón</a:t>
            </a:r>
            <a:endParaRPr lang="en-US" dirty="0"/>
          </a:p>
        </p:txBody>
      </p:sp>
      <p:sp>
        <p:nvSpPr>
          <p:cNvPr id="3" name="Subtitle 2"/>
          <p:cNvSpPr>
            <a:spLocks noGrp="1"/>
          </p:cNvSpPr>
          <p:nvPr>
            <p:ph type="subTitle" idx="1"/>
          </p:nvPr>
        </p:nvSpPr>
        <p:spPr>
          <a:xfrm rot="19140000">
            <a:off x="1616370" y="2470926"/>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3ADEA62-CF7D-4DF2-8AEE-7184AD0EF7F8}" type="datetimeFigureOut">
              <a:rPr lang="es-EC" smtClean="0"/>
              <a:t>12/4/2022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1720939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C3ADEA62-CF7D-4DF2-8AEE-7184AD0EF7F8}" type="datetimeFigureOut">
              <a:rPr lang="es-EC" smtClean="0"/>
              <a:t>12/4/2022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3205568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C3ADEA62-CF7D-4DF2-8AEE-7184AD0EF7F8}" type="datetimeFigureOut">
              <a:rPr lang="es-EC" smtClean="0"/>
              <a:t>12/4/2022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818299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ADEA62-CF7D-4DF2-8AEE-7184AD0EF7F8}" type="datetimeFigureOut">
              <a:rPr lang="es-EC" smtClean="0"/>
              <a:t>12/4/2022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2552030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ight Triangle 6"/>
          <p:cNvSpPr/>
          <p:nvPr/>
        </p:nvSpPr>
        <p:spPr>
          <a:xfrm>
            <a:off x="1"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rot="19140000">
            <a:off x="1092532" y="1726738"/>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a:t>Haga clic para modificar el estilo de título del patrón</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a:t>Haga clic para modificar el estilo de texto del patrón</a:t>
            </a:r>
          </a:p>
        </p:txBody>
      </p:sp>
      <p:sp>
        <p:nvSpPr>
          <p:cNvPr id="4" name="Date Placeholder 3"/>
          <p:cNvSpPr>
            <a:spLocks noGrp="1"/>
          </p:cNvSpPr>
          <p:nvPr>
            <p:ph type="dt" sz="half" idx="10"/>
          </p:nvPr>
        </p:nvSpPr>
        <p:spPr/>
        <p:txBody>
          <a:bodyPr/>
          <a:lstStyle/>
          <a:p>
            <a:fld id="{C3ADEA62-CF7D-4DF2-8AEE-7184AD0EF7F8}" type="datetimeFigureOut">
              <a:rPr lang="es-EC" smtClean="0"/>
              <a:t>12/4/2022</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196889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3ADEA62-CF7D-4DF2-8AEE-7184AD0EF7F8}" type="datetimeFigureOut">
              <a:rPr lang="es-EC" smtClean="0"/>
              <a:t>12/4/2022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D6C2BB04-6EEC-4CF1-A928-B87888B9B81F}" type="slidenum">
              <a:rPr lang="es-EC" smtClean="0"/>
              <a:t>‹Nº›</a:t>
            </a:fld>
            <a:endParaRPr lang="es-EC"/>
          </a:p>
        </p:txBody>
      </p:sp>
      <p:sp>
        <p:nvSpPr>
          <p:cNvPr id="8" name="Title 7"/>
          <p:cNvSpPr>
            <a:spLocks noGrp="1"/>
          </p:cNvSpPr>
          <p:nvPr>
            <p:ph type="title"/>
          </p:nvPr>
        </p:nvSpPr>
        <p:spPr/>
        <p:txBody>
          <a:bodyPr/>
          <a:lstStyle/>
          <a:p>
            <a:r>
              <a:rPr lang="es-ES"/>
              <a:t>Haga clic para modificar el estilo de título del patrón</a:t>
            </a:r>
            <a:endParaRPr lang="en-US"/>
          </a:p>
        </p:txBody>
      </p:sp>
    </p:spTree>
    <p:extLst>
      <p:ext uri="{BB962C8B-B14F-4D97-AF65-F5344CB8AC3E}">
        <p14:creationId xmlns:p14="http://schemas.microsoft.com/office/powerpoint/2010/main" val="2984085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a:t>Haga clic para modificar el estilo de texto del patrón</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a:t>Haga clic para modificar el estilo de texto del patrón</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3ADEA62-CF7D-4DF2-8AEE-7184AD0EF7F8}" type="datetimeFigureOut">
              <a:rPr lang="es-EC" smtClean="0"/>
              <a:t>12/4/2022</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1781887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C3ADEA62-CF7D-4DF2-8AEE-7184AD0EF7F8}" type="datetimeFigureOut">
              <a:rPr lang="es-EC" smtClean="0"/>
              <a:t>12/4/2022</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704146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DEA62-CF7D-4DF2-8AEE-7184AD0EF7F8}" type="datetimeFigureOut">
              <a:rPr lang="es-EC" smtClean="0"/>
              <a:t>12/4/2022</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1222539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a:t>Haga clic para modificar el estilo de título del patrón</a:t>
            </a:r>
            <a:endParaRPr lang="en-US" dirty="0"/>
          </a:p>
        </p:txBody>
      </p:sp>
      <p:sp>
        <p:nvSpPr>
          <p:cNvPr id="3" name="Content Placeholder 2"/>
          <p:cNvSpPr>
            <a:spLocks noGrp="1"/>
          </p:cNvSpPr>
          <p:nvPr>
            <p:ph idx="1"/>
          </p:nvPr>
        </p:nvSpPr>
        <p:spPr>
          <a:xfrm>
            <a:off x="6332737" y="2618913"/>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a:t>Haga clic para modificar el estilo de texto del patrón</a:t>
            </a:r>
          </a:p>
        </p:txBody>
      </p:sp>
      <p:sp>
        <p:nvSpPr>
          <p:cNvPr id="5" name="Date Placeholder 4"/>
          <p:cNvSpPr>
            <a:spLocks noGrp="1"/>
          </p:cNvSpPr>
          <p:nvPr>
            <p:ph type="dt" sz="half" idx="10"/>
          </p:nvPr>
        </p:nvSpPr>
        <p:spPr/>
        <p:txBody>
          <a:bodyPr/>
          <a:lstStyle/>
          <a:p>
            <a:fld id="{C3ADEA62-CF7D-4DF2-8AEE-7184AD0EF7F8}" type="datetimeFigureOut">
              <a:rPr lang="es-EC" smtClean="0"/>
              <a:t>12/4/2022</a:t>
            </a:fld>
            <a:endParaRPr lang="es-EC"/>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EC"/>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D6C2BB04-6EEC-4CF1-A928-B87888B9B81F}" type="slidenum">
              <a:rPr lang="es-EC" smtClean="0"/>
              <a:t>‹Nº›</a:t>
            </a:fld>
            <a:endParaRPr lang="es-EC"/>
          </a:p>
        </p:txBody>
      </p:sp>
    </p:spTree>
    <p:extLst>
      <p:ext uri="{BB962C8B-B14F-4D97-AF65-F5344CB8AC3E}">
        <p14:creationId xmlns:p14="http://schemas.microsoft.com/office/powerpoint/2010/main" val="161308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a:t>Haga clic en el icono para agregar una imagen</a:t>
            </a:r>
            <a:endParaRPr lang="en-US" dirty="0"/>
          </a:p>
        </p:txBody>
      </p:sp>
      <p:sp>
        <p:nvSpPr>
          <p:cNvPr id="9" name="Right Triangle 8"/>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Freeform 9"/>
          <p:cNvSpPr/>
          <p:nvPr/>
        </p:nvSpPr>
        <p:spPr>
          <a:xfrm>
            <a:off x="1"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3ADEA62-CF7D-4DF2-8AEE-7184AD0EF7F8}" type="datetimeFigureOut">
              <a:rPr lang="es-EC" smtClean="0"/>
              <a:t>12/4/2022</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D6C2BB04-6EEC-4CF1-A928-B87888B9B81F}" type="slidenum">
              <a:rPr lang="es-EC" smtClean="0"/>
              <a:t>‹Nº›</a:t>
            </a:fld>
            <a:endParaRPr lang="es-EC"/>
          </a:p>
        </p:txBody>
      </p:sp>
    </p:spTree>
    <p:extLst>
      <p:ext uri="{BB962C8B-B14F-4D97-AF65-F5344CB8AC3E}">
        <p14:creationId xmlns:p14="http://schemas.microsoft.com/office/powerpoint/2010/main" val="3194938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reeform 7"/>
          <p:cNvSpPr/>
          <p:nvPr/>
        </p:nvSpPr>
        <p:spPr>
          <a:xfrm>
            <a:off x="-3173" y="5051293"/>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fld id="{C3ADEA62-CF7D-4DF2-8AEE-7184AD0EF7F8}" type="datetimeFigureOut">
              <a:rPr lang="es-EC" smtClean="0"/>
              <a:t>12/4/2022</a:t>
            </a:fld>
            <a:endParaRPr lang="es-EC"/>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EC"/>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D6C2BB04-6EEC-4CF1-A928-B87888B9B81F}" type="slidenum">
              <a:rPr lang="es-EC" smtClean="0"/>
              <a:t>‹Nº›</a:t>
            </a:fld>
            <a:endParaRPr lang="es-EC"/>
          </a:p>
        </p:txBody>
      </p:sp>
    </p:spTree>
    <p:extLst>
      <p:ext uri="{BB962C8B-B14F-4D97-AF65-F5344CB8AC3E}">
        <p14:creationId xmlns:p14="http://schemas.microsoft.com/office/powerpoint/2010/main" val="3702395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07568" y="620688"/>
            <a:ext cx="7848872" cy="2308324"/>
          </a:xfrm>
          <a:prstGeom prst="rect">
            <a:avLst/>
          </a:prstGeom>
        </p:spPr>
        <p:txBody>
          <a:bodyPr wrap="square">
            <a:spAutoFit/>
          </a:bodyPr>
          <a:lstStyle>
            <a:defPPr>
              <a:defRPr lang="es-EC"/>
            </a:defPPr>
            <a:lvl1pPr algn="just">
              <a:defRPr>
                <a:solidFill>
                  <a:schemeClr val="accent6"/>
                </a:solidFill>
              </a:defRPr>
            </a:lvl1pPr>
          </a:lstStyle>
          <a:p>
            <a:pPr algn="ctr"/>
            <a:r>
              <a:rPr lang="es-EC" b="1" dirty="0">
                <a:solidFill>
                  <a:srgbClr val="506E94"/>
                </a:solidFill>
                <a:latin typeface="Franklin Gothic Book"/>
              </a:rPr>
              <a:t>4. ANÁLISIS, INTERPRETACIÓN Y PRESENTACIÓN DE RESULTADOS</a:t>
            </a:r>
          </a:p>
          <a:p>
            <a:r>
              <a:rPr lang="es-EC" dirty="0">
                <a:solidFill>
                  <a:srgbClr val="506E94"/>
                </a:solidFill>
                <a:latin typeface="Franklin Gothic Book"/>
              </a:rPr>
              <a:t>Primero se realiza la tabulación de los resultados pregunta por pregunta luego se procede con el análisis descriptivo parcial y dinámico de los datos</a:t>
            </a:r>
          </a:p>
          <a:p>
            <a:endParaRPr lang="es-EC" dirty="0">
              <a:solidFill>
                <a:srgbClr val="506E94"/>
              </a:solidFill>
              <a:latin typeface="Franklin Gothic Book"/>
            </a:endParaRPr>
          </a:p>
          <a:p>
            <a:r>
              <a:rPr lang="es-EC" dirty="0">
                <a:solidFill>
                  <a:srgbClr val="506E94"/>
                </a:solidFill>
                <a:latin typeface="Franklin Gothic Book"/>
              </a:rPr>
              <a:t>Se recomienda presentar los resultados obtenidos de la siguiente manera:</a:t>
            </a:r>
          </a:p>
          <a:p>
            <a:endParaRPr lang="es-EC" dirty="0">
              <a:solidFill>
                <a:srgbClr val="506E94"/>
              </a:solidFill>
              <a:latin typeface="Franklin Gothic Book"/>
            </a:endParaRPr>
          </a:p>
          <a:p>
            <a:pPr marL="285750" indent="-285750">
              <a:buFont typeface="Arial" panose="020B0604020202020204" pitchFamily="34" charset="0"/>
              <a:buChar char="•"/>
            </a:pPr>
            <a:r>
              <a:rPr lang="es-EC" dirty="0">
                <a:solidFill>
                  <a:srgbClr val="506E94"/>
                </a:solidFill>
                <a:latin typeface="Franklin Gothic Book"/>
              </a:rPr>
              <a:t>Análisis parcial pregunta por pregunta</a:t>
            </a:r>
          </a:p>
          <a:p>
            <a:pPr marL="285750" indent="-285750">
              <a:buFont typeface="Arial" panose="020B0604020202020204" pitchFamily="34" charset="0"/>
              <a:buChar char="•"/>
            </a:pPr>
            <a:r>
              <a:rPr lang="es-EC" dirty="0">
                <a:solidFill>
                  <a:srgbClr val="506E94"/>
                </a:solidFill>
                <a:latin typeface="Franklin Gothic Book"/>
              </a:rPr>
              <a:t>Resumen de los resultados en cuadro y gráficos</a:t>
            </a:r>
          </a:p>
        </p:txBody>
      </p:sp>
      <p:sp>
        <p:nvSpPr>
          <p:cNvPr id="3" name="1 CuadroTexto"/>
          <p:cNvSpPr txBox="1"/>
          <p:nvPr/>
        </p:nvSpPr>
        <p:spPr>
          <a:xfrm>
            <a:off x="2192864" y="3212977"/>
            <a:ext cx="7848872" cy="3139321"/>
          </a:xfrm>
          <a:prstGeom prst="rect">
            <a:avLst/>
          </a:prstGeom>
        </p:spPr>
        <p:txBody>
          <a:bodyPr wrap="square">
            <a:spAutoFit/>
          </a:bodyPr>
          <a:lstStyle>
            <a:defPPr>
              <a:defRPr lang="es-EC"/>
            </a:defPPr>
            <a:lvl1pPr algn="just">
              <a:defRPr>
                <a:solidFill>
                  <a:schemeClr val="accent6"/>
                </a:solidFill>
              </a:defRPr>
            </a:lvl1pPr>
          </a:lstStyle>
          <a:p>
            <a:pPr algn="ctr"/>
            <a:r>
              <a:rPr lang="es-EC" b="1" dirty="0">
                <a:solidFill>
                  <a:srgbClr val="506E94"/>
                </a:solidFill>
                <a:latin typeface="Franklin Gothic Book"/>
              </a:rPr>
              <a:t>5. CONCLUSIONES Y RECOMENDACIONES</a:t>
            </a:r>
          </a:p>
          <a:p>
            <a:r>
              <a:rPr lang="es-EC" dirty="0">
                <a:solidFill>
                  <a:srgbClr val="506E94"/>
                </a:solidFill>
                <a:latin typeface="Franklin Gothic Book"/>
              </a:rPr>
              <a:t>Para las conclusiones se aprovechará la información recibida en las encuestas y especialmente en las entrevistas o en cualquier otro instrumento utilizado</a:t>
            </a:r>
          </a:p>
          <a:p>
            <a:endParaRPr lang="es-EC" dirty="0">
              <a:solidFill>
                <a:srgbClr val="506E94"/>
              </a:solidFill>
              <a:latin typeface="Franklin Gothic Book"/>
            </a:endParaRPr>
          </a:p>
          <a:p>
            <a:r>
              <a:rPr lang="es-EC" dirty="0">
                <a:solidFill>
                  <a:srgbClr val="506E94"/>
                </a:solidFill>
                <a:latin typeface="Franklin Gothic Book"/>
              </a:rPr>
              <a:t>En las conclusiones se anotará todo lo que ha criterio del investigador se ha detectado de positivo o negativo o cualquier otro resultado sobresaliente, opiniones importantes de expertos, sobre el estudio realizado y que se relacione con los objetivos .</a:t>
            </a:r>
          </a:p>
          <a:p>
            <a:endParaRPr lang="es-EC" dirty="0">
              <a:solidFill>
                <a:srgbClr val="506E94"/>
              </a:solidFill>
              <a:latin typeface="Franklin Gothic Book"/>
            </a:endParaRPr>
          </a:p>
          <a:p>
            <a:r>
              <a:rPr lang="es-EC" dirty="0">
                <a:solidFill>
                  <a:srgbClr val="506E94"/>
                </a:solidFill>
                <a:latin typeface="Franklin Gothic Book"/>
              </a:rPr>
              <a:t>En definitiva las conclusiones deben dar respuesta a las preguntas de investigación y a los objetivos </a:t>
            </a:r>
          </a:p>
        </p:txBody>
      </p:sp>
    </p:spTree>
    <p:extLst>
      <p:ext uri="{BB962C8B-B14F-4D97-AF65-F5344CB8AC3E}">
        <p14:creationId xmlns:p14="http://schemas.microsoft.com/office/powerpoint/2010/main" val="2975032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991544" y="260649"/>
            <a:ext cx="7848872" cy="2031325"/>
          </a:xfrm>
          <a:prstGeom prst="rect">
            <a:avLst/>
          </a:prstGeom>
        </p:spPr>
        <p:txBody>
          <a:bodyPr wrap="square">
            <a:spAutoFit/>
          </a:bodyPr>
          <a:lstStyle/>
          <a:p>
            <a:r>
              <a:rPr lang="es-ES" b="1" dirty="0">
                <a:solidFill>
                  <a:srgbClr val="F96A1B">
                    <a:lumMod val="50000"/>
                  </a:srgbClr>
                </a:solidFill>
                <a:latin typeface="Franklin Gothic Book"/>
              </a:rPr>
              <a:t>Variables Cuantitativas: Discretas</a:t>
            </a:r>
          </a:p>
          <a:p>
            <a:pPr algn="just"/>
            <a:endParaRPr lang="es-EC" dirty="0">
              <a:solidFill>
                <a:srgbClr val="000000"/>
              </a:solidFill>
              <a:latin typeface="Franklin Gothic Book"/>
            </a:endParaRPr>
          </a:p>
          <a:p>
            <a:pPr algn="just"/>
            <a:r>
              <a:rPr lang="es-ES" dirty="0">
                <a:solidFill>
                  <a:srgbClr val="000000"/>
                </a:solidFill>
                <a:latin typeface="Franklin Gothic Book"/>
              </a:rPr>
              <a:t>Es aquella variable </a:t>
            </a:r>
            <a:r>
              <a:rPr lang="es-EC" dirty="0">
                <a:solidFill>
                  <a:srgbClr val="000000"/>
                </a:solidFill>
                <a:latin typeface="Franklin Gothic Book"/>
              </a:rPr>
              <a:t>para la cual su resultado se puede numerar, por ejemplo el numero de clientes atendidos diariamente durante un mes en una institución bancaria, el número de ventas efectuadas por 20 agentes de seguros de una compañía, el número de hijos por matrimonio de cierta ciudad. Estos valor son obtenidos a través de un proceso de contar</a:t>
            </a:r>
          </a:p>
        </p:txBody>
      </p:sp>
      <p:pic>
        <p:nvPicPr>
          <p:cNvPr id="1026" name="Picture 2" descr="Resultado de imagen para numero de clien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3793" y="2924944"/>
            <a:ext cx="3600401" cy="2837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1919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2063552" y="188640"/>
            <a:ext cx="5400600" cy="369332"/>
          </a:xfrm>
          <a:prstGeom prst="rect">
            <a:avLst/>
          </a:prstGeom>
          <a:noFill/>
        </p:spPr>
        <p:txBody>
          <a:bodyPr wrap="square" rtlCol="0">
            <a:spAutoFit/>
          </a:bodyPr>
          <a:lstStyle/>
          <a:p>
            <a:r>
              <a:rPr lang="es-EC" b="1" dirty="0">
                <a:solidFill>
                  <a:srgbClr val="F96A1B">
                    <a:lumMod val="50000"/>
                  </a:srgbClr>
                </a:solidFill>
                <a:latin typeface="Franklin Gothic Book"/>
              </a:rPr>
              <a:t>Ejemplo de Variables:</a:t>
            </a:r>
          </a:p>
        </p:txBody>
      </p:sp>
      <p:sp>
        <p:nvSpPr>
          <p:cNvPr id="4" name="Rectángulo 3"/>
          <p:cNvSpPr/>
          <p:nvPr/>
        </p:nvSpPr>
        <p:spPr>
          <a:xfrm>
            <a:off x="2207568" y="1124744"/>
            <a:ext cx="7920880" cy="1477328"/>
          </a:xfrm>
          <a:prstGeom prst="rect">
            <a:avLst/>
          </a:prstGeom>
        </p:spPr>
        <p:txBody>
          <a:bodyPr wrap="square">
            <a:spAutoFit/>
          </a:bodyPr>
          <a:lstStyle/>
          <a:p>
            <a:pPr algn="just"/>
            <a:r>
              <a:rPr lang="es-EC" dirty="0">
                <a:solidFill>
                  <a:srgbClr val="000000"/>
                </a:solidFill>
                <a:latin typeface="Franklin Gothic Book"/>
              </a:rPr>
              <a:t>En un estudio estadístico aplicado a un grupo de estudiantes universitarios, se consideran las siguientes variables estadísticas: estatura, edad, deporte que practica, comida favorita, número de hermanos, peso y profesión de los padres.</a:t>
            </a:r>
          </a:p>
          <a:p>
            <a:pPr algn="just"/>
            <a:endParaRPr lang="es-EC" dirty="0">
              <a:solidFill>
                <a:srgbClr val="000000"/>
              </a:solidFill>
              <a:latin typeface="Franklin Gothic Book"/>
            </a:endParaRPr>
          </a:p>
          <a:p>
            <a:r>
              <a:rPr lang="es-EC" dirty="0">
                <a:solidFill>
                  <a:srgbClr val="000000"/>
                </a:solidFill>
                <a:latin typeface="Franklin Gothic Book"/>
              </a:rPr>
              <a:t>• ¿Cuáles de esas variables se pueden expresar numéricamente?</a:t>
            </a:r>
          </a:p>
        </p:txBody>
      </p:sp>
      <p:pic>
        <p:nvPicPr>
          <p:cNvPr id="6" name="Picture 2" descr="Resultado de imagen para estudiantes universitarios">
            <a:extLst>
              <a:ext uri="{FF2B5EF4-FFF2-40B4-BE49-F238E27FC236}">
                <a16:creationId xmlns:a16="http://schemas.microsoft.com/office/drawing/2014/main" id="{29B5675A-C094-4458-8B95-ECD07F65B0C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95801" y="2924945"/>
            <a:ext cx="2585717" cy="174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640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D816BCB-DA1E-4E10-9A9A-0DEB7CBF598F}"/>
              </a:ext>
            </a:extLst>
          </p:cNvPr>
          <p:cNvSpPr txBox="1"/>
          <p:nvPr/>
        </p:nvSpPr>
        <p:spPr>
          <a:xfrm>
            <a:off x="2495600" y="1052736"/>
            <a:ext cx="7525344" cy="1477328"/>
          </a:xfrm>
          <a:prstGeom prst="rect">
            <a:avLst/>
          </a:prstGeom>
          <a:noFill/>
        </p:spPr>
        <p:txBody>
          <a:bodyPr wrap="square" rtlCol="0">
            <a:spAutoFit/>
          </a:bodyPr>
          <a:lstStyle/>
          <a:p>
            <a:pPr algn="just"/>
            <a:r>
              <a:rPr lang="es-EC" dirty="0">
                <a:solidFill>
                  <a:srgbClr val="000000"/>
                </a:solidFill>
                <a:latin typeface="Franklin Gothic Book"/>
              </a:rPr>
              <a:t>De las variables consideradas en el estudio, las que se pueden medir son: la estatura, la edad, el peso y el número de hermanos. A este tipo de variables se les llama cuantitativas. Las demás variables (el deporte que practica, la comida favorita y la profesión de los padres) se denominan variables cualitativas, y representan características no medibles</a:t>
            </a:r>
          </a:p>
        </p:txBody>
      </p:sp>
      <p:pic>
        <p:nvPicPr>
          <p:cNvPr id="3" name="Picture 2" descr="Resultado de imagen para estudiantes universitarios">
            <a:extLst>
              <a:ext uri="{FF2B5EF4-FFF2-40B4-BE49-F238E27FC236}">
                <a16:creationId xmlns:a16="http://schemas.microsoft.com/office/drawing/2014/main" id="{B614D5E4-8F0F-4E3F-8925-AECEE7CFA1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95801" y="2708921"/>
            <a:ext cx="2585717" cy="174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21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991544" y="620689"/>
            <a:ext cx="8280920" cy="4524315"/>
          </a:xfrm>
          <a:prstGeom prst="rect">
            <a:avLst/>
          </a:prstGeom>
          <a:noFill/>
        </p:spPr>
        <p:txBody>
          <a:bodyPr wrap="square" rtlCol="0">
            <a:spAutoFit/>
          </a:bodyPr>
          <a:lstStyle/>
          <a:p>
            <a:r>
              <a:rPr lang="es-EC" dirty="0">
                <a:solidFill>
                  <a:srgbClr val="000000"/>
                </a:solidFill>
                <a:latin typeface="Franklin Gothic Book"/>
              </a:rPr>
              <a:t>Una variable estadística es una propiedad que se puede estudiar en una población y que permite clasificar a los individuos o elementos de la misma.</a:t>
            </a:r>
          </a:p>
          <a:p>
            <a:pPr algn="just"/>
            <a:r>
              <a:rPr lang="es-EC" dirty="0">
                <a:solidFill>
                  <a:srgbClr val="000000"/>
                </a:solidFill>
                <a:latin typeface="Franklin Gothic Book"/>
              </a:rPr>
              <a:t>En estadística se estudian dos tipos de variables. </a:t>
            </a:r>
          </a:p>
          <a:p>
            <a:pPr algn="just"/>
            <a:endParaRPr lang="es-EC" dirty="0">
              <a:solidFill>
                <a:srgbClr val="000000"/>
              </a:solidFill>
              <a:latin typeface="Franklin Gothic Book"/>
            </a:endParaRPr>
          </a:p>
          <a:p>
            <a:pPr algn="just"/>
            <a:endParaRPr lang="es-EC" dirty="0">
              <a:solidFill>
                <a:srgbClr val="000000"/>
              </a:solidFill>
              <a:latin typeface="Franklin Gothic Book"/>
            </a:endParaRPr>
          </a:p>
          <a:p>
            <a:pPr algn="just"/>
            <a:r>
              <a:rPr lang="es-EC" dirty="0">
                <a:solidFill>
                  <a:srgbClr val="000000"/>
                </a:solidFill>
                <a:latin typeface="Franklin Gothic Book"/>
              </a:rPr>
              <a:t>•  Cuantitativas: si se pueden medir y expresar con un número. </a:t>
            </a:r>
          </a:p>
          <a:p>
            <a:pPr algn="just"/>
            <a:r>
              <a:rPr lang="es-EC" dirty="0">
                <a:solidFill>
                  <a:srgbClr val="000000"/>
                </a:solidFill>
                <a:latin typeface="Franklin Gothic Book"/>
              </a:rPr>
              <a:t>•  Cualitativas: si representan una característica que no se puede medir.</a:t>
            </a:r>
          </a:p>
          <a:p>
            <a:pPr algn="just"/>
            <a:endParaRPr lang="es-EC" dirty="0">
              <a:solidFill>
                <a:srgbClr val="000000"/>
              </a:solidFill>
              <a:latin typeface="Franklin Gothic Book"/>
            </a:endParaRPr>
          </a:p>
          <a:p>
            <a:pPr algn="just"/>
            <a:r>
              <a:rPr lang="es-EC" dirty="0">
                <a:solidFill>
                  <a:srgbClr val="000000"/>
                </a:solidFill>
                <a:latin typeface="Franklin Gothic Book"/>
              </a:rPr>
              <a:t>Cada uno de los valores que puede tomar una variable se conoce como dato. </a:t>
            </a:r>
          </a:p>
          <a:p>
            <a:pPr algn="just"/>
            <a:endParaRPr lang="es-EC" dirty="0">
              <a:solidFill>
                <a:srgbClr val="000000"/>
              </a:solidFill>
              <a:latin typeface="Franklin Gothic Book"/>
            </a:endParaRPr>
          </a:p>
          <a:p>
            <a:pPr marL="285750" indent="-285750" algn="just">
              <a:buFont typeface="Arial" panose="020B0604020202020204" pitchFamily="34" charset="0"/>
              <a:buChar char="•"/>
            </a:pPr>
            <a:r>
              <a:rPr lang="es-EC" dirty="0">
                <a:solidFill>
                  <a:srgbClr val="000000"/>
                </a:solidFill>
                <a:latin typeface="Franklin Gothic Book"/>
              </a:rPr>
              <a:t>Cuando una variable cuantitativa solo puede tomar valores aislados que se expresan mediante números enteros, se dice que es una variable cuantitativa discreta. </a:t>
            </a:r>
          </a:p>
          <a:p>
            <a:pPr marL="285750" indent="-285750" algn="just">
              <a:buFont typeface="Arial" panose="020B0604020202020204" pitchFamily="34" charset="0"/>
              <a:buChar char="•"/>
            </a:pPr>
            <a:r>
              <a:rPr lang="es-EC" dirty="0">
                <a:solidFill>
                  <a:srgbClr val="000000"/>
                </a:solidFill>
                <a:latin typeface="Franklin Gothic Book"/>
              </a:rPr>
              <a:t>De otro lado, si la variable puede tomar todos los valores de un intervalo predeterminado, se dice que es continua.</a:t>
            </a:r>
          </a:p>
          <a:p>
            <a:endParaRPr lang="es-EC" dirty="0">
              <a:solidFill>
                <a:srgbClr val="000000"/>
              </a:solidFill>
              <a:latin typeface="Franklin Gothic Book"/>
            </a:endParaRPr>
          </a:p>
        </p:txBody>
      </p:sp>
    </p:spTree>
    <p:extLst>
      <p:ext uri="{BB962C8B-B14F-4D97-AF65-F5344CB8AC3E}">
        <p14:creationId xmlns:p14="http://schemas.microsoft.com/office/powerpoint/2010/main" val="998110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2207568" y="1628801"/>
            <a:ext cx="7416824" cy="2625533"/>
            <a:chOff x="683568" y="692696"/>
            <a:chExt cx="7416824" cy="2625533"/>
          </a:xfrm>
        </p:grpSpPr>
        <p:sp>
          <p:nvSpPr>
            <p:cNvPr id="2" name="CuadroTexto 1"/>
            <p:cNvSpPr txBox="1"/>
            <p:nvPr/>
          </p:nvSpPr>
          <p:spPr>
            <a:xfrm>
              <a:off x="3637408" y="692696"/>
              <a:ext cx="1512168" cy="369332"/>
            </a:xfrm>
            <a:prstGeom prst="rect">
              <a:avLst/>
            </a:prstGeom>
            <a:noFill/>
          </p:spPr>
          <p:txBody>
            <a:bodyPr wrap="square" rtlCol="0">
              <a:spAutoFit/>
            </a:bodyPr>
            <a:lstStyle/>
            <a:p>
              <a:pPr algn="ctr"/>
              <a:r>
                <a:rPr lang="es-EC" dirty="0">
                  <a:solidFill>
                    <a:srgbClr val="000000"/>
                  </a:solidFill>
                  <a:latin typeface="Franklin Gothic Book"/>
                </a:rPr>
                <a:t>DATO</a:t>
              </a:r>
            </a:p>
          </p:txBody>
        </p:sp>
        <p:sp>
          <p:nvSpPr>
            <p:cNvPr id="3" name="CuadroTexto 2"/>
            <p:cNvSpPr txBox="1"/>
            <p:nvPr/>
          </p:nvSpPr>
          <p:spPr>
            <a:xfrm>
              <a:off x="683568" y="1700808"/>
              <a:ext cx="2952328" cy="369332"/>
            </a:xfrm>
            <a:prstGeom prst="rect">
              <a:avLst/>
            </a:prstGeom>
            <a:noFill/>
          </p:spPr>
          <p:txBody>
            <a:bodyPr wrap="square" rtlCol="0">
              <a:spAutoFit/>
            </a:bodyPr>
            <a:lstStyle/>
            <a:p>
              <a:pPr algn="ctr"/>
              <a:r>
                <a:rPr lang="es-EC" dirty="0">
                  <a:solidFill>
                    <a:srgbClr val="000000"/>
                  </a:solidFill>
                  <a:latin typeface="Franklin Gothic Book"/>
                </a:rPr>
                <a:t>CUALITATIVO O ATRIBUTO</a:t>
              </a:r>
            </a:p>
          </p:txBody>
        </p:sp>
        <p:sp>
          <p:nvSpPr>
            <p:cNvPr id="4" name="CuadroTexto 3"/>
            <p:cNvSpPr txBox="1"/>
            <p:nvPr/>
          </p:nvSpPr>
          <p:spPr>
            <a:xfrm>
              <a:off x="5004048" y="1700808"/>
              <a:ext cx="2952328" cy="369332"/>
            </a:xfrm>
            <a:prstGeom prst="rect">
              <a:avLst/>
            </a:prstGeom>
            <a:noFill/>
          </p:spPr>
          <p:txBody>
            <a:bodyPr wrap="square" rtlCol="0">
              <a:spAutoFit/>
            </a:bodyPr>
            <a:lstStyle/>
            <a:p>
              <a:pPr algn="ctr"/>
              <a:r>
                <a:rPr lang="es-EC" dirty="0">
                  <a:solidFill>
                    <a:srgbClr val="000000"/>
                  </a:solidFill>
                  <a:latin typeface="Franklin Gothic Book"/>
                </a:rPr>
                <a:t>CUANTITATIVO O NUMERICO</a:t>
              </a:r>
            </a:p>
          </p:txBody>
        </p:sp>
        <p:sp>
          <p:nvSpPr>
            <p:cNvPr id="5" name="CuadroTexto 4"/>
            <p:cNvSpPr txBox="1"/>
            <p:nvPr/>
          </p:nvSpPr>
          <p:spPr>
            <a:xfrm>
              <a:off x="4716016" y="2948897"/>
              <a:ext cx="1512168" cy="369332"/>
            </a:xfrm>
            <a:prstGeom prst="rect">
              <a:avLst/>
            </a:prstGeom>
            <a:noFill/>
          </p:spPr>
          <p:txBody>
            <a:bodyPr wrap="square" rtlCol="0">
              <a:spAutoFit/>
            </a:bodyPr>
            <a:lstStyle/>
            <a:p>
              <a:pPr algn="ctr"/>
              <a:r>
                <a:rPr lang="es-EC" dirty="0">
                  <a:solidFill>
                    <a:srgbClr val="000000"/>
                  </a:solidFill>
                  <a:latin typeface="Franklin Gothic Book"/>
                </a:rPr>
                <a:t>DISCRETO</a:t>
              </a:r>
            </a:p>
          </p:txBody>
        </p:sp>
        <p:sp>
          <p:nvSpPr>
            <p:cNvPr id="6" name="CuadroTexto 5"/>
            <p:cNvSpPr txBox="1"/>
            <p:nvPr/>
          </p:nvSpPr>
          <p:spPr>
            <a:xfrm>
              <a:off x="6588224" y="2948897"/>
              <a:ext cx="1512168" cy="369332"/>
            </a:xfrm>
            <a:prstGeom prst="rect">
              <a:avLst/>
            </a:prstGeom>
            <a:noFill/>
          </p:spPr>
          <p:txBody>
            <a:bodyPr wrap="square" rtlCol="0">
              <a:spAutoFit/>
            </a:bodyPr>
            <a:lstStyle/>
            <a:p>
              <a:pPr algn="ctr"/>
              <a:r>
                <a:rPr lang="es-EC" dirty="0">
                  <a:solidFill>
                    <a:srgbClr val="000000"/>
                  </a:solidFill>
                  <a:latin typeface="Franklin Gothic Book"/>
                </a:rPr>
                <a:t>CONTINUO</a:t>
              </a:r>
            </a:p>
          </p:txBody>
        </p:sp>
        <p:cxnSp>
          <p:nvCxnSpPr>
            <p:cNvPr id="8" name="Conector recto de flecha 7"/>
            <p:cNvCxnSpPr/>
            <p:nvPr/>
          </p:nvCxnSpPr>
          <p:spPr>
            <a:xfrm flipH="1">
              <a:off x="2555776" y="1196752"/>
              <a:ext cx="1368152"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ector recto de flecha 8"/>
            <p:cNvCxnSpPr>
              <a:endCxn id="5" idx="0"/>
            </p:cNvCxnSpPr>
            <p:nvPr/>
          </p:nvCxnSpPr>
          <p:spPr>
            <a:xfrm flipH="1">
              <a:off x="5472100" y="2077470"/>
              <a:ext cx="591876" cy="8714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p:nvPr/>
          </p:nvCxnSpPr>
          <p:spPr>
            <a:xfrm>
              <a:off x="4716016" y="1196752"/>
              <a:ext cx="1347960"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ector recto de flecha 14"/>
            <p:cNvCxnSpPr/>
            <p:nvPr/>
          </p:nvCxnSpPr>
          <p:spPr>
            <a:xfrm>
              <a:off x="6876256" y="2070140"/>
              <a:ext cx="576064" cy="8787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5136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135560" y="1124744"/>
            <a:ext cx="7992888" cy="1477328"/>
          </a:xfrm>
          <a:prstGeom prst="rect">
            <a:avLst/>
          </a:prstGeom>
          <a:noFill/>
        </p:spPr>
        <p:txBody>
          <a:bodyPr wrap="square" rtlCol="0">
            <a:spAutoFit/>
          </a:bodyPr>
          <a:lstStyle/>
          <a:p>
            <a:pPr algn="just"/>
            <a:r>
              <a:rPr lang="es-EC" dirty="0">
                <a:solidFill>
                  <a:srgbClr val="000000"/>
                </a:solidFill>
                <a:latin typeface="Franklin Gothic Book"/>
              </a:rPr>
              <a:t>La estatura es una variable estadística continua, ya que puede tomar valores como 1,28 m, 1,56 m o 1,36 m; mientras que el número de hermanos es una variable discreta, pues solo puede tomar valores enteros como cero, uno, tres, cinco...</a:t>
            </a:r>
          </a:p>
          <a:p>
            <a:pPr algn="just"/>
            <a:endParaRPr lang="es-EC" dirty="0">
              <a:solidFill>
                <a:srgbClr val="000000"/>
              </a:solidFill>
              <a:latin typeface="Franklin Gothic Book"/>
            </a:endParaRPr>
          </a:p>
        </p:txBody>
      </p:sp>
      <p:sp>
        <p:nvSpPr>
          <p:cNvPr id="3" name="CuadroTexto 2"/>
          <p:cNvSpPr txBox="1"/>
          <p:nvPr/>
        </p:nvSpPr>
        <p:spPr>
          <a:xfrm>
            <a:off x="2279576" y="260648"/>
            <a:ext cx="5400600" cy="369332"/>
          </a:xfrm>
          <a:prstGeom prst="rect">
            <a:avLst/>
          </a:prstGeom>
          <a:noFill/>
        </p:spPr>
        <p:txBody>
          <a:bodyPr wrap="square" rtlCol="0">
            <a:spAutoFit/>
          </a:bodyPr>
          <a:lstStyle/>
          <a:p>
            <a:r>
              <a:rPr lang="es-EC" b="1" dirty="0">
                <a:solidFill>
                  <a:srgbClr val="F96A1B">
                    <a:lumMod val="50000"/>
                  </a:srgbClr>
                </a:solidFill>
                <a:latin typeface="Franklin Gothic Book"/>
              </a:rPr>
              <a:t>Ejemplo:</a:t>
            </a:r>
          </a:p>
        </p:txBody>
      </p:sp>
      <p:sp>
        <p:nvSpPr>
          <p:cNvPr id="4" name="CuadroTexto 3"/>
          <p:cNvSpPr txBox="1"/>
          <p:nvPr/>
        </p:nvSpPr>
        <p:spPr>
          <a:xfrm>
            <a:off x="2135560" y="2780928"/>
            <a:ext cx="7848872" cy="936104"/>
          </a:xfrm>
          <a:prstGeom prst="rect">
            <a:avLst/>
          </a:prstGeom>
          <a:noFill/>
        </p:spPr>
        <p:txBody>
          <a:bodyPr wrap="square" rtlCol="0">
            <a:spAutoFit/>
          </a:bodyPr>
          <a:lstStyle/>
          <a:p>
            <a:pPr algn="just"/>
            <a:r>
              <a:rPr lang="es-EC" dirty="0">
                <a:solidFill>
                  <a:srgbClr val="000000"/>
                </a:solidFill>
                <a:latin typeface="Franklin Gothic Book"/>
              </a:rPr>
              <a:t>Los datos de un estudio estadístico se disponen en tablas, las cuales permiten clasificar y organizar la información recogida.</a:t>
            </a:r>
          </a:p>
          <a:p>
            <a:pPr algn="just"/>
            <a:endParaRPr lang="es-EC" dirty="0">
              <a:solidFill>
                <a:srgbClr val="000000"/>
              </a:solidFill>
              <a:latin typeface="Franklin Gothic Book"/>
            </a:endParaRPr>
          </a:p>
        </p:txBody>
      </p:sp>
    </p:spTree>
    <p:extLst>
      <p:ext uri="{BB962C8B-B14F-4D97-AF65-F5344CB8AC3E}">
        <p14:creationId xmlns:p14="http://schemas.microsoft.com/office/powerpoint/2010/main" val="1651617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855640" y="214299"/>
            <a:ext cx="5400600" cy="369332"/>
          </a:xfrm>
          <a:prstGeom prst="rect">
            <a:avLst/>
          </a:prstGeom>
          <a:noFill/>
        </p:spPr>
        <p:txBody>
          <a:bodyPr wrap="square" rtlCol="0">
            <a:spAutoFit/>
          </a:bodyPr>
          <a:lstStyle/>
          <a:p>
            <a:pPr algn="ctr"/>
            <a:r>
              <a:rPr lang="es-EC" b="1" dirty="0">
                <a:solidFill>
                  <a:srgbClr val="F96A1B">
                    <a:lumMod val="50000"/>
                  </a:srgbClr>
                </a:solidFill>
                <a:latin typeface="Franklin Gothic Book"/>
              </a:rPr>
              <a:t>Escala de Medición Datos Cualitativos:</a:t>
            </a:r>
          </a:p>
        </p:txBody>
      </p:sp>
      <p:sp>
        <p:nvSpPr>
          <p:cNvPr id="3" name="CuadroTexto 2"/>
          <p:cNvSpPr txBox="1"/>
          <p:nvPr/>
        </p:nvSpPr>
        <p:spPr>
          <a:xfrm>
            <a:off x="2111523" y="1458650"/>
            <a:ext cx="5076564" cy="1477328"/>
          </a:xfrm>
          <a:prstGeom prst="rect">
            <a:avLst/>
          </a:prstGeom>
          <a:noFill/>
        </p:spPr>
        <p:txBody>
          <a:bodyPr wrap="square" rtlCol="0">
            <a:spAutoFit/>
          </a:bodyPr>
          <a:lstStyle/>
          <a:p>
            <a:pPr algn="just"/>
            <a:r>
              <a:rPr lang="es-EC" b="1" dirty="0">
                <a:solidFill>
                  <a:srgbClr val="000000"/>
                </a:solidFill>
                <a:latin typeface="Franklin Gothic Book"/>
              </a:rPr>
              <a:t>Escala Nominal: </a:t>
            </a:r>
            <a:r>
              <a:rPr lang="es-EC" dirty="0">
                <a:solidFill>
                  <a:srgbClr val="000000"/>
                </a:solidFill>
                <a:latin typeface="Franklin Gothic Book"/>
              </a:rPr>
              <a:t>Las cualidades, categorías o clase no reflejan un orden (masculino, femenino).  Para dos datos de esta escala solo es posible decir si son iguales o diferentes</a:t>
            </a:r>
          </a:p>
          <a:p>
            <a:pPr algn="just"/>
            <a:endParaRPr lang="es-EC" dirty="0">
              <a:solidFill>
                <a:srgbClr val="000000"/>
              </a:solidFill>
              <a:latin typeface="Franklin Gothic Book"/>
            </a:endParaRPr>
          </a:p>
        </p:txBody>
      </p:sp>
      <p:pic>
        <p:nvPicPr>
          <p:cNvPr id="3074" name="Picture 2" descr="Resultado de imagen para masculino y femenin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11709" y="1072008"/>
            <a:ext cx="2205435" cy="2140969"/>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2140437" y="3437384"/>
            <a:ext cx="5064597" cy="3139321"/>
          </a:xfrm>
          <a:prstGeom prst="rect">
            <a:avLst/>
          </a:prstGeom>
          <a:noFill/>
        </p:spPr>
        <p:txBody>
          <a:bodyPr wrap="square" rtlCol="0">
            <a:spAutoFit/>
          </a:bodyPr>
          <a:lstStyle/>
          <a:p>
            <a:pPr algn="just"/>
            <a:r>
              <a:rPr lang="es-EC" b="1" dirty="0">
                <a:solidFill>
                  <a:srgbClr val="000000"/>
                </a:solidFill>
                <a:latin typeface="Franklin Gothic Book"/>
              </a:rPr>
              <a:t>Escala Ordinal: </a:t>
            </a:r>
            <a:r>
              <a:rPr lang="es-EC" dirty="0">
                <a:solidFill>
                  <a:srgbClr val="000000"/>
                </a:solidFill>
                <a:latin typeface="Franklin Gothic Book"/>
              </a:rPr>
              <a:t> En esta escala los datos pueden ordenarse de un modo lógico en forma ascendente o descendente.  Por ejemplo la calidad de un producto puede clasificarse como malo, regular o bueno; otro ejemplo de variable ordinal es el nivel de educación, ya que se puede establecer que una persona con título de Postgrado tiene un nivel de educación superior al de una persona con título de bachiller</a:t>
            </a:r>
            <a:endParaRPr lang="es-EC" b="1" dirty="0">
              <a:solidFill>
                <a:srgbClr val="000000"/>
              </a:solidFill>
              <a:latin typeface="Franklin Gothic Book"/>
            </a:endParaRPr>
          </a:p>
          <a:p>
            <a:pPr algn="just"/>
            <a:endParaRPr lang="es-EC" dirty="0">
              <a:solidFill>
                <a:srgbClr val="000000"/>
              </a:solidFill>
              <a:latin typeface="Franklin Gothic Book"/>
            </a:endParaRPr>
          </a:p>
          <a:p>
            <a:endParaRPr lang="es-EC" dirty="0">
              <a:solidFill>
                <a:srgbClr val="000000"/>
              </a:solidFill>
              <a:latin typeface="Franklin Gothic Book"/>
            </a:endParaRPr>
          </a:p>
        </p:txBody>
      </p:sp>
      <p:pic>
        <p:nvPicPr>
          <p:cNvPr id="3076" name="Picture 4" descr="Resultado de imagen para calidad de un producto malo bueno regula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5553" y="3701352"/>
            <a:ext cx="2058690" cy="2058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3178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919536" y="1196752"/>
            <a:ext cx="8136904" cy="1754326"/>
          </a:xfrm>
          <a:prstGeom prst="rect">
            <a:avLst/>
          </a:prstGeom>
          <a:noFill/>
        </p:spPr>
        <p:txBody>
          <a:bodyPr wrap="square" rtlCol="0">
            <a:spAutoFit/>
          </a:bodyPr>
          <a:lstStyle/>
          <a:p>
            <a:pPr algn="just"/>
            <a:r>
              <a:rPr lang="es-EC" b="1" dirty="0">
                <a:solidFill>
                  <a:srgbClr val="000000"/>
                </a:solidFill>
                <a:latin typeface="Franklin Gothic Book"/>
              </a:rPr>
              <a:t>Escala de Intervalo: </a:t>
            </a:r>
          </a:p>
          <a:p>
            <a:pPr algn="just"/>
            <a:r>
              <a:rPr lang="es-EC" dirty="0">
                <a:solidFill>
                  <a:srgbClr val="000000"/>
                </a:solidFill>
                <a:latin typeface="Franklin Gothic Book"/>
              </a:rPr>
              <a:t>no tiene un cero significativo sino un cero referencial. Ejemplo El piso que está a nivel de suelo, en donde el cero o planta baja y piso 1, piso 2, piso 3, y subsuelo 1, subsuelo 2, subsuelo 3, en este ejemplo el cero no significa la cantidad medida.</a:t>
            </a:r>
          </a:p>
          <a:p>
            <a:pPr algn="just"/>
            <a:endParaRPr lang="es-EC" b="1" dirty="0">
              <a:solidFill>
                <a:srgbClr val="000000"/>
              </a:solidFill>
              <a:latin typeface="Franklin Gothic Book"/>
            </a:endParaRPr>
          </a:p>
        </p:txBody>
      </p:sp>
      <p:sp>
        <p:nvSpPr>
          <p:cNvPr id="4" name="CuadroTexto 3"/>
          <p:cNvSpPr txBox="1"/>
          <p:nvPr/>
        </p:nvSpPr>
        <p:spPr>
          <a:xfrm>
            <a:off x="2855640" y="214299"/>
            <a:ext cx="5400600" cy="369332"/>
          </a:xfrm>
          <a:prstGeom prst="rect">
            <a:avLst/>
          </a:prstGeom>
          <a:noFill/>
        </p:spPr>
        <p:txBody>
          <a:bodyPr wrap="square" rtlCol="0">
            <a:spAutoFit/>
          </a:bodyPr>
          <a:lstStyle/>
          <a:p>
            <a:pPr algn="ctr"/>
            <a:r>
              <a:rPr lang="es-EC" b="1" dirty="0">
                <a:solidFill>
                  <a:srgbClr val="F96A1B">
                    <a:lumMod val="50000"/>
                  </a:srgbClr>
                </a:solidFill>
                <a:latin typeface="Franklin Gothic Book"/>
              </a:rPr>
              <a:t>Escala de Medición Datos Cuantitativos:</a:t>
            </a:r>
          </a:p>
        </p:txBody>
      </p:sp>
      <p:pic>
        <p:nvPicPr>
          <p:cNvPr id="2050" name="Picture 2" descr="Resultado de imagen para escala de interval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5720" y="3068960"/>
            <a:ext cx="4032448"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071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567608" y="1196753"/>
            <a:ext cx="6768752" cy="2031325"/>
          </a:xfrm>
          <a:prstGeom prst="rect">
            <a:avLst/>
          </a:prstGeom>
          <a:noFill/>
        </p:spPr>
        <p:txBody>
          <a:bodyPr wrap="square" rtlCol="0">
            <a:spAutoFit/>
          </a:bodyPr>
          <a:lstStyle/>
          <a:p>
            <a:pPr algn="just"/>
            <a:r>
              <a:rPr lang="es-EC" b="1" dirty="0">
                <a:solidFill>
                  <a:srgbClr val="000000"/>
                </a:solidFill>
                <a:latin typeface="Franklin Gothic Book"/>
              </a:rPr>
              <a:t>Escala de Razón: </a:t>
            </a:r>
            <a:r>
              <a:rPr lang="es-EC" dirty="0">
                <a:solidFill>
                  <a:srgbClr val="000000"/>
                </a:solidFill>
                <a:latin typeface="Franklin Gothic Book"/>
              </a:rPr>
              <a:t> En esta escala existe un cero absoluto real, aquí el cero indica ausencia de medición. Además de establecer distancias entre dos observaciones es posible establecer un porcentaje de diferencia entre dos observaciones.  Las variables altura, peso, distancia o el salario, son algunos ejemplos de este tipo de escala de medida.</a:t>
            </a:r>
          </a:p>
          <a:p>
            <a:endParaRPr lang="es-EC" dirty="0">
              <a:solidFill>
                <a:srgbClr val="000000"/>
              </a:solidFill>
              <a:latin typeface="Franklin Gothic Book"/>
            </a:endParaRPr>
          </a:p>
        </p:txBody>
      </p:sp>
      <p:sp>
        <p:nvSpPr>
          <p:cNvPr id="3" name="CuadroTexto 2"/>
          <p:cNvSpPr txBox="1"/>
          <p:nvPr/>
        </p:nvSpPr>
        <p:spPr>
          <a:xfrm>
            <a:off x="2855640" y="214299"/>
            <a:ext cx="5400600" cy="369332"/>
          </a:xfrm>
          <a:prstGeom prst="rect">
            <a:avLst/>
          </a:prstGeom>
          <a:noFill/>
        </p:spPr>
        <p:txBody>
          <a:bodyPr wrap="square" rtlCol="0">
            <a:spAutoFit/>
          </a:bodyPr>
          <a:lstStyle/>
          <a:p>
            <a:pPr algn="ctr"/>
            <a:r>
              <a:rPr lang="es-EC" b="1" dirty="0">
                <a:solidFill>
                  <a:srgbClr val="F96A1B">
                    <a:lumMod val="50000"/>
                  </a:srgbClr>
                </a:solidFill>
                <a:latin typeface="Franklin Gothic Book"/>
              </a:rPr>
              <a:t>Escala de Medición Datos Cuantitativos:</a:t>
            </a:r>
          </a:p>
        </p:txBody>
      </p:sp>
      <p:pic>
        <p:nvPicPr>
          <p:cNvPr id="4" name="Imagen 3"/>
          <p:cNvPicPr>
            <a:picLocks noChangeAspect="1"/>
          </p:cNvPicPr>
          <p:nvPr/>
        </p:nvPicPr>
        <p:blipFill>
          <a:blip r:embed="rId2"/>
          <a:stretch>
            <a:fillRect/>
          </a:stretch>
        </p:blipFill>
        <p:spPr>
          <a:xfrm>
            <a:off x="3580259" y="3573016"/>
            <a:ext cx="4743450" cy="2781300"/>
          </a:xfrm>
          <a:prstGeom prst="rect">
            <a:avLst/>
          </a:prstGeom>
        </p:spPr>
      </p:pic>
    </p:spTree>
    <p:extLst>
      <p:ext uri="{BB962C8B-B14F-4D97-AF65-F5344CB8AC3E}">
        <p14:creationId xmlns:p14="http://schemas.microsoft.com/office/powerpoint/2010/main" val="3350859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2"/>
          <p:cNvSpPr txBox="1"/>
          <p:nvPr/>
        </p:nvSpPr>
        <p:spPr>
          <a:xfrm>
            <a:off x="2279576" y="1340769"/>
            <a:ext cx="7632848" cy="1200329"/>
          </a:xfrm>
          <a:prstGeom prst="rect">
            <a:avLst/>
          </a:prstGeom>
          <a:noFill/>
        </p:spPr>
        <p:txBody>
          <a:bodyPr wrap="square" rtlCol="0">
            <a:spAutoFit/>
          </a:bodyPr>
          <a:lstStyle/>
          <a:p>
            <a:pPr algn="just"/>
            <a:r>
              <a:rPr lang="es-EC" dirty="0">
                <a:solidFill>
                  <a:srgbClr val="000000"/>
                </a:solidFill>
                <a:latin typeface="Franklin Gothic Book"/>
              </a:rPr>
              <a:t>Bibliografía:</a:t>
            </a:r>
          </a:p>
          <a:p>
            <a:pPr algn="just"/>
            <a:endParaRPr lang="es-EC" dirty="0">
              <a:solidFill>
                <a:srgbClr val="000000"/>
              </a:solidFill>
              <a:latin typeface="Franklin Gothic Book"/>
            </a:endParaRPr>
          </a:p>
          <a:p>
            <a:pPr algn="just"/>
            <a:r>
              <a:rPr lang="es-EC" dirty="0">
                <a:solidFill>
                  <a:srgbClr val="000000"/>
                </a:solidFill>
                <a:latin typeface="Franklin Gothic Book"/>
              </a:rPr>
              <a:t>Estadística Aplicada a la Investigación, Dr. Rubén Pazmiño </a:t>
            </a:r>
            <a:r>
              <a:rPr lang="es-EC" dirty="0" err="1">
                <a:solidFill>
                  <a:srgbClr val="000000"/>
                </a:solidFill>
                <a:latin typeface="Franklin Gothic Book"/>
              </a:rPr>
              <a:t>Maji</a:t>
            </a:r>
            <a:r>
              <a:rPr lang="es-EC" dirty="0">
                <a:solidFill>
                  <a:srgbClr val="000000"/>
                </a:solidFill>
                <a:latin typeface="Franklin Gothic Book"/>
              </a:rPr>
              <a:t>.</a:t>
            </a:r>
          </a:p>
          <a:p>
            <a:pPr algn="just"/>
            <a:r>
              <a:rPr lang="es-EC" dirty="0">
                <a:solidFill>
                  <a:srgbClr val="000000"/>
                </a:solidFill>
                <a:latin typeface="Franklin Gothic Book"/>
              </a:rPr>
              <a:t>Estadística de </a:t>
            </a:r>
            <a:r>
              <a:rPr lang="es-EC">
                <a:solidFill>
                  <a:srgbClr val="000000"/>
                </a:solidFill>
                <a:latin typeface="Franklin Gothic Book"/>
              </a:rPr>
              <a:t>Schaum</a:t>
            </a:r>
            <a:endParaRPr lang="es-EC" dirty="0">
              <a:solidFill>
                <a:srgbClr val="000000"/>
              </a:solidFill>
              <a:latin typeface="Franklin Gothic Book"/>
            </a:endParaRPr>
          </a:p>
        </p:txBody>
      </p:sp>
    </p:spTree>
    <p:extLst>
      <p:ext uri="{BB962C8B-B14F-4D97-AF65-F5344CB8AC3E}">
        <p14:creationId xmlns:p14="http://schemas.microsoft.com/office/powerpoint/2010/main" val="132131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BBB6A65C-63AE-4A1A-9AE6-74B352C4BA3E}"/>
              </a:ext>
            </a:extLst>
          </p:cNvPr>
          <p:cNvSpPr/>
          <p:nvPr/>
        </p:nvSpPr>
        <p:spPr>
          <a:xfrm>
            <a:off x="4439816" y="692696"/>
            <a:ext cx="2787686" cy="369332"/>
          </a:xfrm>
          <a:prstGeom prst="rect">
            <a:avLst/>
          </a:prstGeom>
        </p:spPr>
        <p:txBody>
          <a:bodyPr wrap="none">
            <a:spAutoFit/>
          </a:bodyPr>
          <a:lstStyle/>
          <a:p>
            <a:r>
              <a:rPr lang="es-EC" b="1" dirty="0">
                <a:solidFill>
                  <a:srgbClr val="F96A1B">
                    <a:lumMod val="50000"/>
                  </a:srgbClr>
                </a:solidFill>
                <a:latin typeface="Franklin Gothic Book"/>
              </a:rPr>
              <a:t>¿Qué significa estadística?</a:t>
            </a:r>
          </a:p>
        </p:txBody>
      </p:sp>
      <p:sp>
        <p:nvSpPr>
          <p:cNvPr id="5" name="Rectángulo 4">
            <a:extLst>
              <a:ext uri="{FF2B5EF4-FFF2-40B4-BE49-F238E27FC236}">
                <a16:creationId xmlns:a16="http://schemas.microsoft.com/office/drawing/2014/main" id="{5049BE7C-F95D-428F-A640-B71B8A3A6BB0}"/>
              </a:ext>
            </a:extLst>
          </p:cNvPr>
          <p:cNvSpPr/>
          <p:nvPr/>
        </p:nvSpPr>
        <p:spPr>
          <a:xfrm>
            <a:off x="3169363" y="1844824"/>
            <a:ext cx="5904656" cy="2862322"/>
          </a:xfrm>
          <a:prstGeom prst="rect">
            <a:avLst/>
          </a:prstGeom>
        </p:spPr>
        <p:txBody>
          <a:bodyPr wrap="square">
            <a:spAutoFit/>
          </a:bodyPr>
          <a:lstStyle/>
          <a:p>
            <a:pPr algn="just"/>
            <a:r>
              <a:rPr lang="es-EC" dirty="0">
                <a:solidFill>
                  <a:srgbClr val="000000"/>
                </a:solidFill>
                <a:latin typeface="Franklin Gothic Book"/>
              </a:rPr>
              <a:t>Estadística es la ciencia de recolectar,  organizar, presentar, analizar e interpretar datos con el propósito de ayudar a una toma de decisiones más efectiva.</a:t>
            </a:r>
          </a:p>
          <a:p>
            <a:pPr algn="just"/>
            <a:endParaRPr lang="es-EC" dirty="0">
              <a:solidFill>
                <a:srgbClr val="000000"/>
              </a:solidFill>
              <a:latin typeface="Franklin Gothic Book"/>
            </a:endParaRPr>
          </a:p>
          <a:p>
            <a:pPr algn="just"/>
            <a:r>
              <a:rPr lang="es-EC" dirty="0">
                <a:solidFill>
                  <a:srgbClr val="000000"/>
                </a:solidFill>
                <a:latin typeface="Franklin Gothic Book"/>
              </a:rPr>
              <a:t>“La Bioestadística[...] enseña y ayuda a investigar en todas las áreas de las Ciencias de la Vida donde la variabilidad no es la excepción sino la regla” Carrasco de la Peña (1982)</a:t>
            </a:r>
          </a:p>
          <a:p>
            <a:pPr algn="just"/>
            <a:endParaRPr lang="es-EC" dirty="0">
              <a:solidFill>
                <a:srgbClr val="000000"/>
              </a:solidFill>
              <a:latin typeface="Franklin Gothic Book"/>
            </a:endParaRPr>
          </a:p>
          <a:p>
            <a:pPr algn="just"/>
            <a:endParaRPr lang="es-EC" dirty="0">
              <a:solidFill>
                <a:srgbClr val="000000"/>
              </a:solidFill>
              <a:latin typeface="Franklin Gothic Book"/>
            </a:endParaRPr>
          </a:p>
        </p:txBody>
      </p:sp>
    </p:spTree>
    <p:extLst>
      <p:ext uri="{BB962C8B-B14F-4D97-AF65-F5344CB8AC3E}">
        <p14:creationId xmlns:p14="http://schemas.microsoft.com/office/powerpoint/2010/main" val="490736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A128403-4A63-41A4-9646-61AE15A358EC}"/>
              </a:ext>
            </a:extLst>
          </p:cNvPr>
          <p:cNvSpPr/>
          <p:nvPr/>
        </p:nvSpPr>
        <p:spPr>
          <a:xfrm>
            <a:off x="5231904" y="764704"/>
            <a:ext cx="1334020" cy="369332"/>
          </a:xfrm>
          <a:prstGeom prst="rect">
            <a:avLst/>
          </a:prstGeom>
        </p:spPr>
        <p:txBody>
          <a:bodyPr wrap="none">
            <a:spAutoFit/>
          </a:bodyPr>
          <a:lstStyle/>
          <a:p>
            <a:r>
              <a:rPr lang="es-EC" b="1" dirty="0">
                <a:solidFill>
                  <a:srgbClr val="F96A1B">
                    <a:lumMod val="50000"/>
                  </a:srgbClr>
                </a:solidFill>
                <a:latin typeface="Franklin Gothic Book"/>
              </a:rPr>
              <a:t>DEFINICIÓN</a:t>
            </a:r>
          </a:p>
        </p:txBody>
      </p:sp>
      <p:sp>
        <p:nvSpPr>
          <p:cNvPr id="3" name="Rectángulo 2">
            <a:extLst>
              <a:ext uri="{FF2B5EF4-FFF2-40B4-BE49-F238E27FC236}">
                <a16:creationId xmlns:a16="http://schemas.microsoft.com/office/drawing/2014/main" id="{28909024-0769-40DE-AB39-D59FDD199077}"/>
              </a:ext>
            </a:extLst>
          </p:cNvPr>
          <p:cNvSpPr/>
          <p:nvPr/>
        </p:nvSpPr>
        <p:spPr>
          <a:xfrm>
            <a:off x="2423592" y="1484785"/>
            <a:ext cx="7488832" cy="2585323"/>
          </a:xfrm>
          <a:prstGeom prst="rect">
            <a:avLst/>
          </a:prstGeom>
        </p:spPr>
        <p:txBody>
          <a:bodyPr wrap="square">
            <a:spAutoFit/>
          </a:bodyPr>
          <a:lstStyle/>
          <a:p>
            <a:pPr algn="just"/>
            <a:r>
              <a:rPr lang="es-EC" dirty="0">
                <a:solidFill>
                  <a:srgbClr val="000000"/>
                </a:solidFill>
                <a:latin typeface="Franklin Gothic Book"/>
              </a:rPr>
              <a:t>•DESCRIPTIVA:  Sistematización, recogida, ordenación y presentación de los datos referentes a un fenómeno que presenta variabilidad o incertidumbre para su estudio metódico, con objeto de sintetizar la información.</a:t>
            </a:r>
          </a:p>
          <a:p>
            <a:pPr algn="just"/>
            <a:endParaRPr lang="es-EC" dirty="0">
              <a:solidFill>
                <a:srgbClr val="000000"/>
              </a:solidFill>
              <a:latin typeface="Franklin Gothic Book"/>
            </a:endParaRPr>
          </a:p>
          <a:p>
            <a:pPr algn="just"/>
            <a:r>
              <a:rPr lang="es-EC" dirty="0">
                <a:solidFill>
                  <a:srgbClr val="000000"/>
                </a:solidFill>
                <a:latin typeface="Franklin Gothic Book"/>
              </a:rPr>
              <a:t>•PROBABILIDAD: deducir las leyes que rigen esos fenómenos, </a:t>
            </a:r>
          </a:p>
          <a:p>
            <a:pPr algn="just"/>
            <a:endParaRPr lang="es-EC" dirty="0">
              <a:solidFill>
                <a:srgbClr val="000000"/>
              </a:solidFill>
              <a:latin typeface="Franklin Gothic Book"/>
            </a:endParaRPr>
          </a:p>
          <a:p>
            <a:pPr algn="just"/>
            <a:r>
              <a:rPr lang="es-EC" dirty="0">
                <a:solidFill>
                  <a:srgbClr val="000000"/>
                </a:solidFill>
                <a:latin typeface="Franklin Gothic Book"/>
              </a:rPr>
              <a:t>•INFERENCIA:  poder de esa forma hacer previsiones sobre los mismos, tomar decisiones u obtener conclusiones.</a:t>
            </a:r>
          </a:p>
        </p:txBody>
      </p:sp>
    </p:spTree>
    <p:extLst>
      <p:ext uri="{BB962C8B-B14F-4D97-AF65-F5344CB8AC3E}">
        <p14:creationId xmlns:p14="http://schemas.microsoft.com/office/powerpoint/2010/main" val="3415013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E6A7724-7EDE-4431-B05B-31DBF294A6A8}"/>
              </a:ext>
            </a:extLst>
          </p:cNvPr>
          <p:cNvSpPr/>
          <p:nvPr/>
        </p:nvSpPr>
        <p:spPr>
          <a:xfrm>
            <a:off x="2351584" y="1412777"/>
            <a:ext cx="7344816" cy="3139321"/>
          </a:xfrm>
          <a:prstGeom prst="rect">
            <a:avLst/>
          </a:prstGeom>
        </p:spPr>
        <p:txBody>
          <a:bodyPr wrap="square">
            <a:spAutoFit/>
          </a:bodyPr>
          <a:lstStyle/>
          <a:p>
            <a:pPr algn="just"/>
            <a:r>
              <a:rPr lang="es-EC" dirty="0">
                <a:solidFill>
                  <a:srgbClr val="000000"/>
                </a:solidFill>
                <a:latin typeface="Franklin Gothic Book"/>
              </a:rPr>
              <a:t>Métodos para organizar, resumir y presentar datos de manera informativa.</a:t>
            </a:r>
          </a:p>
          <a:p>
            <a:pPr algn="just"/>
            <a:endParaRPr lang="es-EC" dirty="0">
              <a:solidFill>
                <a:srgbClr val="000000"/>
              </a:solidFill>
              <a:latin typeface="Franklin Gothic Book"/>
            </a:endParaRPr>
          </a:p>
          <a:p>
            <a:pPr algn="just"/>
            <a:r>
              <a:rPr lang="es-EC" dirty="0">
                <a:solidFill>
                  <a:srgbClr val="000000"/>
                </a:solidFill>
                <a:latin typeface="Franklin Gothic Book"/>
              </a:rPr>
              <a:t> • EJEMPLO 1:un sondeo de opinión encontró que 49% de las personas en una encuesta sabían el nombre del primer libro en la Biblia. </a:t>
            </a:r>
          </a:p>
          <a:p>
            <a:pPr algn="just"/>
            <a:r>
              <a:rPr lang="es-EC" dirty="0">
                <a:solidFill>
                  <a:srgbClr val="000000"/>
                </a:solidFill>
                <a:latin typeface="Franklin Gothic Book"/>
              </a:rPr>
              <a:t>La estadística “49” describe el número de cada 100 personas que saben la respuesta. </a:t>
            </a:r>
          </a:p>
          <a:p>
            <a:pPr algn="just"/>
            <a:endParaRPr lang="es-EC" dirty="0">
              <a:solidFill>
                <a:srgbClr val="000000"/>
              </a:solidFill>
              <a:latin typeface="Franklin Gothic Book"/>
            </a:endParaRPr>
          </a:p>
          <a:p>
            <a:pPr algn="just"/>
            <a:r>
              <a:rPr lang="es-EC" dirty="0">
                <a:solidFill>
                  <a:srgbClr val="000000"/>
                </a:solidFill>
                <a:latin typeface="Franklin Gothic Book"/>
              </a:rPr>
              <a:t>• EXAMPLE 2: según el </a:t>
            </a:r>
            <a:r>
              <a:rPr lang="es-EC" dirty="0" err="1">
                <a:solidFill>
                  <a:srgbClr val="000000"/>
                </a:solidFill>
                <a:latin typeface="Franklin Gothic Book"/>
              </a:rPr>
              <a:t>Consumer</a:t>
            </a:r>
            <a:r>
              <a:rPr lang="es-EC" dirty="0">
                <a:solidFill>
                  <a:srgbClr val="000000"/>
                </a:solidFill>
                <a:latin typeface="Franklin Gothic Book"/>
              </a:rPr>
              <a:t> </a:t>
            </a:r>
            <a:r>
              <a:rPr lang="es-EC" dirty="0" err="1">
                <a:solidFill>
                  <a:srgbClr val="000000"/>
                </a:solidFill>
                <a:latin typeface="Franklin Gothic Book"/>
              </a:rPr>
              <a:t>Reports</a:t>
            </a:r>
            <a:r>
              <a:rPr lang="es-EC" dirty="0">
                <a:solidFill>
                  <a:srgbClr val="000000"/>
                </a:solidFill>
                <a:latin typeface="Franklin Gothic Book"/>
              </a:rPr>
              <a:t>, los dueños de lavadoras de ropa Whirlpool reportaron 9 problemas por cada 100 máquinas durante 2005. La estadística “9” describe el número de problemas por cada 100 máquinas.</a:t>
            </a:r>
          </a:p>
        </p:txBody>
      </p:sp>
      <p:sp>
        <p:nvSpPr>
          <p:cNvPr id="3" name="Rectángulo 2">
            <a:extLst>
              <a:ext uri="{FF2B5EF4-FFF2-40B4-BE49-F238E27FC236}">
                <a16:creationId xmlns:a16="http://schemas.microsoft.com/office/drawing/2014/main" id="{B09564AE-9D9C-44D0-A353-F734DCA4B82F}"/>
              </a:ext>
            </a:extLst>
          </p:cNvPr>
          <p:cNvSpPr/>
          <p:nvPr/>
        </p:nvSpPr>
        <p:spPr>
          <a:xfrm>
            <a:off x="4553104" y="692696"/>
            <a:ext cx="2365712" cy="369332"/>
          </a:xfrm>
          <a:prstGeom prst="rect">
            <a:avLst/>
          </a:prstGeom>
        </p:spPr>
        <p:txBody>
          <a:bodyPr wrap="none">
            <a:spAutoFit/>
          </a:bodyPr>
          <a:lstStyle/>
          <a:p>
            <a:r>
              <a:rPr lang="es-EC" b="1" dirty="0">
                <a:solidFill>
                  <a:srgbClr val="F96A1B">
                    <a:lumMod val="50000"/>
                  </a:srgbClr>
                </a:solidFill>
                <a:latin typeface="Franklin Gothic Book"/>
              </a:rPr>
              <a:t>Estadística descriptiva</a:t>
            </a:r>
          </a:p>
        </p:txBody>
      </p:sp>
    </p:spTree>
    <p:extLst>
      <p:ext uri="{BB962C8B-B14F-4D97-AF65-F5344CB8AC3E}">
        <p14:creationId xmlns:p14="http://schemas.microsoft.com/office/powerpoint/2010/main" val="1925869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2EFA847-59EA-4858-81CB-226B3C673A71}"/>
              </a:ext>
            </a:extLst>
          </p:cNvPr>
          <p:cNvSpPr/>
          <p:nvPr/>
        </p:nvSpPr>
        <p:spPr>
          <a:xfrm>
            <a:off x="4007768" y="836712"/>
            <a:ext cx="3331810" cy="369332"/>
          </a:xfrm>
          <a:prstGeom prst="rect">
            <a:avLst/>
          </a:prstGeom>
        </p:spPr>
        <p:txBody>
          <a:bodyPr wrap="none">
            <a:spAutoFit/>
          </a:bodyPr>
          <a:lstStyle/>
          <a:p>
            <a:r>
              <a:rPr lang="es-EC" b="1" dirty="0">
                <a:solidFill>
                  <a:srgbClr val="F96A1B">
                    <a:lumMod val="50000"/>
                  </a:srgbClr>
                </a:solidFill>
                <a:latin typeface="Franklin Gothic Book"/>
              </a:rPr>
              <a:t>Pasos en un estudio estadístico </a:t>
            </a:r>
          </a:p>
        </p:txBody>
      </p:sp>
      <p:sp>
        <p:nvSpPr>
          <p:cNvPr id="3" name="Rectángulo 2">
            <a:extLst>
              <a:ext uri="{FF2B5EF4-FFF2-40B4-BE49-F238E27FC236}">
                <a16:creationId xmlns:a16="http://schemas.microsoft.com/office/drawing/2014/main" id="{0D48B14D-E155-4C18-A1AA-9D41DEE23E31}"/>
              </a:ext>
            </a:extLst>
          </p:cNvPr>
          <p:cNvSpPr/>
          <p:nvPr/>
        </p:nvSpPr>
        <p:spPr>
          <a:xfrm>
            <a:off x="3431704" y="1772816"/>
            <a:ext cx="5760640" cy="3416320"/>
          </a:xfrm>
          <a:prstGeom prst="rect">
            <a:avLst/>
          </a:prstGeom>
        </p:spPr>
        <p:txBody>
          <a:bodyPr wrap="square">
            <a:spAutoFit/>
          </a:bodyPr>
          <a:lstStyle/>
          <a:p>
            <a:r>
              <a:rPr lang="es-EC" dirty="0">
                <a:solidFill>
                  <a:srgbClr val="000000"/>
                </a:solidFill>
                <a:latin typeface="Franklin Gothic Book"/>
              </a:rPr>
              <a:t>• Decidir qué datos recoger (diseño de experimentos)</a:t>
            </a:r>
          </a:p>
          <a:p>
            <a:endParaRPr lang="es-EC" dirty="0">
              <a:solidFill>
                <a:srgbClr val="000000"/>
              </a:solidFill>
              <a:latin typeface="Franklin Gothic Book"/>
            </a:endParaRPr>
          </a:p>
          <a:p>
            <a:r>
              <a:rPr lang="es-EC" dirty="0">
                <a:solidFill>
                  <a:srgbClr val="000000"/>
                </a:solidFill>
                <a:latin typeface="Franklin Gothic Book"/>
              </a:rPr>
              <a:t>• Recoger los datos (muestreo)</a:t>
            </a:r>
          </a:p>
          <a:p>
            <a:endParaRPr lang="es-EC" dirty="0">
              <a:solidFill>
                <a:srgbClr val="000000"/>
              </a:solidFill>
              <a:latin typeface="Franklin Gothic Book"/>
            </a:endParaRPr>
          </a:p>
          <a:p>
            <a:r>
              <a:rPr lang="es-EC" dirty="0">
                <a:solidFill>
                  <a:srgbClr val="000000"/>
                </a:solidFill>
                <a:latin typeface="Franklin Gothic Book"/>
              </a:rPr>
              <a:t>• Describir(resumir) los datos obtenidos </a:t>
            </a:r>
          </a:p>
          <a:p>
            <a:endParaRPr lang="es-EC" dirty="0">
              <a:solidFill>
                <a:srgbClr val="000000"/>
              </a:solidFill>
              <a:latin typeface="Franklin Gothic Book"/>
            </a:endParaRPr>
          </a:p>
          <a:p>
            <a:r>
              <a:rPr lang="es-EC" dirty="0">
                <a:solidFill>
                  <a:srgbClr val="000000"/>
                </a:solidFill>
                <a:latin typeface="Franklin Gothic Book"/>
              </a:rPr>
              <a:t>• Plantear hipótesis sobre una población</a:t>
            </a:r>
          </a:p>
          <a:p>
            <a:endParaRPr lang="es-EC" dirty="0">
              <a:solidFill>
                <a:srgbClr val="000000"/>
              </a:solidFill>
              <a:latin typeface="Franklin Gothic Book"/>
            </a:endParaRPr>
          </a:p>
          <a:p>
            <a:pPr marL="285750" indent="-285750">
              <a:buFont typeface="Arial" panose="020B0604020202020204" pitchFamily="34" charset="0"/>
              <a:buChar char="•"/>
            </a:pPr>
            <a:r>
              <a:rPr lang="es-EC" dirty="0">
                <a:solidFill>
                  <a:srgbClr val="000000"/>
                </a:solidFill>
                <a:latin typeface="Franklin Gothic Book"/>
              </a:rPr>
              <a:t>Realizar una inferencia sobre la población </a:t>
            </a:r>
          </a:p>
          <a:p>
            <a:endParaRPr lang="es-EC" dirty="0">
              <a:solidFill>
                <a:srgbClr val="000000"/>
              </a:solidFill>
              <a:latin typeface="Franklin Gothic Book"/>
            </a:endParaRPr>
          </a:p>
          <a:p>
            <a:r>
              <a:rPr lang="es-EC" dirty="0">
                <a:solidFill>
                  <a:srgbClr val="000000"/>
                </a:solidFill>
                <a:latin typeface="Franklin Gothic Book"/>
              </a:rPr>
              <a:t>• Cuantificar la confianza en la inferencia </a:t>
            </a:r>
          </a:p>
          <a:p>
            <a:endParaRPr lang="es-EC" dirty="0">
              <a:solidFill>
                <a:srgbClr val="000000"/>
              </a:solidFill>
              <a:latin typeface="Franklin Gothic Book"/>
            </a:endParaRPr>
          </a:p>
        </p:txBody>
      </p:sp>
    </p:spTree>
    <p:extLst>
      <p:ext uri="{BB962C8B-B14F-4D97-AF65-F5344CB8AC3E}">
        <p14:creationId xmlns:p14="http://schemas.microsoft.com/office/powerpoint/2010/main" val="3703659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55640" y="1196752"/>
            <a:ext cx="6696744" cy="3416320"/>
          </a:xfrm>
          <a:prstGeom prst="rect">
            <a:avLst/>
          </a:prstGeom>
          <a:noFill/>
        </p:spPr>
        <p:txBody>
          <a:bodyPr wrap="square" rtlCol="0">
            <a:spAutoFit/>
          </a:bodyPr>
          <a:lstStyle/>
          <a:p>
            <a:r>
              <a:rPr lang="es-ES" b="1" dirty="0">
                <a:solidFill>
                  <a:srgbClr val="F96A1B">
                    <a:lumMod val="50000"/>
                  </a:srgbClr>
                </a:solidFill>
                <a:latin typeface="Franklin Gothic Book"/>
              </a:rPr>
              <a:t>VARIABLE</a:t>
            </a:r>
            <a:r>
              <a:rPr lang="es-ES" b="1" dirty="0">
                <a:solidFill>
                  <a:srgbClr val="000000"/>
                </a:solidFill>
                <a:latin typeface="Franklin Gothic Book"/>
              </a:rPr>
              <a:t>.</a:t>
            </a:r>
            <a:endParaRPr lang="es-EC" dirty="0">
              <a:solidFill>
                <a:srgbClr val="000000"/>
              </a:solidFill>
              <a:latin typeface="Franklin Gothic Book"/>
            </a:endParaRPr>
          </a:p>
          <a:p>
            <a:endParaRPr lang="es-ES" dirty="0">
              <a:solidFill>
                <a:srgbClr val="000000"/>
              </a:solidFill>
              <a:latin typeface="Franklin Gothic Book"/>
            </a:endParaRPr>
          </a:p>
          <a:p>
            <a:pPr algn="just"/>
            <a:r>
              <a:rPr lang="es-ES" dirty="0">
                <a:solidFill>
                  <a:srgbClr val="000000"/>
                </a:solidFill>
                <a:latin typeface="Franklin Gothic Book"/>
              </a:rPr>
              <a:t>De acuerdo al Dr. Ángel </a:t>
            </a:r>
            <a:r>
              <a:rPr lang="es-ES" dirty="0" err="1">
                <a:solidFill>
                  <a:srgbClr val="000000"/>
                </a:solidFill>
                <a:latin typeface="Franklin Gothic Book"/>
              </a:rPr>
              <a:t>Urquizo</a:t>
            </a:r>
            <a:r>
              <a:rPr lang="es-ES" dirty="0">
                <a:solidFill>
                  <a:srgbClr val="000000"/>
                </a:solidFill>
                <a:latin typeface="Franklin Gothic Book"/>
              </a:rPr>
              <a:t> (2005) “Una variable es una propiedad o cualidad (de la realidad) que puede variar y esta variación es susceptible de medición por medio de indicadores”.</a:t>
            </a:r>
          </a:p>
          <a:p>
            <a:pPr algn="just"/>
            <a:endParaRPr lang="es-ES" dirty="0">
              <a:solidFill>
                <a:srgbClr val="000000"/>
              </a:solidFill>
              <a:latin typeface="Franklin Gothic Book"/>
            </a:endParaRPr>
          </a:p>
          <a:p>
            <a:pPr algn="just"/>
            <a:r>
              <a:rPr lang="es-ES" dirty="0">
                <a:solidFill>
                  <a:srgbClr val="000000"/>
                </a:solidFill>
                <a:latin typeface="Franklin Gothic Book"/>
              </a:rPr>
              <a:t>Otra definición de variable es que es una característica que puede tomar diferentes valores.  De esta manera, el ingreso, la producción, y el sexo son variables dado que pueden tomar diferentes valores cuando se estudian diferentes elementos de una población.</a:t>
            </a:r>
            <a:endParaRPr lang="es-EC" dirty="0">
              <a:solidFill>
                <a:srgbClr val="000000"/>
              </a:solidFill>
              <a:latin typeface="Franklin Gothic Book"/>
            </a:endParaRPr>
          </a:p>
          <a:p>
            <a:endParaRPr lang="es-EC" dirty="0">
              <a:solidFill>
                <a:srgbClr val="000000"/>
              </a:solidFill>
              <a:latin typeface="Franklin Gothic Book"/>
            </a:endParaRPr>
          </a:p>
        </p:txBody>
      </p:sp>
    </p:spTree>
    <p:extLst>
      <p:ext uri="{BB962C8B-B14F-4D97-AF65-F5344CB8AC3E}">
        <p14:creationId xmlns:p14="http://schemas.microsoft.com/office/powerpoint/2010/main" val="1208725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063552" y="764705"/>
            <a:ext cx="6192688" cy="2031325"/>
          </a:xfrm>
          <a:prstGeom prst="rect">
            <a:avLst/>
          </a:prstGeom>
        </p:spPr>
        <p:txBody>
          <a:bodyPr wrap="square">
            <a:spAutoFit/>
          </a:bodyPr>
          <a:lstStyle/>
          <a:p>
            <a:r>
              <a:rPr lang="es-ES" b="1" dirty="0">
                <a:solidFill>
                  <a:srgbClr val="F96A1B">
                    <a:lumMod val="50000"/>
                  </a:srgbClr>
                </a:solidFill>
                <a:latin typeface="Franklin Gothic Book"/>
              </a:rPr>
              <a:t>Variables Cualitativas:</a:t>
            </a:r>
          </a:p>
          <a:p>
            <a:endParaRPr lang="es-EC" b="1" dirty="0">
              <a:solidFill>
                <a:srgbClr val="F96A1B">
                  <a:lumMod val="50000"/>
                </a:srgbClr>
              </a:solidFill>
              <a:latin typeface="Franklin Gothic Book"/>
            </a:endParaRPr>
          </a:p>
          <a:p>
            <a:pPr algn="just"/>
            <a:r>
              <a:rPr lang="es-ES" dirty="0">
                <a:solidFill>
                  <a:srgbClr val="000000"/>
                </a:solidFill>
                <a:latin typeface="Franklin Gothic Book"/>
              </a:rPr>
              <a:t>Expresa una cualidad, característica o atributo sus categorías o niveles no pueden ser ordenadas con respecto a magnitud.</a:t>
            </a:r>
            <a:endParaRPr lang="es-EC" dirty="0">
              <a:solidFill>
                <a:srgbClr val="000000"/>
              </a:solidFill>
              <a:latin typeface="Franklin Gothic Book"/>
            </a:endParaRPr>
          </a:p>
          <a:p>
            <a:pPr algn="just"/>
            <a:r>
              <a:rPr lang="es-ES" dirty="0">
                <a:solidFill>
                  <a:srgbClr val="000000"/>
                </a:solidFill>
                <a:latin typeface="Franklin Gothic Book"/>
              </a:rPr>
              <a:t> </a:t>
            </a:r>
            <a:endParaRPr lang="es-EC" dirty="0">
              <a:solidFill>
                <a:srgbClr val="000000"/>
              </a:solidFill>
              <a:latin typeface="Franklin Gothic Book"/>
            </a:endParaRPr>
          </a:p>
          <a:p>
            <a:pPr algn="just"/>
            <a:r>
              <a:rPr lang="es-ES" dirty="0">
                <a:solidFill>
                  <a:srgbClr val="000000"/>
                </a:solidFill>
                <a:latin typeface="Franklin Gothic Book"/>
              </a:rPr>
              <a:t>Por ejemplo las actitudes de los estudiantes:</a:t>
            </a:r>
            <a:endParaRPr lang="es-EC" dirty="0">
              <a:solidFill>
                <a:srgbClr val="000000"/>
              </a:solidFill>
              <a:latin typeface="Franklin Gothic Book"/>
            </a:endParaRPr>
          </a:p>
          <a:p>
            <a:pPr algn="just"/>
            <a:endParaRPr lang="es-EC" dirty="0">
              <a:solidFill>
                <a:srgbClr val="000000"/>
              </a:solidFill>
              <a:latin typeface="Franklin Gothic Book"/>
            </a:endParaRPr>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3896" y="2409573"/>
            <a:ext cx="2286000" cy="196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76211" y="2519031"/>
            <a:ext cx="1760058" cy="18526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2 CuadroTexto"/>
          <p:cNvSpPr txBox="1"/>
          <p:nvPr/>
        </p:nvSpPr>
        <p:spPr>
          <a:xfrm>
            <a:off x="2135560" y="4509120"/>
            <a:ext cx="3240360" cy="369332"/>
          </a:xfrm>
          <a:prstGeom prst="rect">
            <a:avLst/>
          </a:prstGeom>
          <a:noFill/>
        </p:spPr>
        <p:txBody>
          <a:bodyPr wrap="square" rtlCol="0">
            <a:spAutoFit/>
          </a:bodyPr>
          <a:lstStyle/>
          <a:p>
            <a:pPr algn="ctr"/>
            <a:r>
              <a:rPr lang="es-ES_tradnl" dirty="0">
                <a:solidFill>
                  <a:srgbClr val="000000"/>
                </a:solidFill>
                <a:latin typeface="Franklin Gothic Book"/>
              </a:rPr>
              <a:t>Actitud Positiva</a:t>
            </a:r>
            <a:endParaRPr lang="es-EC" dirty="0">
              <a:solidFill>
                <a:srgbClr val="000000"/>
              </a:solidFill>
              <a:latin typeface="Franklin Gothic Book"/>
            </a:endParaRPr>
          </a:p>
        </p:txBody>
      </p:sp>
      <p:sp>
        <p:nvSpPr>
          <p:cNvPr id="4" name="3 CuadroTexto"/>
          <p:cNvSpPr txBox="1"/>
          <p:nvPr/>
        </p:nvSpPr>
        <p:spPr>
          <a:xfrm>
            <a:off x="7176120" y="4509120"/>
            <a:ext cx="2664296" cy="369332"/>
          </a:xfrm>
          <a:prstGeom prst="rect">
            <a:avLst/>
          </a:prstGeom>
          <a:noFill/>
        </p:spPr>
        <p:txBody>
          <a:bodyPr wrap="square" rtlCol="0">
            <a:spAutoFit/>
          </a:bodyPr>
          <a:lstStyle/>
          <a:p>
            <a:pPr algn="ctr"/>
            <a:r>
              <a:rPr lang="es-ES_tradnl" dirty="0">
                <a:solidFill>
                  <a:srgbClr val="000000"/>
                </a:solidFill>
                <a:latin typeface="Franklin Gothic Book"/>
              </a:rPr>
              <a:t>Actitud Negativa</a:t>
            </a:r>
            <a:endParaRPr lang="es-EC" dirty="0">
              <a:solidFill>
                <a:srgbClr val="000000"/>
              </a:solidFill>
              <a:latin typeface="Franklin Gothic Book"/>
            </a:endParaRPr>
          </a:p>
        </p:txBody>
      </p:sp>
    </p:spTree>
    <p:extLst>
      <p:ext uri="{BB962C8B-B14F-4D97-AF65-F5344CB8AC3E}">
        <p14:creationId xmlns:p14="http://schemas.microsoft.com/office/powerpoint/2010/main" val="3623636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35560" y="692696"/>
            <a:ext cx="6768752" cy="2308324"/>
          </a:xfrm>
          <a:prstGeom prst="rect">
            <a:avLst/>
          </a:prstGeom>
        </p:spPr>
        <p:txBody>
          <a:bodyPr wrap="square">
            <a:spAutoFit/>
          </a:bodyPr>
          <a:lstStyle/>
          <a:p>
            <a:r>
              <a:rPr lang="es-ES" b="1" dirty="0">
                <a:solidFill>
                  <a:srgbClr val="F96A1B">
                    <a:lumMod val="50000"/>
                  </a:srgbClr>
                </a:solidFill>
                <a:latin typeface="Franklin Gothic Book"/>
              </a:rPr>
              <a:t>Variables Cuantitativas:</a:t>
            </a:r>
          </a:p>
          <a:p>
            <a:pPr algn="just"/>
            <a:endParaRPr lang="es-EC" dirty="0">
              <a:solidFill>
                <a:srgbClr val="000000"/>
              </a:solidFill>
              <a:latin typeface="Franklin Gothic Book"/>
            </a:endParaRPr>
          </a:p>
          <a:p>
            <a:pPr algn="just"/>
            <a:r>
              <a:rPr lang="es-ES" dirty="0">
                <a:solidFill>
                  <a:srgbClr val="000000"/>
                </a:solidFill>
                <a:latin typeface="Franklin Gothic Book"/>
              </a:rPr>
              <a:t>Se refieren siempre a atributos de objetos o cosas que incorporan la magnitud como una característica esencial. Pueden responder a preguntas del tipo ¿cuánto?,  estas variables pueden sufrir el proceso de degradación pues pueden convertirse en cualitativas. </a:t>
            </a:r>
            <a:endParaRPr lang="es-EC" dirty="0">
              <a:solidFill>
                <a:srgbClr val="000000"/>
              </a:solidFill>
              <a:latin typeface="Franklin Gothic Book"/>
            </a:endParaRPr>
          </a:p>
          <a:p>
            <a:pPr algn="just"/>
            <a:r>
              <a:rPr lang="es-ES" dirty="0">
                <a:solidFill>
                  <a:srgbClr val="000000"/>
                </a:solidFill>
                <a:latin typeface="Franklin Gothic Book"/>
              </a:rPr>
              <a:t> </a:t>
            </a:r>
            <a:endParaRPr lang="es-EC" dirty="0">
              <a:solidFill>
                <a:srgbClr val="000000"/>
              </a:solidFill>
              <a:latin typeface="Franklin Gothic Book"/>
            </a:endParaRPr>
          </a:p>
          <a:p>
            <a:pPr algn="just"/>
            <a:r>
              <a:rPr lang="es-ES" dirty="0">
                <a:solidFill>
                  <a:srgbClr val="000000"/>
                </a:solidFill>
                <a:latin typeface="Franklin Gothic Book"/>
              </a:rPr>
              <a:t>Por ejemplo el número de estudiantes en una escuela.</a:t>
            </a:r>
            <a:endParaRPr lang="es-EC" dirty="0">
              <a:solidFill>
                <a:srgbClr val="000000"/>
              </a:solidFill>
              <a:latin typeface="Franklin Gothic Book"/>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7568" y="3140968"/>
            <a:ext cx="2895600" cy="158115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2 CuadroTexto"/>
          <p:cNvSpPr txBox="1"/>
          <p:nvPr/>
        </p:nvSpPr>
        <p:spPr>
          <a:xfrm>
            <a:off x="5807968" y="3212976"/>
            <a:ext cx="4248472" cy="369332"/>
          </a:xfrm>
          <a:prstGeom prst="rect">
            <a:avLst/>
          </a:prstGeom>
          <a:noFill/>
        </p:spPr>
        <p:txBody>
          <a:bodyPr wrap="square" rtlCol="0">
            <a:spAutoFit/>
          </a:bodyPr>
          <a:lstStyle/>
          <a:p>
            <a:r>
              <a:rPr lang="es-ES" dirty="0">
                <a:solidFill>
                  <a:srgbClr val="000000"/>
                </a:solidFill>
                <a:latin typeface="Franklin Gothic Book"/>
              </a:rPr>
              <a:t>Es expresado a través de un número</a:t>
            </a:r>
            <a:endParaRPr lang="es-EC" dirty="0">
              <a:solidFill>
                <a:srgbClr val="000000"/>
              </a:solidFill>
              <a:latin typeface="Franklin Gothic Book"/>
            </a:endParaRPr>
          </a:p>
        </p:txBody>
      </p:sp>
      <p:sp>
        <p:nvSpPr>
          <p:cNvPr id="4" name="3 CuadroTexto"/>
          <p:cNvSpPr txBox="1"/>
          <p:nvPr/>
        </p:nvSpPr>
        <p:spPr>
          <a:xfrm>
            <a:off x="5807968" y="3931543"/>
            <a:ext cx="4104456" cy="923330"/>
          </a:xfrm>
          <a:prstGeom prst="rect">
            <a:avLst/>
          </a:prstGeom>
          <a:noFill/>
        </p:spPr>
        <p:txBody>
          <a:bodyPr wrap="square" rtlCol="0">
            <a:spAutoFit/>
          </a:bodyPr>
          <a:lstStyle/>
          <a:p>
            <a:r>
              <a:rPr lang="es-ES" dirty="0">
                <a:solidFill>
                  <a:srgbClr val="000000"/>
                </a:solidFill>
                <a:latin typeface="Franklin Gothic Book"/>
              </a:rPr>
              <a:t>Podría sufrir el proceso de degradación y convertirse en cualitativa al decir alto o bajo número de estudiantes</a:t>
            </a:r>
            <a:endParaRPr lang="es-EC" dirty="0">
              <a:solidFill>
                <a:srgbClr val="000000"/>
              </a:solidFill>
              <a:latin typeface="Franklin Gothic Book"/>
            </a:endParaRPr>
          </a:p>
        </p:txBody>
      </p:sp>
      <p:cxnSp>
        <p:nvCxnSpPr>
          <p:cNvPr id="6" name="5 Conector recto de flecha"/>
          <p:cNvCxnSpPr>
            <a:stCxn id="3" idx="1"/>
          </p:cNvCxnSpPr>
          <p:nvPr/>
        </p:nvCxnSpPr>
        <p:spPr>
          <a:xfrm flipH="1">
            <a:off x="5303912" y="3397642"/>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7 Conector recto de flecha"/>
          <p:cNvCxnSpPr/>
          <p:nvPr/>
        </p:nvCxnSpPr>
        <p:spPr>
          <a:xfrm>
            <a:off x="5303912" y="4393208"/>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408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991544" y="260648"/>
            <a:ext cx="7848872" cy="2308324"/>
          </a:xfrm>
          <a:prstGeom prst="rect">
            <a:avLst/>
          </a:prstGeom>
        </p:spPr>
        <p:txBody>
          <a:bodyPr wrap="square">
            <a:spAutoFit/>
          </a:bodyPr>
          <a:lstStyle/>
          <a:p>
            <a:r>
              <a:rPr lang="es-ES" b="1" dirty="0">
                <a:solidFill>
                  <a:srgbClr val="F96A1B">
                    <a:lumMod val="50000"/>
                  </a:srgbClr>
                </a:solidFill>
                <a:latin typeface="Franklin Gothic Book"/>
              </a:rPr>
              <a:t>Variables Cuantitativas: Continuas</a:t>
            </a:r>
          </a:p>
          <a:p>
            <a:pPr algn="just"/>
            <a:endParaRPr lang="es-EC" dirty="0">
              <a:solidFill>
                <a:srgbClr val="000000"/>
              </a:solidFill>
              <a:latin typeface="Franklin Gothic Book"/>
            </a:endParaRPr>
          </a:p>
          <a:p>
            <a:pPr algn="just"/>
            <a:r>
              <a:rPr lang="es-ES" dirty="0">
                <a:solidFill>
                  <a:srgbClr val="000000"/>
                </a:solidFill>
                <a:latin typeface="Franklin Gothic Book"/>
              </a:rPr>
              <a:t>Es aquella variable que puede tomar un valor cualquiera dentro de un rango predeterminado su medida tiene un grado de precisión que suele depender del instrumento de medida. Estas  variables pueden convertirse en categóricas,   a través del proceso que se  denomina degradación de la variable.</a:t>
            </a:r>
          </a:p>
          <a:p>
            <a:pPr algn="just"/>
            <a:endParaRPr lang="es-EC" dirty="0">
              <a:solidFill>
                <a:srgbClr val="000000"/>
              </a:solidFill>
              <a:latin typeface="Franklin Gothic Book"/>
            </a:endParaRPr>
          </a:p>
          <a:p>
            <a:pPr algn="just"/>
            <a:r>
              <a:rPr lang="es-ES" dirty="0">
                <a:solidFill>
                  <a:srgbClr val="000000"/>
                </a:solidFill>
                <a:latin typeface="Franklin Gothic Book"/>
              </a:rPr>
              <a:t>Por ejemplo las calificaciones  de los estudiantes</a:t>
            </a:r>
            <a:endParaRPr lang="es-EC" dirty="0">
              <a:solidFill>
                <a:srgbClr val="000000"/>
              </a:solidFill>
              <a:latin typeface="Franklin Gothic Book"/>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560" y="2708921"/>
            <a:ext cx="2867025" cy="15906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2 CuadroTexto"/>
          <p:cNvSpPr txBox="1"/>
          <p:nvPr/>
        </p:nvSpPr>
        <p:spPr>
          <a:xfrm>
            <a:off x="6693695" y="2857110"/>
            <a:ext cx="3456384" cy="646331"/>
          </a:xfrm>
          <a:prstGeom prst="rect">
            <a:avLst/>
          </a:prstGeom>
          <a:noFill/>
        </p:spPr>
        <p:txBody>
          <a:bodyPr wrap="square" rtlCol="0">
            <a:spAutoFit/>
          </a:bodyPr>
          <a:lstStyle/>
          <a:p>
            <a:pPr algn="just"/>
            <a:r>
              <a:rPr lang="es-ES" dirty="0">
                <a:solidFill>
                  <a:srgbClr val="000000"/>
                </a:solidFill>
                <a:latin typeface="Franklin Gothic Book"/>
              </a:rPr>
              <a:t>Varían de acuerdo a una escala de valores.</a:t>
            </a:r>
            <a:endParaRPr lang="es-EC" dirty="0">
              <a:solidFill>
                <a:srgbClr val="000000"/>
              </a:solidFill>
              <a:latin typeface="Franklin Gothic Book"/>
            </a:endParaRPr>
          </a:p>
        </p:txBody>
      </p:sp>
      <p:sp>
        <p:nvSpPr>
          <p:cNvPr id="4" name="3 CuadroTexto"/>
          <p:cNvSpPr txBox="1"/>
          <p:nvPr/>
        </p:nvSpPr>
        <p:spPr>
          <a:xfrm>
            <a:off x="6600056" y="3654113"/>
            <a:ext cx="3888432" cy="646331"/>
          </a:xfrm>
          <a:prstGeom prst="rect">
            <a:avLst/>
          </a:prstGeom>
          <a:noFill/>
        </p:spPr>
        <p:txBody>
          <a:bodyPr wrap="square" rtlCol="0">
            <a:spAutoFit/>
          </a:bodyPr>
          <a:lstStyle/>
          <a:p>
            <a:pPr algn="just"/>
            <a:r>
              <a:rPr lang="es-ES" dirty="0">
                <a:solidFill>
                  <a:srgbClr val="000000"/>
                </a:solidFill>
                <a:latin typeface="Franklin Gothic Book"/>
              </a:rPr>
              <a:t>Depende de la técnica, del instrumento de evaluación.</a:t>
            </a:r>
            <a:endParaRPr lang="es-EC" dirty="0">
              <a:solidFill>
                <a:srgbClr val="000000"/>
              </a:solidFill>
              <a:latin typeface="Franklin Gothic Book"/>
            </a:endParaRPr>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7445" y="4949173"/>
            <a:ext cx="2743200" cy="16668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5 Conector recto de flecha"/>
          <p:cNvCxnSpPr/>
          <p:nvPr/>
        </p:nvCxnSpPr>
        <p:spPr>
          <a:xfrm flipH="1">
            <a:off x="5159896" y="3113182"/>
            <a:ext cx="1008112"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7 Conector recto de flecha"/>
          <p:cNvCxnSpPr/>
          <p:nvPr/>
        </p:nvCxnSpPr>
        <p:spPr>
          <a:xfrm flipH="1">
            <a:off x="5159896" y="3870136"/>
            <a:ext cx="10801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8 CuadroTexto"/>
          <p:cNvSpPr txBox="1"/>
          <p:nvPr/>
        </p:nvSpPr>
        <p:spPr>
          <a:xfrm>
            <a:off x="6621687" y="5138719"/>
            <a:ext cx="3528392" cy="923330"/>
          </a:xfrm>
          <a:prstGeom prst="rect">
            <a:avLst/>
          </a:prstGeom>
          <a:noFill/>
        </p:spPr>
        <p:txBody>
          <a:bodyPr wrap="square" rtlCol="0">
            <a:spAutoFit/>
          </a:bodyPr>
          <a:lstStyle/>
          <a:p>
            <a:pPr algn="just"/>
            <a:r>
              <a:rPr lang="es-ES" dirty="0">
                <a:solidFill>
                  <a:srgbClr val="000000"/>
                </a:solidFill>
                <a:latin typeface="Franklin Gothic Book"/>
              </a:rPr>
              <a:t>Esta variable puede convertirse en categórica  al momento de la acreditación</a:t>
            </a:r>
            <a:endParaRPr lang="es-EC" dirty="0">
              <a:solidFill>
                <a:srgbClr val="000000"/>
              </a:solidFill>
              <a:latin typeface="Franklin Gothic Book"/>
            </a:endParaRPr>
          </a:p>
        </p:txBody>
      </p:sp>
      <p:cxnSp>
        <p:nvCxnSpPr>
          <p:cNvPr id="15" name="14 Conector recto de flecha"/>
          <p:cNvCxnSpPr/>
          <p:nvPr/>
        </p:nvCxnSpPr>
        <p:spPr>
          <a:xfrm flipH="1">
            <a:off x="5159896" y="5600384"/>
            <a:ext cx="13681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15 CuadroTexto"/>
          <p:cNvSpPr txBox="1"/>
          <p:nvPr/>
        </p:nvSpPr>
        <p:spPr>
          <a:xfrm>
            <a:off x="2328416" y="4408493"/>
            <a:ext cx="2664296" cy="369332"/>
          </a:xfrm>
          <a:prstGeom prst="rect">
            <a:avLst/>
          </a:prstGeom>
          <a:noFill/>
        </p:spPr>
        <p:txBody>
          <a:bodyPr wrap="square" rtlCol="0">
            <a:spAutoFit/>
          </a:bodyPr>
          <a:lstStyle/>
          <a:p>
            <a:r>
              <a:rPr lang="es-ES_tradnl" b="1" dirty="0">
                <a:solidFill>
                  <a:srgbClr val="F96A1B">
                    <a:lumMod val="50000"/>
                  </a:srgbClr>
                </a:solidFill>
                <a:latin typeface="Franklin Gothic Book"/>
              </a:rPr>
              <a:t>DEGRADACIÓN</a:t>
            </a:r>
            <a:endParaRPr lang="es-EC" b="1" dirty="0">
              <a:solidFill>
                <a:srgbClr val="F96A1B">
                  <a:lumMod val="50000"/>
                </a:srgbClr>
              </a:solidFill>
              <a:latin typeface="Franklin Gothic Book"/>
            </a:endParaRPr>
          </a:p>
        </p:txBody>
      </p:sp>
    </p:spTree>
    <p:extLst>
      <p:ext uri="{BB962C8B-B14F-4D97-AF65-F5344CB8AC3E}">
        <p14:creationId xmlns:p14="http://schemas.microsoft.com/office/powerpoint/2010/main" val="185587959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1378</Words>
  <Application>Microsoft Office PowerPoint</Application>
  <PresentationFormat>Panorámica</PresentationFormat>
  <Paragraphs>109</Paragraphs>
  <Slides>19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Arial</vt:lpstr>
      <vt:lpstr>Franklin Gothic Book</vt:lpstr>
      <vt:lpstr>Franklin Gothic Medium</vt:lpstr>
      <vt:lpstr>Wingdings</vt:lpstr>
      <vt:lpstr>Ángulos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Andrea Gonzalez Solis</dc:creator>
  <cp:lastModifiedBy>Daniela Andrea Gonzalez Solis</cp:lastModifiedBy>
  <cp:revision>3</cp:revision>
  <dcterms:created xsi:type="dcterms:W3CDTF">2022-04-12T09:35:34Z</dcterms:created>
  <dcterms:modified xsi:type="dcterms:W3CDTF">2022-04-12T09:54:01Z</dcterms:modified>
</cp:coreProperties>
</file>