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9" r:id="rId2"/>
    <p:sldId id="308" r:id="rId3"/>
    <p:sldId id="309" r:id="rId4"/>
    <p:sldId id="310" r:id="rId5"/>
    <p:sldId id="325" r:id="rId6"/>
    <p:sldId id="311" r:id="rId7"/>
    <p:sldId id="312" r:id="rId8"/>
    <p:sldId id="313" r:id="rId9"/>
    <p:sldId id="314" r:id="rId10"/>
    <p:sldId id="315" r:id="rId11"/>
    <p:sldId id="316" r:id="rId12"/>
    <p:sldId id="32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p:normalViewPr>
  <p:slideViewPr>
    <p:cSldViewPr snapToGrid="0">
      <p:cViewPr varScale="1">
        <p:scale>
          <a:sx n="74" d="100"/>
          <a:sy n="74" d="100"/>
        </p:scale>
        <p:origin x="3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s-ES"/>
              <a:t>Haga clic para modificar el estilo de título del patrón</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3ADEA62-CF7D-4DF2-8AEE-7184AD0EF7F8}" type="datetimeFigureOut">
              <a:rPr lang="es-EC" smtClean="0"/>
              <a:t>27/6/2022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2118016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C3ADEA62-CF7D-4DF2-8AEE-7184AD0EF7F8}" type="datetimeFigureOut">
              <a:rPr lang="es-EC" smtClean="0"/>
              <a:t>27/6/2022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416655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C3ADEA62-CF7D-4DF2-8AEE-7184AD0EF7F8}" type="datetimeFigureOut">
              <a:rPr lang="es-EC" smtClean="0"/>
              <a:t>27/6/2022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3095124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ADEA62-CF7D-4DF2-8AEE-7184AD0EF7F8}" type="datetimeFigureOut">
              <a:rPr lang="es-EC" smtClean="0"/>
              <a:t>27/6/2022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1291390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a:t>Haga clic para modificar el estilo de título del patrón</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a:t>Haga clic para modificar el estilo de texto del patrón</a:t>
            </a:r>
          </a:p>
        </p:txBody>
      </p:sp>
      <p:sp>
        <p:nvSpPr>
          <p:cNvPr id="4" name="Date Placeholder 3"/>
          <p:cNvSpPr>
            <a:spLocks noGrp="1"/>
          </p:cNvSpPr>
          <p:nvPr>
            <p:ph type="dt" sz="half" idx="10"/>
          </p:nvPr>
        </p:nvSpPr>
        <p:spPr/>
        <p:txBody>
          <a:bodyPr/>
          <a:lstStyle/>
          <a:p>
            <a:fld id="{C3ADEA62-CF7D-4DF2-8AEE-7184AD0EF7F8}" type="datetimeFigureOut">
              <a:rPr lang="es-EC" smtClean="0"/>
              <a:t>27/6/2022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97983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ADEA62-CF7D-4DF2-8AEE-7184AD0EF7F8}" type="datetimeFigureOut">
              <a:rPr lang="es-EC" smtClean="0"/>
              <a:t>27/6/2022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D6C2BB04-6EEC-4CF1-A928-B87888B9B81F}" type="slidenum">
              <a:rPr lang="es-EC" smtClean="0"/>
              <a:t>‹Nº›</a:t>
            </a:fld>
            <a:endParaRPr lang="es-EC"/>
          </a:p>
        </p:txBody>
      </p:sp>
      <p:sp>
        <p:nvSpPr>
          <p:cNvPr id="8" name="Title 7"/>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68013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a:t>Haga clic para modificar el estilo de texto del patrón</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a:t>Haga clic para modificar el estilo de texto del patrón</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ADEA62-CF7D-4DF2-8AEE-7184AD0EF7F8}" type="datetimeFigureOut">
              <a:rPr lang="es-EC" smtClean="0"/>
              <a:t>27/6/2022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3891414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C3ADEA62-CF7D-4DF2-8AEE-7184AD0EF7F8}" type="datetimeFigureOut">
              <a:rPr lang="es-EC" smtClean="0"/>
              <a:t>27/6/2022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164547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DEA62-CF7D-4DF2-8AEE-7184AD0EF7F8}" type="datetimeFigureOut">
              <a:rPr lang="es-EC" smtClean="0"/>
              <a:t>27/6/2022</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174628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a:t>Haga clic para modificar el estilo de título del patrón</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a:t>Haga clic para modificar el estilo de texto del patrón</a:t>
            </a:r>
          </a:p>
        </p:txBody>
      </p:sp>
      <p:sp>
        <p:nvSpPr>
          <p:cNvPr id="5" name="Date Placeholder 4"/>
          <p:cNvSpPr>
            <a:spLocks noGrp="1"/>
          </p:cNvSpPr>
          <p:nvPr>
            <p:ph type="dt" sz="half" idx="10"/>
          </p:nvPr>
        </p:nvSpPr>
        <p:spPr/>
        <p:txBody>
          <a:bodyPr/>
          <a:lstStyle/>
          <a:p>
            <a:fld id="{C3ADEA62-CF7D-4DF2-8AEE-7184AD0EF7F8}" type="datetimeFigureOut">
              <a:rPr lang="es-EC" smtClean="0"/>
              <a:t>27/6/2022</a:t>
            </a:fld>
            <a:endParaRPr lang="es-EC"/>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C"/>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6C2BB04-6EEC-4CF1-A928-B87888B9B81F}" type="slidenum">
              <a:rPr lang="es-EC" smtClean="0"/>
              <a:t>‹Nº›</a:t>
            </a:fld>
            <a:endParaRPr lang="es-EC"/>
          </a:p>
        </p:txBody>
      </p:sp>
    </p:spTree>
    <p:extLst>
      <p:ext uri="{BB962C8B-B14F-4D97-AF65-F5344CB8AC3E}">
        <p14:creationId xmlns:p14="http://schemas.microsoft.com/office/powerpoint/2010/main" val="3372948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a:t>Haga clic en el icono para agregar una imagen</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3ADEA62-CF7D-4DF2-8AEE-7184AD0EF7F8}" type="datetimeFigureOut">
              <a:rPr lang="es-EC" smtClean="0"/>
              <a:t>27/6/2022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610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C3ADEA62-CF7D-4DF2-8AEE-7184AD0EF7F8}" type="datetimeFigureOut">
              <a:rPr lang="es-EC" smtClean="0"/>
              <a:t>27/6/2022</a:t>
            </a:fld>
            <a:endParaRPr lang="es-EC"/>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C"/>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6C2BB04-6EEC-4CF1-A928-B87888B9B81F}" type="slidenum">
              <a:rPr lang="es-EC" smtClean="0"/>
              <a:t>‹Nº›</a:t>
            </a:fld>
            <a:endParaRPr lang="es-EC"/>
          </a:p>
        </p:txBody>
      </p:sp>
    </p:spTree>
    <p:extLst>
      <p:ext uri="{BB962C8B-B14F-4D97-AF65-F5344CB8AC3E}">
        <p14:creationId xmlns:p14="http://schemas.microsoft.com/office/powerpoint/2010/main" val="2773621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rot="19623288">
            <a:off x="1089484" y="1730403"/>
            <a:ext cx="7531497" cy="1204306"/>
          </a:xfrm>
        </p:spPr>
        <p:txBody>
          <a:bodyPr/>
          <a:lstStyle/>
          <a:p>
            <a:pPr algn="ctr"/>
            <a:r>
              <a:rPr lang="es-EC" dirty="0"/>
              <a:t>UNIVERSIDAD NACIONAL DE CHIMBORAZO</a:t>
            </a:r>
          </a:p>
        </p:txBody>
      </p:sp>
      <p:sp>
        <p:nvSpPr>
          <p:cNvPr id="3" name="2 Subtítulo"/>
          <p:cNvSpPr>
            <a:spLocks noGrp="1"/>
          </p:cNvSpPr>
          <p:nvPr>
            <p:ph type="subTitle" idx="1"/>
          </p:nvPr>
        </p:nvSpPr>
        <p:spPr>
          <a:xfrm rot="19536820">
            <a:off x="1616370" y="2470926"/>
            <a:ext cx="8681508" cy="329259"/>
          </a:xfrm>
        </p:spPr>
        <p:txBody>
          <a:bodyPr/>
          <a:lstStyle/>
          <a:p>
            <a:pPr algn="ctr"/>
            <a:r>
              <a:rPr lang="es-EC" dirty="0" smtClean="0"/>
              <a:t>MÉTODOS </a:t>
            </a:r>
            <a:r>
              <a:rPr lang="es-EC" dirty="0" smtClean="0"/>
              <a:t>DE </a:t>
            </a:r>
            <a:r>
              <a:rPr lang="es-EC" dirty="0" smtClean="0"/>
              <a:t>INVESTIGACIÓN</a:t>
            </a:r>
            <a:endParaRPr lang="es-EC" dirty="0"/>
          </a:p>
        </p:txBody>
      </p:sp>
      <p:sp>
        <p:nvSpPr>
          <p:cNvPr id="4" name="3 CuadroTexto"/>
          <p:cNvSpPr txBox="1"/>
          <p:nvPr/>
        </p:nvSpPr>
        <p:spPr>
          <a:xfrm>
            <a:off x="6180216" y="5045864"/>
            <a:ext cx="3888432" cy="400110"/>
          </a:xfrm>
          <a:prstGeom prst="rect">
            <a:avLst/>
          </a:prstGeom>
          <a:noFill/>
        </p:spPr>
        <p:txBody>
          <a:bodyPr wrap="square" rtlCol="0">
            <a:spAutoFit/>
          </a:bodyPr>
          <a:lstStyle/>
          <a:p>
            <a:r>
              <a:rPr lang="es-EC" sz="2000" dirty="0">
                <a:solidFill>
                  <a:srgbClr val="FFFFFF"/>
                </a:solidFill>
                <a:latin typeface="Franklin Gothic Book"/>
              </a:rPr>
              <a:t>MARÍA  EUGENIA   SOLÍS  MAZÓN</a:t>
            </a:r>
          </a:p>
        </p:txBody>
      </p:sp>
      <p:pic>
        <p:nvPicPr>
          <p:cNvPr id="6" name="Imagen 5"/>
          <p:cNvPicPr>
            <a:picLocks noChangeAspect="1"/>
          </p:cNvPicPr>
          <p:nvPr/>
        </p:nvPicPr>
        <p:blipFill>
          <a:blip r:embed="rId2"/>
          <a:stretch>
            <a:fillRect/>
          </a:stretch>
        </p:blipFill>
        <p:spPr>
          <a:xfrm>
            <a:off x="6407650" y="2578933"/>
            <a:ext cx="3433564" cy="2271875"/>
          </a:xfrm>
          <a:prstGeom prst="rect">
            <a:avLst/>
          </a:prstGeom>
        </p:spPr>
      </p:pic>
    </p:spTree>
    <p:extLst>
      <p:ext uri="{BB962C8B-B14F-4D97-AF65-F5344CB8AC3E}">
        <p14:creationId xmlns:p14="http://schemas.microsoft.com/office/powerpoint/2010/main" val="3771167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207568" y="177541"/>
            <a:ext cx="7848872" cy="1754326"/>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Según la naturaleza de los datos</a:t>
            </a:r>
          </a:p>
          <a:p>
            <a:endParaRPr lang="es-EC"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Metodología</a:t>
            </a:r>
            <a:r>
              <a:rPr lang="en-US" dirty="0">
                <a:solidFill>
                  <a:srgbClr val="506E94"/>
                </a:solidFill>
                <a:latin typeface="Franklin Gothic Book"/>
              </a:rPr>
              <a:t> </a:t>
            </a:r>
            <a:r>
              <a:rPr lang="en-US" dirty="0" err="1">
                <a:solidFill>
                  <a:srgbClr val="506E94"/>
                </a:solidFill>
                <a:latin typeface="Franklin Gothic Book"/>
              </a:rPr>
              <a:t>Cualitativa</a:t>
            </a:r>
            <a:r>
              <a:rPr lang="en-US" dirty="0">
                <a:solidFill>
                  <a:srgbClr val="506E94"/>
                </a:solidFill>
                <a:latin typeface="Franklin Gothic Book"/>
              </a:rPr>
              <a:t>: Se </a:t>
            </a:r>
            <a:r>
              <a:rPr lang="en-US" dirty="0" err="1">
                <a:solidFill>
                  <a:srgbClr val="506E94"/>
                </a:solidFill>
                <a:latin typeface="Franklin Gothic Book"/>
              </a:rPr>
              <a:t>investiga</a:t>
            </a:r>
            <a:r>
              <a:rPr lang="en-US" dirty="0">
                <a:solidFill>
                  <a:srgbClr val="506E94"/>
                </a:solidFill>
                <a:latin typeface="Franklin Gothic Book"/>
              </a:rPr>
              <a:t> </a:t>
            </a:r>
            <a:r>
              <a:rPr lang="en-US" dirty="0" err="1">
                <a:solidFill>
                  <a:srgbClr val="506E94"/>
                </a:solidFill>
                <a:latin typeface="Franklin Gothic Book"/>
              </a:rPr>
              <a:t>desde</a:t>
            </a:r>
            <a:r>
              <a:rPr lang="en-US" dirty="0">
                <a:solidFill>
                  <a:srgbClr val="506E94"/>
                </a:solidFill>
                <a:latin typeface="Franklin Gothic Book"/>
              </a:rPr>
              <a:t> </a:t>
            </a:r>
            <a:r>
              <a:rPr lang="en-US" dirty="0" err="1">
                <a:solidFill>
                  <a:srgbClr val="506E94"/>
                </a:solidFill>
                <a:latin typeface="Franklin Gothic Book"/>
              </a:rPr>
              <a:t>dentro</a:t>
            </a:r>
            <a:r>
              <a:rPr lang="en-US" dirty="0">
                <a:solidFill>
                  <a:srgbClr val="506E94"/>
                </a:solidFill>
                <a:latin typeface="Franklin Gothic Book"/>
              </a:rPr>
              <a:t> con </a:t>
            </a:r>
            <a:r>
              <a:rPr lang="en-US" dirty="0" err="1">
                <a:solidFill>
                  <a:srgbClr val="506E94"/>
                </a:solidFill>
                <a:latin typeface="Franklin Gothic Book"/>
              </a:rPr>
              <a:t>preponderancia</a:t>
            </a:r>
            <a:r>
              <a:rPr lang="en-US" dirty="0">
                <a:solidFill>
                  <a:srgbClr val="506E94"/>
                </a:solidFill>
                <a:latin typeface="Franklin Gothic Book"/>
              </a:rPr>
              <a:t>  de lo individual y </a:t>
            </a:r>
            <a:r>
              <a:rPr lang="en-US" dirty="0" err="1">
                <a:solidFill>
                  <a:srgbClr val="506E94"/>
                </a:solidFill>
                <a:latin typeface="Franklin Gothic Book"/>
              </a:rPr>
              <a:t>subjetivo</a:t>
            </a:r>
            <a:r>
              <a:rPr lang="en-US" dirty="0">
                <a:solidFill>
                  <a:srgbClr val="506E94"/>
                </a:solidFill>
                <a:latin typeface="Franklin Gothic Book"/>
              </a:rPr>
              <a:t>.  Su perspectiva es humanística, interpretativa, particular de carácter ideográfico.  Por ejemplo: investigación ecológica, studio de </a:t>
            </a:r>
            <a:r>
              <a:rPr lang="en-US" dirty="0" err="1">
                <a:solidFill>
                  <a:srgbClr val="506E94"/>
                </a:solidFill>
                <a:latin typeface="Franklin Gothic Book"/>
              </a:rPr>
              <a:t>casos</a:t>
            </a:r>
            <a:r>
              <a:rPr lang="en-US" dirty="0">
                <a:solidFill>
                  <a:srgbClr val="506E94"/>
                </a:solidFill>
                <a:latin typeface="Franklin Gothic Book"/>
              </a:rPr>
              <a:t>, </a:t>
            </a:r>
            <a:r>
              <a:rPr lang="en-US" dirty="0" err="1">
                <a:solidFill>
                  <a:srgbClr val="506E94"/>
                </a:solidFill>
                <a:latin typeface="Franklin Gothic Book"/>
              </a:rPr>
              <a:t>relatos</a:t>
            </a:r>
            <a:r>
              <a:rPr lang="en-US" dirty="0">
                <a:solidFill>
                  <a:srgbClr val="506E94"/>
                </a:solidFill>
                <a:latin typeface="Franklin Gothic Book"/>
              </a:rPr>
              <a:t> de </a:t>
            </a:r>
            <a:r>
              <a:rPr lang="en-US" dirty="0" err="1">
                <a:solidFill>
                  <a:srgbClr val="506E94"/>
                </a:solidFill>
                <a:latin typeface="Franklin Gothic Book"/>
              </a:rPr>
              <a:t>vida</a:t>
            </a:r>
            <a:r>
              <a:rPr lang="en-US" dirty="0">
                <a:solidFill>
                  <a:srgbClr val="506E94"/>
                </a:solidFill>
                <a:latin typeface="Franklin Gothic Book"/>
              </a:rPr>
              <a:t>, </a:t>
            </a:r>
            <a:r>
              <a:rPr lang="en-US" dirty="0" err="1">
                <a:solidFill>
                  <a:srgbClr val="506E94"/>
                </a:solidFill>
                <a:latin typeface="Franklin Gothic Book"/>
              </a:rPr>
              <a:t>biografía</a:t>
            </a:r>
            <a:endParaRPr lang="es-EC" dirty="0">
              <a:solidFill>
                <a:srgbClr val="506E94"/>
              </a:solidFill>
              <a:latin typeface="Franklin Gothic Book"/>
            </a:endParaRPr>
          </a:p>
        </p:txBody>
      </p:sp>
      <p:sp>
        <p:nvSpPr>
          <p:cNvPr id="5" name="4 CuadroTexto"/>
          <p:cNvSpPr txBox="1"/>
          <p:nvPr/>
        </p:nvSpPr>
        <p:spPr>
          <a:xfrm>
            <a:off x="2207568" y="2085470"/>
            <a:ext cx="7848872" cy="3139321"/>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Según el objetivo</a:t>
            </a:r>
            <a:endParaRPr lang="es-EC"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a:t>
            </a:r>
            <a:r>
              <a:rPr lang="en-US" dirty="0" err="1">
                <a:solidFill>
                  <a:srgbClr val="506E94"/>
                </a:solidFill>
                <a:latin typeface="Franklin Gothic Book"/>
              </a:rPr>
              <a:t>Descriptivo</a:t>
            </a:r>
            <a:r>
              <a:rPr lang="en-US" dirty="0">
                <a:solidFill>
                  <a:srgbClr val="506E94"/>
                </a:solidFill>
                <a:latin typeface="Franklin Gothic Book"/>
              </a:rPr>
              <a:t>: </a:t>
            </a:r>
            <a:r>
              <a:rPr lang="en-US" dirty="0" err="1">
                <a:solidFill>
                  <a:srgbClr val="506E94"/>
                </a:solidFill>
                <a:latin typeface="Franklin Gothic Book"/>
              </a:rPr>
              <a:t>su</a:t>
            </a:r>
            <a:r>
              <a:rPr lang="en-US" dirty="0">
                <a:solidFill>
                  <a:srgbClr val="506E94"/>
                </a:solidFill>
                <a:latin typeface="Franklin Gothic Book"/>
              </a:rPr>
              <a:t> </a:t>
            </a:r>
            <a:r>
              <a:rPr lang="en-US" dirty="0" err="1">
                <a:solidFill>
                  <a:srgbClr val="506E94"/>
                </a:solidFill>
                <a:latin typeface="Franklin Gothic Book"/>
              </a:rPr>
              <a:t>objetivo</a:t>
            </a:r>
            <a:r>
              <a:rPr lang="en-US" dirty="0">
                <a:solidFill>
                  <a:srgbClr val="506E94"/>
                </a:solidFill>
                <a:latin typeface="Franklin Gothic Book"/>
              </a:rPr>
              <a:t> </a:t>
            </a:r>
            <a:r>
              <a:rPr lang="en-US" dirty="0" err="1">
                <a:solidFill>
                  <a:srgbClr val="506E94"/>
                </a:solidFill>
                <a:latin typeface="Franklin Gothic Book"/>
              </a:rPr>
              <a:t>es</a:t>
            </a:r>
            <a:r>
              <a:rPr lang="en-US" dirty="0">
                <a:solidFill>
                  <a:srgbClr val="506E94"/>
                </a:solidFill>
                <a:latin typeface="Franklin Gothic Book"/>
              </a:rPr>
              <a:t> describer </a:t>
            </a:r>
            <a:r>
              <a:rPr lang="en-US" dirty="0" err="1">
                <a:solidFill>
                  <a:srgbClr val="506E94"/>
                </a:solidFill>
                <a:latin typeface="Franklin Gothic Book"/>
              </a:rPr>
              <a:t>los</a:t>
            </a:r>
            <a:r>
              <a:rPr lang="en-US" dirty="0">
                <a:solidFill>
                  <a:srgbClr val="506E94"/>
                </a:solidFill>
                <a:latin typeface="Franklin Gothic Book"/>
              </a:rPr>
              <a:t> </a:t>
            </a:r>
            <a:r>
              <a:rPr lang="en-US" dirty="0" err="1">
                <a:solidFill>
                  <a:srgbClr val="506E94"/>
                </a:solidFill>
                <a:latin typeface="Franklin Gothic Book"/>
              </a:rPr>
              <a:t>fenómenos</a:t>
            </a:r>
            <a:r>
              <a:rPr lang="en-US" dirty="0">
                <a:solidFill>
                  <a:srgbClr val="506E94"/>
                </a:solidFill>
                <a:latin typeface="Franklin Gothic Book"/>
              </a:rPr>
              <a:t>, </a:t>
            </a:r>
            <a:r>
              <a:rPr lang="en-US" dirty="0" err="1">
                <a:solidFill>
                  <a:srgbClr val="506E94"/>
                </a:solidFill>
                <a:latin typeface="Franklin Gothic Book"/>
              </a:rPr>
              <a:t>están</a:t>
            </a:r>
            <a:r>
              <a:rPr lang="en-US" dirty="0">
                <a:solidFill>
                  <a:srgbClr val="506E94"/>
                </a:solidFill>
                <a:latin typeface="Franklin Gothic Book"/>
              </a:rPr>
              <a:t> </a:t>
            </a:r>
            <a:r>
              <a:rPr lang="en-US" dirty="0" err="1">
                <a:solidFill>
                  <a:srgbClr val="506E94"/>
                </a:solidFill>
                <a:latin typeface="Franklin Gothic Book"/>
              </a:rPr>
              <a:t>en</a:t>
            </a:r>
            <a:r>
              <a:rPr lang="en-US" dirty="0">
                <a:solidFill>
                  <a:srgbClr val="506E94"/>
                </a:solidFill>
                <a:latin typeface="Franklin Gothic Book"/>
              </a:rPr>
              <a:t> el primer </a:t>
            </a:r>
            <a:r>
              <a:rPr lang="en-US" dirty="0" err="1">
                <a:solidFill>
                  <a:srgbClr val="506E94"/>
                </a:solidFill>
                <a:latin typeface="Franklin Gothic Book"/>
              </a:rPr>
              <a:t>nivel</a:t>
            </a:r>
            <a:r>
              <a:rPr lang="en-US" dirty="0">
                <a:solidFill>
                  <a:srgbClr val="506E94"/>
                </a:solidFill>
                <a:latin typeface="Franklin Gothic Book"/>
              </a:rPr>
              <a:t> del </a:t>
            </a:r>
            <a:r>
              <a:rPr lang="en-US" dirty="0" err="1">
                <a:solidFill>
                  <a:srgbClr val="506E94"/>
                </a:solidFill>
                <a:latin typeface="Franklin Gothic Book"/>
              </a:rPr>
              <a:t>conocimiento</a:t>
            </a:r>
            <a:r>
              <a:rPr lang="en-US" dirty="0">
                <a:solidFill>
                  <a:srgbClr val="506E94"/>
                </a:solidFill>
                <a:latin typeface="Franklin Gothic Book"/>
              </a:rPr>
              <a:t> </a:t>
            </a:r>
            <a:r>
              <a:rPr lang="en-US" dirty="0" err="1">
                <a:solidFill>
                  <a:srgbClr val="506E94"/>
                </a:solidFill>
                <a:latin typeface="Franklin Gothic Book"/>
              </a:rPr>
              <a:t>cientìfico</a:t>
            </a:r>
            <a:r>
              <a:rPr lang="en-US" dirty="0">
                <a:solidFill>
                  <a:srgbClr val="506E94"/>
                </a:solidFill>
                <a:latin typeface="Franklin Gothic Book"/>
              </a:rPr>
              <a:t>, la </a:t>
            </a:r>
            <a:r>
              <a:rPr lang="en-US" dirty="0" err="1">
                <a:solidFill>
                  <a:srgbClr val="506E94"/>
                </a:solidFill>
                <a:latin typeface="Franklin Gothic Book"/>
              </a:rPr>
              <a:t>observación</a:t>
            </a:r>
            <a:r>
              <a:rPr lang="en-US" dirty="0">
                <a:solidFill>
                  <a:srgbClr val="506E94"/>
                </a:solidFill>
                <a:latin typeface="Franklin Gothic Book"/>
              </a:rPr>
              <a:t> </a:t>
            </a:r>
            <a:r>
              <a:rPr lang="en-US" dirty="0" err="1">
                <a:solidFill>
                  <a:srgbClr val="506E94"/>
                </a:solidFill>
                <a:latin typeface="Franklin Gothic Book"/>
              </a:rPr>
              <a:t>es</a:t>
            </a:r>
            <a:r>
              <a:rPr lang="en-US" dirty="0">
                <a:solidFill>
                  <a:srgbClr val="506E94"/>
                </a:solidFill>
                <a:latin typeface="Franklin Gothic Book"/>
              </a:rPr>
              <a:t>  la base</a:t>
            </a: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a:t>
            </a:r>
            <a:r>
              <a:rPr lang="en-US" dirty="0" err="1">
                <a:solidFill>
                  <a:srgbClr val="506E94"/>
                </a:solidFill>
                <a:latin typeface="Franklin Gothic Book"/>
              </a:rPr>
              <a:t>Explicativo</a:t>
            </a:r>
            <a:r>
              <a:rPr lang="en-US" dirty="0">
                <a:solidFill>
                  <a:srgbClr val="506E94"/>
                </a:solidFill>
                <a:latin typeface="Franklin Gothic Book"/>
              </a:rPr>
              <a:t>: </a:t>
            </a:r>
            <a:r>
              <a:rPr lang="en-US" dirty="0" err="1">
                <a:solidFill>
                  <a:srgbClr val="506E94"/>
                </a:solidFill>
                <a:latin typeface="Franklin Gothic Book"/>
              </a:rPr>
              <a:t>su</a:t>
            </a:r>
            <a:r>
              <a:rPr lang="en-US" dirty="0">
                <a:solidFill>
                  <a:srgbClr val="506E94"/>
                </a:solidFill>
                <a:latin typeface="Franklin Gothic Book"/>
              </a:rPr>
              <a:t> </a:t>
            </a:r>
            <a:r>
              <a:rPr lang="en-US" dirty="0" err="1">
                <a:solidFill>
                  <a:srgbClr val="506E94"/>
                </a:solidFill>
                <a:latin typeface="Franklin Gothic Book"/>
              </a:rPr>
              <a:t>objetivo</a:t>
            </a:r>
            <a:r>
              <a:rPr lang="en-US" dirty="0">
                <a:solidFill>
                  <a:srgbClr val="506E94"/>
                </a:solidFill>
                <a:latin typeface="Franklin Gothic Book"/>
              </a:rPr>
              <a:t> </a:t>
            </a:r>
            <a:r>
              <a:rPr lang="en-US" dirty="0" err="1">
                <a:solidFill>
                  <a:srgbClr val="506E94"/>
                </a:solidFill>
                <a:latin typeface="Franklin Gothic Book"/>
              </a:rPr>
              <a:t>es</a:t>
            </a:r>
            <a:r>
              <a:rPr lang="en-US" dirty="0">
                <a:solidFill>
                  <a:srgbClr val="506E94"/>
                </a:solidFill>
                <a:latin typeface="Franklin Gothic Book"/>
              </a:rPr>
              <a:t> </a:t>
            </a:r>
            <a:r>
              <a:rPr lang="en-US" dirty="0" err="1">
                <a:solidFill>
                  <a:srgbClr val="506E94"/>
                </a:solidFill>
                <a:latin typeface="Franklin Gothic Book"/>
              </a:rPr>
              <a:t>explicar</a:t>
            </a:r>
            <a:r>
              <a:rPr lang="en-US" dirty="0">
                <a:solidFill>
                  <a:srgbClr val="506E94"/>
                </a:solidFill>
                <a:latin typeface="Franklin Gothic Book"/>
              </a:rPr>
              <a:t> el </a:t>
            </a:r>
            <a:r>
              <a:rPr lang="en-US" dirty="0" err="1">
                <a:solidFill>
                  <a:srgbClr val="506E94"/>
                </a:solidFill>
                <a:latin typeface="Franklin Gothic Book"/>
              </a:rPr>
              <a:t>fenómeno</a:t>
            </a:r>
            <a:r>
              <a:rPr lang="en-US" dirty="0">
                <a:solidFill>
                  <a:srgbClr val="506E94"/>
                </a:solidFill>
                <a:latin typeface="Franklin Gothic Book"/>
              </a:rPr>
              <a:t>.  </a:t>
            </a:r>
            <a:r>
              <a:rPr lang="en-US" dirty="0" err="1">
                <a:solidFill>
                  <a:srgbClr val="506E94"/>
                </a:solidFill>
                <a:latin typeface="Franklin Gothic Book"/>
              </a:rPr>
              <a:t>Trata</a:t>
            </a:r>
            <a:r>
              <a:rPr lang="en-US" dirty="0">
                <a:solidFill>
                  <a:srgbClr val="506E94"/>
                </a:solidFill>
                <a:latin typeface="Franklin Gothic Book"/>
              </a:rPr>
              <a:t> de </a:t>
            </a:r>
            <a:r>
              <a:rPr lang="en-US" dirty="0" err="1">
                <a:solidFill>
                  <a:srgbClr val="506E94"/>
                </a:solidFill>
                <a:latin typeface="Franklin Gothic Book"/>
              </a:rPr>
              <a:t>llegar</a:t>
            </a:r>
            <a:r>
              <a:rPr lang="en-US" dirty="0">
                <a:solidFill>
                  <a:srgbClr val="506E94"/>
                </a:solidFill>
                <a:latin typeface="Franklin Gothic Book"/>
              </a:rPr>
              <a:t> al </a:t>
            </a:r>
            <a:r>
              <a:rPr lang="en-US" dirty="0" err="1">
                <a:solidFill>
                  <a:srgbClr val="506E94"/>
                </a:solidFill>
                <a:latin typeface="Franklin Gothic Book"/>
              </a:rPr>
              <a:t>concimiento</a:t>
            </a:r>
            <a:r>
              <a:rPr lang="en-US" dirty="0">
                <a:solidFill>
                  <a:srgbClr val="506E94"/>
                </a:solidFill>
                <a:latin typeface="Franklin Gothic Book"/>
              </a:rPr>
              <a:t> de las </a:t>
            </a:r>
            <a:r>
              <a:rPr lang="en-US" dirty="0" err="1">
                <a:solidFill>
                  <a:srgbClr val="506E94"/>
                </a:solidFill>
                <a:latin typeface="Franklin Gothic Book"/>
              </a:rPr>
              <a:t>causas</a:t>
            </a:r>
            <a:r>
              <a:rPr lang="en-US" dirty="0">
                <a:solidFill>
                  <a:srgbClr val="506E94"/>
                </a:solidFill>
                <a:latin typeface="Franklin Gothic Book"/>
              </a:rPr>
              <a:t>.  </a:t>
            </a:r>
            <a:r>
              <a:rPr lang="en-US" dirty="0" err="1">
                <a:solidFill>
                  <a:srgbClr val="506E94"/>
                </a:solidFill>
                <a:latin typeface="Franklin Gothic Book"/>
              </a:rPr>
              <a:t>Utilizan</a:t>
            </a:r>
            <a:r>
              <a:rPr lang="en-US" dirty="0">
                <a:solidFill>
                  <a:srgbClr val="506E94"/>
                </a:solidFill>
                <a:latin typeface="Franklin Gothic Book"/>
              </a:rPr>
              <a:t> la </a:t>
            </a:r>
            <a:r>
              <a:rPr lang="en-US" dirty="0" err="1">
                <a:solidFill>
                  <a:srgbClr val="506E94"/>
                </a:solidFill>
                <a:latin typeface="Franklin Gothic Book"/>
              </a:rPr>
              <a:t>metodología</a:t>
            </a:r>
            <a:r>
              <a:rPr lang="en-US" dirty="0">
                <a:solidFill>
                  <a:srgbClr val="506E94"/>
                </a:solidFill>
                <a:latin typeface="Franklin Gothic Book"/>
              </a:rPr>
              <a:t> </a:t>
            </a:r>
            <a:r>
              <a:rPr lang="en-US" dirty="0" err="1">
                <a:solidFill>
                  <a:srgbClr val="506E94"/>
                </a:solidFill>
                <a:latin typeface="Franklin Gothic Book"/>
              </a:rPr>
              <a:t>cuantitativa</a:t>
            </a:r>
            <a:endParaRPr lang="en-US"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Experimental: El </a:t>
            </a:r>
            <a:r>
              <a:rPr lang="en-US" dirty="0" err="1">
                <a:solidFill>
                  <a:srgbClr val="506E94"/>
                </a:solidFill>
                <a:latin typeface="Franklin Gothic Book"/>
              </a:rPr>
              <a:t>objetivo</a:t>
            </a:r>
            <a:r>
              <a:rPr lang="en-US" dirty="0">
                <a:solidFill>
                  <a:srgbClr val="506E94"/>
                </a:solidFill>
                <a:latin typeface="Franklin Gothic Book"/>
              </a:rPr>
              <a:t> </a:t>
            </a:r>
            <a:r>
              <a:rPr lang="en-US" dirty="0" err="1">
                <a:solidFill>
                  <a:srgbClr val="506E94"/>
                </a:solidFill>
                <a:latin typeface="Franklin Gothic Book"/>
              </a:rPr>
              <a:t>es</a:t>
            </a:r>
            <a:r>
              <a:rPr lang="en-US" dirty="0">
                <a:solidFill>
                  <a:srgbClr val="506E94"/>
                </a:solidFill>
                <a:latin typeface="Franklin Gothic Book"/>
              </a:rPr>
              <a:t> </a:t>
            </a:r>
            <a:r>
              <a:rPr lang="en-US" dirty="0" err="1">
                <a:solidFill>
                  <a:srgbClr val="506E94"/>
                </a:solidFill>
                <a:latin typeface="Franklin Gothic Book"/>
              </a:rPr>
              <a:t>controlar</a:t>
            </a:r>
            <a:r>
              <a:rPr lang="en-US" dirty="0">
                <a:solidFill>
                  <a:srgbClr val="506E94"/>
                </a:solidFill>
                <a:latin typeface="Franklin Gothic Book"/>
              </a:rPr>
              <a:t> el </a:t>
            </a:r>
            <a:r>
              <a:rPr lang="en-US" dirty="0" err="1">
                <a:solidFill>
                  <a:srgbClr val="506E94"/>
                </a:solidFill>
                <a:latin typeface="Franklin Gothic Book"/>
              </a:rPr>
              <a:t>fenómeno</a:t>
            </a:r>
            <a:r>
              <a:rPr lang="en-US" dirty="0">
                <a:solidFill>
                  <a:srgbClr val="506E94"/>
                </a:solidFill>
                <a:latin typeface="Franklin Gothic Book"/>
              </a:rPr>
              <a:t>.  </a:t>
            </a:r>
            <a:r>
              <a:rPr lang="en-US" dirty="0" err="1">
                <a:solidFill>
                  <a:srgbClr val="506E94"/>
                </a:solidFill>
                <a:latin typeface="Franklin Gothic Book"/>
              </a:rPr>
              <a:t>Utiliza</a:t>
            </a:r>
            <a:r>
              <a:rPr lang="en-US" dirty="0">
                <a:solidFill>
                  <a:srgbClr val="506E94"/>
                </a:solidFill>
                <a:latin typeface="Franklin Gothic Book"/>
              </a:rPr>
              <a:t> el </a:t>
            </a:r>
            <a:r>
              <a:rPr lang="en-US" dirty="0" err="1">
                <a:solidFill>
                  <a:srgbClr val="506E94"/>
                </a:solidFill>
                <a:latin typeface="Franklin Gothic Book"/>
              </a:rPr>
              <a:t>razonamiento</a:t>
            </a:r>
            <a:r>
              <a:rPr lang="en-US" dirty="0">
                <a:solidFill>
                  <a:srgbClr val="506E94"/>
                </a:solidFill>
                <a:latin typeface="Franklin Gothic Book"/>
              </a:rPr>
              <a:t> </a:t>
            </a:r>
            <a:r>
              <a:rPr lang="en-US" dirty="0" err="1">
                <a:solidFill>
                  <a:srgbClr val="506E94"/>
                </a:solidFill>
                <a:latin typeface="Franklin Gothic Book"/>
              </a:rPr>
              <a:t>hipotético</a:t>
            </a:r>
            <a:r>
              <a:rPr lang="en-US" dirty="0">
                <a:solidFill>
                  <a:srgbClr val="506E94"/>
                </a:solidFill>
                <a:latin typeface="Franklin Gothic Book"/>
              </a:rPr>
              <a:t> </a:t>
            </a:r>
            <a:r>
              <a:rPr lang="en-US" dirty="0" err="1">
                <a:solidFill>
                  <a:srgbClr val="506E94"/>
                </a:solidFill>
                <a:latin typeface="Franklin Gothic Book"/>
              </a:rPr>
              <a:t>deductivo</a:t>
            </a:r>
            <a:r>
              <a:rPr lang="en-US" dirty="0">
                <a:solidFill>
                  <a:srgbClr val="506E94"/>
                </a:solidFill>
                <a:latin typeface="Franklin Gothic Book"/>
              </a:rPr>
              <a:t>.  Se </a:t>
            </a:r>
            <a:r>
              <a:rPr lang="en-US" dirty="0" err="1">
                <a:solidFill>
                  <a:srgbClr val="506E94"/>
                </a:solidFill>
                <a:latin typeface="Franklin Gothic Book"/>
              </a:rPr>
              <a:t>preocupa</a:t>
            </a:r>
            <a:r>
              <a:rPr lang="en-US" dirty="0">
                <a:solidFill>
                  <a:srgbClr val="506E94"/>
                </a:solidFill>
                <a:latin typeface="Franklin Gothic Book"/>
              </a:rPr>
              <a:t> </a:t>
            </a:r>
            <a:r>
              <a:rPr lang="en-US" dirty="0" err="1">
                <a:solidFill>
                  <a:srgbClr val="506E94"/>
                </a:solidFill>
                <a:latin typeface="Franklin Gothic Book"/>
              </a:rPr>
              <a:t>en</a:t>
            </a:r>
            <a:r>
              <a:rPr lang="en-US" dirty="0">
                <a:solidFill>
                  <a:srgbClr val="506E94"/>
                </a:solidFill>
                <a:latin typeface="Franklin Gothic Book"/>
              </a:rPr>
              <a:t> </a:t>
            </a:r>
            <a:r>
              <a:rPr lang="en-US" dirty="0" err="1">
                <a:solidFill>
                  <a:srgbClr val="506E94"/>
                </a:solidFill>
                <a:latin typeface="Franklin Gothic Book"/>
              </a:rPr>
              <a:t>conseguir</a:t>
            </a:r>
            <a:r>
              <a:rPr lang="en-US" dirty="0">
                <a:solidFill>
                  <a:srgbClr val="506E94"/>
                </a:solidFill>
                <a:latin typeface="Franklin Gothic Book"/>
              </a:rPr>
              <a:t> </a:t>
            </a:r>
            <a:r>
              <a:rPr lang="en-US" dirty="0" err="1">
                <a:solidFill>
                  <a:srgbClr val="506E94"/>
                </a:solidFill>
                <a:latin typeface="Franklin Gothic Book"/>
              </a:rPr>
              <a:t>muestras</a:t>
            </a:r>
            <a:r>
              <a:rPr lang="en-US" dirty="0">
                <a:solidFill>
                  <a:srgbClr val="506E94"/>
                </a:solidFill>
                <a:latin typeface="Franklin Gothic Book"/>
              </a:rPr>
              <a:t> de </a:t>
            </a:r>
            <a:r>
              <a:rPr lang="en-US" dirty="0" err="1">
                <a:solidFill>
                  <a:srgbClr val="506E94"/>
                </a:solidFill>
                <a:latin typeface="Franklin Gothic Book"/>
              </a:rPr>
              <a:t>sujetos</a:t>
            </a:r>
            <a:r>
              <a:rPr lang="en-US" dirty="0">
                <a:solidFill>
                  <a:srgbClr val="506E94"/>
                </a:solidFill>
                <a:latin typeface="Franklin Gothic Book"/>
              </a:rPr>
              <a:t> </a:t>
            </a:r>
            <a:r>
              <a:rPr lang="en-US" dirty="0" err="1">
                <a:solidFill>
                  <a:srgbClr val="506E94"/>
                </a:solidFill>
                <a:latin typeface="Franklin Gothic Book"/>
              </a:rPr>
              <a:t>representativos</a:t>
            </a:r>
            <a:r>
              <a:rPr lang="en-US" dirty="0">
                <a:solidFill>
                  <a:srgbClr val="506E94"/>
                </a:solidFill>
                <a:latin typeface="Franklin Gothic Book"/>
              </a:rPr>
              <a:t>.  El </a:t>
            </a:r>
            <a:r>
              <a:rPr lang="en-US" dirty="0" err="1">
                <a:solidFill>
                  <a:srgbClr val="506E94"/>
                </a:solidFill>
                <a:latin typeface="Franklin Gothic Book"/>
              </a:rPr>
              <a:t>anáisis</a:t>
            </a:r>
            <a:r>
              <a:rPr lang="en-US" dirty="0">
                <a:solidFill>
                  <a:srgbClr val="506E94"/>
                </a:solidFill>
                <a:latin typeface="Franklin Gothic Book"/>
              </a:rPr>
              <a:t> de </a:t>
            </a:r>
            <a:r>
              <a:rPr lang="en-US" dirty="0" err="1">
                <a:solidFill>
                  <a:srgbClr val="506E94"/>
                </a:solidFill>
                <a:latin typeface="Franklin Gothic Book"/>
              </a:rPr>
              <a:t>datos</a:t>
            </a:r>
            <a:r>
              <a:rPr lang="en-US" dirty="0">
                <a:solidFill>
                  <a:srgbClr val="506E94"/>
                </a:solidFill>
                <a:latin typeface="Franklin Gothic Book"/>
              </a:rPr>
              <a:t> se </a:t>
            </a:r>
            <a:r>
              <a:rPr lang="en-US" dirty="0" err="1">
                <a:solidFill>
                  <a:srgbClr val="506E94"/>
                </a:solidFill>
                <a:latin typeface="Franklin Gothic Book"/>
              </a:rPr>
              <a:t>hace</a:t>
            </a:r>
            <a:r>
              <a:rPr lang="en-US" dirty="0">
                <a:solidFill>
                  <a:srgbClr val="506E94"/>
                </a:solidFill>
                <a:latin typeface="Franklin Gothic Book"/>
              </a:rPr>
              <a:t> con </a:t>
            </a:r>
            <a:r>
              <a:rPr lang="en-US" dirty="0" err="1">
                <a:solidFill>
                  <a:srgbClr val="506E94"/>
                </a:solidFill>
                <a:latin typeface="Franklin Gothic Book"/>
              </a:rPr>
              <a:t>metodología</a:t>
            </a:r>
            <a:r>
              <a:rPr lang="en-US" dirty="0">
                <a:solidFill>
                  <a:srgbClr val="506E94"/>
                </a:solidFill>
                <a:latin typeface="Franklin Gothic Book"/>
              </a:rPr>
              <a:t> </a:t>
            </a:r>
            <a:r>
              <a:rPr lang="en-US" dirty="0" err="1">
                <a:solidFill>
                  <a:srgbClr val="506E94"/>
                </a:solidFill>
                <a:latin typeface="Franklin Gothic Book"/>
              </a:rPr>
              <a:t>cuantitativa</a:t>
            </a:r>
            <a:endParaRPr lang="en-US"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a:t>
            </a:r>
            <a:r>
              <a:rPr lang="en-US" dirty="0" err="1">
                <a:solidFill>
                  <a:srgbClr val="506E94"/>
                </a:solidFill>
                <a:latin typeface="Franklin Gothic Book"/>
              </a:rPr>
              <a:t>Predictivo</a:t>
            </a:r>
            <a:r>
              <a:rPr lang="en-US" dirty="0">
                <a:solidFill>
                  <a:srgbClr val="506E94"/>
                </a:solidFill>
                <a:latin typeface="Franklin Gothic Book"/>
              </a:rPr>
              <a:t>: Su </a:t>
            </a:r>
            <a:r>
              <a:rPr lang="en-US" dirty="0" err="1">
                <a:solidFill>
                  <a:srgbClr val="506E94"/>
                </a:solidFill>
                <a:latin typeface="Franklin Gothic Book"/>
              </a:rPr>
              <a:t>objetivo</a:t>
            </a:r>
            <a:r>
              <a:rPr lang="en-US" dirty="0">
                <a:solidFill>
                  <a:srgbClr val="506E94"/>
                </a:solidFill>
                <a:latin typeface="Franklin Gothic Book"/>
              </a:rPr>
              <a:t> </a:t>
            </a:r>
            <a:r>
              <a:rPr lang="en-US" dirty="0" err="1">
                <a:solidFill>
                  <a:srgbClr val="506E94"/>
                </a:solidFill>
                <a:latin typeface="Franklin Gothic Book"/>
              </a:rPr>
              <a:t>es</a:t>
            </a:r>
            <a:r>
              <a:rPr lang="en-US" dirty="0">
                <a:solidFill>
                  <a:srgbClr val="506E94"/>
                </a:solidFill>
                <a:latin typeface="Franklin Gothic Book"/>
              </a:rPr>
              <a:t> </a:t>
            </a:r>
            <a:r>
              <a:rPr lang="en-US" dirty="0" err="1">
                <a:solidFill>
                  <a:srgbClr val="506E94"/>
                </a:solidFill>
                <a:latin typeface="Franklin Gothic Book"/>
              </a:rPr>
              <a:t>predecir</a:t>
            </a:r>
            <a:r>
              <a:rPr lang="en-US" dirty="0">
                <a:solidFill>
                  <a:srgbClr val="506E94"/>
                </a:solidFill>
                <a:latin typeface="Franklin Gothic Book"/>
              </a:rPr>
              <a:t> </a:t>
            </a:r>
            <a:r>
              <a:rPr lang="en-US" dirty="0" err="1">
                <a:solidFill>
                  <a:srgbClr val="506E94"/>
                </a:solidFill>
                <a:latin typeface="Franklin Gothic Book"/>
              </a:rPr>
              <a:t>fenómenos</a:t>
            </a:r>
            <a:r>
              <a:rPr lang="en-US" dirty="0">
                <a:solidFill>
                  <a:srgbClr val="506E94"/>
                </a:solidFill>
                <a:latin typeface="Franklin Gothic Book"/>
              </a:rPr>
              <a:t>, </a:t>
            </a:r>
            <a:r>
              <a:rPr lang="en-US" dirty="0" err="1">
                <a:solidFill>
                  <a:srgbClr val="506E94"/>
                </a:solidFill>
                <a:latin typeface="Franklin Gothic Book"/>
              </a:rPr>
              <a:t>utiliza</a:t>
            </a:r>
            <a:r>
              <a:rPr lang="en-US" dirty="0">
                <a:solidFill>
                  <a:srgbClr val="506E94"/>
                </a:solidFill>
                <a:latin typeface="Franklin Gothic Book"/>
              </a:rPr>
              <a:t> </a:t>
            </a:r>
            <a:r>
              <a:rPr lang="en-US" dirty="0" err="1">
                <a:solidFill>
                  <a:srgbClr val="506E94"/>
                </a:solidFill>
                <a:latin typeface="Franklin Gothic Book"/>
              </a:rPr>
              <a:t>metodología</a:t>
            </a:r>
            <a:r>
              <a:rPr lang="en-US" dirty="0">
                <a:solidFill>
                  <a:srgbClr val="506E94"/>
                </a:solidFill>
                <a:latin typeface="Franklin Gothic Book"/>
              </a:rPr>
              <a:t> </a:t>
            </a:r>
            <a:r>
              <a:rPr lang="en-US" dirty="0" err="1">
                <a:solidFill>
                  <a:srgbClr val="506E94"/>
                </a:solidFill>
                <a:latin typeface="Franklin Gothic Book"/>
              </a:rPr>
              <a:t>cuantitativa</a:t>
            </a:r>
            <a:endParaRPr lang="es-EC" dirty="0">
              <a:solidFill>
                <a:srgbClr val="506E94"/>
              </a:solidFill>
              <a:latin typeface="Franklin Gothic Book"/>
            </a:endParaRPr>
          </a:p>
        </p:txBody>
      </p:sp>
    </p:spTree>
    <p:extLst>
      <p:ext uri="{BB962C8B-B14F-4D97-AF65-F5344CB8AC3E}">
        <p14:creationId xmlns:p14="http://schemas.microsoft.com/office/powerpoint/2010/main" val="838107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p:cNvSpPr txBox="1"/>
          <p:nvPr/>
        </p:nvSpPr>
        <p:spPr>
          <a:xfrm>
            <a:off x="2135560" y="560990"/>
            <a:ext cx="7848872" cy="2308324"/>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Según el enfoque</a:t>
            </a:r>
            <a:endParaRPr lang="es-EC"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Experimental: Se </a:t>
            </a:r>
            <a:r>
              <a:rPr lang="en-US" dirty="0" err="1">
                <a:solidFill>
                  <a:srgbClr val="506E94"/>
                </a:solidFill>
                <a:latin typeface="Franklin Gothic Book"/>
              </a:rPr>
              <a:t>seleccionan</a:t>
            </a:r>
            <a:r>
              <a:rPr lang="en-US" dirty="0">
                <a:solidFill>
                  <a:srgbClr val="506E94"/>
                </a:solidFill>
                <a:latin typeface="Franklin Gothic Book"/>
              </a:rPr>
              <a:t> </a:t>
            </a:r>
            <a:r>
              <a:rPr lang="en-US" dirty="0" err="1">
                <a:solidFill>
                  <a:srgbClr val="506E94"/>
                </a:solidFill>
                <a:latin typeface="Franklin Gothic Book"/>
              </a:rPr>
              <a:t>grupos</a:t>
            </a:r>
            <a:r>
              <a:rPr lang="en-US" dirty="0">
                <a:solidFill>
                  <a:srgbClr val="506E94"/>
                </a:solidFill>
                <a:latin typeface="Franklin Gothic Book"/>
              </a:rPr>
              <a:t> de </a:t>
            </a:r>
            <a:r>
              <a:rPr lang="en-US" dirty="0" err="1">
                <a:solidFill>
                  <a:srgbClr val="506E94"/>
                </a:solidFill>
                <a:latin typeface="Franklin Gothic Book"/>
              </a:rPr>
              <a:t>sujetos</a:t>
            </a:r>
            <a:r>
              <a:rPr lang="en-US" dirty="0">
                <a:solidFill>
                  <a:srgbClr val="506E94"/>
                </a:solidFill>
                <a:latin typeface="Franklin Gothic Book"/>
              </a:rPr>
              <a:t> </a:t>
            </a:r>
            <a:r>
              <a:rPr lang="en-US" dirty="0" err="1">
                <a:solidFill>
                  <a:srgbClr val="506E94"/>
                </a:solidFill>
                <a:latin typeface="Franklin Gothic Book"/>
              </a:rPr>
              <a:t>equivalentes</a:t>
            </a:r>
            <a:r>
              <a:rPr lang="en-US" dirty="0">
                <a:solidFill>
                  <a:srgbClr val="506E94"/>
                </a:solidFill>
                <a:latin typeface="Franklin Gothic Book"/>
              </a:rPr>
              <a:t>.  Se </a:t>
            </a:r>
            <a:r>
              <a:rPr lang="en-US" dirty="0" err="1">
                <a:solidFill>
                  <a:srgbClr val="506E94"/>
                </a:solidFill>
                <a:latin typeface="Franklin Gothic Book"/>
              </a:rPr>
              <a:t>analiza</a:t>
            </a:r>
            <a:r>
              <a:rPr lang="en-US" dirty="0">
                <a:solidFill>
                  <a:srgbClr val="506E94"/>
                </a:solidFill>
                <a:latin typeface="Franklin Gothic Book"/>
              </a:rPr>
              <a:t> la </a:t>
            </a:r>
            <a:r>
              <a:rPr lang="en-US" dirty="0" err="1">
                <a:solidFill>
                  <a:srgbClr val="506E94"/>
                </a:solidFill>
                <a:latin typeface="Franklin Gothic Book"/>
              </a:rPr>
              <a:t>varianza</a:t>
            </a:r>
            <a:r>
              <a:rPr lang="en-US" dirty="0">
                <a:solidFill>
                  <a:srgbClr val="506E94"/>
                </a:solidFill>
                <a:latin typeface="Franklin Gothic Book"/>
              </a:rPr>
              <a:t> </a:t>
            </a:r>
            <a:r>
              <a:rPr lang="en-US" dirty="0" err="1">
                <a:solidFill>
                  <a:srgbClr val="506E94"/>
                </a:solidFill>
                <a:latin typeface="Franklin Gothic Book"/>
              </a:rPr>
              <a:t>en</a:t>
            </a:r>
            <a:r>
              <a:rPr lang="en-US" dirty="0">
                <a:solidFill>
                  <a:srgbClr val="506E94"/>
                </a:solidFill>
                <a:latin typeface="Franklin Gothic Book"/>
              </a:rPr>
              <a:t> el </a:t>
            </a:r>
            <a:r>
              <a:rPr lang="en-US" dirty="0" err="1">
                <a:solidFill>
                  <a:srgbClr val="506E94"/>
                </a:solidFill>
                <a:latin typeface="Franklin Gothic Book"/>
              </a:rPr>
              <a:t>análisis</a:t>
            </a:r>
            <a:r>
              <a:rPr lang="en-US" dirty="0">
                <a:solidFill>
                  <a:srgbClr val="506E94"/>
                </a:solidFill>
                <a:latin typeface="Franklin Gothic Book"/>
              </a:rPr>
              <a:t> de </a:t>
            </a:r>
            <a:r>
              <a:rPr lang="en-US" dirty="0" err="1">
                <a:solidFill>
                  <a:srgbClr val="506E94"/>
                </a:solidFill>
                <a:latin typeface="Franklin Gothic Book"/>
              </a:rPr>
              <a:t>datos</a:t>
            </a:r>
            <a:r>
              <a:rPr lang="en-US" dirty="0">
                <a:solidFill>
                  <a:srgbClr val="506E94"/>
                </a:solidFill>
                <a:latin typeface="Franklin Gothic Book"/>
              </a:rPr>
              <a:t>.</a:t>
            </a:r>
          </a:p>
          <a:p>
            <a:pPr marL="285750" indent="-285750">
              <a:buFont typeface="Arial" panose="020B0604020202020204" pitchFamily="34" charset="0"/>
              <a:buChar char="•"/>
            </a:pPr>
            <a:endParaRPr lang="en-US"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a:t>
            </a:r>
            <a:r>
              <a:rPr lang="en-US" dirty="0" err="1">
                <a:solidFill>
                  <a:srgbClr val="506E94"/>
                </a:solidFill>
                <a:latin typeface="Franklin Gothic Book"/>
              </a:rPr>
              <a:t>Correlacional</a:t>
            </a:r>
            <a:r>
              <a:rPr lang="en-US" dirty="0">
                <a:solidFill>
                  <a:srgbClr val="506E94"/>
                </a:solidFill>
                <a:latin typeface="Franklin Gothic Book"/>
              </a:rPr>
              <a:t>: No hay variable </a:t>
            </a:r>
            <a:r>
              <a:rPr lang="en-US" dirty="0" err="1">
                <a:solidFill>
                  <a:srgbClr val="506E94"/>
                </a:solidFill>
                <a:latin typeface="Franklin Gothic Book"/>
              </a:rPr>
              <a:t>independiente</a:t>
            </a:r>
            <a:r>
              <a:rPr lang="en-US" dirty="0">
                <a:solidFill>
                  <a:srgbClr val="506E94"/>
                </a:solidFill>
                <a:latin typeface="Franklin Gothic Book"/>
              </a:rPr>
              <a:t> experimental.  No se </a:t>
            </a:r>
            <a:r>
              <a:rPr lang="en-US" dirty="0" err="1">
                <a:solidFill>
                  <a:srgbClr val="506E94"/>
                </a:solidFill>
                <a:latin typeface="Franklin Gothic Book"/>
              </a:rPr>
              <a:t>seleccionan</a:t>
            </a:r>
            <a:r>
              <a:rPr lang="en-US" dirty="0">
                <a:solidFill>
                  <a:srgbClr val="506E94"/>
                </a:solidFill>
                <a:latin typeface="Franklin Gothic Book"/>
              </a:rPr>
              <a:t> </a:t>
            </a:r>
            <a:r>
              <a:rPr lang="en-US" dirty="0" err="1">
                <a:solidFill>
                  <a:srgbClr val="506E94"/>
                </a:solidFill>
                <a:latin typeface="Franklin Gothic Book"/>
              </a:rPr>
              <a:t>grupos</a:t>
            </a:r>
            <a:r>
              <a:rPr lang="en-US" dirty="0">
                <a:solidFill>
                  <a:srgbClr val="506E94"/>
                </a:solidFill>
                <a:latin typeface="Franklin Gothic Book"/>
              </a:rPr>
              <a:t> </a:t>
            </a:r>
            <a:r>
              <a:rPr lang="en-US" dirty="0" err="1">
                <a:solidFill>
                  <a:srgbClr val="506E94"/>
                </a:solidFill>
                <a:latin typeface="Franklin Gothic Book"/>
              </a:rPr>
              <a:t>equivalentes</a:t>
            </a:r>
            <a:r>
              <a:rPr lang="en-US" dirty="0">
                <a:solidFill>
                  <a:srgbClr val="506E94"/>
                </a:solidFill>
                <a:latin typeface="Franklin Gothic Book"/>
              </a:rPr>
              <a:t> de </a:t>
            </a:r>
            <a:r>
              <a:rPr lang="en-US" dirty="0" err="1">
                <a:solidFill>
                  <a:srgbClr val="506E94"/>
                </a:solidFill>
                <a:latin typeface="Franklin Gothic Book"/>
              </a:rPr>
              <a:t>sujetos</a:t>
            </a:r>
            <a:r>
              <a:rPr lang="en-US" dirty="0">
                <a:solidFill>
                  <a:srgbClr val="506E94"/>
                </a:solidFill>
                <a:latin typeface="Franklin Gothic Book"/>
              </a:rPr>
              <a:t>.  Se </a:t>
            </a:r>
            <a:r>
              <a:rPr lang="en-US" dirty="0" err="1">
                <a:solidFill>
                  <a:srgbClr val="506E94"/>
                </a:solidFill>
                <a:latin typeface="Franklin Gothic Book"/>
              </a:rPr>
              <a:t>basa</a:t>
            </a:r>
            <a:r>
              <a:rPr lang="en-US" dirty="0">
                <a:solidFill>
                  <a:srgbClr val="506E94"/>
                </a:solidFill>
                <a:latin typeface="Franklin Gothic Book"/>
              </a:rPr>
              <a:t> </a:t>
            </a:r>
            <a:r>
              <a:rPr lang="en-US" dirty="0" err="1">
                <a:solidFill>
                  <a:srgbClr val="506E94"/>
                </a:solidFill>
                <a:latin typeface="Franklin Gothic Book"/>
              </a:rPr>
              <a:t>en</a:t>
            </a:r>
            <a:r>
              <a:rPr lang="en-US" dirty="0">
                <a:solidFill>
                  <a:srgbClr val="506E94"/>
                </a:solidFill>
                <a:latin typeface="Franklin Gothic Book"/>
              </a:rPr>
              <a:t> la </a:t>
            </a:r>
            <a:r>
              <a:rPr lang="en-US" dirty="0" err="1">
                <a:solidFill>
                  <a:srgbClr val="506E94"/>
                </a:solidFill>
                <a:latin typeface="Franklin Gothic Book"/>
              </a:rPr>
              <a:t>observación</a:t>
            </a:r>
            <a:r>
              <a:rPr lang="en-US" dirty="0">
                <a:solidFill>
                  <a:srgbClr val="506E94"/>
                </a:solidFill>
                <a:latin typeface="Franklin Gothic Book"/>
              </a:rPr>
              <a:t>.  Se </a:t>
            </a:r>
            <a:r>
              <a:rPr lang="en-US" dirty="0" err="1">
                <a:solidFill>
                  <a:srgbClr val="506E94"/>
                </a:solidFill>
                <a:latin typeface="Franklin Gothic Book"/>
              </a:rPr>
              <a:t>utiliza</a:t>
            </a:r>
            <a:r>
              <a:rPr lang="en-US" dirty="0">
                <a:solidFill>
                  <a:srgbClr val="506E94"/>
                </a:solidFill>
                <a:latin typeface="Franklin Gothic Book"/>
              </a:rPr>
              <a:t> el </a:t>
            </a:r>
            <a:r>
              <a:rPr lang="en-US" dirty="0" err="1">
                <a:solidFill>
                  <a:srgbClr val="506E94"/>
                </a:solidFill>
                <a:latin typeface="Franklin Gothic Book"/>
              </a:rPr>
              <a:t>coeficiente</a:t>
            </a:r>
            <a:r>
              <a:rPr lang="en-US" dirty="0">
                <a:solidFill>
                  <a:srgbClr val="506E94"/>
                </a:solidFill>
                <a:latin typeface="Franklin Gothic Book"/>
              </a:rPr>
              <a:t> de </a:t>
            </a:r>
            <a:r>
              <a:rPr lang="en-US" dirty="0" err="1">
                <a:solidFill>
                  <a:srgbClr val="506E94"/>
                </a:solidFill>
                <a:latin typeface="Franklin Gothic Book"/>
              </a:rPr>
              <a:t>correlación</a:t>
            </a:r>
            <a:r>
              <a:rPr lang="en-US" dirty="0">
                <a:solidFill>
                  <a:srgbClr val="506E94"/>
                </a:solidFill>
                <a:latin typeface="Franklin Gothic Book"/>
              </a:rPr>
              <a:t> de Pearson o el de Spearman para </a:t>
            </a:r>
            <a:r>
              <a:rPr lang="en-US" dirty="0" err="1">
                <a:solidFill>
                  <a:srgbClr val="506E94"/>
                </a:solidFill>
                <a:latin typeface="Franklin Gothic Book"/>
              </a:rPr>
              <a:t>probar</a:t>
            </a:r>
            <a:r>
              <a:rPr lang="en-US" dirty="0">
                <a:solidFill>
                  <a:srgbClr val="506E94"/>
                </a:solidFill>
                <a:latin typeface="Franklin Gothic Book"/>
              </a:rPr>
              <a:t> la </a:t>
            </a:r>
            <a:r>
              <a:rPr lang="en-US" dirty="0" err="1">
                <a:solidFill>
                  <a:srgbClr val="506E94"/>
                </a:solidFill>
                <a:latin typeface="Franklin Gothic Book"/>
              </a:rPr>
              <a:t>hipótesis</a:t>
            </a:r>
            <a:endParaRPr lang="en-US" dirty="0">
              <a:solidFill>
                <a:srgbClr val="506E94"/>
              </a:solidFill>
              <a:latin typeface="Franklin Gothic Book"/>
            </a:endParaRPr>
          </a:p>
        </p:txBody>
      </p:sp>
      <p:sp>
        <p:nvSpPr>
          <p:cNvPr id="5" name="2 CuadroTexto"/>
          <p:cNvSpPr txBox="1"/>
          <p:nvPr/>
        </p:nvSpPr>
        <p:spPr>
          <a:xfrm>
            <a:off x="2135560" y="3345788"/>
            <a:ext cx="7848872" cy="1477328"/>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Según la Temporalización</a:t>
            </a:r>
            <a:endParaRPr lang="es-EC"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Transversal: </a:t>
            </a:r>
            <a:r>
              <a:rPr lang="en-US" dirty="0" err="1">
                <a:solidFill>
                  <a:srgbClr val="506E94"/>
                </a:solidFill>
                <a:latin typeface="Franklin Gothic Book"/>
              </a:rPr>
              <a:t>Recoge</a:t>
            </a:r>
            <a:r>
              <a:rPr lang="en-US" dirty="0">
                <a:solidFill>
                  <a:srgbClr val="506E94"/>
                </a:solidFill>
                <a:latin typeface="Franklin Gothic Book"/>
              </a:rPr>
              <a:t> la </a:t>
            </a:r>
            <a:r>
              <a:rPr lang="en-US" dirty="0" err="1">
                <a:solidFill>
                  <a:srgbClr val="506E94"/>
                </a:solidFill>
                <a:latin typeface="Franklin Gothic Book"/>
              </a:rPr>
              <a:t>información</a:t>
            </a:r>
            <a:r>
              <a:rPr lang="en-US" dirty="0">
                <a:solidFill>
                  <a:srgbClr val="506E94"/>
                </a:solidFill>
                <a:latin typeface="Franklin Gothic Book"/>
              </a:rPr>
              <a:t> </a:t>
            </a:r>
            <a:r>
              <a:rPr lang="en-US" dirty="0" err="1">
                <a:solidFill>
                  <a:srgbClr val="506E94"/>
                </a:solidFill>
                <a:latin typeface="Franklin Gothic Book"/>
              </a:rPr>
              <a:t>en</a:t>
            </a:r>
            <a:r>
              <a:rPr lang="en-US" dirty="0">
                <a:solidFill>
                  <a:srgbClr val="506E94"/>
                </a:solidFill>
                <a:latin typeface="Franklin Gothic Book"/>
              </a:rPr>
              <a:t> un breve </a:t>
            </a:r>
            <a:r>
              <a:rPr lang="en-US" dirty="0" err="1">
                <a:solidFill>
                  <a:srgbClr val="506E94"/>
                </a:solidFill>
                <a:latin typeface="Franklin Gothic Book"/>
              </a:rPr>
              <a:t>lapso</a:t>
            </a:r>
            <a:r>
              <a:rPr lang="en-US" dirty="0">
                <a:solidFill>
                  <a:srgbClr val="506E94"/>
                </a:solidFill>
                <a:latin typeface="Franklin Gothic Book"/>
              </a:rPr>
              <a:t> de </a:t>
            </a:r>
            <a:r>
              <a:rPr lang="en-US" dirty="0" err="1">
                <a:solidFill>
                  <a:srgbClr val="506E94"/>
                </a:solidFill>
                <a:latin typeface="Franklin Gothic Book"/>
              </a:rPr>
              <a:t>tiempo</a:t>
            </a:r>
            <a:endParaRPr lang="en-US" dirty="0">
              <a:solidFill>
                <a:srgbClr val="506E94"/>
              </a:solidFill>
              <a:latin typeface="Franklin Gothic Book"/>
            </a:endParaRPr>
          </a:p>
          <a:p>
            <a:pPr marL="285750" indent="-285750">
              <a:buFont typeface="Arial" panose="020B0604020202020204" pitchFamily="34" charset="0"/>
              <a:buChar char="•"/>
            </a:pPr>
            <a:endParaRPr lang="en-US" dirty="0">
              <a:solidFill>
                <a:srgbClr val="506E94"/>
              </a:solidFill>
              <a:latin typeface="Franklin Gothic Book"/>
            </a:endParaRPr>
          </a:p>
          <a:p>
            <a:pPr marL="285750" indent="-285750">
              <a:buFont typeface="Arial" panose="020B0604020202020204" pitchFamily="34" charset="0"/>
              <a:buChar char="•"/>
            </a:pPr>
            <a:r>
              <a:rPr lang="en-US" dirty="0" err="1">
                <a:solidFill>
                  <a:srgbClr val="506E94"/>
                </a:solidFill>
                <a:latin typeface="Franklin Gothic Book"/>
              </a:rPr>
              <a:t>Método</a:t>
            </a:r>
            <a:r>
              <a:rPr lang="en-US" dirty="0">
                <a:solidFill>
                  <a:srgbClr val="506E94"/>
                </a:solidFill>
                <a:latin typeface="Franklin Gothic Book"/>
              </a:rPr>
              <a:t> Longitudinal Se </a:t>
            </a:r>
            <a:r>
              <a:rPr lang="en-US" dirty="0" err="1">
                <a:solidFill>
                  <a:srgbClr val="506E94"/>
                </a:solidFill>
                <a:latin typeface="Franklin Gothic Book"/>
              </a:rPr>
              <a:t>recoge</a:t>
            </a:r>
            <a:r>
              <a:rPr lang="en-US" dirty="0">
                <a:solidFill>
                  <a:srgbClr val="506E94"/>
                </a:solidFill>
                <a:latin typeface="Franklin Gothic Book"/>
              </a:rPr>
              <a:t> la </a:t>
            </a:r>
            <a:r>
              <a:rPr lang="en-US" dirty="0" err="1">
                <a:solidFill>
                  <a:srgbClr val="506E94"/>
                </a:solidFill>
                <a:latin typeface="Franklin Gothic Book"/>
              </a:rPr>
              <a:t>información</a:t>
            </a:r>
            <a:r>
              <a:rPr lang="en-US" dirty="0">
                <a:solidFill>
                  <a:srgbClr val="506E94"/>
                </a:solidFill>
                <a:latin typeface="Franklin Gothic Book"/>
              </a:rPr>
              <a:t> </a:t>
            </a:r>
            <a:r>
              <a:rPr lang="en-US" dirty="0" err="1">
                <a:solidFill>
                  <a:srgbClr val="506E94"/>
                </a:solidFill>
                <a:latin typeface="Franklin Gothic Book"/>
              </a:rPr>
              <a:t>en</a:t>
            </a:r>
            <a:r>
              <a:rPr lang="en-US" dirty="0">
                <a:solidFill>
                  <a:srgbClr val="506E94"/>
                </a:solidFill>
                <a:latin typeface="Franklin Gothic Book"/>
              </a:rPr>
              <a:t> </a:t>
            </a:r>
            <a:r>
              <a:rPr lang="en-US" dirty="0" err="1">
                <a:solidFill>
                  <a:srgbClr val="506E94"/>
                </a:solidFill>
                <a:latin typeface="Franklin Gothic Book"/>
              </a:rPr>
              <a:t>períodos</a:t>
            </a:r>
            <a:r>
              <a:rPr lang="en-US" dirty="0">
                <a:solidFill>
                  <a:srgbClr val="506E94"/>
                </a:solidFill>
                <a:latin typeface="Franklin Gothic Book"/>
              </a:rPr>
              <a:t> de </a:t>
            </a:r>
            <a:r>
              <a:rPr lang="en-US" dirty="0" err="1">
                <a:solidFill>
                  <a:srgbClr val="506E94"/>
                </a:solidFill>
                <a:latin typeface="Franklin Gothic Book"/>
              </a:rPr>
              <a:t>tiempo</a:t>
            </a:r>
            <a:r>
              <a:rPr lang="en-US" dirty="0">
                <a:solidFill>
                  <a:srgbClr val="506E94"/>
                </a:solidFill>
                <a:latin typeface="Franklin Gothic Book"/>
              </a:rPr>
              <a:t> </a:t>
            </a:r>
            <a:r>
              <a:rPr lang="en-US" dirty="0" err="1">
                <a:solidFill>
                  <a:srgbClr val="506E94"/>
                </a:solidFill>
                <a:latin typeface="Franklin Gothic Book"/>
              </a:rPr>
              <a:t>cada</a:t>
            </a:r>
            <a:r>
              <a:rPr lang="en-US" dirty="0">
                <a:solidFill>
                  <a:srgbClr val="506E94"/>
                </a:solidFill>
                <a:latin typeface="Franklin Gothic Book"/>
              </a:rPr>
              <a:t> </a:t>
            </a:r>
            <a:r>
              <a:rPr lang="en-US" dirty="0" err="1">
                <a:solidFill>
                  <a:srgbClr val="506E94"/>
                </a:solidFill>
                <a:latin typeface="Franklin Gothic Book"/>
              </a:rPr>
              <a:t>semana</a:t>
            </a:r>
            <a:r>
              <a:rPr lang="en-US" dirty="0">
                <a:solidFill>
                  <a:srgbClr val="506E94"/>
                </a:solidFill>
                <a:latin typeface="Franklin Gothic Book"/>
              </a:rPr>
              <a:t>, </a:t>
            </a:r>
            <a:r>
              <a:rPr lang="en-US" dirty="0" err="1">
                <a:solidFill>
                  <a:srgbClr val="506E94"/>
                </a:solidFill>
                <a:latin typeface="Franklin Gothic Book"/>
              </a:rPr>
              <a:t>cada</a:t>
            </a:r>
            <a:r>
              <a:rPr lang="en-US" dirty="0">
                <a:solidFill>
                  <a:srgbClr val="506E94"/>
                </a:solidFill>
                <a:latin typeface="Franklin Gothic Book"/>
              </a:rPr>
              <a:t> </a:t>
            </a:r>
            <a:r>
              <a:rPr lang="en-US" dirty="0" err="1">
                <a:solidFill>
                  <a:srgbClr val="506E94"/>
                </a:solidFill>
                <a:latin typeface="Franklin Gothic Book"/>
              </a:rPr>
              <a:t>mes</a:t>
            </a:r>
            <a:r>
              <a:rPr lang="en-US" dirty="0">
                <a:solidFill>
                  <a:srgbClr val="506E94"/>
                </a:solidFill>
                <a:latin typeface="Franklin Gothic Book"/>
              </a:rPr>
              <a:t>, </a:t>
            </a:r>
            <a:r>
              <a:rPr lang="en-US" dirty="0" err="1">
                <a:solidFill>
                  <a:srgbClr val="506E94"/>
                </a:solidFill>
                <a:latin typeface="Franklin Gothic Book"/>
              </a:rPr>
              <a:t>etc</a:t>
            </a:r>
            <a:endParaRPr lang="en-US" dirty="0">
              <a:solidFill>
                <a:srgbClr val="506E94"/>
              </a:solidFill>
              <a:latin typeface="Franklin Gothic Book"/>
            </a:endParaRPr>
          </a:p>
        </p:txBody>
      </p:sp>
    </p:spTree>
    <p:extLst>
      <p:ext uri="{BB962C8B-B14F-4D97-AF65-F5344CB8AC3E}">
        <p14:creationId xmlns:p14="http://schemas.microsoft.com/office/powerpoint/2010/main" val="4087052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223792" y="1210671"/>
            <a:ext cx="3456384" cy="369332"/>
          </a:xfrm>
          <a:prstGeom prst="rect">
            <a:avLst/>
          </a:prstGeom>
          <a:noFill/>
        </p:spPr>
        <p:txBody>
          <a:bodyPr wrap="square" rtlCol="0">
            <a:spAutoFit/>
          </a:bodyPr>
          <a:lstStyle>
            <a:defPPr>
              <a:defRPr lang="es-EC"/>
            </a:defPPr>
            <a:lvl1pPr algn="ctr">
              <a:defRPr b="1">
                <a:solidFill>
                  <a:schemeClr val="accent2">
                    <a:lumMod val="50000"/>
                  </a:schemeClr>
                </a:solidFill>
              </a:defRPr>
            </a:lvl1pPr>
          </a:lstStyle>
          <a:p>
            <a:r>
              <a:rPr lang="en-US" dirty="0">
                <a:solidFill>
                  <a:srgbClr val="F96A1B">
                    <a:lumMod val="50000"/>
                  </a:srgbClr>
                </a:solidFill>
              </a:rPr>
              <a:t>BIBLIOGRAFÍA</a:t>
            </a:r>
            <a:endParaRPr lang="es-EC" dirty="0">
              <a:solidFill>
                <a:srgbClr val="F96A1B">
                  <a:lumMod val="50000"/>
                </a:srgbClr>
              </a:solidFill>
            </a:endParaRPr>
          </a:p>
        </p:txBody>
      </p:sp>
      <p:sp>
        <p:nvSpPr>
          <p:cNvPr id="3" name="2 CuadroTexto"/>
          <p:cNvSpPr txBox="1"/>
          <p:nvPr/>
        </p:nvSpPr>
        <p:spPr>
          <a:xfrm>
            <a:off x="2063552" y="1916833"/>
            <a:ext cx="7920880" cy="646331"/>
          </a:xfrm>
          <a:prstGeom prst="rect">
            <a:avLst/>
          </a:prstGeom>
          <a:noFill/>
        </p:spPr>
        <p:txBody>
          <a:bodyPr wrap="square" rtlCol="0">
            <a:spAutoFit/>
          </a:bodyPr>
          <a:lstStyle/>
          <a:p>
            <a:r>
              <a:rPr lang="es-EC" dirty="0">
                <a:solidFill>
                  <a:srgbClr val="000000"/>
                </a:solidFill>
              </a:rPr>
              <a:t>Cómo realizar la tesis o una investigación. </a:t>
            </a:r>
            <a:r>
              <a:rPr lang="es-EC" dirty="0" err="1">
                <a:solidFill>
                  <a:srgbClr val="000000"/>
                </a:solidFill>
              </a:rPr>
              <a:t>Urquizo</a:t>
            </a:r>
            <a:r>
              <a:rPr lang="es-EC" dirty="0">
                <a:solidFill>
                  <a:srgbClr val="000000"/>
                </a:solidFill>
              </a:rPr>
              <a:t> </a:t>
            </a:r>
            <a:r>
              <a:rPr lang="es-EC" dirty="0" err="1">
                <a:solidFill>
                  <a:srgbClr val="000000"/>
                </a:solidFill>
              </a:rPr>
              <a:t>Huilcapi</a:t>
            </a:r>
            <a:r>
              <a:rPr lang="es-EC" dirty="0">
                <a:solidFill>
                  <a:srgbClr val="000000"/>
                </a:solidFill>
              </a:rPr>
              <a:t> Ángel Imprenta Gráficas IMPULSO</a:t>
            </a:r>
          </a:p>
        </p:txBody>
      </p:sp>
    </p:spTree>
    <p:extLst>
      <p:ext uri="{BB962C8B-B14F-4D97-AF65-F5344CB8AC3E}">
        <p14:creationId xmlns:p14="http://schemas.microsoft.com/office/powerpoint/2010/main" val="2735805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963652" y="548680"/>
            <a:ext cx="6336704" cy="369332"/>
          </a:xfrm>
          <a:prstGeom prst="rect">
            <a:avLst/>
          </a:prstGeom>
          <a:noFill/>
        </p:spPr>
        <p:txBody>
          <a:bodyPr wrap="square" rtlCol="0">
            <a:spAutoFit/>
          </a:bodyPr>
          <a:lstStyle>
            <a:defPPr>
              <a:defRPr lang="es-EC"/>
            </a:defPPr>
            <a:lvl1pPr algn="ctr">
              <a:defRPr b="1">
                <a:solidFill>
                  <a:schemeClr val="accent2">
                    <a:lumMod val="50000"/>
                  </a:schemeClr>
                </a:solidFill>
              </a:defRPr>
            </a:lvl1pPr>
          </a:lstStyle>
          <a:p>
            <a:r>
              <a:rPr lang="en-US" dirty="0">
                <a:solidFill>
                  <a:srgbClr val="F96A1B">
                    <a:lumMod val="50000"/>
                  </a:srgbClr>
                </a:solidFill>
                <a:latin typeface="Franklin Gothic Book"/>
              </a:rPr>
              <a:t>MÉTODOS DE INVESTIGACIÓN</a:t>
            </a:r>
            <a:endParaRPr lang="es-EC" dirty="0">
              <a:solidFill>
                <a:srgbClr val="F96A1B">
                  <a:lumMod val="50000"/>
                </a:srgbClr>
              </a:solidFill>
              <a:latin typeface="Franklin Gothic Book"/>
            </a:endParaRPr>
          </a:p>
        </p:txBody>
      </p:sp>
      <p:sp>
        <p:nvSpPr>
          <p:cNvPr id="3" name="1 CuadroTexto"/>
          <p:cNvSpPr txBox="1"/>
          <p:nvPr/>
        </p:nvSpPr>
        <p:spPr>
          <a:xfrm>
            <a:off x="2207568" y="1342343"/>
            <a:ext cx="7848872" cy="1200329"/>
          </a:xfrm>
          <a:prstGeom prst="rect">
            <a:avLst/>
          </a:prstGeom>
        </p:spPr>
        <p:txBody>
          <a:bodyPr wrap="square">
            <a:spAutoFit/>
          </a:bodyPr>
          <a:lstStyle>
            <a:defPPr>
              <a:defRPr lang="es-EC"/>
            </a:defPPr>
            <a:lvl1pPr algn="just">
              <a:defRPr>
                <a:solidFill>
                  <a:schemeClr val="accent6"/>
                </a:solidFill>
              </a:defRPr>
            </a:lvl1pPr>
          </a:lstStyle>
          <a:p>
            <a:r>
              <a:rPr lang="es-EC" dirty="0">
                <a:solidFill>
                  <a:srgbClr val="506E94"/>
                </a:solidFill>
                <a:latin typeface="Franklin Gothic Book"/>
              </a:rPr>
              <a:t>La palabra METODO proviene del griego META que significa “a lo largo” y ODOS que significa “camino”, luego podemos decir que en investigación el método es el camino que hay que recorrer para llegar al conocimiento o verificar o refutar un supuesto o una hipótesis.  Son pasos sucesivos para llegar a una meta</a:t>
            </a:r>
          </a:p>
        </p:txBody>
      </p:sp>
      <p:pic>
        <p:nvPicPr>
          <p:cNvPr id="1026" name="Picture 2" descr="Resultado de imagen de camino para llegar a la meta"/>
          <p:cNvPicPr>
            <a:picLocks noChangeAspect="1" noChangeArrowheads="1"/>
          </p:cNvPicPr>
          <p:nvPr/>
        </p:nvPicPr>
        <p:blipFill rotWithShape="1">
          <a:blip r:embed="rId2">
            <a:extLst>
              <a:ext uri="{28A0092B-C50C-407E-A947-70E740481C1C}">
                <a14:useLocalDpi xmlns:a14="http://schemas.microsoft.com/office/drawing/2010/main" val="0"/>
              </a:ext>
            </a:extLst>
          </a:blip>
          <a:srcRect t="37094" b="11680"/>
          <a:stretch/>
        </p:blipFill>
        <p:spPr bwMode="auto">
          <a:xfrm>
            <a:off x="2207569" y="3068961"/>
            <a:ext cx="8142533" cy="2952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589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963652" y="332656"/>
            <a:ext cx="6336704" cy="369332"/>
          </a:xfrm>
          <a:prstGeom prst="rect">
            <a:avLst/>
          </a:prstGeom>
          <a:noFill/>
        </p:spPr>
        <p:txBody>
          <a:bodyPr wrap="square" rtlCol="0">
            <a:spAutoFit/>
          </a:bodyPr>
          <a:lstStyle>
            <a:defPPr>
              <a:defRPr lang="es-EC"/>
            </a:defPPr>
            <a:lvl1pPr algn="ctr">
              <a:defRPr b="1">
                <a:solidFill>
                  <a:schemeClr val="accent2">
                    <a:lumMod val="50000"/>
                  </a:schemeClr>
                </a:solidFill>
              </a:defRPr>
            </a:lvl1pPr>
          </a:lstStyle>
          <a:p>
            <a:r>
              <a:rPr lang="en-US" dirty="0">
                <a:solidFill>
                  <a:srgbClr val="F96A1B">
                    <a:lumMod val="50000"/>
                  </a:srgbClr>
                </a:solidFill>
                <a:latin typeface="Franklin Gothic Book"/>
              </a:rPr>
              <a:t>MÉTODOS CIENTÍFICO</a:t>
            </a:r>
            <a:endParaRPr lang="es-EC" dirty="0">
              <a:solidFill>
                <a:srgbClr val="F96A1B">
                  <a:lumMod val="50000"/>
                </a:srgbClr>
              </a:solidFill>
              <a:latin typeface="Franklin Gothic Book"/>
            </a:endParaRPr>
          </a:p>
        </p:txBody>
      </p:sp>
      <p:sp>
        <p:nvSpPr>
          <p:cNvPr id="3" name="1 CuadroTexto"/>
          <p:cNvSpPr txBox="1"/>
          <p:nvPr/>
        </p:nvSpPr>
        <p:spPr>
          <a:xfrm>
            <a:off x="2207568" y="918013"/>
            <a:ext cx="7848872" cy="4247317"/>
          </a:xfrm>
          <a:prstGeom prst="rect">
            <a:avLst/>
          </a:prstGeom>
        </p:spPr>
        <p:txBody>
          <a:bodyPr wrap="square">
            <a:spAutoFit/>
          </a:bodyPr>
          <a:lstStyle>
            <a:defPPr>
              <a:defRPr lang="es-EC"/>
            </a:defPPr>
            <a:lvl1pPr algn="just">
              <a:defRPr>
                <a:solidFill>
                  <a:schemeClr val="accent6"/>
                </a:solidFill>
              </a:defRPr>
            </a:lvl1pPr>
          </a:lstStyle>
          <a:p>
            <a:r>
              <a:rPr lang="es-EC" dirty="0">
                <a:solidFill>
                  <a:srgbClr val="506E94"/>
                </a:solidFill>
                <a:latin typeface="Franklin Gothic Book"/>
              </a:rPr>
              <a:t>Es una sucesión ordenada de fases en investigación, tiene un nivel de desglose muy importante, que corresponde a los tipos de investigación.</a:t>
            </a:r>
          </a:p>
          <a:p>
            <a:r>
              <a:rPr lang="es-EC" dirty="0">
                <a:solidFill>
                  <a:srgbClr val="506E94"/>
                </a:solidFill>
                <a:latin typeface="Franklin Gothic Book"/>
              </a:rPr>
              <a:t>Tiene las siguientes características:</a:t>
            </a:r>
          </a:p>
          <a:p>
            <a:pPr marL="285750" indent="-285750">
              <a:buFont typeface="Arial" panose="020B0604020202020204" pitchFamily="34" charset="0"/>
              <a:buChar char="•"/>
            </a:pPr>
            <a:r>
              <a:rPr lang="es-EC" dirty="0">
                <a:solidFill>
                  <a:srgbClr val="506E94"/>
                </a:solidFill>
                <a:latin typeface="Franklin Gothic Book"/>
              </a:rPr>
              <a:t>Estudia la realidad descomponiéndola en sus elementos constitutivos mediante el análisis y la síntesis obteniendo una visión global de la misma</a:t>
            </a:r>
          </a:p>
          <a:p>
            <a:pPr marL="285750" indent="-285750">
              <a:buFont typeface="Arial" panose="020B0604020202020204" pitchFamily="34" charset="0"/>
              <a:buChar char="•"/>
            </a:pPr>
            <a:r>
              <a:rPr lang="es-EC" dirty="0">
                <a:solidFill>
                  <a:srgbClr val="506E94"/>
                </a:solidFill>
                <a:latin typeface="Franklin Gothic Book"/>
              </a:rPr>
              <a:t>Es reflexivo y obedece aun plan o conjunto ordenado de acciones como: seleccionar, formular y delimitar adecuadamente el problema, proponer posibles explicaciones y respuestas y requerir de un marco teórico que sirva de referencia para el análisis e interpretación de resultados, formular hipótesis requerir de métodos, técnicas e instrumentos para la recolección de datos de una población y o muestra, asegurarse de que los instrumentos sean válidos y confiables, determinar el ámbito de validez de los resultados  sometiendo a prueba de hipótesis, presentar y generalizar los resultados </a:t>
            </a:r>
          </a:p>
          <a:p>
            <a:pPr marL="285750" indent="-285750">
              <a:buFont typeface="Arial" panose="020B0604020202020204" pitchFamily="34" charset="0"/>
              <a:buChar char="•"/>
            </a:pPr>
            <a:r>
              <a:rPr lang="es-EC" dirty="0">
                <a:solidFill>
                  <a:srgbClr val="506E94"/>
                </a:solidFill>
                <a:latin typeface="Franklin Gothic Book"/>
              </a:rPr>
              <a:t>No es de rigor por que es flexible ante situaciones imprevistas y contingentes</a:t>
            </a:r>
          </a:p>
        </p:txBody>
      </p:sp>
    </p:spTree>
    <p:extLst>
      <p:ext uri="{BB962C8B-B14F-4D97-AF65-F5344CB8AC3E}">
        <p14:creationId xmlns:p14="http://schemas.microsoft.com/office/powerpoint/2010/main" val="995892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07567" y="404665"/>
            <a:ext cx="7848872" cy="3139321"/>
          </a:xfrm>
          <a:prstGeom prst="rect">
            <a:avLst/>
          </a:prstGeom>
        </p:spPr>
        <p:txBody>
          <a:bodyPr wrap="square">
            <a:spAutoFit/>
          </a:bodyPr>
          <a:lstStyle>
            <a:defPPr>
              <a:defRPr lang="es-EC"/>
            </a:defPPr>
            <a:lvl1pPr algn="just">
              <a:defRPr>
                <a:solidFill>
                  <a:schemeClr val="accent6"/>
                </a:solidFill>
              </a:defRPr>
            </a:lvl1pPr>
          </a:lstStyle>
          <a:p>
            <a:r>
              <a:rPr lang="es-EC" dirty="0">
                <a:solidFill>
                  <a:srgbClr val="506E94"/>
                </a:solidFill>
                <a:latin typeface="Franklin Gothic Book"/>
              </a:rPr>
              <a:t>Hay que hacer distinción entre método, técnica y metodología</a:t>
            </a:r>
          </a:p>
          <a:p>
            <a:endParaRPr lang="es-EC" dirty="0">
              <a:solidFill>
                <a:srgbClr val="506E94"/>
              </a:solidFill>
              <a:latin typeface="Franklin Gothic Book"/>
            </a:endParaRPr>
          </a:p>
          <a:p>
            <a:r>
              <a:rPr lang="es-EC" dirty="0">
                <a:solidFill>
                  <a:srgbClr val="506E94"/>
                </a:solidFill>
                <a:latin typeface="Franklin Gothic Book"/>
              </a:rPr>
              <a:t>El método es el camino para llegar a un fin, el método de investigación es el camino para llegar al conocimiento.  En investigación el método constituye un plan, una estrategia para seleccionar las técnicas mas idóneas que se utilizará en la recogida y el análisis de los datos que conducirán a las conclusiones y recomendaciones</a:t>
            </a:r>
          </a:p>
          <a:p>
            <a:endParaRPr lang="es-EC" dirty="0">
              <a:solidFill>
                <a:srgbClr val="506E94"/>
              </a:solidFill>
              <a:latin typeface="Franklin Gothic Book"/>
            </a:endParaRPr>
          </a:p>
          <a:p>
            <a:r>
              <a:rPr lang="es-EC" dirty="0">
                <a:solidFill>
                  <a:srgbClr val="506E94"/>
                </a:solidFill>
                <a:latin typeface="Franklin Gothic Book"/>
              </a:rPr>
              <a:t>La técnica son los medios auxiliares para el mismo fin</a:t>
            </a:r>
          </a:p>
          <a:p>
            <a:endParaRPr lang="es-EC" dirty="0">
              <a:solidFill>
                <a:srgbClr val="506E94"/>
              </a:solidFill>
              <a:latin typeface="Franklin Gothic Book"/>
            </a:endParaRPr>
          </a:p>
          <a:p>
            <a:r>
              <a:rPr lang="es-EC" dirty="0">
                <a:solidFill>
                  <a:srgbClr val="506E94"/>
                </a:solidFill>
                <a:latin typeface="Franklin Gothic Book"/>
              </a:rPr>
              <a:t>La metodología es la descripción y análisis de los métodos </a:t>
            </a:r>
          </a:p>
        </p:txBody>
      </p:sp>
      <p:pic>
        <p:nvPicPr>
          <p:cNvPr id="3" name="Picture 2" descr="Resultado de imagen de metodo científic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9896" y="3717032"/>
            <a:ext cx="2376264" cy="2673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500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07567" y="404665"/>
            <a:ext cx="7848872" cy="2862322"/>
          </a:xfrm>
          <a:prstGeom prst="rect">
            <a:avLst/>
          </a:prstGeom>
        </p:spPr>
        <p:txBody>
          <a:bodyPr wrap="square">
            <a:spAutoFit/>
          </a:bodyPr>
          <a:lstStyle>
            <a:defPPr>
              <a:defRPr lang="es-EC"/>
            </a:defPPr>
            <a:lvl1pPr algn="just">
              <a:defRPr>
                <a:solidFill>
                  <a:schemeClr val="accent6"/>
                </a:solidFill>
              </a:defRPr>
            </a:lvl1pPr>
          </a:lstStyle>
          <a:p>
            <a:r>
              <a:rPr lang="es-EC" dirty="0" smtClean="0">
                <a:solidFill>
                  <a:srgbClr val="506E94"/>
                </a:solidFill>
                <a:latin typeface="Franklin Gothic Book"/>
              </a:rPr>
              <a:t>Generalmente se tiene investigaciones de carácter cualitativo y cuantitativo, aunque no se puede hacer una separación drástica, toda investigación tendrá algo de cuantitativo y de cualitativo.</a:t>
            </a:r>
          </a:p>
          <a:p>
            <a:endParaRPr lang="es-MX" dirty="0">
              <a:solidFill>
                <a:srgbClr val="506E94"/>
              </a:solidFill>
              <a:latin typeface="Franklin Gothic Book"/>
            </a:endParaRPr>
          </a:p>
          <a:p>
            <a:r>
              <a:rPr lang="es-MX" dirty="0" smtClean="0">
                <a:solidFill>
                  <a:srgbClr val="506E94"/>
                </a:solidFill>
                <a:latin typeface="Franklin Gothic Book"/>
              </a:rPr>
              <a:t>El objetivo de la investigación cuantitativa es establecer la relación causal que suponga una explicación del fenómeno </a:t>
            </a:r>
          </a:p>
          <a:p>
            <a:endParaRPr lang="es-MX" dirty="0">
              <a:solidFill>
                <a:srgbClr val="506E94"/>
              </a:solidFill>
              <a:latin typeface="Franklin Gothic Book"/>
            </a:endParaRPr>
          </a:p>
          <a:p>
            <a:r>
              <a:rPr lang="es-MX" dirty="0" smtClean="0">
                <a:solidFill>
                  <a:srgbClr val="506E94"/>
                </a:solidFill>
                <a:latin typeface="Franklin Gothic Book"/>
              </a:rPr>
              <a:t>Mientras que al enfoque cualitativo le interesa la explicación e interpretación.</a:t>
            </a:r>
          </a:p>
          <a:p>
            <a:endParaRPr lang="es-MX" dirty="0">
              <a:solidFill>
                <a:srgbClr val="506E94"/>
              </a:solidFill>
              <a:latin typeface="Franklin Gothic Book"/>
            </a:endParaRPr>
          </a:p>
          <a:p>
            <a:endParaRPr lang="es-MX" dirty="0" smtClean="0">
              <a:solidFill>
                <a:srgbClr val="506E94"/>
              </a:solidFill>
              <a:latin typeface="Franklin Gothic Book"/>
            </a:endParaRPr>
          </a:p>
        </p:txBody>
      </p:sp>
      <p:pic>
        <p:nvPicPr>
          <p:cNvPr id="1026" name="Picture 2" descr="CUÁL ES LA DIFERENCIA ENTRE INVESTIGACIÓN CUANTITATIVA Y CUALITATIVA |  MUESTRO EJEMPLO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7181" y="3266987"/>
            <a:ext cx="4005498" cy="300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325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963652" y="332656"/>
            <a:ext cx="6336704" cy="369332"/>
          </a:xfrm>
          <a:prstGeom prst="rect">
            <a:avLst/>
          </a:prstGeom>
          <a:noFill/>
        </p:spPr>
        <p:txBody>
          <a:bodyPr wrap="square" rtlCol="0">
            <a:spAutoFit/>
          </a:bodyPr>
          <a:lstStyle>
            <a:defPPr>
              <a:defRPr lang="es-EC"/>
            </a:defPPr>
            <a:lvl1pPr algn="ctr">
              <a:defRPr b="1">
                <a:solidFill>
                  <a:schemeClr val="accent2">
                    <a:lumMod val="50000"/>
                  </a:schemeClr>
                </a:solidFill>
              </a:defRPr>
            </a:lvl1pPr>
          </a:lstStyle>
          <a:p>
            <a:r>
              <a:rPr lang="en-US" dirty="0">
                <a:solidFill>
                  <a:srgbClr val="F96A1B">
                    <a:lumMod val="50000"/>
                  </a:srgbClr>
                </a:solidFill>
                <a:latin typeface="Franklin Gothic Book"/>
              </a:rPr>
              <a:t>CLASIFICACIÓN DE LOS MÉTODOS DE INVESTIGACIÓN</a:t>
            </a:r>
            <a:endParaRPr lang="es-EC" dirty="0">
              <a:solidFill>
                <a:srgbClr val="F96A1B">
                  <a:lumMod val="50000"/>
                </a:srgbClr>
              </a:solidFill>
              <a:latin typeface="Franklin Gothic Book"/>
            </a:endParaRPr>
          </a:p>
        </p:txBody>
      </p:sp>
      <p:sp>
        <p:nvSpPr>
          <p:cNvPr id="3" name="1 CuadroTexto"/>
          <p:cNvSpPr txBox="1"/>
          <p:nvPr/>
        </p:nvSpPr>
        <p:spPr>
          <a:xfrm>
            <a:off x="2207568" y="836712"/>
            <a:ext cx="7848872" cy="2308324"/>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Según el proceso formal</a:t>
            </a:r>
          </a:p>
          <a:p>
            <a:endParaRPr lang="es-EC" dirty="0">
              <a:solidFill>
                <a:srgbClr val="506E94"/>
              </a:solidFill>
              <a:latin typeface="Franklin Gothic Book"/>
            </a:endParaRPr>
          </a:p>
          <a:p>
            <a:r>
              <a:rPr lang="es-EC" b="1" dirty="0">
                <a:solidFill>
                  <a:srgbClr val="506E94"/>
                </a:solidFill>
                <a:latin typeface="Franklin Gothic Book"/>
              </a:rPr>
              <a:t>Método Inductivo</a:t>
            </a:r>
            <a:r>
              <a:rPr lang="es-EC" dirty="0">
                <a:solidFill>
                  <a:srgbClr val="506E94"/>
                </a:solidFill>
                <a:latin typeface="Franklin Gothic Book"/>
              </a:rPr>
              <a:t>.- a partir de análisis de un caso o de casos particulares y observaciones de la realidad se extraen conclusiones de carácter general.  Comienza con una recolección de datos, se categorizan las variables observadas, se prueban las hipótesis, se pueden realizar generalizaciones para elaborar un teoría.  Este método se utiliza en estudios descriptivos, correlacionales, de orientación etnográfica, de investigación acción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8109" y="3205445"/>
            <a:ext cx="4507791"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9943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07568" y="836713"/>
            <a:ext cx="7848872" cy="1200329"/>
          </a:xfrm>
          <a:prstGeom prst="rect">
            <a:avLst/>
          </a:prstGeom>
        </p:spPr>
        <p:txBody>
          <a:bodyPr wrap="square">
            <a:spAutoFit/>
          </a:bodyPr>
          <a:lstStyle>
            <a:defPPr>
              <a:defRPr lang="es-EC"/>
            </a:defPPr>
            <a:lvl1pPr algn="just">
              <a:defRPr>
                <a:solidFill>
                  <a:schemeClr val="accent6"/>
                </a:solidFill>
              </a:defRPr>
            </a:lvl1pPr>
          </a:lstStyle>
          <a:p>
            <a:r>
              <a:rPr lang="es-EC" b="1" dirty="0">
                <a:solidFill>
                  <a:srgbClr val="506E94"/>
                </a:solidFill>
                <a:latin typeface="Franklin Gothic Book"/>
              </a:rPr>
              <a:t>Método Deductivo</a:t>
            </a:r>
            <a:r>
              <a:rPr lang="es-EC" dirty="0">
                <a:solidFill>
                  <a:srgbClr val="506E94"/>
                </a:solidFill>
                <a:latin typeface="Franklin Gothic Book"/>
              </a:rPr>
              <a:t>.- Se parte de las premisas generales (marco general de referencia) para sacar conclusiones de un caso particular , pone énfasis en la teoría, la explicación, la abstracción , no en recoger datos empíricos  o en la observación y experimentación.</a:t>
            </a:r>
          </a:p>
        </p:txBody>
      </p:sp>
      <p:pic>
        <p:nvPicPr>
          <p:cNvPr id="2050" name="Picture 2" descr="Resultado de imagen para metodo deductivo"/>
          <p:cNvPicPr>
            <a:picLocks noChangeAspect="1" noChangeArrowheads="1"/>
          </p:cNvPicPr>
          <p:nvPr/>
        </p:nvPicPr>
        <p:blipFill rotWithShape="1">
          <a:blip r:embed="rId2">
            <a:extLst>
              <a:ext uri="{28A0092B-C50C-407E-A947-70E740481C1C}">
                <a14:useLocalDpi xmlns:a14="http://schemas.microsoft.com/office/drawing/2010/main" val="0"/>
              </a:ext>
            </a:extLst>
          </a:blip>
          <a:srcRect t="17342" r="4101" b="10457"/>
          <a:stretch/>
        </p:blipFill>
        <p:spPr bwMode="auto">
          <a:xfrm>
            <a:off x="3666309" y="2356494"/>
            <a:ext cx="4241319" cy="2397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279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07568" y="398830"/>
            <a:ext cx="7848872" cy="4801314"/>
          </a:xfrm>
          <a:prstGeom prst="rect">
            <a:avLst/>
          </a:prstGeom>
        </p:spPr>
        <p:txBody>
          <a:bodyPr wrap="square">
            <a:spAutoFit/>
          </a:bodyPr>
          <a:lstStyle>
            <a:defPPr>
              <a:defRPr lang="es-EC"/>
            </a:defPPr>
            <a:lvl1pPr algn="just">
              <a:defRPr>
                <a:solidFill>
                  <a:schemeClr val="accent6"/>
                </a:solidFill>
              </a:defRPr>
            </a:lvl1pPr>
          </a:lstStyle>
          <a:p>
            <a:r>
              <a:rPr lang="es-EC" b="1" dirty="0">
                <a:solidFill>
                  <a:srgbClr val="506E94"/>
                </a:solidFill>
                <a:latin typeface="Franklin Gothic Book"/>
              </a:rPr>
              <a:t>Método Hipotético - Deductivo</a:t>
            </a:r>
            <a:r>
              <a:rPr lang="es-EC" dirty="0">
                <a:solidFill>
                  <a:srgbClr val="506E94"/>
                </a:solidFill>
                <a:latin typeface="Franklin Gothic Book"/>
              </a:rPr>
              <a:t>.- (inducción – deducción) se parte de la observación para plantear un problema, mediante un proceso de inducción el problema conduce a una teoría.  Partiendo del marco teórico se plantea una hipótesis mediante un razonamiento deductivo, posteriormente se intenta validar.  </a:t>
            </a:r>
          </a:p>
          <a:p>
            <a:r>
              <a:rPr lang="en-US" dirty="0" err="1">
                <a:solidFill>
                  <a:srgbClr val="506E94"/>
                </a:solidFill>
                <a:latin typeface="Franklin Gothic Book"/>
              </a:rPr>
              <a:t>Fases</a:t>
            </a:r>
            <a:r>
              <a:rPr lang="en-US" dirty="0">
                <a:solidFill>
                  <a:srgbClr val="506E94"/>
                </a:solidFill>
                <a:latin typeface="Franklin Gothic Book"/>
              </a:rPr>
              <a:t>:</a:t>
            </a:r>
          </a:p>
          <a:p>
            <a:r>
              <a:rPr lang="en-US" dirty="0" err="1">
                <a:solidFill>
                  <a:srgbClr val="506E94"/>
                </a:solidFill>
                <a:latin typeface="Franklin Gothic Book"/>
              </a:rPr>
              <a:t>Planteamiento</a:t>
            </a:r>
            <a:r>
              <a:rPr lang="en-US" dirty="0">
                <a:solidFill>
                  <a:srgbClr val="506E94"/>
                </a:solidFill>
                <a:latin typeface="Franklin Gothic Book"/>
              </a:rPr>
              <a:t> del </a:t>
            </a:r>
            <a:r>
              <a:rPr lang="en-US" dirty="0" err="1">
                <a:solidFill>
                  <a:srgbClr val="506E94"/>
                </a:solidFill>
                <a:latin typeface="Franklin Gothic Book"/>
              </a:rPr>
              <a:t>problema</a:t>
            </a:r>
            <a:endParaRPr lang="en-US" dirty="0">
              <a:solidFill>
                <a:srgbClr val="506E94"/>
              </a:solidFill>
              <a:latin typeface="Franklin Gothic Book"/>
            </a:endParaRPr>
          </a:p>
          <a:p>
            <a:r>
              <a:rPr lang="en-US" dirty="0" err="1">
                <a:solidFill>
                  <a:srgbClr val="506E94"/>
                </a:solidFill>
                <a:latin typeface="Franklin Gothic Book"/>
              </a:rPr>
              <a:t>Revisión</a:t>
            </a:r>
            <a:r>
              <a:rPr lang="en-US" dirty="0">
                <a:solidFill>
                  <a:srgbClr val="506E94"/>
                </a:solidFill>
                <a:latin typeface="Franklin Gothic Book"/>
              </a:rPr>
              <a:t> </a:t>
            </a:r>
            <a:r>
              <a:rPr lang="en-US" dirty="0" err="1">
                <a:solidFill>
                  <a:srgbClr val="506E94"/>
                </a:solidFill>
                <a:latin typeface="Franklin Gothic Book"/>
              </a:rPr>
              <a:t>bibliográfica</a:t>
            </a:r>
            <a:endParaRPr lang="en-US" dirty="0">
              <a:solidFill>
                <a:srgbClr val="506E94"/>
              </a:solidFill>
              <a:latin typeface="Franklin Gothic Book"/>
            </a:endParaRPr>
          </a:p>
          <a:p>
            <a:r>
              <a:rPr lang="en-US" dirty="0" err="1">
                <a:solidFill>
                  <a:srgbClr val="506E94"/>
                </a:solidFill>
                <a:latin typeface="Franklin Gothic Book"/>
              </a:rPr>
              <a:t>Formulación</a:t>
            </a:r>
            <a:r>
              <a:rPr lang="en-US" dirty="0">
                <a:solidFill>
                  <a:srgbClr val="506E94"/>
                </a:solidFill>
                <a:latin typeface="Franklin Gothic Book"/>
              </a:rPr>
              <a:t> de </a:t>
            </a:r>
            <a:r>
              <a:rPr lang="en-US" dirty="0" err="1">
                <a:solidFill>
                  <a:srgbClr val="506E94"/>
                </a:solidFill>
                <a:latin typeface="Franklin Gothic Book"/>
              </a:rPr>
              <a:t>hipótesis</a:t>
            </a:r>
            <a:endParaRPr lang="en-US" dirty="0">
              <a:solidFill>
                <a:srgbClr val="506E94"/>
              </a:solidFill>
              <a:latin typeface="Franklin Gothic Book"/>
            </a:endParaRPr>
          </a:p>
          <a:p>
            <a:r>
              <a:rPr lang="en-US" dirty="0" err="1">
                <a:solidFill>
                  <a:srgbClr val="506E94"/>
                </a:solidFill>
                <a:latin typeface="Franklin Gothic Book"/>
              </a:rPr>
              <a:t>Recolección</a:t>
            </a:r>
            <a:r>
              <a:rPr lang="en-US" dirty="0">
                <a:solidFill>
                  <a:srgbClr val="506E94"/>
                </a:solidFill>
                <a:latin typeface="Franklin Gothic Book"/>
              </a:rPr>
              <a:t> de </a:t>
            </a:r>
            <a:r>
              <a:rPr lang="en-US" dirty="0" err="1">
                <a:solidFill>
                  <a:srgbClr val="506E94"/>
                </a:solidFill>
                <a:latin typeface="Franklin Gothic Book"/>
              </a:rPr>
              <a:t>datos</a:t>
            </a:r>
            <a:endParaRPr lang="en-US" dirty="0">
              <a:solidFill>
                <a:srgbClr val="506E94"/>
              </a:solidFill>
              <a:latin typeface="Franklin Gothic Book"/>
            </a:endParaRPr>
          </a:p>
          <a:p>
            <a:r>
              <a:rPr lang="en-US" dirty="0" err="1">
                <a:solidFill>
                  <a:srgbClr val="506E94"/>
                </a:solidFill>
                <a:latin typeface="Franklin Gothic Book"/>
              </a:rPr>
              <a:t>Análisis</a:t>
            </a:r>
            <a:r>
              <a:rPr lang="en-US" dirty="0">
                <a:solidFill>
                  <a:srgbClr val="506E94"/>
                </a:solidFill>
                <a:latin typeface="Franklin Gothic Book"/>
              </a:rPr>
              <a:t> de </a:t>
            </a:r>
            <a:r>
              <a:rPr lang="en-US" dirty="0" err="1">
                <a:solidFill>
                  <a:srgbClr val="506E94"/>
                </a:solidFill>
                <a:latin typeface="Franklin Gothic Book"/>
              </a:rPr>
              <a:t>datos</a:t>
            </a:r>
            <a:endParaRPr lang="en-US" dirty="0">
              <a:solidFill>
                <a:srgbClr val="506E94"/>
              </a:solidFill>
              <a:latin typeface="Franklin Gothic Book"/>
            </a:endParaRPr>
          </a:p>
          <a:p>
            <a:r>
              <a:rPr lang="en-US" dirty="0" err="1">
                <a:solidFill>
                  <a:srgbClr val="506E94"/>
                </a:solidFill>
                <a:latin typeface="Franklin Gothic Book"/>
              </a:rPr>
              <a:t>Interpretaciones</a:t>
            </a:r>
            <a:endParaRPr lang="en-US" dirty="0">
              <a:solidFill>
                <a:srgbClr val="506E94"/>
              </a:solidFill>
              <a:latin typeface="Franklin Gothic Book"/>
            </a:endParaRPr>
          </a:p>
          <a:p>
            <a:r>
              <a:rPr lang="en-US" dirty="0" err="1">
                <a:solidFill>
                  <a:srgbClr val="506E94"/>
                </a:solidFill>
                <a:latin typeface="Franklin Gothic Book"/>
              </a:rPr>
              <a:t>Concluisones</a:t>
            </a:r>
            <a:endParaRPr lang="en-US" dirty="0">
              <a:solidFill>
                <a:srgbClr val="506E94"/>
              </a:solidFill>
              <a:latin typeface="Franklin Gothic Book"/>
            </a:endParaRPr>
          </a:p>
          <a:p>
            <a:r>
              <a:rPr lang="en-US" dirty="0" err="1">
                <a:solidFill>
                  <a:srgbClr val="506E94"/>
                </a:solidFill>
                <a:latin typeface="Franklin Gothic Book"/>
              </a:rPr>
              <a:t>Prueba</a:t>
            </a:r>
            <a:r>
              <a:rPr lang="en-US" dirty="0">
                <a:solidFill>
                  <a:srgbClr val="506E94"/>
                </a:solidFill>
                <a:latin typeface="Franklin Gothic Book"/>
              </a:rPr>
              <a:t> de </a:t>
            </a:r>
            <a:r>
              <a:rPr lang="en-US" dirty="0" err="1">
                <a:solidFill>
                  <a:srgbClr val="506E94"/>
                </a:solidFill>
                <a:latin typeface="Franklin Gothic Book"/>
              </a:rPr>
              <a:t>Hipótesis</a:t>
            </a:r>
            <a:endParaRPr lang="en-US" dirty="0">
              <a:solidFill>
                <a:srgbClr val="506E94"/>
              </a:solidFill>
              <a:latin typeface="Franklin Gothic Book"/>
            </a:endParaRPr>
          </a:p>
          <a:p>
            <a:r>
              <a:rPr lang="en-US" dirty="0" err="1">
                <a:solidFill>
                  <a:srgbClr val="506E94"/>
                </a:solidFill>
                <a:latin typeface="Franklin Gothic Book"/>
              </a:rPr>
              <a:t>Generalización</a:t>
            </a:r>
            <a:r>
              <a:rPr lang="en-US" dirty="0">
                <a:solidFill>
                  <a:srgbClr val="506E94"/>
                </a:solidFill>
                <a:latin typeface="Franklin Gothic Book"/>
              </a:rPr>
              <a:t> de </a:t>
            </a:r>
            <a:r>
              <a:rPr lang="en-US" dirty="0" err="1">
                <a:solidFill>
                  <a:srgbClr val="506E94"/>
                </a:solidFill>
                <a:latin typeface="Franklin Gothic Book"/>
              </a:rPr>
              <a:t>resultados</a:t>
            </a:r>
            <a:endParaRPr lang="en-US" dirty="0">
              <a:solidFill>
                <a:srgbClr val="506E94"/>
              </a:solidFill>
              <a:latin typeface="Franklin Gothic Book"/>
            </a:endParaRPr>
          </a:p>
          <a:p>
            <a:endParaRPr lang="en-US" dirty="0">
              <a:solidFill>
                <a:srgbClr val="506E94"/>
              </a:solidFill>
              <a:latin typeface="Franklin Gothic Book"/>
            </a:endParaRPr>
          </a:p>
          <a:p>
            <a:endParaRPr lang="es-EC" dirty="0">
              <a:solidFill>
                <a:srgbClr val="506E94"/>
              </a:solidFill>
              <a:latin typeface="Franklin Gothic Book"/>
            </a:endParaRPr>
          </a:p>
        </p:txBody>
      </p:sp>
      <p:pic>
        <p:nvPicPr>
          <p:cNvPr id="3074" name="Picture 2" descr="Resultado de imagen para metodo hipotetico deduc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2004" y="1936756"/>
            <a:ext cx="4052135" cy="3001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599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07568" y="836713"/>
            <a:ext cx="7848872" cy="2031325"/>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Según su punto de partida</a:t>
            </a:r>
          </a:p>
          <a:p>
            <a:endParaRPr lang="es-EC" dirty="0">
              <a:solidFill>
                <a:srgbClr val="506E94"/>
              </a:solidFill>
              <a:latin typeface="Franklin Gothic Book"/>
            </a:endParaRPr>
          </a:p>
          <a:p>
            <a:pPr marL="285750" indent="-285750">
              <a:buFont typeface="Arial" panose="020B0604020202020204" pitchFamily="34" charset="0"/>
              <a:buChar char="•"/>
            </a:pPr>
            <a:r>
              <a:rPr lang="es-EC" dirty="0">
                <a:solidFill>
                  <a:srgbClr val="506E94"/>
                </a:solidFill>
                <a:latin typeface="Franklin Gothic Book"/>
              </a:rPr>
              <a:t>Analítico: Consiste en revisar o analizar ordenada y separadamente los elementos o partes de un todo y examinar las relaciones entre estas.</a:t>
            </a:r>
          </a:p>
          <a:p>
            <a:pPr marL="285750" indent="-285750">
              <a:buFont typeface="Arial" panose="020B0604020202020204" pitchFamily="34" charset="0"/>
              <a:buChar char="•"/>
            </a:pPr>
            <a:r>
              <a:rPr lang="en-US" dirty="0" err="1">
                <a:solidFill>
                  <a:srgbClr val="506E94"/>
                </a:solidFill>
                <a:latin typeface="Franklin Gothic Book"/>
              </a:rPr>
              <a:t>Sintético</a:t>
            </a:r>
            <a:r>
              <a:rPr lang="en-US" dirty="0">
                <a:solidFill>
                  <a:srgbClr val="506E94"/>
                </a:solidFill>
                <a:latin typeface="Franklin Gothic Book"/>
              </a:rPr>
              <a:t>: De la reunion </a:t>
            </a:r>
            <a:r>
              <a:rPr lang="en-US" dirty="0" err="1">
                <a:solidFill>
                  <a:srgbClr val="506E94"/>
                </a:solidFill>
                <a:latin typeface="Franklin Gothic Book"/>
              </a:rPr>
              <a:t>racional</a:t>
            </a:r>
            <a:r>
              <a:rPr lang="en-US" dirty="0">
                <a:solidFill>
                  <a:srgbClr val="506E94"/>
                </a:solidFill>
                <a:latin typeface="Franklin Gothic Book"/>
              </a:rPr>
              <a:t> de </a:t>
            </a:r>
            <a:r>
              <a:rPr lang="en-US" dirty="0" err="1">
                <a:solidFill>
                  <a:srgbClr val="506E94"/>
                </a:solidFill>
                <a:latin typeface="Franklin Gothic Book"/>
              </a:rPr>
              <a:t>varios</a:t>
            </a:r>
            <a:r>
              <a:rPr lang="en-US" dirty="0">
                <a:solidFill>
                  <a:srgbClr val="506E94"/>
                </a:solidFill>
                <a:latin typeface="Franklin Gothic Book"/>
              </a:rPr>
              <a:t> </a:t>
            </a:r>
            <a:r>
              <a:rPr lang="en-US" dirty="0" err="1">
                <a:solidFill>
                  <a:srgbClr val="506E94"/>
                </a:solidFill>
                <a:latin typeface="Franklin Gothic Book"/>
              </a:rPr>
              <a:t>elementos</a:t>
            </a:r>
            <a:r>
              <a:rPr lang="en-US" dirty="0">
                <a:solidFill>
                  <a:srgbClr val="506E94"/>
                </a:solidFill>
                <a:latin typeface="Franklin Gothic Book"/>
              </a:rPr>
              <a:t> o </a:t>
            </a:r>
            <a:r>
              <a:rPr lang="en-US" dirty="0" err="1">
                <a:solidFill>
                  <a:srgbClr val="506E94"/>
                </a:solidFill>
                <a:latin typeface="Franklin Gothic Book"/>
              </a:rPr>
              <a:t>partes</a:t>
            </a:r>
            <a:r>
              <a:rPr lang="en-US" dirty="0">
                <a:solidFill>
                  <a:srgbClr val="506E94"/>
                </a:solidFill>
                <a:latin typeface="Franklin Gothic Book"/>
              </a:rPr>
              <a:t> </a:t>
            </a:r>
            <a:r>
              <a:rPr lang="en-US" dirty="0" err="1">
                <a:solidFill>
                  <a:srgbClr val="506E94"/>
                </a:solidFill>
                <a:latin typeface="Franklin Gothic Book"/>
              </a:rPr>
              <a:t>dispersas</a:t>
            </a:r>
            <a:r>
              <a:rPr lang="en-US" dirty="0">
                <a:solidFill>
                  <a:srgbClr val="506E94"/>
                </a:solidFill>
                <a:latin typeface="Franklin Gothic Book"/>
              </a:rPr>
              <a:t> se </a:t>
            </a:r>
            <a:r>
              <a:rPr lang="en-US" dirty="0" err="1">
                <a:solidFill>
                  <a:srgbClr val="506E94"/>
                </a:solidFill>
                <a:latin typeface="Franklin Gothic Book"/>
              </a:rPr>
              <a:t>trata</a:t>
            </a:r>
            <a:r>
              <a:rPr lang="en-US" dirty="0">
                <a:solidFill>
                  <a:srgbClr val="506E94"/>
                </a:solidFill>
                <a:latin typeface="Franklin Gothic Book"/>
              </a:rPr>
              <a:t> de </a:t>
            </a:r>
            <a:r>
              <a:rPr lang="en-US" dirty="0" err="1">
                <a:solidFill>
                  <a:srgbClr val="506E94"/>
                </a:solidFill>
                <a:latin typeface="Franklin Gothic Book"/>
              </a:rPr>
              <a:t>construir</a:t>
            </a:r>
            <a:r>
              <a:rPr lang="en-US" dirty="0">
                <a:solidFill>
                  <a:srgbClr val="506E94"/>
                </a:solidFill>
                <a:latin typeface="Franklin Gothic Book"/>
              </a:rPr>
              <a:t> un </a:t>
            </a:r>
            <a:r>
              <a:rPr lang="en-US" dirty="0" err="1">
                <a:solidFill>
                  <a:srgbClr val="506E94"/>
                </a:solidFill>
                <a:latin typeface="Franklin Gothic Book"/>
              </a:rPr>
              <a:t>nuevo</a:t>
            </a:r>
            <a:r>
              <a:rPr lang="en-US" dirty="0">
                <a:solidFill>
                  <a:srgbClr val="506E94"/>
                </a:solidFill>
                <a:latin typeface="Franklin Gothic Book"/>
              </a:rPr>
              <a:t> </a:t>
            </a:r>
            <a:r>
              <a:rPr lang="en-US" dirty="0" err="1">
                <a:solidFill>
                  <a:srgbClr val="506E94"/>
                </a:solidFill>
                <a:latin typeface="Franklin Gothic Book"/>
              </a:rPr>
              <a:t>todo</a:t>
            </a:r>
            <a:r>
              <a:rPr lang="en-US" dirty="0">
                <a:solidFill>
                  <a:srgbClr val="506E94"/>
                </a:solidFill>
                <a:latin typeface="Franklin Gothic Book"/>
              </a:rPr>
              <a:t>, </a:t>
            </a:r>
            <a:r>
              <a:rPr lang="en-US" dirty="0" err="1">
                <a:solidFill>
                  <a:srgbClr val="506E94"/>
                </a:solidFill>
                <a:latin typeface="Franklin Gothic Book"/>
              </a:rPr>
              <a:t>formulando</a:t>
            </a:r>
            <a:r>
              <a:rPr lang="en-US" dirty="0">
                <a:solidFill>
                  <a:srgbClr val="506E94"/>
                </a:solidFill>
                <a:latin typeface="Franklin Gothic Book"/>
              </a:rPr>
              <a:t> de </a:t>
            </a:r>
            <a:r>
              <a:rPr lang="en-US" dirty="0" err="1">
                <a:solidFill>
                  <a:srgbClr val="506E94"/>
                </a:solidFill>
                <a:latin typeface="Franklin Gothic Book"/>
              </a:rPr>
              <a:t>ser</a:t>
            </a:r>
            <a:r>
              <a:rPr lang="en-US" dirty="0">
                <a:solidFill>
                  <a:srgbClr val="506E94"/>
                </a:solidFill>
                <a:latin typeface="Franklin Gothic Book"/>
              </a:rPr>
              <a:t> </a:t>
            </a:r>
            <a:r>
              <a:rPr lang="en-US" dirty="0" err="1">
                <a:solidFill>
                  <a:srgbClr val="506E94"/>
                </a:solidFill>
                <a:latin typeface="Franklin Gothic Book"/>
              </a:rPr>
              <a:t>necesario</a:t>
            </a:r>
            <a:r>
              <a:rPr lang="en-US" dirty="0">
                <a:solidFill>
                  <a:srgbClr val="506E94"/>
                </a:solidFill>
                <a:latin typeface="Franklin Gothic Book"/>
              </a:rPr>
              <a:t> </a:t>
            </a:r>
            <a:r>
              <a:rPr lang="en-US" dirty="0" err="1">
                <a:solidFill>
                  <a:srgbClr val="506E94"/>
                </a:solidFill>
                <a:latin typeface="Franklin Gothic Book"/>
              </a:rPr>
              <a:t>teorías</a:t>
            </a:r>
            <a:r>
              <a:rPr lang="en-US" dirty="0">
                <a:solidFill>
                  <a:srgbClr val="506E94"/>
                </a:solidFill>
                <a:latin typeface="Franklin Gothic Book"/>
              </a:rPr>
              <a:t> y </a:t>
            </a:r>
            <a:r>
              <a:rPr lang="en-US" dirty="0" err="1">
                <a:solidFill>
                  <a:srgbClr val="506E94"/>
                </a:solidFill>
                <a:latin typeface="Franklin Gothic Book"/>
              </a:rPr>
              <a:t>leyes</a:t>
            </a:r>
            <a:endParaRPr lang="es-EC" dirty="0">
              <a:solidFill>
                <a:srgbClr val="506E94"/>
              </a:solidFill>
              <a:latin typeface="Franklin Gothic Book"/>
            </a:endParaRPr>
          </a:p>
        </p:txBody>
      </p:sp>
      <p:sp>
        <p:nvSpPr>
          <p:cNvPr id="6" name="3 CuadroTexto"/>
          <p:cNvSpPr txBox="1"/>
          <p:nvPr/>
        </p:nvSpPr>
        <p:spPr>
          <a:xfrm>
            <a:off x="2351584" y="3068960"/>
            <a:ext cx="7848872" cy="2308324"/>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Según la naturaleza de los datos</a:t>
            </a:r>
          </a:p>
          <a:p>
            <a:endParaRPr lang="es-EC" dirty="0">
              <a:solidFill>
                <a:srgbClr val="506E94"/>
              </a:solidFill>
              <a:latin typeface="Franklin Gothic Book"/>
            </a:endParaRPr>
          </a:p>
          <a:p>
            <a:pPr marL="285750" indent="-285750">
              <a:buFont typeface="Arial" panose="020B0604020202020204" pitchFamily="34" charset="0"/>
              <a:buChar char="•"/>
            </a:pPr>
            <a:r>
              <a:rPr lang="es-EC" dirty="0">
                <a:solidFill>
                  <a:srgbClr val="506E94"/>
                </a:solidFill>
                <a:latin typeface="Franklin Gothic Book"/>
              </a:rPr>
              <a:t>Metodología Cuantitativa: Posibilidad de aplicar a las ciencias sociales el método de las ciencias naturales.  Ejemplo: los métodos experimentales, </a:t>
            </a:r>
            <a:r>
              <a:rPr lang="es-EC" dirty="0" err="1">
                <a:solidFill>
                  <a:srgbClr val="506E94"/>
                </a:solidFill>
                <a:latin typeface="Franklin Gothic Book"/>
              </a:rPr>
              <a:t>cuasiexperimentales</a:t>
            </a:r>
            <a:r>
              <a:rPr lang="es-EC" dirty="0">
                <a:solidFill>
                  <a:srgbClr val="506E94"/>
                </a:solidFill>
                <a:latin typeface="Franklin Gothic Book"/>
              </a:rPr>
              <a:t>, correlacionales, encuestas.  En la recogida de los datos se aplican test, </a:t>
            </a:r>
            <a:r>
              <a:rPr lang="es-EC" dirty="0" err="1">
                <a:solidFill>
                  <a:srgbClr val="506E94"/>
                </a:solidFill>
                <a:latin typeface="Franklin Gothic Book"/>
              </a:rPr>
              <a:t>pruebasobjetivas</a:t>
            </a:r>
            <a:r>
              <a:rPr lang="es-EC" dirty="0">
                <a:solidFill>
                  <a:srgbClr val="506E94"/>
                </a:solidFill>
                <a:latin typeface="Franklin Gothic Book"/>
              </a:rPr>
              <a:t>, y se aplica la estadística en el análisis de los datos</a:t>
            </a:r>
          </a:p>
          <a:p>
            <a:endParaRPr lang="es-EC" dirty="0">
              <a:solidFill>
                <a:srgbClr val="506E94"/>
              </a:solidFill>
              <a:latin typeface="Franklin Gothic Book"/>
            </a:endParaRPr>
          </a:p>
        </p:txBody>
      </p:sp>
    </p:spTree>
    <p:extLst>
      <p:ext uri="{BB962C8B-B14F-4D97-AF65-F5344CB8AC3E}">
        <p14:creationId xmlns:p14="http://schemas.microsoft.com/office/powerpoint/2010/main" val="6067426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947</Words>
  <Application>Microsoft Office PowerPoint</Application>
  <PresentationFormat>Panorámica</PresentationFormat>
  <Paragraphs>64</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Franklin Gothic Book</vt:lpstr>
      <vt:lpstr>Franklin Gothic Medium</vt:lpstr>
      <vt:lpstr>Tunga</vt:lpstr>
      <vt:lpstr>Wingdings</vt:lpstr>
      <vt:lpstr>Ángulos</vt:lpstr>
      <vt:lpstr>UNIVERSIDAD NACIONAL DE CHIMBORAZO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Andrea Gonzalez Solis</dc:creator>
  <cp:lastModifiedBy>Gonzalo Gonzalez</cp:lastModifiedBy>
  <cp:revision>17</cp:revision>
  <dcterms:created xsi:type="dcterms:W3CDTF">2022-04-12T09:47:37Z</dcterms:created>
  <dcterms:modified xsi:type="dcterms:W3CDTF">2022-06-27T15:20:30Z</dcterms:modified>
</cp:coreProperties>
</file>