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2" r:id="rId3"/>
    <p:sldId id="328" r:id="rId4"/>
    <p:sldId id="329" r:id="rId5"/>
    <p:sldId id="330" r:id="rId6"/>
    <p:sldId id="331" r:id="rId7"/>
    <p:sldId id="332" r:id="rId8"/>
    <p:sldId id="298" r:id="rId9"/>
    <p:sldId id="300" r:id="rId10"/>
    <p:sldId id="301" r:id="rId11"/>
    <p:sldId id="305" r:id="rId12"/>
    <p:sldId id="303" r:id="rId13"/>
    <p:sldId id="304" r:id="rId14"/>
    <p:sldId id="293" r:id="rId15"/>
    <p:sldId id="294" r:id="rId16"/>
    <p:sldId id="295" r:id="rId17"/>
    <p:sldId id="296" r:id="rId18"/>
    <p:sldId id="297" r:id="rId19"/>
    <p:sldId id="272" r:id="rId20"/>
    <p:sldId id="287" r:id="rId21"/>
    <p:sldId id="288" r:id="rId22"/>
    <p:sldId id="289" r:id="rId23"/>
    <p:sldId id="290"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ADEA62-CF7D-4DF2-8AEE-7184AD0EF7F8}" type="datetimeFigureOut">
              <a:rPr lang="es-EC" smtClean="0"/>
              <a:t>21/6/2022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74199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3ADEA62-CF7D-4DF2-8AEE-7184AD0EF7F8}" type="datetimeFigureOut">
              <a:rPr lang="es-EC" smtClean="0"/>
              <a:t>21/6/2022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62297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3ADEA62-CF7D-4DF2-8AEE-7184AD0EF7F8}" type="datetimeFigureOut">
              <a:rPr lang="es-EC" smtClean="0"/>
              <a:t>21/6/2022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363612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ADEA62-CF7D-4DF2-8AEE-7184AD0EF7F8}" type="datetimeFigureOut">
              <a:rPr lang="es-EC" smtClean="0"/>
              <a:t>21/6/2022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80758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4" name="Date Placeholder 3"/>
          <p:cNvSpPr>
            <a:spLocks noGrp="1"/>
          </p:cNvSpPr>
          <p:nvPr>
            <p:ph type="dt" sz="half" idx="10"/>
          </p:nvPr>
        </p:nvSpPr>
        <p:spPr/>
        <p:txBody>
          <a:bodyPr/>
          <a:lstStyle/>
          <a:p>
            <a:fld id="{C3ADEA62-CF7D-4DF2-8AEE-7184AD0EF7F8}" type="datetimeFigureOut">
              <a:rPr lang="es-EC" smtClean="0"/>
              <a:t>21/6/2022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234281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3ADEA62-CF7D-4DF2-8AEE-7184AD0EF7F8}" type="datetimeFigureOut">
              <a:rPr lang="es-EC" smtClean="0"/>
              <a:t>21/6/2022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C2BB04-6EEC-4CF1-A928-B87888B9B81F}" type="slidenum">
              <a:rPr lang="es-EC" smtClean="0"/>
              <a:t>‹Nº›</a:t>
            </a:fld>
            <a:endParaRPr lang="es-EC"/>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49671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3ADEA62-CF7D-4DF2-8AEE-7184AD0EF7F8}" type="datetimeFigureOut">
              <a:rPr lang="es-EC" smtClean="0"/>
              <a:t>21/6/2022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3867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3ADEA62-CF7D-4DF2-8AEE-7184AD0EF7F8}" type="datetimeFigureOut">
              <a:rPr lang="es-EC" smtClean="0"/>
              <a:t>21/6/2022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370717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DEA62-CF7D-4DF2-8AEE-7184AD0EF7F8}" type="datetimeFigureOut">
              <a:rPr lang="es-EC" smtClean="0"/>
              <a:t>21/6/2022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23259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5" name="Date Placeholder 4"/>
          <p:cNvSpPr>
            <a:spLocks noGrp="1"/>
          </p:cNvSpPr>
          <p:nvPr>
            <p:ph type="dt" sz="half" idx="10"/>
          </p:nvPr>
        </p:nvSpPr>
        <p:spPr/>
        <p:txBody>
          <a:bodyPr/>
          <a:lstStyle/>
          <a:p>
            <a:fld id="{C3ADEA62-CF7D-4DF2-8AEE-7184AD0EF7F8}" type="datetimeFigureOut">
              <a:rPr lang="es-EC" smtClean="0"/>
              <a:t>21/6/2022</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6C2BB04-6EEC-4CF1-A928-B87888B9B81F}" type="slidenum">
              <a:rPr lang="es-EC" smtClean="0"/>
              <a:t>‹Nº›</a:t>
            </a:fld>
            <a:endParaRPr lang="es-EC"/>
          </a:p>
        </p:txBody>
      </p:sp>
    </p:spTree>
    <p:extLst>
      <p:ext uri="{BB962C8B-B14F-4D97-AF65-F5344CB8AC3E}">
        <p14:creationId xmlns:p14="http://schemas.microsoft.com/office/powerpoint/2010/main" val="339853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a:t>Haga clic en el icono para agregar una imagen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3ADEA62-CF7D-4DF2-8AEE-7184AD0EF7F8}" type="datetimeFigureOut">
              <a:rPr lang="es-EC" smtClean="0"/>
              <a:t>21/6/2022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C2BB04-6EEC-4CF1-A928-B87888B9B81F}" type="slidenum">
              <a:rPr lang="es-EC" smtClean="0"/>
              <a:t>‹Nº›</a:t>
            </a:fld>
            <a:endParaRPr lang="es-EC"/>
          </a:p>
        </p:txBody>
      </p:sp>
    </p:spTree>
    <p:extLst>
      <p:ext uri="{BB962C8B-B14F-4D97-AF65-F5344CB8AC3E}">
        <p14:creationId xmlns:p14="http://schemas.microsoft.com/office/powerpoint/2010/main" val="5955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3ADEA62-CF7D-4DF2-8AEE-7184AD0EF7F8}" type="datetimeFigureOut">
              <a:rPr lang="es-EC" smtClean="0"/>
              <a:t>21/6/2022</a:t>
            </a:fld>
            <a:endParaRPr lang="es-EC"/>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C"/>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6C2BB04-6EEC-4CF1-A928-B87888B9B81F}" type="slidenum">
              <a:rPr lang="es-EC" smtClean="0"/>
              <a:t>‹Nº›</a:t>
            </a:fld>
            <a:endParaRPr lang="es-EC"/>
          </a:p>
        </p:txBody>
      </p:sp>
    </p:spTree>
    <p:extLst>
      <p:ext uri="{BB962C8B-B14F-4D97-AF65-F5344CB8AC3E}">
        <p14:creationId xmlns:p14="http://schemas.microsoft.com/office/powerpoint/2010/main" val="598857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19623288">
            <a:off x="1089484" y="1730403"/>
            <a:ext cx="7531497" cy="1204306"/>
          </a:xfrm>
        </p:spPr>
        <p:txBody>
          <a:bodyPr/>
          <a:lstStyle/>
          <a:p>
            <a:pPr algn="ctr"/>
            <a:r>
              <a:rPr lang="es-EC" dirty="0"/>
              <a:t>UNIVERSIDAD NACIONAL DE CHIMBORAZO</a:t>
            </a:r>
          </a:p>
        </p:txBody>
      </p:sp>
      <p:sp>
        <p:nvSpPr>
          <p:cNvPr id="3" name="2 Subtítulo"/>
          <p:cNvSpPr>
            <a:spLocks noGrp="1"/>
          </p:cNvSpPr>
          <p:nvPr>
            <p:ph type="subTitle" idx="1"/>
          </p:nvPr>
        </p:nvSpPr>
        <p:spPr>
          <a:xfrm rot="19536820">
            <a:off x="1616370" y="2470926"/>
            <a:ext cx="8681508" cy="329259"/>
          </a:xfrm>
        </p:spPr>
        <p:txBody>
          <a:bodyPr/>
          <a:lstStyle/>
          <a:p>
            <a:pPr algn="ctr"/>
            <a:r>
              <a:rPr lang="es-EC" dirty="0"/>
              <a:t>Marco metodológico de LA INVESTIGACIÓN</a:t>
            </a:r>
          </a:p>
        </p:txBody>
      </p:sp>
      <p:sp>
        <p:nvSpPr>
          <p:cNvPr id="4" name="3 CuadroTexto"/>
          <p:cNvSpPr txBox="1"/>
          <p:nvPr/>
        </p:nvSpPr>
        <p:spPr>
          <a:xfrm>
            <a:off x="6180216" y="5045864"/>
            <a:ext cx="3888432" cy="400110"/>
          </a:xfrm>
          <a:prstGeom prst="rect">
            <a:avLst/>
          </a:prstGeom>
          <a:noFill/>
        </p:spPr>
        <p:txBody>
          <a:bodyPr wrap="square" rtlCol="0">
            <a:spAutoFit/>
          </a:bodyPr>
          <a:lstStyle/>
          <a:p>
            <a:r>
              <a:rPr lang="es-EC" sz="2000" dirty="0">
                <a:solidFill>
                  <a:srgbClr val="FFFFFF"/>
                </a:solidFill>
                <a:latin typeface="Franklin Gothic Book"/>
              </a:rPr>
              <a:t>MARÍA  EUGENIA   SOLÍS  MAZÓN</a:t>
            </a:r>
          </a:p>
        </p:txBody>
      </p:sp>
      <p:pic>
        <p:nvPicPr>
          <p:cNvPr id="6" name="Imagen 5"/>
          <p:cNvPicPr>
            <a:picLocks noChangeAspect="1"/>
          </p:cNvPicPr>
          <p:nvPr/>
        </p:nvPicPr>
        <p:blipFill>
          <a:blip r:embed="rId2"/>
          <a:stretch>
            <a:fillRect/>
          </a:stretch>
        </p:blipFill>
        <p:spPr>
          <a:xfrm>
            <a:off x="6407650" y="2578933"/>
            <a:ext cx="3433564" cy="2271875"/>
          </a:xfrm>
          <a:prstGeom prst="rect">
            <a:avLst/>
          </a:prstGeom>
        </p:spPr>
      </p:pic>
    </p:spTree>
    <p:extLst>
      <p:ext uri="{BB962C8B-B14F-4D97-AF65-F5344CB8AC3E}">
        <p14:creationId xmlns:p14="http://schemas.microsoft.com/office/powerpoint/2010/main" val="17857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7648" y="188640"/>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solidFill>
                  <a:srgbClr val="F96A1B">
                    <a:lumMod val="50000"/>
                  </a:srgbClr>
                </a:solidFill>
                <a:latin typeface="Franklin Gothic Book"/>
              </a:rPr>
              <a:t>INVESTIGACIÓN  DESCRIPTIVA</a:t>
            </a:r>
            <a:endParaRPr lang="es-EC" dirty="0">
              <a:solidFill>
                <a:srgbClr val="F96A1B">
                  <a:lumMod val="50000"/>
                </a:srgbClr>
              </a:solidFill>
              <a:latin typeface="Franklin Gothic Book"/>
            </a:endParaRPr>
          </a:p>
        </p:txBody>
      </p:sp>
      <p:sp>
        <p:nvSpPr>
          <p:cNvPr id="4" name="1 CuadroTexto"/>
          <p:cNvSpPr txBox="1"/>
          <p:nvPr/>
        </p:nvSpPr>
        <p:spPr>
          <a:xfrm>
            <a:off x="1991544" y="620689"/>
            <a:ext cx="7848872" cy="4524315"/>
          </a:xfrm>
          <a:prstGeom prst="rect">
            <a:avLst/>
          </a:prstGeom>
        </p:spPr>
        <p:txBody>
          <a:bodyPr wrap="square">
            <a:spAutoFit/>
          </a:bodyPr>
          <a:lstStyle>
            <a:defPPr>
              <a:defRPr lang="es-EC"/>
            </a:defPPr>
            <a:lvl1pPr algn="just">
              <a:defRPr>
                <a:solidFill>
                  <a:schemeClr val="accent6"/>
                </a:solidFill>
              </a:defRPr>
            </a:lvl1pPr>
          </a:lstStyle>
          <a:p>
            <a:r>
              <a:rPr lang="es-EC" dirty="0">
                <a:solidFill>
                  <a:srgbClr val="506E94"/>
                </a:solidFill>
                <a:latin typeface="Franklin Gothic Book"/>
              </a:rPr>
              <a:t>Si el propósito es decir ¿cómo es? Y ¿cómo? Se manifiesta determinado fenómeno  social, buscando especificar las propiedades importantes de personas, grupos, comunidades o cualquier fenómeno sometido a análisis.  Estos estudio miden de manera independiente los conceptos o variables a los que se refieren por intermedio de los indicadores.  Pueden predecir aunque sea rudimentariamente.</a:t>
            </a:r>
          </a:p>
          <a:p>
            <a:endParaRPr lang="es-EC" dirty="0">
              <a:solidFill>
                <a:srgbClr val="506E94"/>
              </a:solidFill>
              <a:latin typeface="Franklin Gothic Book"/>
            </a:endParaRPr>
          </a:p>
          <a:p>
            <a:r>
              <a:rPr lang="es-EC" dirty="0">
                <a:solidFill>
                  <a:srgbClr val="506E94"/>
                </a:solidFill>
                <a:latin typeface="Franklin Gothic Book"/>
              </a:rPr>
              <a:t>Para realizar un estudio descriptivo se puede plantear varias preguntas a las que se pretende responder, para eso es necesario un buen conocimiento del área que se investiga.</a:t>
            </a:r>
          </a:p>
          <a:p>
            <a:endParaRPr lang="es-EC" dirty="0">
              <a:solidFill>
                <a:srgbClr val="506E94"/>
              </a:solidFill>
              <a:latin typeface="Franklin Gothic Book"/>
            </a:endParaRPr>
          </a:p>
          <a:p>
            <a:r>
              <a:rPr lang="es-EC" dirty="0">
                <a:solidFill>
                  <a:srgbClr val="506E94"/>
                </a:solidFill>
                <a:latin typeface="Franklin Gothic Book"/>
              </a:rPr>
              <a:t>Ejemplo:</a:t>
            </a:r>
          </a:p>
          <a:p>
            <a:endParaRPr lang="es-EC" dirty="0">
              <a:solidFill>
                <a:srgbClr val="506E94"/>
              </a:solidFill>
              <a:latin typeface="Franklin Gothic Book"/>
            </a:endParaRPr>
          </a:p>
          <a:p>
            <a:r>
              <a:rPr lang="es-EC" dirty="0">
                <a:solidFill>
                  <a:srgbClr val="506E94"/>
                </a:solidFill>
                <a:latin typeface="Franklin Gothic Book"/>
              </a:rPr>
              <a:t>“El estudio de la situación socioeconómica de los ecuatorianos” es un estudio descriptivo ya que se describirá el tipo de vivienda, el ingreso, el tipo de alimentación; etc.</a:t>
            </a:r>
          </a:p>
        </p:txBody>
      </p:sp>
      <p:pic>
        <p:nvPicPr>
          <p:cNvPr id="2050" name="Picture 2" descr="Resultado de imagen para vivienda ingreso y alimen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5013176"/>
            <a:ext cx="2623604" cy="1743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9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7648" y="188640"/>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solidFill>
                  <a:srgbClr val="F96A1B">
                    <a:lumMod val="50000"/>
                  </a:srgbClr>
                </a:solidFill>
                <a:latin typeface="Franklin Gothic Book"/>
              </a:rPr>
              <a:t>INVESTIGACIÓN  CORRELACIONAL</a:t>
            </a:r>
            <a:endParaRPr lang="es-EC" dirty="0">
              <a:solidFill>
                <a:srgbClr val="F96A1B">
                  <a:lumMod val="50000"/>
                </a:srgbClr>
              </a:solidFill>
              <a:latin typeface="Franklin Gothic Book"/>
            </a:endParaRPr>
          </a:p>
        </p:txBody>
      </p:sp>
      <p:sp>
        <p:nvSpPr>
          <p:cNvPr id="3" name="1 CuadroTexto"/>
          <p:cNvSpPr txBox="1"/>
          <p:nvPr/>
        </p:nvSpPr>
        <p:spPr>
          <a:xfrm>
            <a:off x="1991544" y="620689"/>
            <a:ext cx="7848872" cy="3693319"/>
          </a:xfrm>
          <a:prstGeom prst="rect">
            <a:avLst/>
          </a:prstGeom>
        </p:spPr>
        <p:txBody>
          <a:bodyPr wrap="square">
            <a:spAutoFit/>
          </a:bodyPr>
          <a:lstStyle>
            <a:defPPr>
              <a:defRPr lang="es-EC"/>
            </a:defPPr>
            <a:lvl1pPr algn="just">
              <a:defRPr>
                <a:solidFill>
                  <a:schemeClr val="accent6"/>
                </a:solidFill>
              </a:defRPr>
            </a:lvl1pPr>
          </a:lstStyle>
          <a:p>
            <a:r>
              <a:rPr lang="es-EC" dirty="0">
                <a:solidFill>
                  <a:srgbClr val="506E94"/>
                </a:solidFill>
                <a:latin typeface="Franklin Gothic Book"/>
              </a:rPr>
              <a:t>Indica el nivel de relación entre dos o más variables y si está o no relacionadas en los mismo sujetos.  Su propósito es saber como se puede comportar una variable conociendo el comportamiento de otras variables.</a:t>
            </a:r>
          </a:p>
          <a:p>
            <a:endParaRPr lang="es-EC" dirty="0">
              <a:solidFill>
                <a:srgbClr val="506E94"/>
              </a:solidFill>
              <a:latin typeface="Franklin Gothic Book"/>
            </a:endParaRPr>
          </a:p>
          <a:p>
            <a:r>
              <a:rPr lang="es-EC" dirty="0">
                <a:solidFill>
                  <a:srgbClr val="506E94"/>
                </a:solidFill>
                <a:latin typeface="Franklin Gothic Book"/>
              </a:rPr>
              <a:t>Ejemplo de hipótesis de estudios correlacionales:</a:t>
            </a:r>
          </a:p>
          <a:p>
            <a:r>
              <a:rPr lang="es-EC" dirty="0">
                <a:solidFill>
                  <a:srgbClr val="506E94"/>
                </a:solidFill>
                <a:latin typeface="Franklin Gothic Book"/>
              </a:rPr>
              <a:t>“ A mayor estímulo económico a los docentes corresponde un mejor rendimiento de éstos”</a:t>
            </a:r>
          </a:p>
          <a:p>
            <a:endParaRPr lang="es-EC" dirty="0">
              <a:solidFill>
                <a:srgbClr val="506E94"/>
              </a:solidFill>
              <a:latin typeface="Franklin Gothic Book"/>
            </a:endParaRPr>
          </a:p>
          <a:p>
            <a:r>
              <a:rPr lang="es-EC" dirty="0">
                <a:solidFill>
                  <a:srgbClr val="506E94"/>
                </a:solidFill>
                <a:latin typeface="Franklin Gothic Book"/>
              </a:rPr>
              <a:t>“Hay relación entre el coeficiente intelectual y el tiempo para aprender un concepto de los estudiantes de la UNACH”</a:t>
            </a:r>
          </a:p>
          <a:p>
            <a:endParaRPr lang="es-EC" dirty="0">
              <a:solidFill>
                <a:srgbClr val="506E94"/>
              </a:solidFill>
              <a:latin typeface="Franklin Gothic Book"/>
            </a:endParaRPr>
          </a:p>
          <a:p>
            <a:r>
              <a:rPr lang="es-EC" dirty="0">
                <a:solidFill>
                  <a:srgbClr val="506E94"/>
                </a:solidFill>
                <a:latin typeface="Franklin Gothic Book"/>
              </a:rPr>
              <a:t>“Hay relación entre el tiempo de estudio y las calificaciones en matemática de los estudiantes de la UNACH”</a:t>
            </a:r>
          </a:p>
        </p:txBody>
      </p:sp>
      <p:pic>
        <p:nvPicPr>
          <p:cNvPr id="5122" name="Picture 2" descr="Resultado de imagen para coeficiente intelectual y el aprendiza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857" y="4346923"/>
            <a:ext cx="1509613" cy="2057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63652" y="548680"/>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solidFill>
                  <a:srgbClr val="F96A1B">
                    <a:lumMod val="50000"/>
                  </a:srgbClr>
                </a:solidFill>
                <a:latin typeface="Franklin Gothic Book"/>
              </a:rPr>
              <a:t>INVESTIGACIÓN  EXPLICATIVA</a:t>
            </a:r>
            <a:endParaRPr lang="es-EC" dirty="0">
              <a:solidFill>
                <a:srgbClr val="F96A1B">
                  <a:lumMod val="50000"/>
                </a:srgbClr>
              </a:solidFill>
              <a:latin typeface="Franklin Gothic Book"/>
            </a:endParaRPr>
          </a:p>
        </p:txBody>
      </p:sp>
      <p:sp>
        <p:nvSpPr>
          <p:cNvPr id="4" name="1 CuadroTexto"/>
          <p:cNvSpPr txBox="1"/>
          <p:nvPr/>
        </p:nvSpPr>
        <p:spPr>
          <a:xfrm>
            <a:off x="2207568" y="1268760"/>
            <a:ext cx="7848872" cy="3416320"/>
          </a:xfrm>
          <a:prstGeom prst="rect">
            <a:avLst/>
          </a:prstGeom>
        </p:spPr>
        <p:txBody>
          <a:bodyPr wrap="square">
            <a:spAutoFit/>
          </a:bodyPr>
          <a:lstStyle>
            <a:defPPr>
              <a:defRPr lang="es-EC"/>
            </a:defPPr>
            <a:lvl1pPr algn="just">
              <a:defRPr>
                <a:solidFill>
                  <a:schemeClr val="accent6"/>
                </a:solidFill>
              </a:defRPr>
            </a:lvl1pPr>
          </a:lstStyle>
          <a:p>
            <a:r>
              <a:rPr lang="es-EC" dirty="0">
                <a:solidFill>
                  <a:srgbClr val="506E94"/>
                </a:solidFill>
                <a:latin typeface="Franklin Gothic Book"/>
              </a:rPr>
              <a:t>Su objetivo es determinar las causas y los factores de ciertos comportamientos</a:t>
            </a:r>
          </a:p>
          <a:p>
            <a:r>
              <a:rPr lang="es-EC" dirty="0">
                <a:solidFill>
                  <a:srgbClr val="506E94"/>
                </a:solidFill>
                <a:latin typeface="Franklin Gothic Book"/>
              </a:rPr>
              <a:t>Sociales y probar las hipótesis.  Tratan de explicar por qué ocurren los fenómenos yendo mas allá de la simple descripción, buscando las razones o causas que la provocan.</a:t>
            </a:r>
          </a:p>
          <a:p>
            <a:endParaRPr lang="es-EC" dirty="0">
              <a:solidFill>
                <a:srgbClr val="506E94"/>
              </a:solidFill>
              <a:latin typeface="Franklin Gothic Book"/>
            </a:endParaRPr>
          </a:p>
          <a:p>
            <a:r>
              <a:rPr lang="es-EC" dirty="0">
                <a:solidFill>
                  <a:srgbClr val="506E94"/>
                </a:solidFill>
                <a:latin typeface="Franklin Gothic Book"/>
              </a:rPr>
              <a:t>Son estudios más complejos, comúnmente orientados a formular leyes o generalizar teorías </a:t>
            </a:r>
          </a:p>
          <a:p>
            <a:endParaRPr lang="es-EC" dirty="0">
              <a:solidFill>
                <a:srgbClr val="506E94"/>
              </a:solidFill>
              <a:latin typeface="Franklin Gothic Book"/>
            </a:endParaRPr>
          </a:p>
          <a:p>
            <a:r>
              <a:rPr lang="es-EC" dirty="0">
                <a:solidFill>
                  <a:srgbClr val="506E94"/>
                </a:solidFill>
                <a:latin typeface="Franklin Gothic Book"/>
              </a:rPr>
              <a:t>Ejemplo de hipótesis en un estudio explicativo:</a:t>
            </a:r>
          </a:p>
          <a:p>
            <a:endParaRPr lang="es-EC" dirty="0">
              <a:solidFill>
                <a:srgbClr val="506E94"/>
              </a:solidFill>
              <a:latin typeface="Franklin Gothic Book"/>
            </a:endParaRPr>
          </a:p>
          <a:p>
            <a:r>
              <a:rPr lang="es-EC" dirty="0">
                <a:solidFill>
                  <a:srgbClr val="506E94"/>
                </a:solidFill>
                <a:latin typeface="Franklin Gothic Book"/>
              </a:rPr>
              <a:t>“El incremento de la pobreza de una población causa una aumento delincuencial”</a:t>
            </a:r>
          </a:p>
        </p:txBody>
      </p:sp>
      <p:pic>
        <p:nvPicPr>
          <p:cNvPr id="3074" name="Picture 2" descr="Resultado de imagen para pobreza vs delincu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3" y="4685081"/>
            <a:ext cx="1570137" cy="2066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7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07568" y="332656"/>
            <a:ext cx="7848872" cy="923330"/>
          </a:xfrm>
          <a:prstGeom prst="rect">
            <a:avLst/>
          </a:prstGeom>
        </p:spPr>
        <p:txBody>
          <a:bodyPr wrap="square">
            <a:spAutoFit/>
          </a:bodyPr>
          <a:lstStyle>
            <a:defPPr>
              <a:defRPr lang="es-EC"/>
            </a:defPPr>
            <a:lvl1pPr algn="just">
              <a:defRPr>
                <a:solidFill>
                  <a:schemeClr val="accent6"/>
                </a:solidFill>
              </a:defRPr>
            </a:lvl1pPr>
          </a:lstStyle>
          <a:p>
            <a:r>
              <a:rPr lang="es-EC" dirty="0">
                <a:solidFill>
                  <a:srgbClr val="506E94"/>
                </a:solidFill>
                <a:latin typeface="Franklin Gothic Book"/>
              </a:rPr>
              <a:t>El nivel de conocimiento actual del tema de investigación y el enfoque que el investigador quiera dar a su estudio determinará que este se inicie como exploratorio, descriptivo o correlacional y pueda llegar hasta el nivel explicativo.  </a:t>
            </a:r>
          </a:p>
        </p:txBody>
      </p:sp>
      <p:pic>
        <p:nvPicPr>
          <p:cNvPr id="4098" name="Picture 2" descr="Resultado de imagen para nivel de investig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529" y="1844825"/>
            <a:ext cx="6076950" cy="469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04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83632" y="908720"/>
            <a:ext cx="7056784" cy="3416320"/>
          </a:xfrm>
          <a:prstGeom prst="rect">
            <a:avLst/>
          </a:prstGeom>
        </p:spPr>
        <p:txBody>
          <a:bodyPr wrap="square">
            <a:spAutoFit/>
          </a:bodyPr>
          <a:lstStyle/>
          <a:p>
            <a:pPr algn="ctr"/>
            <a:r>
              <a:rPr lang="es-EC" b="1" dirty="0">
                <a:solidFill>
                  <a:srgbClr val="F96A1B">
                    <a:lumMod val="50000"/>
                  </a:srgbClr>
                </a:solidFill>
                <a:latin typeface="Franklin Gothic Book"/>
              </a:rPr>
              <a:t>CLASIFICACIÓN DE LAS INVESTIGACIONES</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marL="285750" indent="-285750" algn="just">
              <a:buFont typeface="Arial" panose="020B0604020202020204" pitchFamily="34" charset="0"/>
              <a:buChar char="•"/>
            </a:pPr>
            <a:r>
              <a:rPr lang="es-ES" dirty="0">
                <a:solidFill>
                  <a:srgbClr val="506E94"/>
                </a:solidFill>
                <a:latin typeface="Franklin Gothic Book"/>
              </a:rPr>
              <a:t>Básica y Aplicada</a:t>
            </a:r>
          </a:p>
          <a:p>
            <a:pPr algn="just"/>
            <a:endParaRPr lang="es-ES" dirty="0">
              <a:solidFill>
                <a:srgbClr val="506E94"/>
              </a:solidFill>
              <a:latin typeface="Franklin Gothic Book"/>
            </a:endParaRPr>
          </a:p>
          <a:p>
            <a:pPr marL="285750" indent="-285750" algn="just">
              <a:buFont typeface="Arial" panose="020B0604020202020204" pitchFamily="34" charset="0"/>
              <a:buChar char="•"/>
            </a:pPr>
            <a:r>
              <a:rPr lang="es-ES" dirty="0">
                <a:solidFill>
                  <a:srgbClr val="506E94"/>
                </a:solidFill>
                <a:latin typeface="Franklin Gothic Book"/>
              </a:rPr>
              <a:t>Bibliográfica y Documental</a:t>
            </a:r>
          </a:p>
          <a:p>
            <a:pPr algn="just"/>
            <a:endParaRPr lang="es-ES" dirty="0">
              <a:solidFill>
                <a:srgbClr val="506E94"/>
              </a:solidFill>
              <a:latin typeface="Franklin Gothic Book"/>
            </a:endParaRPr>
          </a:p>
          <a:p>
            <a:pPr marL="285750" indent="-285750" algn="just">
              <a:buFont typeface="Arial" panose="020B0604020202020204" pitchFamily="34" charset="0"/>
              <a:buChar char="•"/>
            </a:pPr>
            <a:r>
              <a:rPr lang="es-ES" dirty="0">
                <a:solidFill>
                  <a:srgbClr val="506E94"/>
                </a:solidFill>
                <a:latin typeface="Franklin Gothic Book"/>
              </a:rPr>
              <a:t>Investigación de Campo</a:t>
            </a:r>
          </a:p>
          <a:p>
            <a:pPr algn="just"/>
            <a:endParaRPr lang="es-ES" dirty="0">
              <a:solidFill>
                <a:srgbClr val="506E94"/>
              </a:solidFill>
              <a:latin typeface="Franklin Gothic Book"/>
            </a:endParaRPr>
          </a:p>
          <a:p>
            <a:pPr marL="285750" indent="-285750" algn="just">
              <a:buFont typeface="Arial" panose="020B0604020202020204" pitchFamily="34" charset="0"/>
              <a:buChar char="•"/>
            </a:pPr>
            <a:r>
              <a:rPr lang="es-ES" dirty="0">
                <a:solidFill>
                  <a:srgbClr val="506E94"/>
                </a:solidFill>
                <a:latin typeface="Franklin Gothic Book"/>
              </a:rPr>
              <a:t>Investigación de Laboratorio</a:t>
            </a:r>
          </a:p>
          <a:p>
            <a:pPr marL="285750" indent="-285750" algn="just">
              <a:buFont typeface="Arial" panose="020B0604020202020204" pitchFamily="34" charset="0"/>
              <a:buChar char="•"/>
            </a:pPr>
            <a:endParaRPr lang="es-ES" dirty="0">
              <a:solidFill>
                <a:srgbClr val="506E94"/>
              </a:solidFill>
              <a:latin typeface="Franklin Gothic Book"/>
            </a:endParaRPr>
          </a:p>
          <a:p>
            <a:pPr marL="285750" indent="-285750" algn="just">
              <a:buFont typeface="Arial" panose="020B0604020202020204" pitchFamily="34" charset="0"/>
              <a:buChar char="•"/>
            </a:pPr>
            <a:endParaRPr lang="es-ES" dirty="0">
              <a:solidFill>
                <a:srgbClr val="506E94"/>
              </a:solidFill>
              <a:latin typeface="Franklin Gothic Book"/>
            </a:endParaRPr>
          </a:p>
          <a:p>
            <a:pPr algn="just"/>
            <a:endParaRPr lang="es-ES" dirty="0">
              <a:solidFill>
                <a:srgbClr val="506E94"/>
              </a:solidFill>
              <a:latin typeface="Franklin Gothic Book"/>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840" y="5373217"/>
            <a:ext cx="1572766" cy="1082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a:stretch>
            <a:fillRect/>
          </a:stretch>
        </p:blipFill>
        <p:spPr>
          <a:xfrm>
            <a:off x="1915001" y="233522"/>
            <a:ext cx="1737262" cy="1159233"/>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4"/>
          <a:stretch>
            <a:fillRect/>
          </a:stretch>
        </p:blipFill>
        <p:spPr>
          <a:xfrm>
            <a:off x="6228607" y="3245485"/>
            <a:ext cx="2571335" cy="1581648"/>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5"/>
          <a:stretch>
            <a:fillRect/>
          </a:stretch>
        </p:blipFill>
        <p:spPr>
          <a:xfrm>
            <a:off x="8328249" y="1439378"/>
            <a:ext cx="1311899" cy="873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46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1584" y="620688"/>
            <a:ext cx="7056784" cy="2862322"/>
          </a:xfrm>
          <a:prstGeom prst="rect">
            <a:avLst/>
          </a:prstGeom>
        </p:spPr>
        <p:txBody>
          <a:bodyPr wrap="square">
            <a:spAutoFit/>
          </a:bodyPr>
          <a:lstStyle/>
          <a:p>
            <a:pPr algn="ctr"/>
            <a:r>
              <a:rPr lang="es-EC" b="1" dirty="0">
                <a:solidFill>
                  <a:srgbClr val="F96A1B">
                    <a:lumMod val="50000"/>
                  </a:srgbClr>
                </a:solidFill>
                <a:latin typeface="Franklin Gothic Book"/>
              </a:rPr>
              <a:t>INVESTIGACIÓN BÁSICA</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La investigación básica se denomina también pura o fundamental tiene como meta el progreso científico mediante el desarrollo de los conocimientos teóricos basados en principios y leyes científicas.</a:t>
            </a:r>
          </a:p>
          <a:p>
            <a:pPr algn="just"/>
            <a:r>
              <a:rPr lang="es-ES" dirty="0">
                <a:solidFill>
                  <a:srgbClr val="506E94"/>
                </a:solidFill>
                <a:latin typeface="Franklin Gothic Book"/>
              </a:rPr>
              <a:t>En una investigación formal reflexiva, que se deleita con el descubrimiento de amplias generalizaciones teóricas sin preocuparse directamente en sus posibles aplicaciones o consecuencias prácticas </a:t>
            </a:r>
          </a:p>
          <a:p>
            <a:pPr algn="just"/>
            <a:endParaRPr lang="es-ES" dirty="0">
              <a:solidFill>
                <a:srgbClr val="506E94"/>
              </a:solidFill>
              <a:latin typeface="Franklin Gothic Book"/>
            </a:endParaRPr>
          </a:p>
          <a:p>
            <a:pPr algn="just"/>
            <a:endParaRPr lang="es-ES" dirty="0">
              <a:solidFill>
                <a:srgbClr val="506E94"/>
              </a:solidFill>
              <a:latin typeface="Franklin Gothic Book"/>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226" y="3429001"/>
            <a:ext cx="2857500" cy="1966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10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33936" y="1052737"/>
            <a:ext cx="7056784" cy="2585323"/>
          </a:xfrm>
          <a:prstGeom prst="rect">
            <a:avLst/>
          </a:prstGeom>
        </p:spPr>
        <p:txBody>
          <a:bodyPr wrap="square">
            <a:spAutoFit/>
          </a:bodyPr>
          <a:lstStyle/>
          <a:p>
            <a:pPr algn="ctr"/>
            <a:r>
              <a:rPr lang="es-EC" b="1" dirty="0">
                <a:solidFill>
                  <a:srgbClr val="F96A1B">
                    <a:lumMod val="50000"/>
                  </a:srgbClr>
                </a:solidFill>
                <a:latin typeface="Franklin Gothic Book"/>
              </a:rPr>
              <a:t>INVESTIGACIÓN APLICADA</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La investigación aplicada se caracteriza por su interés en la aplicación práctica de los conocimientos; su propósito es </a:t>
            </a:r>
            <a:r>
              <a:rPr lang="es-ES" b="1" dirty="0">
                <a:solidFill>
                  <a:srgbClr val="506E94"/>
                </a:solidFill>
                <a:latin typeface="Franklin Gothic Book"/>
              </a:rPr>
              <a:t>conocer para hacer, </a:t>
            </a:r>
            <a:r>
              <a:rPr lang="es-ES" dirty="0">
                <a:solidFill>
                  <a:srgbClr val="506E94"/>
                </a:solidFill>
                <a:latin typeface="Franklin Gothic Book"/>
              </a:rPr>
              <a:t>para actuar, para construir , para transformar; le preocupa la utilización inmediata de los conocimientos sobre la realidad particular, antes que el desarrollo en sí de teorías de valor universal</a:t>
            </a:r>
            <a:endParaRPr lang="es-ES" b="1" dirty="0">
              <a:solidFill>
                <a:srgbClr val="506E94"/>
              </a:solidFill>
              <a:latin typeface="Franklin Gothic Book"/>
            </a:endParaRPr>
          </a:p>
          <a:p>
            <a:pPr algn="just"/>
            <a:endParaRPr lang="es-ES" dirty="0">
              <a:solidFill>
                <a:srgbClr val="506E94"/>
              </a:solidFill>
              <a:latin typeface="Franklin Gothic Book"/>
            </a:endParaRPr>
          </a:p>
          <a:p>
            <a:pPr algn="just"/>
            <a:endParaRPr lang="es-ES" dirty="0">
              <a:solidFill>
                <a:srgbClr val="506E94"/>
              </a:solidFill>
              <a:latin typeface="Franklin Gothic Book"/>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833" y="3861049"/>
            <a:ext cx="3333511" cy="2222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41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67608" y="1050395"/>
            <a:ext cx="7056784" cy="2862322"/>
          </a:xfrm>
          <a:prstGeom prst="rect">
            <a:avLst/>
          </a:prstGeom>
        </p:spPr>
        <p:txBody>
          <a:bodyPr wrap="square">
            <a:spAutoFit/>
          </a:bodyPr>
          <a:lstStyle/>
          <a:p>
            <a:pPr algn="ctr"/>
            <a:r>
              <a:rPr lang="es-EC" b="1" dirty="0">
                <a:solidFill>
                  <a:srgbClr val="F96A1B">
                    <a:lumMod val="50000"/>
                  </a:srgbClr>
                </a:solidFill>
                <a:latin typeface="Franklin Gothic Book"/>
              </a:rPr>
              <a:t>INVESTIGACIÓN BIBLIOGRÁFICA </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La investigación Bibliográfica consiste en la búsqueda de información científica en las bibliotecas.  La investigación bibliográfica puede ser realizada independientemente o como parte de la investigación de campo y de laboratorio .  Entre las principales fuentes bibliográficas están las enciclopedias, los diccionarios especializados y toda clase de libros y revistas científicas, etc.</a:t>
            </a:r>
            <a:endParaRPr lang="es-ES" b="1" dirty="0">
              <a:solidFill>
                <a:srgbClr val="506E94"/>
              </a:solidFill>
              <a:latin typeface="Franklin Gothic Book"/>
            </a:endParaRPr>
          </a:p>
          <a:p>
            <a:pPr algn="just"/>
            <a:endParaRPr lang="es-ES" dirty="0">
              <a:solidFill>
                <a:srgbClr val="506E94"/>
              </a:solidFill>
              <a:latin typeface="Franklin Gothic Book"/>
            </a:endParaRPr>
          </a:p>
          <a:p>
            <a:pPr algn="just"/>
            <a:endParaRPr lang="es-ES" dirty="0">
              <a:solidFill>
                <a:srgbClr val="506E94"/>
              </a:solidFill>
              <a:latin typeface="Franklin Gothic Book"/>
            </a:endParaRPr>
          </a:p>
        </p:txBody>
      </p:sp>
      <p:pic>
        <p:nvPicPr>
          <p:cNvPr id="3" name="Imagen 2"/>
          <p:cNvPicPr>
            <a:picLocks noChangeAspect="1"/>
          </p:cNvPicPr>
          <p:nvPr/>
        </p:nvPicPr>
        <p:blipFill>
          <a:blip r:embed="rId2"/>
          <a:stretch>
            <a:fillRect/>
          </a:stretch>
        </p:blipFill>
        <p:spPr>
          <a:xfrm>
            <a:off x="4583832" y="3717033"/>
            <a:ext cx="2880320" cy="190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004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67608" y="1050395"/>
            <a:ext cx="7056784" cy="4247317"/>
          </a:xfrm>
          <a:prstGeom prst="rect">
            <a:avLst/>
          </a:prstGeom>
        </p:spPr>
        <p:txBody>
          <a:bodyPr wrap="square">
            <a:spAutoFit/>
          </a:bodyPr>
          <a:lstStyle/>
          <a:p>
            <a:pPr algn="ctr"/>
            <a:r>
              <a:rPr lang="es-EC" b="1" dirty="0">
                <a:solidFill>
                  <a:srgbClr val="F96A1B">
                    <a:lumMod val="50000"/>
                  </a:srgbClr>
                </a:solidFill>
                <a:latin typeface="Franklin Gothic Book"/>
              </a:rPr>
              <a:t>INVESTIGACIÓN DOCUMENTAL</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La investigación Bibliográfica consiste en el análisis de fuentes documentales de primera mano que sirve de apoyo a la investigación proyectada.  Esto es importante a fin de no repetir trabajos ya realizados por otros evitar errores y orientar la búsqueda de información</a:t>
            </a:r>
          </a:p>
          <a:p>
            <a:pPr algn="just"/>
            <a:endParaRPr lang="es-ES" b="1" dirty="0">
              <a:solidFill>
                <a:srgbClr val="506E94"/>
              </a:solidFill>
              <a:latin typeface="Franklin Gothic Book"/>
            </a:endParaRPr>
          </a:p>
          <a:p>
            <a:pPr algn="just"/>
            <a:r>
              <a:rPr lang="es-ES" dirty="0">
                <a:solidFill>
                  <a:srgbClr val="506E94"/>
                </a:solidFill>
                <a:latin typeface="Franklin Gothic Book"/>
              </a:rPr>
              <a:t>Entre las principales fuentes documentales tenemos las siguientes: fuentes históricas, fuentes bibliográficas , fuentes estadísticas, archivos oficiales  y privados , documentos personales, obras literarias, obras filosóficas , informes y estudios documentados  personales y la prensa</a:t>
            </a:r>
          </a:p>
          <a:p>
            <a:pPr algn="just"/>
            <a:endParaRPr lang="es-ES" dirty="0">
              <a:solidFill>
                <a:srgbClr val="506E94"/>
              </a:solidFill>
              <a:latin typeface="Franklin Gothic Book"/>
            </a:endParaRPr>
          </a:p>
          <a:p>
            <a:pPr algn="just"/>
            <a:endParaRPr lang="es-ES" dirty="0">
              <a:solidFill>
                <a:srgbClr val="506E94"/>
              </a:solidFill>
              <a:latin typeface="Franklin Gothic Book"/>
            </a:endParaRPr>
          </a:p>
        </p:txBody>
      </p:sp>
      <p:pic>
        <p:nvPicPr>
          <p:cNvPr id="3" name="Imagen 2"/>
          <p:cNvPicPr>
            <a:picLocks noChangeAspect="1"/>
          </p:cNvPicPr>
          <p:nvPr/>
        </p:nvPicPr>
        <p:blipFill>
          <a:blip r:embed="rId2"/>
          <a:stretch>
            <a:fillRect/>
          </a:stretch>
        </p:blipFill>
        <p:spPr>
          <a:xfrm>
            <a:off x="4401165" y="4769773"/>
            <a:ext cx="3389670" cy="2085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388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83632" y="908721"/>
            <a:ext cx="7056784" cy="3139321"/>
          </a:xfrm>
          <a:prstGeom prst="rect">
            <a:avLst/>
          </a:prstGeom>
        </p:spPr>
        <p:txBody>
          <a:bodyPr wrap="square">
            <a:spAutoFit/>
          </a:bodyPr>
          <a:lstStyle/>
          <a:p>
            <a:pPr algn="ctr"/>
            <a:r>
              <a:rPr lang="es-EC" b="1" dirty="0">
                <a:solidFill>
                  <a:srgbClr val="F96A1B">
                    <a:lumMod val="50000"/>
                  </a:srgbClr>
                </a:solidFill>
                <a:latin typeface="Franklin Gothic Book"/>
              </a:rPr>
              <a:t>INVESTIGACIÓN DE CAMPO</a:t>
            </a:r>
            <a:endParaRPr lang="es-EC" dirty="0">
              <a:solidFill>
                <a:srgbClr val="F96A1B">
                  <a:lumMod val="50000"/>
                </a:srgbClr>
              </a:solidFill>
              <a:latin typeface="Franklin Gothic Book"/>
            </a:endParaRPr>
          </a:p>
          <a:p>
            <a:pPr algn="just"/>
            <a:r>
              <a:rPr lang="es-ES" b="1"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La investigación de campo es la actividad científica que se lleva a cabo en el “campo” de los hechos, o sea, en los lugares en donde se están desarrollando los acontecimientos, por lo que, este tipo de investigación conduce al contacto directo con los sujetos y objetos de estudio.</a:t>
            </a:r>
          </a:p>
          <a:p>
            <a:pPr algn="just"/>
            <a:r>
              <a:rPr lang="es-ES" dirty="0">
                <a:solidFill>
                  <a:srgbClr val="506E94"/>
                </a:solidFill>
                <a:latin typeface="Franklin Gothic Book"/>
              </a:rPr>
              <a:t>El trabajo de campo, explora, observa y estudia el fenómeno en sí.  </a:t>
            </a:r>
          </a:p>
          <a:p>
            <a:pPr algn="just"/>
            <a:endParaRPr lang="es-ES" dirty="0">
              <a:solidFill>
                <a:srgbClr val="506E94"/>
              </a:solidFill>
              <a:latin typeface="Franklin Gothic Book"/>
            </a:endParaRPr>
          </a:p>
          <a:p>
            <a:pPr algn="just"/>
            <a:endParaRPr lang="es-ES" dirty="0">
              <a:solidFill>
                <a:srgbClr val="506E94"/>
              </a:solidFill>
              <a:latin typeface="Franklin Gothic Book"/>
            </a:endParaRPr>
          </a:p>
        </p:txBody>
      </p:sp>
      <p:pic>
        <p:nvPicPr>
          <p:cNvPr id="4" name="Imagen 3"/>
          <p:cNvPicPr>
            <a:picLocks noChangeAspect="1"/>
          </p:cNvPicPr>
          <p:nvPr/>
        </p:nvPicPr>
        <p:blipFill>
          <a:blip r:embed="rId2"/>
          <a:stretch>
            <a:fillRect/>
          </a:stretch>
        </p:blipFill>
        <p:spPr>
          <a:xfrm>
            <a:off x="4810741" y="3861048"/>
            <a:ext cx="3029206" cy="201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7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83632" y="908720"/>
            <a:ext cx="7056784" cy="2862322"/>
          </a:xfrm>
          <a:prstGeom prst="rect">
            <a:avLst/>
          </a:prstGeom>
        </p:spPr>
        <p:txBody>
          <a:bodyPr wrap="square">
            <a:spAutoFit/>
          </a:bodyPr>
          <a:lstStyle/>
          <a:p>
            <a:pPr algn="ctr"/>
            <a:r>
              <a:rPr lang="es-EC" b="1" dirty="0">
                <a:solidFill>
                  <a:srgbClr val="F96A1B">
                    <a:lumMod val="50000"/>
                  </a:srgbClr>
                </a:solidFill>
                <a:latin typeface="Franklin Gothic Book"/>
              </a:rPr>
              <a:t>INVESTIGACIÓN</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La investigación es el conjunto de métodos, técnicas y procedimientos a través de los cuales obtenemos determinas soluciones a los distintos problemas por lo que es un proceso científico, sistemático, lógico y objetivo.</a:t>
            </a:r>
          </a:p>
          <a:p>
            <a:pPr algn="just"/>
            <a:r>
              <a:rPr lang="es-ES" dirty="0">
                <a:solidFill>
                  <a:srgbClr val="506E94"/>
                </a:solidFill>
                <a:latin typeface="Franklin Gothic Book"/>
              </a:rPr>
              <a:t>Investigar es: indagar, inquirir, explorar, examinar, encontrar, buscar, descubrir, resolver.</a:t>
            </a:r>
          </a:p>
          <a:p>
            <a:pPr algn="just"/>
            <a:endParaRPr lang="es-ES" dirty="0">
              <a:solidFill>
                <a:srgbClr val="506E94"/>
              </a:solidFill>
              <a:latin typeface="Franklin Gothic Book"/>
            </a:endParaRPr>
          </a:p>
          <a:p>
            <a:pPr algn="just"/>
            <a:endParaRPr lang="es-ES" dirty="0">
              <a:solidFill>
                <a:srgbClr val="506E94"/>
              </a:solidFill>
              <a:latin typeface="Franklin Gothic Book"/>
            </a:endParaRPr>
          </a:p>
        </p:txBody>
      </p:sp>
      <p:pic>
        <p:nvPicPr>
          <p:cNvPr id="3" name="Imagen 2"/>
          <p:cNvPicPr>
            <a:picLocks noChangeAspect="1"/>
          </p:cNvPicPr>
          <p:nvPr/>
        </p:nvPicPr>
        <p:blipFill>
          <a:blip r:embed="rId2"/>
          <a:stretch>
            <a:fillRect/>
          </a:stretch>
        </p:blipFill>
        <p:spPr>
          <a:xfrm>
            <a:off x="5086622" y="4005064"/>
            <a:ext cx="2450804" cy="2078916"/>
          </a:xfrm>
          <a:prstGeom prst="rect">
            <a:avLst/>
          </a:prstGeom>
        </p:spPr>
      </p:pic>
    </p:spTree>
    <p:extLst>
      <p:ext uri="{BB962C8B-B14F-4D97-AF65-F5344CB8AC3E}">
        <p14:creationId xmlns:p14="http://schemas.microsoft.com/office/powerpoint/2010/main" val="396531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2495600" y="332656"/>
            <a:ext cx="7056784" cy="2862322"/>
          </a:xfrm>
          <a:prstGeom prst="rect">
            <a:avLst/>
          </a:prstGeom>
        </p:spPr>
        <p:txBody>
          <a:bodyPr wrap="square">
            <a:spAutoFit/>
          </a:bodyPr>
          <a:lstStyle/>
          <a:p>
            <a:pPr algn="just"/>
            <a:endParaRPr lang="es-ES" dirty="0">
              <a:solidFill>
                <a:srgbClr val="506E94"/>
              </a:solidFill>
              <a:latin typeface="Franklin Gothic Book"/>
            </a:endParaRPr>
          </a:p>
          <a:p>
            <a:pPr algn="just"/>
            <a:r>
              <a:rPr lang="es-ES" dirty="0">
                <a:solidFill>
                  <a:srgbClr val="506E94"/>
                </a:solidFill>
                <a:latin typeface="Franklin Gothic Book"/>
              </a:rPr>
              <a:t>Este trabajo se realiza generalmente a base de encuestas que ejecuta un entrevistador, que formula un interrogatorio de acuerdo con el cuestionario para obtener información testimonial.</a:t>
            </a:r>
          </a:p>
          <a:p>
            <a:pPr algn="just"/>
            <a:r>
              <a:rPr lang="es-ES" dirty="0">
                <a:solidFill>
                  <a:srgbClr val="506E94"/>
                </a:solidFill>
                <a:latin typeface="Franklin Gothic Book"/>
              </a:rPr>
              <a:t>Directamente se toman los datos para registrar los aspectos que incumben a personas, a hechos reales o a fenómenos, tanto naturales, como psicológicos y sociales.  Esto se puede realizar bajo dos modalidades diferentes:  contacto individual y contacto global</a:t>
            </a:r>
          </a:p>
          <a:p>
            <a:pPr algn="just"/>
            <a:endParaRPr lang="es-ES" dirty="0">
              <a:solidFill>
                <a:srgbClr val="506E94"/>
              </a:solidFill>
              <a:latin typeface="Franklin Gothic Book"/>
            </a:endParaRPr>
          </a:p>
          <a:p>
            <a:pPr algn="just"/>
            <a:endParaRPr lang="es-EC" dirty="0">
              <a:solidFill>
                <a:srgbClr val="506E94"/>
              </a:solidFill>
              <a:latin typeface="Franklin Gothic Book"/>
            </a:endParaRPr>
          </a:p>
        </p:txBody>
      </p:sp>
      <p:pic>
        <p:nvPicPr>
          <p:cNvPr id="6" name="Imagen 5"/>
          <p:cNvPicPr>
            <a:picLocks noChangeAspect="1"/>
          </p:cNvPicPr>
          <p:nvPr/>
        </p:nvPicPr>
        <p:blipFill>
          <a:blip r:embed="rId2"/>
          <a:stretch>
            <a:fillRect/>
          </a:stretch>
        </p:blipFill>
        <p:spPr>
          <a:xfrm>
            <a:off x="3431704" y="3194978"/>
            <a:ext cx="4532638" cy="2538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690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07568" y="205190"/>
            <a:ext cx="3240360" cy="3139321"/>
          </a:xfrm>
          <a:prstGeom prst="rect">
            <a:avLst/>
          </a:prstGeom>
        </p:spPr>
        <p:txBody>
          <a:bodyPr wrap="square">
            <a:spAutoFit/>
          </a:bodyPr>
          <a:lstStyle/>
          <a:p>
            <a:pPr algn="just"/>
            <a:endParaRPr lang="es-ES" dirty="0">
              <a:solidFill>
                <a:srgbClr val="506E94"/>
              </a:solidFill>
              <a:latin typeface="Franklin Gothic Book"/>
            </a:endParaRPr>
          </a:p>
          <a:p>
            <a:pPr algn="just"/>
            <a:r>
              <a:rPr lang="es-ES" dirty="0">
                <a:solidFill>
                  <a:srgbClr val="506E94"/>
                </a:solidFill>
                <a:latin typeface="Franklin Gothic Book"/>
              </a:rPr>
              <a:t>Los contactos individuales se realizan con personas representativas de la comunidad o de las instituciones públicas o privadas y con los especialistas relacionados con el tema de investigación</a:t>
            </a:r>
          </a:p>
          <a:p>
            <a:pPr algn="just"/>
            <a:endParaRPr lang="es-ES" dirty="0">
              <a:solidFill>
                <a:srgbClr val="506E94"/>
              </a:solidFill>
              <a:latin typeface="Franklin Gothic Book"/>
            </a:endParaRPr>
          </a:p>
          <a:p>
            <a:pPr algn="just"/>
            <a:endParaRPr lang="es-EC" dirty="0">
              <a:solidFill>
                <a:srgbClr val="506E94"/>
              </a:solidFill>
              <a:latin typeface="Franklin Gothic Book"/>
            </a:endParaRPr>
          </a:p>
        </p:txBody>
      </p:sp>
      <p:sp>
        <p:nvSpPr>
          <p:cNvPr id="3" name="1 Rectángulo"/>
          <p:cNvSpPr/>
          <p:nvPr/>
        </p:nvSpPr>
        <p:spPr>
          <a:xfrm>
            <a:off x="2239635" y="3717032"/>
            <a:ext cx="3240360" cy="2308324"/>
          </a:xfrm>
          <a:prstGeom prst="rect">
            <a:avLst/>
          </a:prstGeom>
        </p:spPr>
        <p:txBody>
          <a:bodyPr wrap="square">
            <a:spAutoFit/>
          </a:bodyPr>
          <a:lstStyle/>
          <a:p>
            <a:pPr algn="just"/>
            <a:r>
              <a:rPr lang="es-ES" dirty="0">
                <a:solidFill>
                  <a:srgbClr val="506E94"/>
                </a:solidFill>
                <a:latin typeface="Franklin Gothic Book"/>
              </a:rPr>
              <a:t>El contacto global tiene el propósito de captar las características más objetivas del hecho o fenómeno por investigar .  Mediante esta modalidad se logra una aprehensión de la realidad natural económica y social </a:t>
            </a:r>
          </a:p>
        </p:txBody>
      </p:sp>
      <p:pic>
        <p:nvPicPr>
          <p:cNvPr id="4" name="Imagen 3"/>
          <p:cNvPicPr>
            <a:picLocks noChangeAspect="1"/>
          </p:cNvPicPr>
          <p:nvPr/>
        </p:nvPicPr>
        <p:blipFill>
          <a:blip r:embed="rId2"/>
          <a:stretch>
            <a:fillRect/>
          </a:stretch>
        </p:blipFill>
        <p:spPr>
          <a:xfrm>
            <a:off x="6528048" y="1133249"/>
            <a:ext cx="2526302" cy="1283201"/>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3"/>
          <a:stretch>
            <a:fillRect/>
          </a:stretch>
        </p:blipFill>
        <p:spPr>
          <a:xfrm>
            <a:off x="6672065" y="3999657"/>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526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5321" y="1052737"/>
            <a:ext cx="7056784" cy="2031325"/>
          </a:xfrm>
          <a:prstGeom prst="rect">
            <a:avLst/>
          </a:prstGeom>
        </p:spPr>
        <p:txBody>
          <a:bodyPr wrap="square">
            <a:spAutoFit/>
          </a:bodyPr>
          <a:lstStyle/>
          <a:p>
            <a:pPr algn="ctr"/>
            <a:r>
              <a:rPr lang="es-EC" b="1" dirty="0">
                <a:solidFill>
                  <a:srgbClr val="F96A1B">
                    <a:lumMod val="50000"/>
                  </a:srgbClr>
                </a:solidFill>
                <a:latin typeface="Franklin Gothic Book"/>
              </a:rPr>
              <a:t>INVESTIGACIÓN DE LABORATORIO</a:t>
            </a:r>
            <a:endParaRPr lang="es-EC" dirty="0">
              <a:solidFill>
                <a:srgbClr val="F96A1B">
                  <a:lumMod val="50000"/>
                </a:srgbClr>
              </a:solidFill>
              <a:latin typeface="Franklin Gothic Book"/>
            </a:endParaRPr>
          </a:p>
          <a:p>
            <a:pPr algn="just"/>
            <a:r>
              <a:rPr lang="es-ES" b="1"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 </a:t>
            </a:r>
            <a:endParaRPr lang="es-EC" dirty="0">
              <a:solidFill>
                <a:srgbClr val="506E94"/>
              </a:solidFill>
              <a:latin typeface="Franklin Gothic Book"/>
            </a:endParaRPr>
          </a:p>
          <a:p>
            <a:pPr algn="just"/>
            <a:r>
              <a:rPr lang="es-ES" dirty="0">
                <a:solidFill>
                  <a:srgbClr val="506E94"/>
                </a:solidFill>
                <a:latin typeface="Franklin Gothic Book"/>
              </a:rPr>
              <a:t>La investigación de laboratorio se realiza en los lugares denominados laboratorios, los mismos que contienen los mas modernos aparatos de precisión mecánicos o eléctricos que sirven para realizar la observación y de la experimentación.  </a:t>
            </a:r>
          </a:p>
        </p:txBody>
      </p:sp>
      <p:pic>
        <p:nvPicPr>
          <p:cNvPr id="1026" name="Picture 2" descr="Resultado de imagen para investigación de laborato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816" y="3429000"/>
            <a:ext cx="3306328"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1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68706" y="593660"/>
            <a:ext cx="7056784" cy="369332"/>
          </a:xfrm>
          <a:prstGeom prst="rect">
            <a:avLst/>
          </a:prstGeom>
        </p:spPr>
        <p:txBody>
          <a:bodyPr wrap="square">
            <a:spAutoFit/>
          </a:bodyPr>
          <a:lstStyle/>
          <a:p>
            <a:pPr algn="just"/>
            <a:r>
              <a:rPr lang="es-ES" dirty="0">
                <a:solidFill>
                  <a:srgbClr val="506E94"/>
                </a:solidFill>
                <a:latin typeface="Franklin Gothic Book"/>
              </a:rPr>
              <a:t>Los principales tipos de laboratorio son:</a:t>
            </a:r>
          </a:p>
        </p:txBody>
      </p:sp>
      <p:sp>
        <p:nvSpPr>
          <p:cNvPr id="5" name="4 Rectángulo"/>
          <p:cNvSpPr/>
          <p:nvPr/>
        </p:nvSpPr>
        <p:spPr>
          <a:xfrm>
            <a:off x="2090520" y="3329391"/>
            <a:ext cx="2176463" cy="646331"/>
          </a:xfrm>
          <a:prstGeom prst="rect">
            <a:avLst/>
          </a:prstGeom>
        </p:spPr>
        <p:txBody>
          <a:bodyPr wrap="square">
            <a:spAutoFit/>
          </a:bodyPr>
          <a:lstStyle/>
          <a:p>
            <a:pPr algn="ctr"/>
            <a:r>
              <a:rPr lang="es-ES" dirty="0">
                <a:solidFill>
                  <a:srgbClr val="506E94"/>
                </a:solidFill>
                <a:latin typeface="Franklin Gothic Book"/>
              </a:rPr>
              <a:t>Laboratorio de Física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1736014"/>
            <a:ext cx="2176463" cy="1457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631" y="1820077"/>
            <a:ext cx="2020723" cy="1363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5101824" y="3320190"/>
            <a:ext cx="1944216" cy="646331"/>
          </a:xfrm>
          <a:prstGeom prst="rect">
            <a:avLst/>
          </a:prstGeom>
        </p:spPr>
        <p:txBody>
          <a:bodyPr wrap="square">
            <a:spAutoFit/>
          </a:bodyPr>
          <a:lstStyle/>
          <a:p>
            <a:pPr algn="ctr"/>
            <a:r>
              <a:rPr lang="es-ES" dirty="0">
                <a:solidFill>
                  <a:srgbClr val="506E94"/>
                </a:solidFill>
                <a:latin typeface="Franklin Gothic Book"/>
              </a:rPr>
              <a:t>Laboratorio de </a:t>
            </a:r>
          </a:p>
          <a:p>
            <a:pPr algn="ctr"/>
            <a:r>
              <a:rPr lang="es-ES" dirty="0">
                <a:solidFill>
                  <a:srgbClr val="506E94"/>
                </a:solidFill>
                <a:latin typeface="Franklin Gothic Book"/>
              </a:rPr>
              <a:t>Química</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4232" y="1820077"/>
            <a:ext cx="1960198" cy="1303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8256240" y="3212977"/>
            <a:ext cx="1944216" cy="646331"/>
          </a:xfrm>
          <a:prstGeom prst="rect">
            <a:avLst/>
          </a:prstGeom>
        </p:spPr>
        <p:txBody>
          <a:bodyPr wrap="square">
            <a:spAutoFit/>
          </a:bodyPr>
          <a:lstStyle/>
          <a:p>
            <a:pPr algn="ctr"/>
            <a:r>
              <a:rPr lang="es-ES" dirty="0">
                <a:solidFill>
                  <a:srgbClr val="506E94"/>
                </a:solidFill>
                <a:latin typeface="Franklin Gothic Book"/>
              </a:rPr>
              <a:t>Laboratorio clínico</a:t>
            </a:r>
          </a:p>
        </p:txBody>
      </p:sp>
    </p:spTree>
    <p:extLst>
      <p:ext uri="{BB962C8B-B14F-4D97-AF65-F5344CB8AC3E}">
        <p14:creationId xmlns:p14="http://schemas.microsoft.com/office/powerpoint/2010/main" val="239813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23792" y="1210671"/>
            <a:ext cx="345638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solidFill>
                  <a:srgbClr val="F96A1B">
                    <a:lumMod val="50000"/>
                  </a:srgbClr>
                </a:solidFill>
              </a:rPr>
              <a:t>BIBLIOGRAFÍA</a:t>
            </a:r>
            <a:endParaRPr lang="es-EC" dirty="0">
              <a:solidFill>
                <a:srgbClr val="F96A1B">
                  <a:lumMod val="50000"/>
                </a:srgbClr>
              </a:solidFill>
            </a:endParaRPr>
          </a:p>
        </p:txBody>
      </p:sp>
      <p:sp>
        <p:nvSpPr>
          <p:cNvPr id="3" name="2 CuadroTexto"/>
          <p:cNvSpPr txBox="1"/>
          <p:nvPr/>
        </p:nvSpPr>
        <p:spPr>
          <a:xfrm>
            <a:off x="2063552" y="1916833"/>
            <a:ext cx="7920880" cy="646331"/>
          </a:xfrm>
          <a:prstGeom prst="rect">
            <a:avLst/>
          </a:prstGeom>
          <a:noFill/>
        </p:spPr>
        <p:txBody>
          <a:bodyPr wrap="square" rtlCol="0">
            <a:spAutoFit/>
          </a:bodyPr>
          <a:lstStyle/>
          <a:p>
            <a:r>
              <a:rPr lang="es-EC" dirty="0">
                <a:solidFill>
                  <a:srgbClr val="000000"/>
                </a:solidFill>
              </a:rPr>
              <a:t>Cómo realizar la tesis o una investigación. </a:t>
            </a:r>
            <a:r>
              <a:rPr lang="es-EC" dirty="0" err="1">
                <a:solidFill>
                  <a:srgbClr val="000000"/>
                </a:solidFill>
              </a:rPr>
              <a:t>Urquizo</a:t>
            </a:r>
            <a:r>
              <a:rPr lang="es-EC" dirty="0">
                <a:solidFill>
                  <a:srgbClr val="000000"/>
                </a:solidFill>
              </a:rPr>
              <a:t> </a:t>
            </a:r>
            <a:r>
              <a:rPr lang="es-EC" dirty="0" err="1">
                <a:solidFill>
                  <a:srgbClr val="000000"/>
                </a:solidFill>
              </a:rPr>
              <a:t>Huilcapi</a:t>
            </a:r>
            <a:r>
              <a:rPr lang="es-EC" dirty="0">
                <a:solidFill>
                  <a:srgbClr val="000000"/>
                </a:solidFill>
              </a:rPr>
              <a:t> Ángel Imprenta Gráficas IMPULSO</a:t>
            </a:r>
          </a:p>
        </p:txBody>
      </p:sp>
    </p:spTree>
    <p:extLst>
      <p:ext uri="{BB962C8B-B14F-4D97-AF65-F5344CB8AC3E}">
        <p14:creationId xmlns:p14="http://schemas.microsoft.com/office/powerpoint/2010/main" val="3859487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07568" y="182811"/>
            <a:ext cx="7848872" cy="2585323"/>
          </a:xfrm>
          <a:prstGeom prst="rect">
            <a:avLst/>
          </a:prstGeom>
        </p:spPr>
        <p:txBody>
          <a:bodyPr wrap="square">
            <a:spAutoFit/>
          </a:bodyPr>
          <a:lstStyle>
            <a:defPPr>
              <a:defRPr lang="es-EC"/>
            </a:defPPr>
            <a:lvl1pPr algn="just">
              <a:defRPr>
                <a:solidFill>
                  <a:schemeClr val="accent6"/>
                </a:solidFill>
              </a:defRPr>
            </a:lvl1pPr>
          </a:lstStyle>
          <a:p>
            <a:pPr algn="ctr"/>
            <a:r>
              <a:rPr lang="es-EC" b="1" dirty="0">
                <a:solidFill>
                  <a:srgbClr val="F96A1B">
                    <a:lumMod val="50000"/>
                  </a:srgbClr>
                </a:solidFill>
                <a:latin typeface="Franklin Gothic Book"/>
              </a:rPr>
              <a:t>3. MARCO METODOLÓGICO</a:t>
            </a:r>
          </a:p>
          <a:p>
            <a:r>
              <a:rPr lang="es-EC" dirty="0">
                <a:solidFill>
                  <a:srgbClr val="506E94"/>
                </a:solidFill>
                <a:latin typeface="Franklin Gothic Book"/>
              </a:rPr>
              <a:t>Según Ángel Urquizo el éxito o fracaso de la investigación depende del marco metodológico</a:t>
            </a:r>
          </a:p>
          <a:p>
            <a:endParaRPr lang="es-EC" dirty="0">
              <a:solidFill>
                <a:srgbClr val="506E94"/>
              </a:solidFill>
              <a:latin typeface="Franklin Gothic Book"/>
            </a:endParaRPr>
          </a:p>
          <a:p>
            <a:r>
              <a:rPr lang="es-EC" dirty="0">
                <a:solidFill>
                  <a:srgbClr val="506E94"/>
                </a:solidFill>
                <a:latin typeface="Franklin Gothic Book"/>
              </a:rPr>
              <a:t>En el maro metodológico se debe constar:</a:t>
            </a:r>
          </a:p>
          <a:p>
            <a:pPr marL="285750" indent="-285750">
              <a:buFont typeface="Arial" panose="020B0604020202020204" pitchFamily="34" charset="0"/>
              <a:buChar char="•"/>
            </a:pPr>
            <a:r>
              <a:rPr lang="es-EC" dirty="0">
                <a:solidFill>
                  <a:srgbClr val="506E94"/>
                </a:solidFill>
                <a:latin typeface="Franklin Gothic Book"/>
              </a:rPr>
              <a:t>¿Qué estudio es?</a:t>
            </a:r>
          </a:p>
          <a:p>
            <a:pPr marL="285750" indent="-285750">
              <a:buFont typeface="Arial" panose="020B0604020202020204" pitchFamily="34" charset="0"/>
              <a:buChar char="•"/>
            </a:pPr>
            <a:r>
              <a:rPr lang="es-EC" dirty="0" smtClean="0">
                <a:solidFill>
                  <a:srgbClr val="506E94"/>
                </a:solidFill>
                <a:latin typeface="Franklin Gothic Book"/>
              </a:rPr>
              <a:t>¿</a:t>
            </a:r>
            <a:r>
              <a:rPr lang="es-EC" dirty="0" smtClean="0">
                <a:solidFill>
                  <a:srgbClr val="506E94"/>
                </a:solidFill>
                <a:latin typeface="Franklin Gothic Book"/>
              </a:rPr>
              <a:t>Quién participara en </a:t>
            </a:r>
            <a:r>
              <a:rPr lang="es-EC" dirty="0" smtClean="0">
                <a:solidFill>
                  <a:srgbClr val="506E94"/>
                </a:solidFill>
                <a:latin typeface="Franklin Gothic Book"/>
              </a:rPr>
              <a:t>este estudio?</a:t>
            </a:r>
            <a:endParaRPr lang="es-EC" dirty="0">
              <a:solidFill>
                <a:srgbClr val="506E94"/>
              </a:solidFill>
              <a:latin typeface="Franklin Gothic Book"/>
            </a:endParaRPr>
          </a:p>
          <a:p>
            <a:pPr marL="285750" indent="-285750">
              <a:buFont typeface="Arial" panose="020B0604020202020204" pitchFamily="34" charset="0"/>
              <a:buChar char="•"/>
            </a:pPr>
            <a:r>
              <a:rPr lang="es-EC" dirty="0">
                <a:solidFill>
                  <a:srgbClr val="506E94"/>
                </a:solidFill>
                <a:latin typeface="Franklin Gothic Book"/>
              </a:rPr>
              <a:t>¿En dónde se hará?</a:t>
            </a:r>
          </a:p>
          <a:p>
            <a:pPr marL="285750" indent="-285750">
              <a:buFont typeface="Arial" panose="020B0604020202020204" pitchFamily="34" charset="0"/>
              <a:buChar char="•"/>
            </a:pPr>
            <a:r>
              <a:rPr lang="es-EC" dirty="0">
                <a:solidFill>
                  <a:srgbClr val="506E94"/>
                </a:solidFill>
                <a:latin typeface="Franklin Gothic Book"/>
              </a:rPr>
              <a:t>¿Con qué instrumentos se recogerá los datos y la información?</a:t>
            </a:r>
          </a:p>
        </p:txBody>
      </p:sp>
      <p:sp>
        <p:nvSpPr>
          <p:cNvPr id="4" name="1 CuadroTexto"/>
          <p:cNvSpPr txBox="1"/>
          <p:nvPr/>
        </p:nvSpPr>
        <p:spPr>
          <a:xfrm>
            <a:off x="2207568" y="2807901"/>
            <a:ext cx="7848872" cy="2585323"/>
          </a:xfrm>
          <a:prstGeom prst="rect">
            <a:avLst/>
          </a:prstGeom>
        </p:spPr>
        <p:txBody>
          <a:bodyPr wrap="square">
            <a:spAutoFit/>
          </a:bodyPr>
          <a:lstStyle>
            <a:defPPr>
              <a:defRPr lang="es-EC"/>
            </a:defPPr>
            <a:lvl1pPr algn="just">
              <a:defRPr>
                <a:solidFill>
                  <a:schemeClr val="accent6"/>
                </a:solidFill>
              </a:defRPr>
            </a:lvl1pPr>
          </a:lstStyle>
          <a:p>
            <a:pPr algn="l"/>
            <a:r>
              <a:rPr lang="es-EC" b="1" dirty="0">
                <a:solidFill>
                  <a:srgbClr val="506E94"/>
                </a:solidFill>
                <a:latin typeface="Franklin Gothic Book"/>
              </a:rPr>
              <a:t>En este marco se debe:</a:t>
            </a:r>
          </a:p>
          <a:p>
            <a:pPr marL="285750" indent="-285750" algn="l">
              <a:buFont typeface="Arial" panose="020B0604020202020204" pitchFamily="34" charset="0"/>
              <a:buChar char="•"/>
            </a:pPr>
            <a:r>
              <a:rPr lang="es-MX" dirty="0">
                <a:solidFill>
                  <a:srgbClr val="506E94"/>
                </a:solidFill>
                <a:latin typeface="Franklin Gothic Book"/>
              </a:rPr>
              <a:t>Indicar el diseño de la investigación</a:t>
            </a:r>
            <a:endParaRPr lang="es-EC" dirty="0">
              <a:solidFill>
                <a:srgbClr val="506E94"/>
              </a:solidFill>
              <a:latin typeface="Franklin Gothic Book"/>
            </a:endParaRPr>
          </a:p>
          <a:p>
            <a:pPr marL="285750" indent="-285750">
              <a:buFont typeface="Arial" panose="020B0604020202020204" pitchFamily="34" charset="0"/>
              <a:buChar char="•"/>
            </a:pPr>
            <a:r>
              <a:rPr lang="es-EC" dirty="0">
                <a:solidFill>
                  <a:srgbClr val="506E94"/>
                </a:solidFill>
                <a:latin typeface="Franklin Gothic Book"/>
              </a:rPr>
              <a:t>Indicar el </a:t>
            </a:r>
            <a:r>
              <a:rPr lang="es-EC" dirty="0" smtClean="0">
                <a:solidFill>
                  <a:srgbClr val="506E94"/>
                </a:solidFill>
                <a:latin typeface="Franklin Gothic Book"/>
              </a:rPr>
              <a:t>nivel y tipo </a:t>
            </a:r>
            <a:r>
              <a:rPr lang="es-EC" dirty="0">
                <a:solidFill>
                  <a:srgbClr val="506E94"/>
                </a:solidFill>
                <a:latin typeface="Franklin Gothic Book"/>
              </a:rPr>
              <a:t>de la investigación</a:t>
            </a:r>
          </a:p>
          <a:p>
            <a:pPr marL="285750" indent="-285750">
              <a:buFont typeface="Arial" panose="020B0604020202020204" pitchFamily="34" charset="0"/>
              <a:buChar char="•"/>
            </a:pPr>
            <a:r>
              <a:rPr lang="es-EC" dirty="0">
                <a:solidFill>
                  <a:srgbClr val="506E94"/>
                </a:solidFill>
                <a:latin typeface="Franklin Gothic Book"/>
              </a:rPr>
              <a:t>Determinar la población y muestra</a:t>
            </a:r>
          </a:p>
          <a:p>
            <a:pPr marL="285750" indent="-285750">
              <a:buFont typeface="Arial" panose="020B0604020202020204" pitchFamily="34" charset="0"/>
              <a:buChar char="•"/>
            </a:pPr>
            <a:r>
              <a:rPr lang="es-EC" dirty="0">
                <a:solidFill>
                  <a:srgbClr val="506E94"/>
                </a:solidFill>
                <a:latin typeface="Franklin Gothic Book"/>
              </a:rPr>
              <a:t>Indicar el método técnica e instrumentos a utilizarse en la recolección de los datos </a:t>
            </a:r>
          </a:p>
          <a:p>
            <a:pPr marL="285750" indent="-285750">
              <a:buFont typeface="Arial" panose="020B0604020202020204" pitchFamily="34" charset="0"/>
              <a:buChar char="•"/>
            </a:pPr>
            <a:r>
              <a:rPr lang="es-EC" dirty="0">
                <a:solidFill>
                  <a:srgbClr val="506E94"/>
                </a:solidFill>
                <a:latin typeface="Franklin Gothic Book"/>
              </a:rPr>
              <a:t>Indicar como se realizará la tabulación, análisis y la presentación de los resultados en cuadros, gráficos con su análisis e interpretación.</a:t>
            </a:r>
          </a:p>
          <a:p>
            <a:pPr marL="285750" indent="-285750">
              <a:buFont typeface="Arial" panose="020B0604020202020204" pitchFamily="34" charset="0"/>
              <a:buChar char="•"/>
            </a:pPr>
            <a:endParaRPr lang="es-EC" dirty="0">
              <a:solidFill>
                <a:srgbClr val="506E94"/>
              </a:solidFill>
              <a:latin typeface="Franklin Gothic Book"/>
            </a:endParaRPr>
          </a:p>
        </p:txBody>
      </p:sp>
    </p:spTree>
    <p:extLst>
      <p:ext uri="{BB962C8B-B14F-4D97-AF65-F5344CB8AC3E}">
        <p14:creationId xmlns:p14="http://schemas.microsoft.com/office/powerpoint/2010/main" val="71487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5465" y="311596"/>
            <a:ext cx="9530365" cy="4801314"/>
          </a:xfrm>
          <a:prstGeom prst="rect">
            <a:avLst/>
          </a:prstGeom>
        </p:spPr>
        <p:txBody>
          <a:bodyPr wrap="square">
            <a:spAutoFit/>
          </a:bodyPr>
          <a:lstStyle>
            <a:defPPr>
              <a:defRPr lang="es-EC"/>
            </a:defPPr>
            <a:lvl1pPr algn="just">
              <a:defRPr>
                <a:solidFill>
                  <a:schemeClr val="accent6"/>
                </a:solidFill>
              </a:defRPr>
            </a:lvl1pPr>
          </a:lstStyle>
          <a:p>
            <a:pPr algn="ctr"/>
            <a:r>
              <a:rPr lang="es-MX" b="1" dirty="0">
                <a:solidFill>
                  <a:srgbClr val="F96A1B">
                    <a:lumMod val="50000"/>
                  </a:srgbClr>
                </a:solidFill>
                <a:latin typeface="Franklin Gothic Book"/>
              </a:rPr>
              <a:t>DISEÑO DE LA INVESTIGACIÓN</a:t>
            </a:r>
            <a:endParaRPr lang="es-EC" b="1" dirty="0">
              <a:solidFill>
                <a:srgbClr val="F96A1B">
                  <a:lumMod val="50000"/>
                </a:srgbClr>
              </a:solidFill>
              <a:latin typeface="Franklin Gothic Book"/>
            </a:endParaRPr>
          </a:p>
          <a:p>
            <a:endParaRPr lang="es-EC" dirty="0">
              <a:solidFill>
                <a:srgbClr val="506E94"/>
              </a:solidFill>
              <a:latin typeface="Franklin Gothic Book"/>
            </a:endParaRPr>
          </a:p>
          <a:p>
            <a:r>
              <a:rPr lang="es-EC" dirty="0">
                <a:solidFill>
                  <a:srgbClr val="506E94"/>
                </a:solidFill>
                <a:latin typeface="Franklin Gothic Book"/>
              </a:rPr>
              <a:t>Constituye el plan o estrategia para responder a las preguntas de investigación, así también orientará como responder los objetivos, </a:t>
            </a:r>
          </a:p>
          <a:p>
            <a:r>
              <a:rPr lang="es-EC" dirty="0">
                <a:solidFill>
                  <a:srgbClr val="506E94"/>
                </a:solidFill>
                <a:latin typeface="Franklin Gothic Book"/>
              </a:rPr>
              <a:t>A continuación los principales diseños:</a:t>
            </a:r>
          </a:p>
          <a:p>
            <a:endParaRPr lang="es-MX" dirty="0">
              <a:solidFill>
                <a:srgbClr val="506E94"/>
              </a:solidFill>
              <a:latin typeface="Franklin Gothic Book"/>
            </a:endParaRPr>
          </a:p>
          <a:p>
            <a:pPr indent="-285750" algn="l">
              <a:buFont typeface="Arial" panose="020B0604020202020204" pitchFamily="34" charset="0"/>
              <a:buChar char="•"/>
            </a:pPr>
            <a:r>
              <a:rPr lang="es-MX" b="1" dirty="0">
                <a:solidFill>
                  <a:srgbClr val="F96A1B">
                    <a:lumMod val="50000"/>
                  </a:srgbClr>
                </a:solidFill>
                <a:latin typeface="Franklin Gothic Book"/>
              </a:rPr>
              <a:t>Diseño experimental:</a:t>
            </a:r>
          </a:p>
          <a:p>
            <a:r>
              <a:rPr lang="es-MX" dirty="0">
                <a:solidFill>
                  <a:srgbClr val="506E94"/>
                </a:solidFill>
                <a:latin typeface="Franklin Gothic Book"/>
              </a:rPr>
              <a:t>Un </a:t>
            </a:r>
            <a:r>
              <a:rPr lang="es-MX" dirty="0" smtClean="0">
                <a:solidFill>
                  <a:srgbClr val="506E94"/>
                </a:solidFill>
                <a:latin typeface="Franklin Gothic Book"/>
              </a:rPr>
              <a:t>experimento consiste </a:t>
            </a:r>
            <a:r>
              <a:rPr lang="es-MX" dirty="0">
                <a:solidFill>
                  <a:srgbClr val="506E94"/>
                </a:solidFill>
                <a:latin typeface="Franklin Gothic Book"/>
              </a:rPr>
              <a:t>en aplicar un estímulo a un individuo o grupo de individuos viendo el efecto de este estímulo en la o las variables que representa su comportamiento.</a:t>
            </a:r>
          </a:p>
          <a:p>
            <a:r>
              <a:rPr lang="es-MX" dirty="0" smtClean="0">
                <a:solidFill>
                  <a:srgbClr val="506E94"/>
                </a:solidFill>
                <a:latin typeface="Franklin Gothic Book"/>
              </a:rPr>
              <a:t>En </a:t>
            </a:r>
            <a:r>
              <a:rPr lang="es-MX" dirty="0">
                <a:solidFill>
                  <a:srgbClr val="506E94"/>
                </a:solidFill>
                <a:latin typeface="Franklin Gothic Book"/>
              </a:rPr>
              <a:t>un estudio experimental se manipula las variables independiente (causa)  y se ven los efectos de las variables dependientes.</a:t>
            </a:r>
          </a:p>
          <a:p>
            <a:endParaRPr lang="es-MX" dirty="0" smtClean="0">
              <a:solidFill>
                <a:srgbClr val="506E94"/>
              </a:solidFill>
              <a:latin typeface="Franklin Gothic Book"/>
            </a:endParaRPr>
          </a:p>
          <a:p>
            <a:r>
              <a:rPr lang="es-MX" dirty="0" smtClean="0">
                <a:solidFill>
                  <a:srgbClr val="506E94"/>
                </a:solidFill>
                <a:latin typeface="Franklin Gothic Book"/>
              </a:rPr>
              <a:t>Los </a:t>
            </a:r>
            <a:r>
              <a:rPr lang="es-MX" dirty="0">
                <a:solidFill>
                  <a:srgbClr val="506E94"/>
                </a:solidFill>
                <a:latin typeface="Franklin Gothic Book"/>
              </a:rPr>
              <a:t>experimentos verdaderos son explicativos.</a:t>
            </a:r>
          </a:p>
          <a:p>
            <a:endParaRPr lang="es-MX" dirty="0" smtClean="0">
              <a:solidFill>
                <a:srgbClr val="506E94"/>
              </a:solidFill>
              <a:latin typeface="Franklin Gothic Book"/>
            </a:endParaRPr>
          </a:p>
          <a:p>
            <a:r>
              <a:rPr lang="es-MX" dirty="0" smtClean="0">
                <a:solidFill>
                  <a:srgbClr val="506E94"/>
                </a:solidFill>
                <a:latin typeface="Franklin Gothic Book"/>
              </a:rPr>
              <a:t>Ejemplo</a:t>
            </a:r>
            <a:r>
              <a:rPr lang="es-MX" dirty="0">
                <a:solidFill>
                  <a:srgbClr val="506E94"/>
                </a:solidFill>
                <a:latin typeface="Franklin Gothic Book"/>
              </a:rPr>
              <a:t>:  De los programas de televisión que ven los niños depende su conducta.  Manipular la variable independiente significa que hagamos ver a los niños programas violentos en unos casos y pacíficos en otros para poder apreciar el cambio de conducta.</a:t>
            </a:r>
            <a:endParaRPr lang="es-EC" dirty="0">
              <a:solidFill>
                <a:srgbClr val="506E94"/>
              </a:solidFill>
              <a:latin typeface="Franklin Gothic Book"/>
            </a:endParaRPr>
          </a:p>
        </p:txBody>
      </p:sp>
      <p:pic>
        <p:nvPicPr>
          <p:cNvPr id="2050" name="Picture 2" descr="Investigación experimental: qué es, características, tipos, ejempl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4279" y="5282144"/>
            <a:ext cx="1912736" cy="125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7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71564" y="537584"/>
            <a:ext cx="7848872" cy="4247317"/>
          </a:xfrm>
          <a:prstGeom prst="rect">
            <a:avLst/>
          </a:prstGeom>
        </p:spPr>
        <p:txBody>
          <a:bodyPr wrap="square">
            <a:spAutoFit/>
          </a:bodyPr>
          <a:lstStyle>
            <a:defPPr>
              <a:defRPr lang="es-EC"/>
            </a:defPPr>
            <a:lvl1pPr algn="just">
              <a:defRPr>
                <a:solidFill>
                  <a:schemeClr val="accent6"/>
                </a:solidFill>
              </a:defRPr>
            </a:lvl1pPr>
          </a:lstStyle>
          <a:p>
            <a:pPr indent="-285750" algn="l">
              <a:buFont typeface="Arial" panose="020B0604020202020204" pitchFamily="34" charset="0"/>
              <a:buChar char="•"/>
            </a:pPr>
            <a:r>
              <a:rPr lang="es-MX" b="1" dirty="0">
                <a:solidFill>
                  <a:srgbClr val="F96A1B">
                    <a:lumMod val="50000"/>
                  </a:srgbClr>
                </a:solidFill>
                <a:latin typeface="Franklin Gothic Book"/>
              </a:rPr>
              <a:t>Diseño cuasi experimental:</a:t>
            </a:r>
          </a:p>
          <a:p>
            <a:r>
              <a:rPr lang="es-MX" dirty="0">
                <a:solidFill>
                  <a:srgbClr val="506E94"/>
                </a:solidFill>
                <a:latin typeface="Franklin Gothic Book"/>
              </a:rPr>
              <a:t>Se trabaja con un grupo intacto no elegido al azar (ya estaban formados antes del experimento se manipula al menos una variable independiente)  Su validez interna se alcanza en la medida en que se haga ver o se demuestre la equivalencia inicial de los grupos participantes así como la equivalencia en el proceso de experimentación.</a:t>
            </a:r>
          </a:p>
          <a:p>
            <a:endParaRPr lang="es-MX" dirty="0">
              <a:solidFill>
                <a:srgbClr val="506E94"/>
              </a:solidFill>
              <a:latin typeface="Franklin Gothic Book"/>
            </a:endParaRPr>
          </a:p>
          <a:p>
            <a:r>
              <a:rPr lang="es-MX" dirty="0">
                <a:solidFill>
                  <a:srgbClr val="506E94"/>
                </a:solidFill>
                <a:latin typeface="Franklin Gothic Book"/>
              </a:rPr>
              <a:t>Los cuasi experimentos son correlacionales y pueden llegar a ser explicativos</a:t>
            </a:r>
          </a:p>
          <a:p>
            <a:endParaRPr lang="es-MX" dirty="0">
              <a:solidFill>
                <a:srgbClr val="506E94"/>
              </a:solidFill>
              <a:latin typeface="Franklin Gothic Book"/>
            </a:endParaRPr>
          </a:p>
          <a:p>
            <a:r>
              <a:rPr lang="es-MX" dirty="0">
                <a:solidFill>
                  <a:srgbClr val="506E94"/>
                </a:solidFill>
                <a:latin typeface="Franklin Gothic Book"/>
              </a:rPr>
              <a:t>En general su validez es menor que las de los diseños experimentales por la falta de aleatoriedad </a:t>
            </a:r>
          </a:p>
          <a:p>
            <a:endParaRPr lang="es-MX" dirty="0">
              <a:solidFill>
                <a:srgbClr val="506E94"/>
              </a:solidFill>
              <a:latin typeface="Franklin Gothic Book"/>
            </a:endParaRPr>
          </a:p>
          <a:p>
            <a:r>
              <a:rPr lang="es-MX" dirty="0">
                <a:solidFill>
                  <a:srgbClr val="506E94"/>
                </a:solidFill>
                <a:latin typeface="Franklin Gothic Book"/>
              </a:rPr>
              <a:t>Ejemplo:  El rendimiento escolar del grupo A utilizando una nueva metodología es diferente al rendimiento escolar del grupo B utilizando la metodología tradicional. </a:t>
            </a:r>
            <a:endParaRPr lang="es-EC" dirty="0">
              <a:solidFill>
                <a:srgbClr val="506E94"/>
              </a:solidFill>
              <a:latin typeface="Franklin Gothic Book"/>
            </a:endParaRPr>
          </a:p>
        </p:txBody>
      </p:sp>
      <p:pic>
        <p:nvPicPr>
          <p:cNvPr id="1026" name="Picture 2" descr="▷【Investigación Cuasi-Experimental】» Características y m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44" y="5190519"/>
            <a:ext cx="1682437" cy="140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4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07568" y="582052"/>
            <a:ext cx="7848872" cy="4524315"/>
          </a:xfrm>
          <a:prstGeom prst="rect">
            <a:avLst/>
          </a:prstGeom>
        </p:spPr>
        <p:txBody>
          <a:bodyPr wrap="square">
            <a:spAutoFit/>
          </a:bodyPr>
          <a:lstStyle>
            <a:defPPr>
              <a:defRPr lang="es-EC"/>
            </a:defPPr>
            <a:lvl1pPr algn="just">
              <a:defRPr>
                <a:solidFill>
                  <a:schemeClr val="accent6"/>
                </a:solidFill>
              </a:defRPr>
            </a:lvl1pPr>
          </a:lstStyle>
          <a:p>
            <a:pPr indent="-285750" algn="l">
              <a:buFont typeface="Arial" panose="020B0604020202020204" pitchFamily="34" charset="0"/>
              <a:buChar char="•"/>
            </a:pPr>
            <a:r>
              <a:rPr lang="es-MX" b="1" dirty="0">
                <a:solidFill>
                  <a:srgbClr val="F96A1B">
                    <a:lumMod val="50000"/>
                  </a:srgbClr>
                </a:solidFill>
                <a:latin typeface="Franklin Gothic Book"/>
              </a:rPr>
              <a:t>Diseño no experimental:</a:t>
            </a:r>
          </a:p>
          <a:p>
            <a:endParaRPr lang="es-MX" dirty="0">
              <a:solidFill>
                <a:srgbClr val="506E94"/>
              </a:solidFill>
              <a:latin typeface="Franklin Gothic Book"/>
            </a:endParaRPr>
          </a:p>
          <a:p>
            <a:r>
              <a:rPr lang="es-MX" dirty="0">
                <a:solidFill>
                  <a:srgbClr val="506E94"/>
                </a:solidFill>
                <a:latin typeface="Franklin Gothic Book"/>
              </a:rPr>
              <a:t>La investigación no experimental es sistemática y empírica se realiza sin manipular intencionalmente las variables independientes.  En estos estudias el investigador observa los fenómenos tal y como ocurren naturalmente, sin intervenir en su desarrollo y luego se los analiza y describe (sin condiciones ni estímulos)</a:t>
            </a:r>
          </a:p>
          <a:p>
            <a:endParaRPr lang="es-MX" dirty="0">
              <a:solidFill>
                <a:srgbClr val="506E94"/>
              </a:solidFill>
              <a:latin typeface="Franklin Gothic Book"/>
            </a:endParaRPr>
          </a:p>
          <a:p>
            <a:r>
              <a:rPr lang="es-MX" dirty="0">
                <a:solidFill>
                  <a:srgbClr val="506E94"/>
                </a:solidFill>
                <a:latin typeface="Franklin Gothic Book"/>
              </a:rPr>
              <a:t>Los estudios cuantitativos tienen a ser altamente estructurados de modo que el investigador especifica las características principales del diseño antes de obtener un solo dato.  Mientras que el diseño de los estudios cualitativos es más flexible, permite realizar ajustes a fin de sacar el máximo provecho a la información durante la fase de su realización.</a:t>
            </a:r>
          </a:p>
          <a:p>
            <a:endParaRPr lang="es-MX" dirty="0">
              <a:solidFill>
                <a:srgbClr val="506E94"/>
              </a:solidFill>
              <a:latin typeface="Franklin Gothic Book"/>
            </a:endParaRPr>
          </a:p>
          <a:p>
            <a:r>
              <a:rPr lang="es-MX" dirty="0">
                <a:solidFill>
                  <a:srgbClr val="506E94"/>
                </a:solidFill>
                <a:latin typeface="Franklin Gothic Book"/>
              </a:rPr>
              <a:t>Ejemplo: Análisis del perfil de un egresado frente a su actividad profesional</a:t>
            </a:r>
          </a:p>
          <a:p>
            <a:endParaRPr lang="es-EC" dirty="0">
              <a:solidFill>
                <a:srgbClr val="506E94"/>
              </a:solidFill>
              <a:latin typeface="Franklin Gothic Book"/>
            </a:endParaRPr>
          </a:p>
        </p:txBody>
      </p:sp>
      <p:pic>
        <p:nvPicPr>
          <p:cNvPr id="3076" name="Picture 4" descr="Diseños no experimentales - Tankekarta - Exem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6384" y="5265688"/>
            <a:ext cx="1802073" cy="119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0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 xmlns:a16="http://schemas.microsoft.com/office/drawing/2014/main" id="{98708333-F283-D6B2-E1D1-DC5FCEE7155B}"/>
              </a:ext>
            </a:extLst>
          </p:cNvPr>
          <p:cNvSpPr txBox="1"/>
          <p:nvPr/>
        </p:nvSpPr>
        <p:spPr>
          <a:xfrm>
            <a:off x="2194689" y="311595"/>
            <a:ext cx="7848872" cy="4801314"/>
          </a:xfrm>
          <a:prstGeom prst="rect">
            <a:avLst/>
          </a:prstGeom>
        </p:spPr>
        <p:txBody>
          <a:bodyPr wrap="square">
            <a:spAutoFit/>
          </a:bodyPr>
          <a:lstStyle>
            <a:defPPr>
              <a:defRPr lang="es-EC"/>
            </a:defPPr>
            <a:lvl1pPr algn="just">
              <a:defRPr>
                <a:solidFill>
                  <a:schemeClr val="accent6"/>
                </a:solidFill>
              </a:defRPr>
            </a:lvl1pPr>
          </a:lstStyle>
          <a:p>
            <a:pPr algn="l"/>
            <a:r>
              <a:rPr lang="es-MX" b="1" dirty="0">
                <a:solidFill>
                  <a:srgbClr val="F96A1B">
                    <a:lumMod val="50000"/>
                  </a:srgbClr>
                </a:solidFill>
                <a:latin typeface="Franklin Gothic Book"/>
              </a:rPr>
              <a:t>La investigación no experimental puede ser:</a:t>
            </a:r>
          </a:p>
          <a:p>
            <a:endParaRPr lang="es-MX" b="1" dirty="0">
              <a:solidFill>
                <a:srgbClr val="506E94"/>
              </a:solidFill>
              <a:latin typeface="Franklin Gothic Book"/>
            </a:endParaRPr>
          </a:p>
          <a:p>
            <a:pPr marL="285750" indent="-285750">
              <a:buFont typeface="Arial" panose="020B0604020202020204" pitchFamily="34" charset="0"/>
              <a:buChar char="•"/>
            </a:pPr>
            <a:r>
              <a:rPr lang="es-EC" dirty="0">
                <a:solidFill>
                  <a:srgbClr val="506E94"/>
                </a:solidFill>
                <a:latin typeface="Franklin Gothic Book"/>
              </a:rPr>
              <a:t>Diseño transeccional o transversal: recolecta los datos en un solo momento es decir en un tiempo único y son:</a:t>
            </a:r>
          </a:p>
          <a:p>
            <a:pPr marL="742950" lvl="1" indent="-285750">
              <a:buFont typeface="Arial" panose="020B0604020202020204" pitchFamily="34" charset="0"/>
              <a:buChar char="•"/>
            </a:pPr>
            <a:r>
              <a:rPr lang="es-EC" dirty="0">
                <a:solidFill>
                  <a:srgbClr val="506E94"/>
                </a:solidFill>
                <a:latin typeface="Franklin Gothic Book"/>
              </a:rPr>
              <a:t>Transeccional descriptivo:  cuando describe y mide las variables de manera individual para obtener un panorama más preciso de la magnitud del problema o situación que se investiga, ejemplo especificando propiedades importantes de los elementos o unidades de análisis: personas, grupos o comunidades</a:t>
            </a:r>
          </a:p>
          <a:p>
            <a:pPr marL="742950" lvl="1" indent="-285750">
              <a:buFont typeface="Arial" panose="020B0604020202020204" pitchFamily="34" charset="0"/>
              <a:buChar char="•"/>
            </a:pPr>
            <a:r>
              <a:rPr lang="es-EC" dirty="0">
                <a:solidFill>
                  <a:srgbClr val="506E94"/>
                </a:solidFill>
                <a:latin typeface="Franklin Gothic Book"/>
              </a:rPr>
              <a:t>Transeccional correlacional: cuando describe relación entres las variables en un momento determinado son correlacionales causales si establecen causalidad entre las variables</a:t>
            </a:r>
          </a:p>
          <a:p>
            <a:endParaRPr lang="es-EC" dirty="0">
              <a:solidFill>
                <a:srgbClr val="506E94"/>
              </a:solidFill>
              <a:latin typeface="Franklin Gothic Book"/>
            </a:endParaRPr>
          </a:p>
          <a:p>
            <a:pPr marL="285750" indent="-285750">
              <a:buFont typeface="Arial" panose="020B0604020202020204" pitchFamily="34" charset="0"/>
              <a:buChar char="•"/>
            </a:pPr>
            <a:r>
              <a:rPr lang="es-EC" dirty="0">
                <a:solidFill>
                  <a:srgbClr val="506E94"/>
                </a:solidFill>
                <a:latin typeface="Franklin Gothic Book"/>
              </a:rPr>
              <a:t>Diseño Longitudinal: Se recolectan los datos a través del tiempo en períodos para analizar los cambios.  Un diseño longitudinal:  de tendencia estudia una población, de análisis evolutivo estudia un grupo, de panel estudia a sujetos </a:t>
            </a:r>
          </a:p>
        </p:txBody>
      </p:sp>
      <p:pic>
        <p:nvPicPr>
          <p:cNvPr id="4098" name="Picture 2" descr="Investigación longitudinal: qué es, características, ventajas, ejempl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716" y="5112909"/>
            <a:ext cx="2600818" cy="146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2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94789" y="270041"/>
            <a:ext cx="6336704" cy="369332"/>
          </a:xfrm>
          <a:prstGeom prst="rect">
            <a:avLst/>
          </a:prstGeom>
          <a:noFill/>
        </p:spPr>
        <p:txBody>
          <a:bodyPr wrap="square" rtlCol="0">
            <a:spAutoFit/>
          </a:bodyPr>
          <a:lstStyle/>
          <a:p>
            <a:pPr algn="ctr"/>
            <a:r>
              <a:rPr lang="en-US" b="1" dirty="0">
                <a:solidFill>
                  <a:srgbClr val="F96A1B">
                    <a:lumMod val="50000"/>
                  </a:srgbClr>
                </a:solidFill>
                <a:latin typeface="Franklin Gothic Book"/>
              </a:rPr>
              <a:t>NIVELES DE INVESTIGACIÓN</a:t>
            </a:r>
            <a:endParaRPr lang="es-EC" b="1" dirty="0">
              <a:solidFill>
                <a:srgbClr val="F96A1B">
                  <a:lumMod val="50000"/>
                </a:srgbClr>
              </a:solidFill>
              <a:latin typeface="Franklin Gothic Book"/>
            </a:endParaRPr>
          </a:p>
        </p:txBody>
      </p:sp>
      <p:sp>
        <p:nvSpPr>
          <p:cNvPr id="3" name="2 CuadroTexto"/>
          <p:cNvSpPr txBox="1"/>
          <p:nvPr/>
        </p:nvSpPr>
        <p:spPr>
          <a:xfrm>
            <a:off x="2351584" y="909533"/>
            <a:ext cx="7848872" cy="3970318"/>
          </a:xfrm>
          <a:prstGeom prst="rect">
            <a:avLst/>
          </a:prstGeom>
        </p:spPr>
        <p:txBody>
          <a:bodyPr wrap="square">
            <a:spAutoFit/>
          </a:bodyPr>
          <a:lstStyle>
            <a:defPPr>
              <a:defRPr lang="es-EC"/>
            </a:defPPr>
            <a:lvl1pPr algn="just">
              <a:defRPr>
                <a:solidFill>
                  <a:schemeClr val="accent6"/>
                </a:solidFill>
              </a:defRPr>
            </a:lvl1pPr>
          </a:lstStyle>
          <a:p>
            <a:r>
              <a:rPr lang="en-US" dirty="0">
                <a:solidFill>
                  <a:srgbClr val="506E94"/>
                </a:solidFill>
                <a:latin typeface="Franklin Gothic Book"/>
              </a:rPr>
              <a:t>La </a:t>
            </a:r>
            <a:r>
              <a:rPr lang="en-US" dirty="0" err="1">
                <a:solidFill>
                  <a:srgbClr val="506E94"/>
                </a:solidFill>
                <a:latin typeface="Franklin Gothic Book"/>
              </a:rPr>
              <a:t>distinción</a:t>
            </a:r>
            <a:r>
              <a:rPr lang="en-US" dirty="0">
                <a:solidFill>
                  <a:srgbClr val="506E94"/>
                </a:solidFill>
                <a:latin typeface="Franklin Gothic Book"/>
              </a:rPr>
              <a:t> de </a:t>
            </a:r>
            <a:r>
              <a:rPr lang="en-US" dirty="0" err="1">
                <a:solidFill>
                  <a:srgbClr val="506E94"/>
                </a:solidFill>
                <a:latin typeface="Franklin Gothic Book"/>
              </a:rPr>
              <a:t>diferentes</a:t>
            </a:r>
            <a:r>
              <a:rPr lang="en-US" dirty="0">
                <a:solidFill>
                  <a:srgbClr val="506E94"/>
                </a:solidFill>
                <a:latin typeface="Franklin Gothic Book"/>
              </a:rPr>
              <a:t> </a:t>
            </a:r>
            <a:r>
              <a:rPr lang="en-US" dirty="0" err="1">
                <a:solidFill>
                  <a:srgbClr val="506E94"/>
                </a:solidFill>
                <a:latin typeface="Franklin Gothic Book"/>
              </a:rPr>
              <a:t>niveles</a:t>
            </a:r>
            <a:r>
              <a:rPr lang="en-US" dirty="0">
                <a:solidFill>
                  <a:srgbClr val="506E94"/>
                </a:solidFill>
                <a:latin typeface="Franklin Gothic Book"/>
              </a:rPr>
              <a:t> de </a:t>
            </a:r>
            <a:r>
              <a:rPr lang="en-US" dirty="0" err="1">
                <a:solidFill>
                  <a:srgbClr val="506E94"/>
                </a:solidFill>
                <a:latin typeface="Franklin Gothic Book"/>
              </a:rPr>
              <a:t>investigación</a:t>
            </a:r>
            <a:r>
              <a:rPr lang="en-US" dirty="0">
                <a:solidFill>
                  <a:srgbClr val="506E94"/>
                </a:solidFill>
                <a:latin typeface="Franklin Gothic Book"/>
              </a:rPr>
              <a:t> </a:t>
            </a:r>
            <a:r>
              <a:rPr lang="en-US" dirty="0" err="1">
                <a:solidFill>
                  <a:srgbClr val="506E94"/>
                </a:solidFill>
                <a:latin typeface="Franklin Gothic Book"/>
              </a:rPr>
              <a:t>depende</a:t>
            </a:r>
            <a:r>
              <a:rPr lang="en-US" dirty="0">
                <a:solidFill>
                  <a:srgbClr val="506E94"/>
                </a:solidFill>
                <a:latin typeface="Franklin Gothic Book"/>
              </a:rPr>
              <a:t> de la </a:t>
            </a:r>
            <a:r>
              <a:rPr lang="en-US" dirty="0" err="1">
                <a:solidFill>
                  <a:srgbClr val="506E94"/>
                </a:solidFill>
                <a:latin typeface="Franklin Gothic Book"/>
              </a:rPr>
              <a:t>intensidad</a:t>
            </a:r>
            <a:r>
              <a:rPr lang="en-US" dirty="0">
                <a:solidFill>
                  <a:srgbClr val="506E94"/>
                </a:solidFill>
                <a:latin typeface="Franklin Gothic Book"/>
              </a:rPr>
              <a:t> y de la </a:t>
            </a:r>
            <a:r>
              <a:rPr lang="en-US" dirty="0" err="1">
                <a:solidFill>
                  <a:srgbClr val="506E94"/>
                </a:solidFill>
                <a:latin typeface="Franklin Gothic Book"/>
              </a:rPr>
              <a:t>perspectiva</a:t>
            </a:r>
            <a:r>
              <a:rPr lang="en-US" dirty="0">
                <a:solidFill>
                  <a:srgbClr val="506E94"/>
                </a:solidFill>
                <a:latin typeface="Franklin Gothic Book"/>
              </a:rPr>
              <a:t> con que el </a:t>
            </a:r>
            <a:r>
              <a:rPr lang="en-US" dirty="0" err="1">
                <a:solidFill>
                  <a:srgbClr val="506E94"/>
                </a:solidFill>
                <a:latin typeface="Franklin Gothic Book"/>
              </a:rPr>
              <a:t>investigador</a:t>
            </a:r>
            <a:r>
              <a:rPr lang="en-US" dirty="0">
                <a:solidFill>
                  <a:srgbClr val="506E94"/>
                </a:solidFill>
                <a:latin typeface="Franklin Gothic Book"/>
              </a:rPr>
              <a:t> </a:t>
            </a:r>
            <a:r>
              <a:rPr lang="en-US" dirty="0" err="1">
                <a:solidFill>
                  <a:srgbClr val="506E94"/>
                </a:solidFill>
                <a:latin typeface="Franklin Gothic Book"/>
              </a:rPr>
              <a:t>aborde</a:t>
            </a:r>
            <a:r>
              <a:rPr lang="en-US" dirty="0">
                <a:solidFill>
                  <a:srgbClr val="506E94"/>
                </a:solidFill>
                <a:latin typeface="Franklin Gothic Book"/>
              </a:rPr>
              <a:t> </a:t>
            </a:r>
            <a:r>
              <a:rPr lang="en-US" dirty="0" err="1">
                <a:solidFill>
                  <a:srgbClr val="506E94"/>
                </a:solidFill>
                <a:latin typeface="Franklin Gothic Book"/>
              </a:rPr>
              <a:t>su</a:t>
            </a:r>
            <a:r>
              <a:rPr lang="en-US" dirty="0">
                <a:solidFill>
                  <a:srgbClr val="506E94"/>
                </a:solidFill>
                <a:latin typeface="Franklin Gothic Book"/>
              </a:rPr>
              <a:t> </a:t>
            </a:r>
            <a:r>
              <a:rPr lang="en-US" dirty="0" err="1">
                <a:solidFill>
                  <a:srgbClr val="506E94"/>
                </a:solidFill>
                <a:latin typeface="Franklin Gothic Book"/>
              </a:rPr>
              <a:t>trabajo</a:t>
            </a:r>
            <a:r>
              <a:rPr lang="en-US" dirty="0">
                <a:solidFill>
                  <a:srgbClr val="506E94"/>
                </a:solidFill>
                <a:latin typeface="Franklin Gothic Book"/>
              </a:rPr>
              <a:t>.  De </a:t>
            </a:r>
            <a:r>
              <a:rPr lang="en-US" dirty="0" err="1">
                <a:solidFill>
                  <a:srgbClr val="506E94"/>
                </a:solidFill>
                <a:latin typeface="Franklin Gothic Book"/>
              </a:rPr>
              <a:t>esta</a:t>
            </a:r>
            <a:r>
              <a:rPr lang="en-US" dirty="0">
                <a:solidFill>
                  <a:srgbClr val="506E94"/>
                </a:solidFill>
                <a:latin typeface="Franklin Gothic Book"/>
              </a:rPr>
              <a:t> </a:t>
            </a:r>
            <a:r>
              <a:rPr lang="en-US" dirty="0" err="1">
                <a:solidFill>
                  <a:srgbClr val="506E94"/>
                </a:solidFill>
                <a:latin typeface="Franklin Gothic Book"/>
              </a:rPr>
              <a:t>manera</a:t>
            </a:r>
            <a:r>
              <a:rPr lang="en-US" dirty="0">
                <a:solidFill>
                  <a:srgbClr val="506E94"/>
                </a:solidFill>
                <a:latin typeface="Franklin Gothic Book"/>
              </a:rPr>
              <a:t> las </a:t>
            </a:r>
            <a:r>
              <a:rPr lang="en-US" dirty="0" err="1">
                <a:solidFill>
                  <a:srgbClr val="506E94"/>
                </a:solidFill>
                <a:latin typeface="Franklin Gothic Book"/>
              </a:rPr>
              <a:t>investigaciones</a:t>
            </a:r>
            <a:r>
              <a:rPr lang="en-US" dirty="0">
                <a:solidFill>
                  <a:srgbClr val="506E94"/>
                </a:solidFill>
                <a:latin typeface="Franklin Gothic Book"/>
              </a:rPr>
              <a:t> </a:t>
            </a:r>
            <a:r>
              <a:rPr lang="en-US" dirty="0" err="1">
                <a:solidFill>
                  <a:srgbClr val="506E94"/>
                </a:solidFill>
                <a:latin typeface="Franklin Gothic Book"/>
              </a:rPr>
              <a:t>difieren</a:t>
            </a:r>
            <a:r>
              <a:rPr lang="en-US" dirty="0">
                <a:solidFill>
                  <a:srgbClr val="506E94"/>
                </a:solidFill>
                <a:latin typeface="Franklin Gothic Book"/>
              </a:rPr>
              <a:t> </a:t>
            </a:r>
            <a:r>
              <a:rPr lang="en-US" dirty="0" err="1">
                <a:solidFill>
                  <a:srgbClr val="506E94"/>
                </a:solidFill>
                <a:latin typeface="Franklin Gothic Book"/>
              </a:rPr>
              <a:t>por</a:t>
            </a:r>
            <a:r>
              <a:rPr lang="en-US" dirty="0">
                <a:solidFill>
                  <a:srgbClr val="506E94"/>
                </a:solidFill>
                <a:latin typeface="Franklin Gothic Book"/>
              </a:rPr>
              <a:t> </a:t>
            </a:r>
            <a:r>
              <a:rPr lang="en-US" dirty="0" err="1">
                <a:solidFill>
                  <a:srgbClr val="506E94"/>
                </a:solidFill>
                <a:latin typeface="Franklin Gothic Book"/>
              </a:rPr>
              <a:t>su</a:t>
            </a:r>
            <a:r>
              <a:rPr lang="en-US" dirty="0">
                <a:solidFill>
                  <a:srgbClr val="506E94"/>
                </a:solidFill>
                <a:latin typeface="Franklin Gothic Book"/>
              </a:rPr>
              <a:t> </a:t>
            </a:r>
            <a:r>
              <a:rPr lang="en-US" dirty="0" err="1">
                <a:solidFill>
                  <a:srgbClr val="506E94"/>
                </a:solidFill>
                <a:latin typeface="Franklin Gothic Book"/>
              </a:rPr>
              <a:t>profundidad</a:t>
            </a:r>
            <a:r>
              <a:rPr lang="en-US" dirty="0">
                <a:solidFill>
                  <a:srgbClr val="506E94"/>
                </a:solidFill>
                <a:latin typeface="Franklin Gothic Book"/>
              </a:rPr>
              <a:t>, </a:t>
            </a:r>
            <a:r>
              <a:rPr lang="en-US" dirty="0" err="1">
                <a:solidFill>
                  <a:srgbClr val="506E94"/>
                </a:solidFill>
                <a:latin typeface="Franklin Gothic Book"/>
              </a:rPr>
              <a:t>algunas</a:t>
            </a:r>
            <a:r>
              <a:rPr lang="en-US" dirty="0">
                <a:solidFill>
                  <a:srgbClr val="506E94"/>
                </a:solidFill>
                <a:latin typeface="Franklin Gothic Book"/>
              </a:rPr>
              <a:t> son </a:t>
            </a:r>
            <a:r>
              <a:rPr lang="en-US" dirty="0" err="1">
                <a:solidFill>
                  <a:srgbClr val="506E94"/>
                </a:solidFill>
                <a:latin typeface="Franklin Gothic Book"/>
              </a:rPr>
              <a:t>descriptivas</a:t>
            </a:r>
            <a:r>
              <a:rPr lang="en-US" dirty="0">
                <a:solidFill>
                  <a:srgbClr val="506E94"/>
                </a:solidFill>
                <a:latin typeface="Franklin Gothic Book"/>
              </a:rPr>
              <a:t> o </a:t>
            </a:r>
            <a:r>
              <a:rPr lang="en-US" dirty="0" err="1">
                <a:solidFill>
                  <a:srgbClr val="506E94"/>
                </a:solidFill>
                <a:latin typeface="Franklin Gothic Book"/>
              </a:rPr>
              <a:t>exploratorias</a:t>
            </a:r>
            <a:r>
              <a:rPr lang="en-US" dirty="0">
                <a:solidFill>
                  <a:srgbClr val="506E94"/>
                </a:solidFill>
                <a:latin typeface="Franklin Gothic Book"/>
              </a:rPr>
              <a:t> </a:t>
            </a:r>
            <a:r>
              <a:rPr lang="en-US" dirty="0" err="1">
                <a:solidFill>
                  <a:srgbClr val="506E94"/>
                </a:solidFill>
                <a:latin typeface="Franklin Gothic Book"/>
              </a:rPr>
              <a:t>únicamente</a:t>
            </a:r>
            <a:r>
              <a:rPr lang="en-US" dirty="0">
                <a:solidFill>
                  <a:srgbClr val="506E94"/>
                </a:solidFill>
                <a:latin typeface="Franklin Gothic Book"/>
              </a:rPr>
              <a:t>, </a:t>
            </a:r>
            <a:r>
              <a:rPr lang="en-US" dirty="0" err="1">
                <a:solidFill>
                  <a:srgbClr val="506E94"/>
                </a:solidFill>
                <a:latin typeface="Franklin Gothic Book"/>
              </a:rPr>
              <a:t>otras</a:t>
            </a:r>
            <a:r>
              <a:rPr lang="en-US" dirty="0">
                <a:solidFill>
                  <a:srgbClr val="506E94"/>
                </a:solidFill>
                <a:latin typeface="Franklin Gothic Book"/>
              </a:rPr>
              <a:t> se </a:t>
            </a:r>
            <a:r>
              <a:rPr lang="en-US" dirty="0" err="1">
                <a:solidFill>
                  <a:srgbClr val="506E94"/>
                </a:solidFill>
                <a:latin typeface="Franklin Gothic Book"/>
              </a:rPr>
              <a:t>refieren</a:t>
            </a:r>
            <a:r>
              <a:rPr lang="en-US" dirty="0">
                <a:solidFill>
                  <a:srgbClr val="506E94"/>
                </a:solidFill>
                <a:latin typeface="Franklin Gothic Book"/>
              </a:rPr>
              <a:t> al </a:t>
            </a:r>
            <a:r>
              <a:rPr lang="en-US" dirty="0" err="1">
                <a:solidFill>
                  <a:srgbClr val="506E94"/>
                </a:solidFill>
                <a:latin typeface="Franklin Gothic Book"/>
              </a:rPr>
              <a:t>análisis</a:t>
            </a:r>
            <a:r>
              <a:rPr lang="en-US" dirty="0">
                <a:solidFill>
                  <a:srgbClr val="506E94"/>
                </a:solidFill>
                <a:latin typeface="Franklin Gothic Book"/>
              </a:rPr>
              <a:t>, </a:t>
            </a:r>
            <a:r>
              <a:rPr lang="en-US" dirty="0" err="1">
                <a:solidFill>
                  <a:srgbClr val="506E94"/>
                </a:solidFill>
                <a:latin typeface="Franklin Gothic Book"/>
              </a:rPr>
              <a:t>cronológico</a:t>
            </a:r>
            <a:r>
              <a:rPr lang="en-US" dirty="0">
                <a:solidFill>
                  <a:srgbClr val="506E94"/>
                </a:solidFill>
                <a:latin typeface="Franklin Gothic Book"/>
              </a:rPr>
              <a:t>, </a:t>
            </a:r>
            <a:r>
              <a:rPr lang="en-US" dirty="0" err="1">
                <a:solidFill>
                  <a:srgbClr val="506E94"/>
                </a:solidFill>
                <a:latin typeface="Franklin Gothic Book"/>
              </a:rPr>
              <a:t>histórico</a:t>
            </a:r>
            <a:r>
              <a:rPr lang="en-US" dirty="0">
                <a:solidFill>
                  <a:srgbClr val="506E94"/>
                </a:solidFill>
                <a:latin typeface="Franklin Gothic Book"/>
              </a:rPr>
              <a:t> de </a:t>
            </a:r>
            <a:r>
              <a:rPr lang="en-US" dirty="0" err="1">
                <a:solidFill>
                  <a:srgbClr val="506E94"/>
                </a:solidFill>
                <a:latin typeface="Franklin Gothic Book"/>
              </a:rPr>
              <a:t>los</a:t>
            </a:r>
            <a:r>
              <a:rPr lang="en-US" dirty="0">
                <a:solidFill>
                  <a:srgbClr val="506E94"/>
                </a:solidFill>
                <a:latin typeface="Franklin Gothic Book"/>
              </a:rPr>
              <a:t> </a:t>
            </a:r>
            <a:r>
              <a:rPr lang="en-US" dirty="0" err="1">
                <a:solidFill>
                  <a:srgbClr val="506E94"/>
                </a:solidFill>
                <a:latin typeface="Franklin Gothic Book"/>
              </a:rPr>
              <a:t>hechos</a:t>
            </a:r>
            <a:r>
              <a:rPr lang="en-US" dirty="0">
                <a:solidFill>
                  <a:srgbClr val="506E94"/>
                </a:solidFill>
                <a:latin typeface="Franklin Gothic Book"/>
              </a:rPr>
              <a:t> y </a:t>
            </a:r>
            <a:r>
              <a:rPr lang="en-US" dirty="0" err="1">
                <a:solidFill>
                  <a:srgbClr val="506E94"/>
                </a:solidFill>
                <a:latin typeface="Franklin Gothic Book"/>
              </a:rPr>
              <a:t>por</a:t>
            </a:r>
            <a:r>
              <a:rPr lang="en-US" dirty="0">
                <a:solidFill>
                  <a:srgbClr val="506E94"/>
                </a:solidFill>
                <a:latin typeface="Franklin Gothic Book"/>
              </a:rPr>
              <a:t> </a:t>
            </a:r>
            <a:r>
              <a:rPr lang="en-US" dirty="0" err="1">
                <a:solidFill>
                  <a:srgbClr val="506E94"/>
                </a:solidFill>
                <a:latin typeface="Franklin Gothic Book"/>
              </a:rPr>
              <a:t>último</a:t>
            </a:r>
            <a:r>
              <a:rPr lang="en-US" dirty="0">
                <a:solidFill>
                  <a:srgbClr val="506E94"/>
                </a:solidFill>
                <a:latin typeface="Franklin Gothic Book"/>
              </a:rPr>
              <a:t>, </a:t>
            </a:r>
            <a:r>
              <a:rPr lang="en-US" dirty="0" err="1">
                <a:solidFill>
                  <a:srgbClr val="506E94"/>
                </a:solidFill>
                <a:latin typeface="Franklin Gothic Book"/>
              </a:rPr>
              <a:t>estan</a:t>
            </a:r>
            <a:r>
              <a:rPr lang="en-US" dirty="0">
                <a:solidFill>
                  <a:srgbClr val="506E94"/>
                </a:solidFill>
                <a:latin typeface="Franklin Gothic Book"/>
              </a:rPr>
              <a:t> las </a:t>
            </a:r>
            <a:r>
              <a:rPr lang="en-US" dirty="0" err="1">
                <a:solidFill>
                  <a:srgbClr val="506E94"/>
                </a:solidFill>
                <a:latin typeface="Franklin Gothic Book"/>
              </a:rPr>
              <a:t>más</a:t>
            </a:r>
            <a:r>
              <a:rPr lang="en-US" dirty="0">
                <a:solidFill>
                  <a:srgbClr val="506E94"/>
                </a:solidFill>
                <a:latin typeface="Franklin Gothic Book"/>
              </a:rPr>
              <a:t> </a:t>
            </a:r>
            <a:r>
              <a:rPr lang="en-US" dirty="0" err="1">
                <a:solidFill>
                  <a:srgbClr val="506E94"/>
                </a:solidFill>
                <a:latin typeface="Franklin Gothic Book"/>
              </a:rPr>
              <a:t>profundas</a:t>
            </a:r>
            <a:r>
              <a:rPr lang="en-US" dirty="0">
                <a:solidFill>
                  <a:srgbClr val="506E94"/>
                </a:solidFill>
                <a:latin typeface="Franklin Gothic Book"/>
              </a:rPr>
              <a:t>, </a:t>
            </a:r>
            <a:r>
              <a:rPr lang="en-US" dirty="0" err="1">
                <a:solidFill>
                  <a:srgbClr val="506E94"/>
                </a:solidFill>
                <a:latin typeface="Franklin Gothic Book"/>
              </a:rPr>
              <a:t>aquellas</a:t>
            </a:r>
            <a:r>
              <a:rPr lang="en-US" dirty="0">
                <a:solidFill>
                  <a:srgbClr val="506E94"/>
                </a:solidFill>
                <a:latin typeface="Franklin Gothic Book"/>
              </a:rPr>
              <a:t> que se </a:t>
            </a:r>
            <a:r>
              <a:rPr lang="en-US" dirty="0" err="1">
                <a:solidFill>
                  <a:srgbClr val="506E94"/>
                </a:solidFill>
                <a:latin typeface="Franklin Gothic Book"/>
              </a:rPr>
              <a:t>encaminan</a:t>
            </a:r>
            <a:r>
              <a:rPr lang="en-US" dirty="0">
                <a:solidFill>
                  <a:srgbClr val="506E94"/>
                </a:solidFill>
                <a:latin typeface="Franklin Gothic Book"/>
              </a:rPr>
              <a:t> a </a:t>
            </a:r>
            <a:r>
              <a:rPr lang="en-US" dirty="0" err="1">
                <a:solidFill>
                  <a:srgbClr val="506E94"/>
                </a:solidFill>
                <a:latin typeface="Franklin Gothic Book"/>
              </a:rPr>
              <a:t>demostrar</a:t>
            </a:r>
            <a:r>
              <a:rPr lang="en-US" dirty="0">
                <a:solidFill>
                  <a:srgbClr val="506E94"/>
                </a:solidFill>
                <a:latin typeface="Franklin Gothic Book"/>
              </a:rPr>
              <a:t> </a:t>
            </a:r>
            <a:r>
              <a:rPr lang="en-US" dirty="0" err="1">
                <a:solidFill>
                  <a:srgbClr val="506E94"/>
                </a:solidFill>
                <a:latin typeface="Franklin Gothic Book"/>
              </a:rPr>
              <a:t>hipótesis</a:t>
            </a:r>
            <a:r>
              <a:rPr lang="en-US" dirty="0">
                <a:solidFill>
                  <a:srgbClr val="506E94"/>
                </a:solidFill>
                <a:latin typeface="Franklin Gothic Book"/>
              </a:rPr>
              <a:t>, entre las </a:t>
            </a:r>
            <a:r>
              <a:rPr lang="en-US" dirty="0" err="1">
                <a:solidFill>
                  <a:srgbClr val="506E94"/>
                </a:solidFill>
                <a:latin typeface="Franklin Gothic Book"/>
              </a:rPr>
              <a:t>cuales</a:t>
            </a:r>
            <a:r>
              <a:rPr lang="en-US" dirty="0">
                <a:solidFill>
                  <a:srgbClr val="506E94"/>
                </a:solidFill>
                <a:latin typeface="Franklin Gothic Book"/>
              </a:rPr>
              <a:t> se </a:t>
            </a:r>
            <a:r>
              <a:rPr lang="en-US" dirty="0" err="1">
                <a:solidFill>
                  <a:srgbClr val="506E94"/>
                </a:solidFill>
                <a:latin typeface="Franklin Gothic Book"/>
              </a:rPr>
              <a:t>destaca</a:t>
            </a:r>
            <a:r>
              <a:rPr lang="en-US" dirty="0">
                <a:solidFill>
                  <a:srgbClr val="506E94"/>
                </a:solidFill>
                <a:latin typeface="Franklin Gothic Book"/>
              </a:rPr>
              <a:t> la experimental.</a:t>
            </a:r>
          </a:p>
          <a:p>
            <a:endParaRPr lang="en-US" dirty="0">
              <a:solidFill>
                <a:srgbClr val="506E94"/>
              </a:solidFill>
              <a:latin typeface="Franklin Gothic Book"/>
            </a:endParaRPr>
          </a:p>
          <a:p>
            <a:r>
              <a:rPr lang="en-US" dirty="0">
                <a:solidFill>
                  <a:srgbClr val="506E94"/>
                </a:solidFill>
                <a:latin typeface="Franklin Gothic Book"/>
              </a:rPr>
              <a:t>De </a:t>
            </a:r>
            <a:r>
              <a:rPr lang="en-US" dirty="0" err="1">
                <a:solidFill>
                  <a:srgbClr val="506E94"/>
                </a:solidFill>
                <a:latin typeface="Franklin Gothic Book"/>
              </a:rPr>
              <a:t>acuerdo</a:t>
            </a:r>
            <a:r>
              <a:rPr lang="en-US" dirty="0">
                <a:solidFill>
                  <a:srgbClr val="506E94"/>
                </a:solidFill>
                <a:latin typeface="Franklin Gothic Book"/>
              </a:rPr>
              <a:t> a </a:t>
            </a:r>
            <a:r>
              <a:rPr lang="en-US" dirty="0" err="1">
                <a:solidFill>
                  <a:srgbClr val="506E94"/>
                </a:solidFill>
                <a:latin typeface="Franklin Gothic Book"/>
              </a:rPr>
              <a:t>este</a:t>
            </a:r>
            <a:r>
              <a:rPr lang="en-US" dirty="0">
                <a:solidFill>
                  <a:srgbClr val="506E94"/>
                </a:solidFill>
                <a:latin typeface="Franklin Gothic Book"/>
              </a:rPr>
              <a:t> </a:t>
            </a:r>
            <a:r>
              <a:rPr lang="en-US" dirty="0" err="1">
                <a:solidFill>
                  <a:srgbClr val="506E94"/>
                </a:solidFill>
                <a:latin typeface="Franklin Gothic Book"/>
              </a:rPr>
              <a:t>criterio</a:t>
            </a:r>
            <a:r>
              <a:rPr lang="en-US" dirty="0">
                <a:solidFill>
                  <a:srgbClr val="506E94"/>
                </a:solidFill>
                <a:latin typeface="Franklin Gothic Book"/>
              </a:rPr>
              <a:t> la </a:t>
            </a:r>
            <a:r>
              <a:rPr lang="en-US" dirty="0" err="1">
                <a:solidFill>
                  <a:srgbClr val="506E94"/>
                </a:solidFill>
                <a:latin typeface="Franklin Gothic Book"/>
              </a:rPr>
              <a:t>investigación</a:t>
            </a:r>
            <a:r>
              <a:rPr lang="en-US" dirty="0">
                <a:solidFill>
                  <a:srgbClr val="506E94"/>
                </a:solidFill>
                <a:latin typeface="Franklin Gothic Book"/>
              </a:rPr>
              <a:t> se </a:t>
            </a:r>
            <a:r>
              <a:rPr lang="en-US" dirty="0" err="1">
                <a:solidFill>
                  <a:srgbClr val="506E94"/>
                </a:solidFill>
                <a:latin typeface="Franklin Gothic Book"/>
              </a:rPr>
              <a:t>clasifica</a:t>
            </a:r>
            <a:r>
              <a:rPr lang="en-US" dirty="0">
                <a:solidFill>
                  <a:srgbClr val="506E94"/>
                </a:solidFill>
                <a:latin typeface="Franklin Gothic Book"/>
              </a:rPr>
              <a:t> </a:t>
            </a:r>
            <a:r>
              <a:rPr lang="en-US" dirty="0" err="1">
                <a:solidFill>
                  <a:srgbClr val="506E94"/>
                </a:solidFill>
                <a:latin typeface="Franklin Gothic Book"/>
              </a:rPr>
              <a:t>en</a:t>
            </a:r>
            <a:r>
              <a:rPr lang="en-US" dirty="0">
                <a:solidFill>
                  <a:srgbClr val="506E94"/>
                </a:solidFill>
                <a:latin typeface="Franklin Gothic Book"/>
              </a:rPr>
              <a:t> </a:t>
            </a:r>
            <a:r>
              <a:rPr lang="en-US" dirty="0" err="1">
                <a:solidFill>
                  <a:srgbClr val="506E94"/>
                </a:solidFill>
                <a:latin typeface="Franklin Gothic Book"/>
              </a:rPr>
              <a:t>los</a:t>
            </a:r>
            <a:r>
              <a:rPr lang="en-US" dirty="0">
                <a:solidFill>
                  <a:srgbClr val="506E94"/>
                </a:solidFill>
                <a:latin typeface="Franklin Gothic Book"/>
              </a:rPr>
              <a:t> </a:t>
            </a:r>
            <a:r>
              <a:rPr lang="en-US" dirty="0" err="1">
                <a:solidFill>
                  <a:srgbClr val="506E94"/>
                </a:solidFill>
                <a:latin typeface="Franklin Gothic Book"/>
              </a:rPr>
              <a:t>siguientes</a:t>
            </a:r>
            <a:r>
              <a:rPr lang="en-US" dirty="0">
                <a:solidFill>
                  <a:srgbClr val="506E94"/>
                </a:solidFill>
                <a:latin typeface="Franklin Gothic Book"/>
              </a:rPr>
              <a:t> </a:t>
            </a:r>
            <a:r>
              <a:rPr lang="en-US" dirty="0" err="1">
                <a:solidFill>
                  <a:srgbClr val="506E94"/>
                </a:solidFill>
                <a:latin typeface="Franklin Gothic Book"/>
              </a:rPr>
              <a:t>niveles</a:t>
            </a:r>
            <a:r>
              <a:rPr lang="en-US" dirty="0">
                <a:solidFill>
                  <a:srgbClr val="506E94"/>
                </a:solidFill>
                <a:latin typeface="Franklin Gothic Book"/>
              </a:rPr>
              <a:t>:</a:t>
            </a:r>
          </a:p>
          <a:p>
            <a:endParaRPr lang="en-US" dirty="0">
              <a:solidFill>
                <a:srgbClr val="506E94"/>
              </a:solidFill>
              <a:latin typeface="Franklin Gothic Book"/>
            </a:endParaRPr>
          </a:p>
          <a:p>
            <a:pPr marL="285750" indent="-285750">
              <a:buFont typeface="Arial" panose="020B0604020202020204" pitchFamily="34" charset="0"/>
              <a:buChar char="•"/>
            </a:pPr>
            <a:r>
              <a:rPr lang="en-US" dirty="0" err="1">
                <a:solidFill>
                  <a:srgbClr val="506E94"/>
                </a:solidFill>
                <a:latin typeface="Franklin Gothic Book"/>
              </a:rPr>
              <a:t>Exploratoria</a:t>
            </a:r>
            <a:endParaRPr lang="en-US" dirty="0">
              <a:solidFill>
                <a:srgbClr val="506E94"/>
              </a:solidFill>
              <a:latin typeface="Franklin Gothic Book"/>
            </a:endParaRPr>
          </a:p>
          <a:p>
            <a:pPr marL="285750" indent="-285750">
              <a:buFont typeface="Arial" panose="020B0604020202020204" pitchFamily="34" charset="0"/>
              <a:buChar char="•"/>
            </a:pPr>
            <a:r>
              <a:rPr lang="en-US" dirty="0" err="1">
                <a:solidFill>
                  <a:srgbClr val="506E94"/>
                </a:solidFill>
                <a:latin typeface="Franklin Gothic Book"/>
              </a:rPr>
              <a:t>Descriptiva</a:t>
            </a:r>
            <a:endParaRPr lang="en-US" dirty="0">
              <a:solidFill>
                <a:srgbClr val="506E94"/>
              </a:solidFill>
              <a:latin typeface="Franklin Gothic Book"/>
            </a:endParaRPr>
          </a:p>
          <a:p>
            <a:pPr marL="285750" indent="-285750">
              <a:buFont typeface="Arial" panose="020B0604020202020204" pitchFamily="34" charset="0"/>
              <a:buChar char="•"/>
            </a:pPr>
            <a:r>
              <a:rPr lang="en-US" dirty="0" err="1">
                <a:solidFill>
                  <a:srgbClr val="506E94"/>
                </a:solidFill>
                <a:latin typeface="Franklin Gothic Book"/>
              </a:rPr>
              <a:t>Correlacional</a:t>
            </a:r>
            <a:endParaRPr lang="en-US" dirty="0">
              <a:solidFill>
                <a:srgbClr val="506E94"/>
              </a:solidFill>
              <a:latin typeface="Franklin Gothic Book"/>
            </a:endParaRPr>
          </a:p>
          <a:p>
            <a:pPr marL="285750" indent="-285750">
              <a:buFont typeface="Arial" panose="020B0604020202020204" pitchFamily="34" charset="0"/>
              <a:buChar char="•"/>
            </a:pPr>
            <a:r>
              <a:rPr lang="en-US" dirty="0" err="1">
                <a:solidFill>
                  <a:srgbClr val="506E94"/>
                </a:solidFill>
                <a:latin typeface="Franklin Gothic Book"/>
              </a:rPr>
              <a:t>Explicativa</a:t>
            </a:r>
            <a:endParaRPr lang="en-US" dirty="0">
              <a:solidFill>
                <a:srgbClr val="506E94"/>
              </a:solidFill>
              <a:latin typeface="Franklin Gothic Book"/>
            </a:endParaRPr>
          </a:p>
          <a:p>
            <a:endParaRPr lang="es-EC" dirty="0">
              <a:solidFill>
                <a:srgbClr val="506E94"/>
              </a:solidFill>
              <a:latin typeface="Franklin Gothic Book"/>
            </a:endParaRPr>
          </a:p>
        </p:txBody>
      </p:sp>
      <p:pic>
        <p:nvPicPr>
          <p:cNvPr id="5122" name="Picture 2" descr="NIVELES DE INVESTIGACIÓN – ASESORÍ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279" y="5150011"/>
            <a:ext cx="2085482" cy="156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0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63552" y="980728"/>
            <a:ext cx="7848872" cy="3139321"/>
          </a:xfrm>
          <a:prstGeom prst="rect">
            <a:avLst/>
          </a:prstGeom>
        </p:spPr>
        <p:txBody>
          <a:bodyPr wrap="square">
            <a:spAutoFit/>
          </a:bodyPr>
          <a:lstStyle>
            <a:defPPr>
              <a:defRPr lang="es-EC"/>
            </a:defPPr>
            <a:lvl1pPr algn="just">
              <a:defRPr>
                <a:solidFill>
                  <a:schemeClr val="accent6"/>
                </a:solidFill>
              </a:defRPr>
            </a:lvl1pPr>
          </a:lstStyle>
          <a:p>
            <a:r>
              <a:rPr lang="es-EC" dirty="0">
                <a:solidFill>
                  <a:srgbClr val="506E94"/>
                </a:solidFill>
                <a:latin typeface="Franklin Gothic Book"/>
              </a:rPr>
              <a:t>Cuando el objetivo es examinar un tema o problema poco estudiando, fenómeno relativamente desconocidos en ciertos contextos, hay poca literatura al respecto.  Sirve para desarrollar nuevos métodos para utilizarlos en estudios posteriores más profundos.  Se aplican metodologías flexibles y poco estructuradas.</a:t>
            </a:r>
          </a:p>
          <a:p>
            <a:endParaRPr lang="es-EC" dirty="0">
              <a:solidFill>
                <a:srgbClr val="506E94"/>
              </a:solidFill>
              <a:latin typeface="Franklin Gothic Book"/>
            </a:endParaRPr>
          </a:p>
          <a:p>
            <a:r>
              <a:rPr lang="es-EC" dirty="0">
                <a:solidFill>
                  <a:srgbClr val="506E94"/>
                </a:solidFill>
                <a:latin typeface="Franklin Gothic Book"/>
              </a:rPr>
              <a:t>Un estudio exploratorio podría no tener hipótesis sino simplemente supuestos .</a:t>
            </a:r>
          </a:p>
          <a:p>
            <a:endParaRPr lang="es-EC" dirty="0">
              <a:solidFill>
                <a:srgbClr val="506E94"/>
              </a:solidFill>
              <a:latin typeface="Franklin Gothic Book"/>
            </a:endParaRPr>
          </a:p>
          <a:p>
            <a:r>
              <a:rPr lang="es-MX" dirty="0" smtClean="0">
                <a:solidFill>
                  <a:srgbClr val="506E94"/>
                </a:solidFill>
                <a:latin typeface="Franklin Gothic Book"/>
              </a:rPr>
              <a:t>Ejemplo: Averiguar los efectos que causaría en la agricultura la ceniza del Tungurahua en la zona de </a:t>
            </a:r>
            <a:r>
              <a:rPr lang="es-MX" dirty="0" err="1" smtClean="0">
                <a:solidFill>
                  <a:srgbClr val="506E94"/>
                </a:solidFill>
                <a:latin typeface="Franklin Gothic Book"/>
              </a:rPr>
              <a:t>penipe</a:t>
            </a:r>
            <a:endParaRPr lang="es-EC" dirty="0">
              <a:solidFill>
                <a:srgbClr val="506E94"/>
              </a:solidFill>
              <a:latin typeface="Franklin Gothic Book"/>
            </a:endParaRPr>
          </a:p>
          <a:p>
            <a:endParaRPr lang="es-EC" dirty="0">
              <a:solidFill>
                <a:srgbClr val="506E94"/>
              </a:solidFill>
              <a:latin typeface="Franklin Gothic Book"/>
            </a:endParaRPr>
          </a:p>
        </p:txBody>
      </p:sp>
      <p:sp>
        <p:nvSpPr>
          <p:cNvPr id="3" name="1 CuadroTexto"/>
          <p:cNvSpPr txBox="1"/>
          <p:nvPr/>
        </p:nvSpPr>
        <p:spPr>
          <a:xfrm>
            <a:off x="2639616" y="332656"/>
            <a:ext cx="6336704" cy="369332"/>
          </a:xfrm>
          <a:prstGeom prst="rect">
            <a:avLst/>
          </a:prstGeom>
          <a:noFill/>
        </p:spPr>
        <p:txBody>
          <a:bodyPr wrap="square" rtlCol="0">
            <a:spAutoFit/>
          </a:bodyPr>
          <a:lstStyle>
            <a:defPPr>
              <a:defRPr lang="es-EC"/>
            </a:defPPr>
            <a:lvl1pPr algn="ctr">
              <a:defRPr b="1">
                <a:solidFill>
                  <a:schemeClr val="accent2">
                    <a:lumMod val="50000"/>
                  </a:schemeClr>
                </a:solidFill>
              </a:defRPr>
            </a:lvl1pPr>
          </a:lstStyle>
          <a:p>
            <a:r>
              <a:rPr lang="en-US" dirty="0">
                <a:solidFill>
                  <a:srgbClr val="F96A1B">
                    <a:lumMod val="50000"/>
                  </a:srgbClr>
                </a:solidFill>
                <a:latin typeface="Franklin Gothic Book"/>
              </a:rPr>
              <a:t>INVESTIGACIÓN  EXPLORATORIA</a:t>
            </a:r>
            <a:endParaRPr lang="es-EC" dirty="0">
              <a:solidFill>
                <a:srgbClr val="F96A1B">
                  <a:lumMod val="50000"/>
                </a:srgbClr>
              </a:solidFill>
              <a:latin typeface="Franklin Gothic Book"/>
            </a:endParaRPr>
          </a:p>
        </p:txBody>
      </p:sp>
      <p:pic>
        <p:nvPicPr>
          <p:cNvPr id="1026" name="Picture 2" descr="Resultado de imagen para ceniza del tungur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0" y="5229786"/>
            <a:ext cx="2664296" cy="1492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713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1353</Words>
  <Application>Microsoft Office PowerPoint</Application>
  <PresentationFormat>Panorámica</PresentationFormat>
  <Paragraphs>144</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Franklin Gothic Book</vt:lpstr>
      <vt:lpstr>Franklin Gothic Medium</vt:lpstr>
      <vt:lpstr>Tunga</vt:lpstr>
      <vt:lpstr>Wingdings</vt:lpstr>
      <vt:lpstr>Ángulos</vt:lpstr>
      <vt:lpstr>UNIVERSIDAD NACIONAL DE CHIMBORAZO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CHIMBORAZO</dc:title>
  <dc:creator>Daniela Andrea Gonzalez Solis</dc:creator>
  <cp:lastModifiedBy>Gonzalo Gonzalez</cp:lastModifiedBy>
  <cp:revision>21</cp:revision>
  <dcterms:created xsi:type="dcterms:W3CDTF">2022-04-12T09:44:26Z</dcterms:created>
  <dcterms:modified xsi:type="dcterms:W3CDTF">2022-06-21T13:22:56Z</dcterms:modified>
</cp:coreProperties>
</file>