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24" r:id="rId3"/>
    <p:sldId id="325" r:id="rId4"/>
    <p:sldId id="326" r:id="rId5"/>
    <p:sldId id="327" r:id="rId6"/>
    <p:sldId id="328" r:id="rId7"/>
    <p:sldId id="330" r:id="rId8"/>
    <p:sldId id="331" r:id="rId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3ADEA62-CF7D-4DF2-8AEE-7184AD0EF7F8}" type="datetimeFigureOut">
              <a:rPr lang="es-EC" smtClean="0"/>
              <a:t>23/2/2021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6C2BB04-6EEC-4CF1-A928-B87888B9B81F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C" dirty="0" smtClean="0"/>
              <a:t>UNIVERSIDAD NACIONAL DE CHIMBORAZO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C" dirty="0" smtClean="0"/>
              <a:t>MÉTODO CIENTÍFICO</a:t>
            </a:r>
            <a:endParaRPr lang="es-EC" dirty="0"/>
          </a:p>
        </p:txBody>
      </p:sp>
      <p:sp>
        <p:nvSpPr>
          <p:cNvPr id="4" name="3 CuadroTexto"/>
          <p:cNvSpPr txBox="1"/>
          <p:nvPr/>
        </p:nvSpPr>
        <p:spPr>
          <a:xfrm>
            <a:off x="4656216" y="504586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dirty="0" smtClean="0">
                <a:solidFill>
                  <a:schemeClr val="bg1"/>
                </a:solidFill>
              </a:rPr>
              <a:t>MARÍA  EUGENIA   SOLÍS  MAZÓN</a:t>
            </a:r>
            <a:endParaRPr lang="es-EC" sz="20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650" y="2578932"/>
            <a:ext cx="3433564" cy="22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39652" y="33265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C"/>
            </a:defPPr>
            <a:lvl1pPr algn="ctr">
              <a:defRPr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MÉTODOS CIENTÍFICO</a:t>
            </a:r>
            <a:endParaRPr lang="es-EC" dirty="0"/>
          </a:p>
        </p:txBody>
      </p:sp>
      <p:sp>
        <p:nvSpPr>
          <p:cNvPr id="4" name="1 CuadroTexto"/>
          <p:cNvSpPr txBox="1"/>
          <p:nvPr/>
        </p:nvSpPr>
        <p:spPr>
          <a:xfrm>
            <a:off x="827584" y="1124744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marL="342900" indent="-342900" algn="ctr">
              <a:buFont typeface="+mj-lt"/>
              <a:buAutoNum type="arabicPeriod"/>
            </a:pPr>
            <a:r>
              <a:rPr lang="es-EC" b="1" dirty="0" smtClean="0"/>
              <a:t>PROBLEMATIZACIÓN</a:t>
            </a:r>
          </a:p>
          <a:p>
            <a:r>
              <a:rPr lang="es-EC" dirty="0" smtClean="0"/>
              <a:t>El problema es el objeto motivo de la investigación.  Responde a la pregunta que sedeo investigar?</a:t>
            </a:r>
          </a:p>
          <a:p>
            <a:r>
              <a:rPr lang="es-EC" dirty="0" smtClean="0"/>
              <a:t>El problema  debe ser de interés personal o colectivo, debe ser factible, de actualidad.  En síntesis “un problema es alguna dificultad en espera de una solución”</a:t>
            </a:r>
          </a:p>
        </p:txBody>
      </p:sp>
      <p:sp>
        <p:nvSpPr>
          <p:cNvPr id="5" name="1 CuadroTexto"/>
          <p:cNvSpPr txBox="1"/>
          <p:nvPr/>
        </p:nvSpPr>
        <p:spPr>
          <a:xfrm>
            <a:off x="899592" y="297081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Planteamiento del Problema</a:t>
            </a:r>
          </a:p>
          <a:p>
            <a:r>
              <a:rPr lang="es-EC" dirty="0" smtClean="0"/>
              <a:t>Responde a las preguntas: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Qué referencias tengo de la realidad?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Cómo es esa realidad?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Cuáles son las relaciones entre sus partes?</a:t>
            </a:r>
          </a:p>
          <a:p>
            <a:endParaRPr lang="es-EC" dirty="0"/>
          </a:p>
          <a:p>
            <a:r>
              <a:rPr lang="es-EC" dirty="0" smtClean="0"/>
              <a:t>En el planteamiento se expone: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Los antecedentes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Análisis y delimitación del problema</a:t>
            </a:r>
          </a:p>
        </p:txBody>
      </p:sp>
    </p:spTree>
    <p:extLst>
      <p:ext uri="{BB962C8B-B14F-4D97-AF65-F5344CB8AC3E}">
        <p14:creationId xmlns:p14="http://schemas.microsoft.com/office/powerpoint/2010/main" val="248961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33694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Formulación del Problema</a:t>
            </a:r>
          </a:p>
          <a:p>
            <a:r>
              <a:rPr lang="es-EC" dirty="0" smtClean="0"/>
              <a:t>Es la estructuración formal, clara y elegante del problema de investigación en forma de pregunta debe apreciarse la relación entre la variables</a:t>
            </a:r>
          </a:p>
        </p:txBody>
      </p:sp>
      <p:sp>
        <p:nvSpPr>
          <p:cNvPr id="3" name="1 CuadroTexto"/>
          <p:cNvSpPr txBox="1"/>
          <p:nvPr/>
        </p:nvSpPr>
        <p:spPr>
          <a:xfrm>
            <a:off x="733694" y="1327994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Objetivos</a:t>
            </a:r>
          </a:p>
          <a:p>
            <a:r>
              <a:rPr lang="es-EC" dirty="0" smtClean="0"/>
              <a:t>Los objetivos responde a las preguntas: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Qué se quiere investigar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Qué se quiere alcanzar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Para qué se quiere investigar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/>
          </a:p>
          <a:p>
            <a:r>
              <a:rPr lang="es-EC" dirty="0" smtClean="0"/>
              <a:t>Tome en cuenta que debe existir intima relación entre: el tema, la formulación del problema, los objetivos y las hipótesis</a:t>
            </a:r>
          </a:p>
          <a:p>
            <a:endParaRPr lang="es-EC" dirty="0"/>
          </a:p>
          <a:p>
            <a:r>
              <a:rPr lang="es-EC" dirty="0" smtClean="0"/>
              <a:t>Objetivo general: debe indicar que se pretende lograr con la investigación de la manera mas general</a:t>
            </a:r>
          </a:p>
          <a:p>
            <a:endParaRPr lang="es-EC" dirty="0"/>
          </a:p>
          <a:p>
            <a:r>
              <a:rPr lang="es-EC" dirty="0" smtClean="0"/>
              <a:t>Objetivos específicos: son la descomposición del objetivo general</a:t>
            </a:r>
          </a:p>
        </p:txBody>
      </p:sp>
      <p:sp>
        <p:nvSpPr>
          <p:cNvPr id="4" name="1 CuadroTexto"/>
          <p:cNvSpPr txBox="1"/>
          <p:nvPr/>
        </p:nvSpPr>
        <p:spPr>
          <a:xfrm>
            <a:off x="539552" y="515719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r>
              <a:rPr lang="es-EC" dirty="0" smtClean="0">
                <a:solidFill>
                  <a:schemeClr val="bg1"/>
                </a:solidFill>
              </a:rPr>
              <a:t>Los objetivos tienen dos partes: un verbo en infinitivo (</a:t>
            </a:r>
            <a:r>
              <a:rPr lang="es-EC" dirty="0" err="1" smtClean="0">
                <a:solidFill>
                  <a:schemeClr val="bg1"/>
                </a:solidFill>
              </a:rPr>
              <a:t>verboide</a:t>
            </a:r>
            <a:r>
              <a:rPr lang="es-EC" dirty="0" smtClean="0">
                <a:solidFill>
                  <a:schemeClr val="bg1"/>
                </a:solidFill>
              </a:rPr>
              <a:t>) + la variable de estudio.  Para escribir los objetivos se utiliza con preferencia verbos en infinitivo como: analizar, determinar, proponer, comprobar, describir, evaluar , etc.</a:t>
            </a:r>
          </a:p>
        </p:txBody>
      </p:sp>
    </p:spTree>
    <p:extLst>
      <p:ext uri="{BB962C8B-B14F-4D97-AF65-F5344CB8AC3E}">
        <p14:creationId xmlns:p14="http://schemas.microsoft.com/office/powerpoint/2010/main" val="271775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33694" y="404664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Justificación</a:t>
            </a:r>
          </a:p>
          <a:p>
            <a:r>
              <a:rPr lang="es-EC" dirty="0" smtClean="0"/>
              <a:t>Es dar respuestas a las preguntas: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Por qué se realiza este trabajo?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Para qué se realiza?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Qué importancia tiene?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 smtClean="0"/>
          </a:p>
        </p:txBody>
      </p:sp>
      <p:sp>
        <p:nvSpPr>
          <p:cNvPr id="3" name="1 CuadroTexto"/>
          <p:cNvSpPr txBox="1"/>
          <p:nvPr/>
        </p:nvSpPr>
        <p:spPr>
          <a:xfrm>
            <a:off x="714725" y="278092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Viabilidad</a:t>
            </a:r>
          </a:p>
          <a:p>
            <a:r>
              <a:rPr lang="es-EC" dirty="0" smtClean="0"/>
              <a:t>Explicar que la realización del trabajo es viable que el investigador conoce del tema, y esta capacitado para desarrollarlo, se interesa ene l tema, cuenta con apoyo, dispone de fuentes de información y demás recursos humanos técnicos, materiales, etc.</a:t>
            </a:r>
          </a:p>
        </p:txBody>
      </p:sp>
    </p:spTree>
    <p:extLst>
      <p:ext uri="{BB962C8B-B14F-4D97-AF65-F5344CB8AC3E}">
        <p14:creationId xmlns:p14="http://schemas.microsoft.com/office/powerpoint/2010/main" val="97629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620688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2. MARCO TEORICO</a:t>
            </a:r>
          </a:p>
          <a:p>
            <a:r>
              <a:rPr lang="es-EC" dirty="0" smtClean="0"/>
              <a:t>Luego de la problematización se debe sustentar teóricamente el estudio mediante la elaboración del marco teórico</a:t>
            </a:r>
          </a:p>
          <a:p>
            <a:endParaRPr lang="es-EC" dirty="0"/>
          </a:p>
          <a:p>
            <a:r>
              <a:rPr lang="es-EC" dirty="0" smtClean="0"/>
              <a:t>En el maro teórico debe constar: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Antecedentes y estudios previos: son las referencias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Fundamentación teórica: conceptos que se relacionen con las variables del problema de investigación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Conceptualización: definición de las palabras claves del tema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 smtClean="0"/>
          </a:p>
        </p:txBody>
      </p:sp>
      <p:sp>
        <p:nvSpPr>
          <p:cNvPr id="3" name="1 CuadroTexto"/>
          <p:cNvSpPr txBox="1"/>
          <p:nvPr/>
        </p:nvSpPr>
        <p:spPr>
          <a:xfrm>
            <a:off x="683568" y="3446998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Pasos para elaborar el Marco Teórico</a:t>
            </a:r>
          </a:p>
          <a:p>
            <a:pPr algn="ctr"/>
            <a:endParaRPr lang="es-EC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Revisión, detección obtención y consulta de la literatura en materiales bibliográficos: internet, libros revistas, periódicos,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Extracción, recopilación ordenación y depuración de la información que interesa mediante la técnica del fichaje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Elaboración del marco teórico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 smtClean="0"/>
          </a:p>
        </p:txBody>
      </p:sp>
    </p:spTree>
    <p:extLst>
      <p:ext uri="{BB962C8B-B14F-4D97-AF65-F5344CB8AC3E}">
        <p14:creationId xmlns:p14="http://schemas.microsoft.com/office/powerpoint/2010/main" val="14963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62068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/>
              <a:t>3</a:t>
            </a:r>
            <a:r>
              <a:rPr lang="es-EC" b="1" dirty="0" smtClean="0"/>
              <a:t>. MARCO METODOLÓGICO</a:t>
            </a:r>
          </a:p>
          <a:p>
            <a:r>
              <a:rPr lang="es-EC" dirty="0" smtClean="0"/>
              <a:t>Según </a:t>
            </a:r>
            <a:r>
              <a:rPr lang="es-EC" dirty="0" err="1" smtClean="0"/>
              <a:t>Angel</a:t>
            </a:r>
            <a:r>
              <a:rPr lang="es-EC" dirty="0" smtClean="0"/>
              <a:t> </a:t>
            </a:r>
            <a:r>
              <a:rPr lang="es-EC" dirty="0" err="1" smtClean="0"/>
              <a:t>Urquizo</a:t>
            </a:r>
            <a:r>
              <a:rPr lang="es-EC" dirty="0" smtClean="0"/>
              <a:t> el éxito o fracaso de la investigación depende del marco metodológico</a:t>
            </a:r>
          </a:p>
          <a:p>
            <a:endParaRPr lang="es-EC" dirty="0"/>
          </a:p>
          <a:p>
            <a:r>
              <a:rPr lang="es-EC" dirty="0" smtClean="0"/>
              <a:t>En el maro metodológico se debe constar: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Qué estudio 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Cómo 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En dónde se hará?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Con qué instrumentos se recogerá los datos y toda la información</a:t>
            </a:r>
          </a:p>
        </p:txBody>
      </p:sp>
      <p:sp>
        <p:nvSpPr>
          <p:cNvPr id="4" name="1 CuadroTexto"/>
          <p:cNvSpPr txBox="1"/>
          <p:nvPr/>
        </p:nvSpPr>
        <p:spPr>
          <a:xfrm>
            <a:off x="683568" y="3645024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En este marco se debe: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Indicar el tipo de la investigación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Determinar la población y muestra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Indicar el método técnica e instrumentos a utilizarse en la recolección de los datos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Indicar como se realizará la tabulación, análisis y la presentación de los resultados en cuadros, gráficos con su análisis e interpretación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dirty="0" smtClean="0"/>
          </a:p>
        </p:txBody>
      </p:sp>
    </p:spTree>
    <p:extLst>
      <p:ext uri="{BB962C8B-B14F-4D97-AF65-F5344CB8AC3E}">
        <p14:creationId xmlns:p14="http://schemas.microsoft.com/office/powerpoint/2010/main" val="71487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620688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/>
              <a:t>4</a:t>
            </a:r>
            <a:r>
              <a:rPr lang="es-EC" b="1" dirty="0" smtClean="0"/>
              <a:t>. ANÁLISIS, INTERPRETACIÓN Y PRESENTACIÓN DE RESULTADOS</a:t>
            </a:r>
          </a:p>
          <a:p>
            <a:r>
              <a:rPr lang="es-EC" dirty="0" smtClean="0"/>
              <a:t>Primero se realiza la tabulación de los resultados pregunta por pregunta luego se procede con el análisis descriptivo parcial y dinámico de los datos</a:t>
            </a:r>
          </a:p>
          <a:p>
            <a:endParaRPr lang="es-EC" dirty="0"/>
          </a:p>
          <a:p>
            <a:r>
              <a:rPr lang="es-EC" dirty="0" smtClean="0"/>
              <a:t>Se recomienda presentar los resultados obtenidos de la siguiente manera:</a:t>
            </a:r>
          </a:p>
          <a:p>
            <a:endParaRPr lang="es-EC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Análisis parcial pregunta por pregunta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dirty="0" smtClean="0"/>
              <a:t>Resumen de los resultados en cuadro y gráficos</a:t>
            </a:r>
          </a:p>
        </p:txBody>
      </p:sp>
      <p:sp>
        <p:nvSpPr>
          <p:cNvPr id="3" name="1 CuadroTexto"/>
          <p:cNvSpPr txBox="1"/>
          <p:nvPr/>
        </p:nvSpPr>
        <p:spPr>
          <a:xfrm>
            <a:off x="668864" y="3212976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C"/>
            </a:defPPr>
            <a:lvl1pPr algn="just">
              <a:defRPr>
                <a:solidFill>
                  <a:schemeClr val="accent6"/>
                </a:solidFill>
              </a:defRPr>
            </a:lvl1pPr>
          </a:lstStyle>
          <a:p>
            <a:pPr algn="ctr"/>
            <a:r>
              <a:rPr lang="es-EC" b="1" dirty="0" smtClean="0"/>
              <a:t>5. CONCLUSIONES Y RECOMENDACIONES</a:t>
            </a:r>
          </a:p>
          <a:p>
            <a:r>
              <a:rPr lang="es-EC" dirty="0" smtClean="0"/>
              <a:t>Para las conclusiones se aprovechará la información recibida en las encuestas y especialmente en las entrevistas o en cualquier otro instrumento utilizado</a:t>
            </a:r>
          </a:p>
          <a:p>
            <a:endParaRPr lang="es-EC" dirty="0"/>
          </a:p>
          <a:p>
            <a:r>
              <a:rPr lang="es-EC" dirty="0" smtClean="0"/>
              <a:t>En las conclusiones se anotará todo lo que ha criterio del investigador se ha detectado de positivo o negativo o cualquier otro resultado sobresaliente, opiniones importantes de expertos, sobre el estudio realizado y que se relacione con los objetivos .</a:t>
            </a:r>
          </a:p>
          <a:p>
            <a:endParaRPr lang="es-EC" dirty="0"/>
          </a:p>
          <a:p>
            <a:r>
              <a:rPr lang="es-EC" dirty="0" smtClean="0"/>
              <a:t>En definitiva las conclusiones deben dar respuesta a las preguntas de investigación y a los objetivos </a:t>
            </a:r>
          </a:p>
        </p:txBody>
      </p:sp>
    </p:spTree>
    <p:extLst>
      <p:ext uri="{BB962C8B-B14F-4D97-AF65-F5344CB8AC3E}">
        <p14:creationId xmlns:p14="http://schemas.microsoft.com/office/powerpoint/2010/main" val="297503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99792" y="1210671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C"/>
            </a:defPPr>
            <a:lvl1pPr algn="ctr">
              <a:defRPr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BIBLIOGRAFÍA</a:t>
            </a:r>
            <a:endParaRPr lang="es-EC" dirty="0"/>
          </a:p>
        </p:txBody>
      </p:sp>
      <p:sp>
        <p:nvSpPr>
          <p:cNvPr id="3" name="2 CuadroTexto"/>
          <p:cNvSpPr txBox="1"/>
          <p:nvPr/>
        </p:nvSpPr>
        <p:spPr>
          <a:xfrm>
            <a:off x="539552" y="191683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Cómo realizar la tesis o una investigación. </a:t>
            </a:r>
            <a:r>
              <a:rPr lang="es-EC" dirty="0" err="1"/>
              <a:t>Urquizo</a:t>
            </a:r>
            <a:r>
              <a:rPr lang="es-EC" dirty="0"/>
              <a:t> </a:t>
            </a:r>
            <a:r>
              <a:rPr lang="es-EC" dirty="0" err="1"/>
              <a:t>Huilcapi</a:t>
            </a:r>
            <a:r>
              <a:rPr lang="es-EC" dirty="0"/>
              <a:t> </a:t>
            </a:r>
            <a:r>
              <a:rPr lang="es-EC" dirty="0" smtClean="0"/>
              <a:t>Ángel </a:t>
            </a:r>
            <a:r>
              <a:rPr lang="es-EC" dirty="0"/>
              <a:t>Imprenta Gráficas IMPULSO</a:t>
            </a:r>
          </a:p>
        </p:txBody>
      </p:sp>
    </p:spTree>
    <p:extLst>
      <p:ext uri="{BB962C8B-B14F-4D97-AF65-F5344CB8AC3E}">
        <p14:creationId xmlns:p14="http://schemas.microsoft.com/office/powerpoint/2010/main" val="193862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1066</TotalTime>
  <Words>681</Words>
  <Application>Microsoft Office PowerPoint</Application>
  <PresentationFormat>Presentación en pantalla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Franklin Gothic Book</vt:lpstr>
      <vt:lpstr>Franklin Gothic Medium</vt:lpstr>
      <vt:lpstr>Tunga</vt:lpstr>
      <vt:lpstr>Wingdings</vt:lpstr>
      <vt:lpstr>Ángulos</vt:lpstr>
      <vt:lpstr>UNIVERSIDAD NACIONAL DE CHIMBORAZO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chalo</dc:creator>
  <cp:lastModifiedBy>Gonzalo Gonzalez</cp:lastModifiedBy>
  <cp:revision>161</cp:revision>
  <dcterms:created xsi:type="dcterms:W3CDTF">2013-04-22T04:27:32Z</dcterms:created>
  <dcterms:modified xsi:type="dcterms:W3CDTF">2021-02-23T13:48:47Z</dcterms:modified>
</cp:coreProperties>
</file>