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5" r:id="rId6"/>
    <p:sldId id="259" r:id="rId7"/>
    <p:sldId id="262" r:id="rId8"/>
    <p:sldId id="266" r:id="rId9"/>
    <p:sldId id="260" r:id="rId10"/>
    <p:sldId id="261" r:id="rId11"/>
    <p:sldId id="263" r:id="rId12"/>
    <p:sldId id="264" r:id="rId13"/>
    <p:sldId id="272" r:id="rId14"/>
    <p:sldId id="268" r:id="rId15"/>
    <p:sldId id="294" r:id="rId16"/>
    <p:sldId id="295" r:id="rId17"/>
    <p:sldId id="296" r:id="rId18"/>
    <p:sldId id="273" r:id="rId19"/>
    <p:sldId id="274" r:id="rId20"/>
    <p:sldId id="275" r:id="rId21"/>
    <p:sldId id="277" r:id="rId22"/>
    <p:sldId id="276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7" r:id="rId31"/>
    <p:sldId id="278" r:id="rId32"/>
    <p:sldId id="279" r:id="rId33"/>
    <p:sldId id="280" r:id="rId34"/>
    <p:sldId id="289" r:id="rId35"/>
    <p:sldId id="290" r:id="rId36"/>
    <p:sldId id="291" r:id="rId37"/>
    <p:sldId id="292" r:id="rId38"/>
    <p:sldId id="293" r:id="rId39"/>
    <p:sldId id="269" r:id="rId40"/>
    <p:sldId id="270" r:id="rId41"/>
    <p:sldId id="271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990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27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190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79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207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97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685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905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069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262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459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465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209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9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831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84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B2CB-2082-4EE9-93ED-DB305F667F2A}" type="datetimeFigureOut">
              <a:rPr lang="es-MX" smtClean="0"/>
              <a:t>22/04/2025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071B74-958D-4E97-B569-548AA771B5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0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2C410-03A7-2A0D-0DC1-1F8124A7D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624" y="847165"/>
            <a:ext cx="8915399" cy="2262781"/>
          </a:xfrm>
        </p:spPr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NACIONAL DE CHIMBORAZO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A45308-080D-F7D0-6E0D-4A49FA03F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429001"/>
            <a:ext cx="8915399" cy="2021540"/>
          </a:xfrm>
        </p:spPr>
        <p:txBody>
          <a:bodyPr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ASIGNATURA: 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DE PROYECTOS EN LA CONSTRUCCIÓN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DOCENTE: 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DENNIS GABRIEL CUADRADO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949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2C367B1-6FF0-4884-91A4-26016767E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64" y="0"/>
            <a:ext cx="6087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9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ACEE0-161A-4226-9A05-90B12750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7788204" cy="1280890"/>
          </a:xfrm>
        </p:spPr>
        <p:txBody>
          <a:bodyPr>
            <a:normAutofit fontScale="90000"/>
          </a:bodyPr>
          <a:lstStyle/>
          <a:p>
            <a:pPr algn="ctr"/>
            <a:b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el árbol de objetivos?</a:t>
            </a:r>
            <a:b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279CE3-6A27-43F8-AEEB-1EDA3751F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295" y="2868706"/>
            <a:ext cx="9783388" cy="1434353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transformación positiva del árbol de problemas.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Convierte cada problema en un objetivo alcanzable.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0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D918E6E-522F-4885-8545-867AFEAE52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92941" y="1143470"/>
            <a:ext cx="948819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Medios( objetivos </a:t>
            </a:r>
            <a:r>
              <a:rPr kumimoji="0" lang="es-EC" altLang="es-EC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especificos</a:t>
            </a:r>
            <a:r>
              <a:rPr kumimoji="0" lang="es-EC" altLang="es-EC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kumimoji="0" lang="es-EC" altLang="es-EC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Soluciones que reemplazan las causas.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 u objetivo superior:</a:t>
            </a:r>
            <a:r>
              <a:rPr kumimoji="0" lang="es-EC" altLang="es-EC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Situación ideal deseada.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Objetivo específico:</a:t>
            </a:r>
            <a:r>
              <a:rPr kumimoji="0" lang="es-EC" altLang="es-EC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Qué se espera lograr con el proyecto.</a:t>
            </a: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6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97C73-5F99-4127-A131-F0169E12C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625" y="624110"/>
            <a:ext cx="9630988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Estructurar el Árbol de Objetivos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FCFB37F-18C6-406F-9FC0-F0BDBB211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630" y="1970479"/>
            <a:ext cx="8331117" cy="37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821323B-7805-4373-A47D-F099B89FD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45" y="861252"/>
            <a:ext cx="10791265" cy="54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8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30505-B2D7-4B28-9328-10EA49F9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Ejercicio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86AC5-18E6-4F25-A603-06152BED6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071" y="1828800"/>
            <a:ext cx="9236541" cy="24601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C" dirty="0"/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común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infraestructura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deterioro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prematuro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pavimento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Construye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Árbol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luego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Árbol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085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7FD0C-D77F-4D18-8916-21FF23E8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Ejercicio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4843FA-2AC5-47AD-8BB6-06C15A56A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013857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rural, 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potable 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limitado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Analiza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situación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Árbol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Luego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formula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proyecto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solución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apoyado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Árbol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correspondiente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02507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0ACD1-57C9-400E-AA86-7460CF72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Ejercicio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3E30F6-755A-4662-B63B-0B2F0D4D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057" y="2133600"/>
            <a:ext cx="9795555" cy="1894114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proyecto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edificación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retrasos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cronograma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enfoque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árbol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diagnosticar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mejoras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2455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CD2B5-463E-4AEF-905A-CF7E30C4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SMART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E9552-F089-4F49-9120-7339F9AF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388" y="2133600"/>
            <a:ext cx="9317224" cy="2384612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una herramienta para </a:t>
            </a:r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formular metas claras, medibles y alcanzables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cualquier proyecto. </a:t>
            </a:r>
          </a:p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palabra S.M.A.R.T. es un acrónimo que indica las 5 características esenciales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49BD80F-DA0D-4C2A-B926-657B6548D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058" y="955273"/>
            <a:ext cx="8814566" cy="477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6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9B724-8AA3-48A6-8C39-2C1E4EB3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425" y="624110"/>
            <a:ext cx="9326188" cy="1280890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METODOLOGÍA DE MARCO LÓGICO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44560F-338E-4A5A-8CD4-B5FE4A5EF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40541"/>
            <a:ext cx="9828212" cy="2725271"/>
          </a:xfrm>
        </p:spPr>
        <p:txBody>
          <a:bodyPr>
            <a:normAutofit/>
          </a:bodyPr>
          <a:lstStyle/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árbol de problemas y el árbol de objetivos. (objetivos S.M.A.R.T.) 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Selección de opciones de solución 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matriz de marco lógico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31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E3339-0030-420B-B18D-00F60E2F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624110"/>
            <a:ext cx="9828212" cy="1280890"/>
          </a:xfrm>
        </p:spPr>
        <p:txBody>
          <a:bodyPr/>
          <a:lstStyle/>
          <a:p>
            <a:pPr algn="ctr"/>
            <a:r>
              <a:rPr lang="es-EC" altLang="es-EC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ADEDD6A-FABF-4031-A6BC-B2489E2A8D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26498" y="1905000"/>
            <a:ext cx="9528017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Reducir las inundaciones frecuentes en el barrio "El Progreso".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altLang="es-EC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Ahora lo convertimos en </a:t>
            </a:r>
            <a:r>
              <a:rPr kumimoji="0" lang="es-EC" altLang="es-EC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S.M.A.R.T.</a:t>
            </a:r>
            <a:r>
              <a:rPr kumimoji="0" lang="es-EC" altLang="es-EC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4240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A4053-B99D-4053-979B-5BF1CF70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168208" cy="849090"/>
          </a:xfrm>
        </p:spPr>
        <p:txBody>
          <a:bodyPr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del objetivo con SMART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87ED710-A6B3-4944-B3FF-3A64C9EAC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1473199"/>
            <a:ext cx="7643274" cy="52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5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66C9D-9849-4660-8783-F3E63991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6923607" cy="840623"/>
          </a:xfrm>
        </p:spPr>
        <p:txBody>
          <a:bodyPr>
            <a:normAutofit fontScale="90000"/>
          </a:bodyPr>
          <a:lstStyle/>
          <a:p>
            <a:pPr algn="ctr"/>
            <a:r>
              <a:rPr lang="es-EC" altLang="es-EC" b="1" dirty="0">
                <a:solidFill>
                  <a:schemeClr val="tx1"/>
                </a:solidFill>
                <a:latin typeface="Arial" panose="020B0604020202020204" pitchFamily="34" charset="0"/>
              </a:rPr>
              <a:t>Objetivo S.M.A.R.T. </a:t>
            </a:r>
            <a:br>
              <a:rPr lang="es-EC" altLang="es-EC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s-EC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606C327-D26C-41A4-A911-6AEC0A1E68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2510" y="2274839"/>
            <a:ext cx="99444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Reducir en un 80% los eventos de inundación en el barrio El Progreso durante la temporada de lluvias, mediante la mejora del sistema de drenaje pluvial, campañas de limpieza comunitaria y mantenimiento periódico, en un periodo de 12 meses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83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EC6BEE-58CF-4FA2-9541-20C2DD5B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357" y="624110"/>
            <a:ext cx="9532256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PASOS PARA FORMULAR UN OBJETIVO S.M.A.R.T.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D0E69E-AB13-4358-B154-25F58AA559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29871" y="2359032"/>
            <a:ext cx="953225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Paso 1: Identifica el problema principal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Este paso proviene del Árbol de Problemas.</a:t>
            </a:r>
            <a:endParaRPr kumimoji="0" lang="es-EC" altLang="es-EC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  <a:endParaRPr kumimoji="0" lang="es-EC" altLang="es-EC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"Inundaciones frecuentes en el barrio El Progreso durante la temporada de lluvias".</a:t>
            </a:r>
          </a:p>
        </p:txBody>
      </p:sp>
    </p:spTree>
    <p:extLst>
      <p:ext uri="{BB962C8B-B14F-4D97-AF65-F5344CB8AC3E}">
        <p14:creationId xmlns:p14="http://schemas.microsoft.com/office/powerpoint/2010/main" val="2326788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72DC578-21DF-4889-8E3B-EB2DFAF9D5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7802" y="2339389"/>
            <a:ext cx="1030877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l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alt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Paso 2: Transforma el problema en una meta positiva</a:t>
            </a:r>
          </a:p>
          <a:p>
            <a:pPr marL="0" indent="0" algn="l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paso proviene del Árbol de Objetivos.</a:t>
            </a:r>
          </a:p>
          <a:p>
            <a:pPr marL="0" indent="0" algn="l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Transformación: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altLang="es-EC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"Reducir las inundaciones frecuentes en el barrio El Progreso".</a:t>
            </a:r>
          </a:p>
        </p:txBody>
      </p:sp>
    </p:spTree>
    <p:extLst>
      <p:ext uri="{BB962C8B-B14F-4D97-AF65-F5344CB8AC3E}">
        <p14:creationId xmlns:p14="http://schemas.microsoft.com/office/powerpoint/2010/main" val="4171931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D17626E-6D55-4D0E-BF34-FE5B837BCF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36172" y="1503462"/>
            <a:ext cx="10602686" cy="36009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Paso</a:t>
            </a:r>
            <a:r>
              <a:rPr kumimoji="0" lang="es-EC" altLang="es-EC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alt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Hazlo S – Específico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exactamente </a:t>
            </a:r>
            <a:r>
              <a:rPr lang="es-EC" altLang="es-EC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qué se quiere lograr</a:t>
            </a: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altLang="es-EC" sz="3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dónde</a:t>
            </a: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C" altLang="es-EC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quién</a:t>
            </a: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altLang="es-EC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altLang="es-EC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involucrado</a:t>
            </a: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 específico: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"Reducir los eventos de inundación </a:t>
            </a:r>
            <a:r>
              <a:rPr lang="es-EC" altLang="es-EC" sz="32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el barrio El Progreso </a:t>
            </a:r>
            <a:r>
              <a:rPr lang="es-EC" altLang="es-EC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mediante intervenciones de drenaje, limpieza y mantenimiento".</a:t>
            </a:r>
            <a:endParaRPr lang="es-EC" altLang="es-EC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B351E6B9-BF7D-4932-8C6A-1450041403C2}"/>
              </a:ext>
            </a:extLst>
          </p:cNvPr>
          <p:cNvCxnSpPr/>
          <p:nvPr/>
        </p:nvCxnSpPr>
        <p:spPr>
          <a:xfrm>
            <a:off x="1075765" y="4061012"/>
            <a:ext cx="568362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3F20A1B-FFFC-47D8-B2E8-91D39DC09430}"/>
              </a:ext>
            </a:extLst>
          </p:cNvPr>
          <p:cNvCxnSpPr/>
          <p:nvPr/>
        </p:nvCxnSpPr>
        <p:spPr>
          <a:xfrm>
            <a:off x="6938682" y="4061012"/>
            <a:ext cx="390861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BC80CC0-8E82-42FB-A386-FD7043E633BB}"/>
              </a:ext>
            </a:extLst>
          </p:cNvPr>
          <p:cNvCxnSpPr/>
          <p:nvPr/>
        </p:nvCxnSpPr>
        <p:spPr>
          <a:xfrm>
            <a:off x="1075765" y="4563035"/>
            <a:ext cx="765585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4ADEFA0-5BDE-4B41-8405-CB5D511E7612}"/>
              </a:ext>
            </a:extLst>
          </p:cNvPr>
          <p:cNvCxnSpPr/>
          <p:nvPr/>
        </p:nvCxnSpPr>
        <p:spPr>
          <a:xfrm>
            <a:off x="1075765" y="5038165"/>
            <a:ext cx="267148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04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4446FD7-3AFB-4B6D-9CFE-4754D1E025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00201" y="1861126"/>
            <a:ext cx="968828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Paso 4: Hazlo M – Medible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Añade</a:t>
            </a:r>
            <a:r>
              <a:rPr kumimoji="0" lang="es-EC" altLang="es-EC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cuantificación del resultado esperado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altLang="es-EC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 medible: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"Reducir en un 80% los eventos de inundación".</a:t>
            </a:r>
          </a:p>
        </p:txBody>
      </p:sp>
    </p:spTree>
    <p:extLst>
      <p:ext uri="{BB962C8B-B14F-4D97-AF65-F5344CB8AC3E}">
        <p14:creationId xmlns:p14="http://schemas.microsoft.com/office/powerpoint/2010/main" val="2685622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93FFA3D-2327-4450-A553-190E4D9212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56657" y="1749684"/>
            <a:ext cx="939437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Paso</a:t>
            </a:r>
            <a:r>
              <a:rPr kumimoji="0" lang="es-EC" altLang="es-EC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alt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Hazlo A – Alcanzable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Asegúrate</a:t>
            </a:r>
            <a:r>
              <a:rPr kumimoji="0" lang="es-EC" altLang="es-EC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que el objetivo pueda lograrse con los recursos y capacidades disponibles.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</a:t>
            </a:r>
            <a:r>
              <a:rPr kumimoji="0" lang="es-EC" altLang="es-EC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C" altLang="es-EC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alcanzable: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"Usando obras de drenaje, campañas de limpieza comunitaria y mantenimiento periódico".</a:t>
            </a:r>
          </a:p>
        </p:txBody>
      </p:sp>
    </p:spTree>
    <p:extLst>
      <p:ext uri="{BB962C8B-B14F-4D97-AF65-F5344CB8AC3E}">
        <p14:creationId xmlns:p14="http://schemas.microsoft.com/office/powerpoint/2010/main" val="3459932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D5797AA-FDC0-4BA4-A976-F436E3351C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17171" y="1727912"/>
            <a:ext cx="989511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Paso 6: Hazlo R – Relevante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 que está alineado con el propósito del proyecto o del curso.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 relevante: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"El objetivo responde directamente al problema de vulnerabilidad urbana del barrio".</a:t>
            </a:r>
          </a:p>
        </p:txBody>
      </p:sp>
    </p:spTree>
    <p:extLst>
      <p:ext uri="{BB962C8B-B14F-4D97-AF65-F5344CB8AC3E}">
        <p14:creationId xmlns:p14="http://schemas.microsoft.com/office/powerpoint/2010/main" val="4248498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B1F8550-8634-46B2-8602-AB497C5BD6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677886" y="2089724"/>
            <a:ext cx="683622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Paso 7: Hazlo T – Temporal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altLang="es-EC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 un plazo definido.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Ejemplo temporal: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"En un plazo de 12 meses".</a:t>
            </a:r>
          </a:p>
        </p:txBody>
      </p:sp>
    </p:spTree>
    <p:extLst>
      <p:ext uri="{BB962C8B-B14F-4D97-AF65-F5344CB8AC3E}">
        <p14:creationId xmlns:p14="http://schemas.microsoft.com/office/powerpoint/2010/main" val="127055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20543-3740-46D7-96D9-6F53A5F3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29" y="624110"/>
            <a:ext cx="9353083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ÁRBOL DE PROBLEMAS Y EL ÁRBOL DE OBJETIVOS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083CD9-7512-462E-B7F2-0C9E57B4C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541" y="2133599"/>
            <a:ext cx="9864071" cy="3523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el árbol de Problemas?</a:t>
            </a:r>
            <a:endParaRPr lang="es-EC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árbol de problemas es una herramienta visual que se utiliza para identificar y representar la estructura lógica de un problema central, sus causas y efectos. Se considera la fase de diagnóstico de un proyecto.</a:t>
            </a:r>
          </a:p>
        </p:txBody>
      </p:sp>
    </p:spTree>
    <p:extLst>
      <p:ext uri="{BB962C8B-B14F-4D97-AF65-F5344CB8AC3E}">
        <p14:creationId xmlns:p14="http://schemas.microsoft.com/office/powerpoint/2010/main" val="3165552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8C75A35-80CF-4FA2-95E2-699BD56EC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526016"/>
            <a:ext cx="10744200" cy="23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3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E4BB1A-42EA-44AA-9163-20C6D2246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867" y="2133600"/>
            <a:ext cx="9565745" cy="158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un objetivo no es S.M.A.R.T., es difícil de evaluar y justificar técnicamente en un proyecto.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27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377B3-B9F0-4993-B0F4-830802D5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687" y="624110"/>
            <a:ext cx="9664926" cy="1280890"/>
          </a:xfrm>
        </p:spPr>
        <p:txBody>
          <a:bodyPr/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SELECCIÓN DE OPCIONES DE SOLUCIÓN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9AA64B-3947-496B-878C-297C4E74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943" y="2133600"/>
            <a:ext cx="10165669" cy="3777622"/>
          </a:xfrm>
        </p:spPr>
        <p:txBody>
          <a:bodyPr/>
          <a:lstStyle/>
          <a:p>
            <a:pPr marL="0" indent="0">
              <a:buNone/>
            </a:pPr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es?</a:t>
            </a:r>
          </a:p>
          <a:p>
            <a:pPr marL="0" indent="0" algn="just">
              <a:buNone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proceso mediante el cual, una vez identificado el problema central y sus causas, se analizan diversas alternativas viables para solucionarlo. </a:t>
            </a:r>
          </a:p>
          <a:p>
            <a:pPr marL="0" indent="0" algn="just">
              <a:buNone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paso es fundamental para decidir qué camino tomar en el diseño del proyecto, teniendo en cuenta viabilidad técnica, económica, ambiental y social.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354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A3DF84-5443-4C95-B907-7F0FDFBD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</a:t>
            </a:r>
            <a:br>
              <a:rPr lang="es-MX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4E30AB-4B58-4AC6-AE51-987D8ECB1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133600"/>
            <a:ext cx="9675812" cy="2950029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Escoger la mejor alternativa de solución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Abordar las causas principales del problema.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factible técnica y económicamente.</a:t>
            </a:r>
          </a:p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Minimice impactos negativos y maximice beneficios.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48585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A5486-7FAA-4960-9D6F-5096BE99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057" y="624110"/>
            <a:ext cx="979555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PASOS PARA SELECCIONAR OPCIONES DE SOLUCIÓN</a:t>
            </a:r>
            <a:br>
              <a:rPr lang="es-MX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8ABA64-0578-4A90-83DB-402B4C77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71" y="2133600"/>
            <a:ext cx="10111241" cy="3603171"/>
          </a:xfrm>
        </p:spPr>
        <p:txBody>
          <a:bodyPr/>
          <a:lstStyle/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Generar alternativas posibles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(mínimo 2 o 3 opciones reales).</a:t>
            </a:r>
          </a:p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Establecer criterios de evaluación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(económicos, técnicos, sociales, ambientales).</a:t>
            </a:r>
          </a:p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Comparar alternativas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según los criterios.</a:t>
            </a:r>
          </a:p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Seleccionar la opción óptima.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97526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27C2D9A-5916-4CEC-BFF8-DEAAAAF0A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346" y="392304"/>
            <a:ext cx="7872254" cy="60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63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2500E-2B79-4E77-91BA-6AFA5D96A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5" y="624110"/>
            <a:ext cx="9165771" cy="703947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Inundaciones frecuentes por mala evacuación pluvial.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B7C19C6-AA54-4921-82CA-0AD819613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686" y="1446711"/>
            <a:ext cx="6988628" cy="492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65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8AF5A-9EEA-4CBC-BAC8-6C5EFA1F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771" y="624110"/>
            <a:ext cx="9577841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Elección: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0C939A-C1B0-4959-A71B-E82CFA01E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771" y="2133600"/>
            <a:ext cx="9577841" cy="1436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Alternativa A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porque resuelve la causa estructural (aunque costosa, tiene sostenibilidad en el tiempo).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59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A9C4A-9AE8-43CB-B307-E57665EA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5" y="624110"/>
            <a:ext cx="9381898" cy="1280890"/>
          </a:xfrm>
        </p:spPr>
        <p:txBody>
          <a:bodyPr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matriz de marco lógico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F3CE53-6EF6-43BC-BBBD-18FC9884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657" y="2133600"/>
            <a:ext cx="9566955" cy="3777622"/>
          </a:xfrm>
        </p:spPr>
        <p:txBody>
          <a:bodyPr/>
          <a:lstStyle/>
          <a:p>
            <a:pPr marL="0" indent="0">
              <a:buNone/>
            </a:pPr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Matriz de Marco Lógico (MML)?</a:t>
            </a:r>
          </a:p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Matriz de Marco Lógico es una herramienta de planificación de proyectos que resume de forma estructurada los elementos clave del proyecto: su lógica interna, cómo se medirá el éxito, qué medios se usarán y cuáles son los riesgos.</a:t>
            </a:r>
          </a:p>
          <a:p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muy usada en ingeniería de proyectos, cooperación internacional y gestión pública.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5864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F0CF1-5061-4F99-9FEF-519C5FD0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1" y="624110"/>
            <a:ext cx="9654041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 la Matriz</a:t>
            </a:r>
            <a:br>
              <a:rPr lang="es-MX" b="1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887074-89AC-4D75-9A4F-364E313CA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1" y="1524000"/>
            <a:ext cx="8915400" cy="489857"/>
          </a:xfrm>
        </p:spPr>
        <p:txBody>
          <a:bodyPr>
            <a:norm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matriz se organiza en una tabla de 4 filas (niveles) y 4 columnas (dimensiones):</a:t>
            </a:r>
          </a:p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B9FA7D-6570-4A59-AD83-418AFE322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77" y="1905000"/>
            <a:ext cx="7592095" cy="47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9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323F3-D1CB-42CB-916B-C46D1242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3499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br>
              <a:rPr lang="es-MX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B8601E-0CDD-41BA-BDC3-E126D737E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70847"/>
            <a:ext cx="8915400" cy="2779059"/>
          </a:xfrm>
        </p:spPr>
        <p:txBody>
          <a:bodyPr>
            <a:normAutofit fontScale="92500"/>
          </a:bodyPr>
          <a:lstStyle/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Comprender la complejidad de un problema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las causas y efectos de un problema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estrategias para abordar el problema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55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3C1C3-C9BF-47A5-B8BF-A4DDDCDF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525" y="2616196"/>
            <a:ext cx="8911687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Proyecto: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Reducción de inundaciones en el barrio </a:t>
            </a:r>
            <a:r>
              <a:rPr lang="es-MX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Progreso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3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C2DECC7-67A6-4E82-B778-C782F58C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766" y="0"/>
            <a:ext cx="7576468" cy="6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6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818F1-2263-4D6A-B107-6888866E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687" y="624110"/>
            <a:ext cx="9664926" cy="1280890"/>
          </a:xfrm>
        </p:spPr>
        <p:txBody>
          <a:bodyPr/>
          <a:lstStyle/>
          <a:p>
            <a:pPr algn="ctr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Recomendación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DA462-0F5E-419F-9184-B5B4846CF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730829"/>
          </a:xfrm>
        </p:spPr>
        <p:txBody>
          <a:bodyPr/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el árbol de problemas y objetivos.</a:t>
            </a:r>
          </a:p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objetivo S.M.A.R.T.</a:t>
            </a:r>
          </a:p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Desglosa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proyecto en niveles: fin, propósito, componentes, actividades.</a:t>
            </a:r>
          </a:p>
        </p:txBody>
      </p:sp>
    </p:spTree>
    <p:extLst>
      <p:ext uri="{BB962C8B-B14F-4D97-AF65-F5344CB8AC3E}">
        <p14:creationId xmlns:p14="http://schemas.microsoft.com/office/powerpoint/2010/main" val="187805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BA43EF7-175D-427C-8E39-D82D6C8719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01906" y="1932328"/>
            <a:ext cx="958616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 raíces representan las </a:t>
            </a:r>
            <a:r>
              <a:rPr kumimoji="0" lang="es-EC" altLang="es-EC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tronco es el </a:t>
            </a:r>
            <a:r>
              <a:rPr kumimoji="0" lang="es-EC" altLang="es-EC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problema central.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 ramas son los </a:t>
            </a:r>
            <a:r>
              <a:rPr kumimoji="0" lang="es-EC" altLang="es-EC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efectos del problema</a:t>
            </a:r>
            <a:r>
              <a:rPr kumimoji="0" lang="es-EC" altLang="es-EC" sz="4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5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691CA-7E8F-4938-A9B2-CA2A43FF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25" y="624110"/>
            <a:ext cx="9935788" cy="855066"/>
          </a:xfrm>
        </p:spPr>
        <p:txBody>
          <a:bodyPr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DEFINICIONES: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CC84ACE-6282-434B-96D3-55A1113F5E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25389" y="1830489"/>
            <a:ext cx="1007922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Problema central: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Una situación negativa concreta que se desea resolver.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Causas: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 los factores que originan o contribuyen al problema.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Efectos:</a:t>
            </a: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 las consecuencias del problema si no se interviene</a:t>
            </a:r>
          </a:p>
        </p:txBody>
      </p:sp>
    </p:spTree>
    <p:extLst>
      <p:ext uri="{BB962C8B-B14F-4D97-AF65-F5344CB8AC3E}">
        <p14:creationId xmlns:p14="http://schemas.microsoft.com/office/powerpoint/2010/main" val="154802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952BF9B-C85B-4E22-A949-25E708E2D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212"/>
          <a:stretch/>
        </p:blipFill>
        <p:spPr>
          <a:xfrm>
            <a:off x="1746896" y="376517"/>
            <a:ext cx="9374837" cy="596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66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EB9084E-651B-4F65-8B80-C69DE5F99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502" y="-1"/>
            <a:ext cx="5486980" cy="68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C5FF0-2DDB-4DD7-9AEF-537611BC1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89" y="116541"/>
            <a:ext cx="9335153" cy="1281953"/>
          </a:xfrm>
        </p:spPr>
        <p:txBody>
          <a:bodyPr>
            <a:normAutofit/>
          </a:bodyPr>
          <a:lstStyle/>
          <a:p>
            <a:pPr algn="ctr"/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barrio sufre de inundaciones frecuentes. 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3CD5ACC-6DCF-4BB1-A464-15906C7ED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506" y="1768297"/>
            <a:ext cx="8408893" cy="39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40890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507</TotalTime>
  <Words>1061</Words>
  <Application>Microsoft Office PowerPoint</Application>
  <PresentationFormat>Panorámica</PresentationFormat>
  <Paragraphs>113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7" baseType="lpstr">
      <vt:lpstr>Arial</vt:lpstr>
      <vt:lpstr>Century Gothic</vt:lpstr>
      <vt:lpstr>Times New Roman</vt:lpstr>
      <vt:lpstr>Wingdings 3</vt:lpstr>
      <vt:lpstr>Espiral</vt:lpstr>
      <vt:lpstr>UNIVERSIDAD NACIONAL DE CHIMBORAZO</vt:lpstr>
      <vt:lpstr>LA METODOLOGÍA DE MARCO LÓGICO</vt:lpstr>
      <vt:lpstr>EL ÁRBOL DE PROBLEMAS Y EL ÁRBOL DE OBJETIVOS</vt:lpstr>
      <vt:lpstr>Objetivo  </vt:lpstr>
      <vt:lpstr>Presentación de PowerPoint</vt:lpstr>
      <vt:lpstr>DEFINICIONES:</vt:lpstr>
      <vt:lpstr>Presentación de PowerPoint</vt:lpstr>
      <vt:lpstr>Presentación de PowerPoint</vt:lpstr>
      <vt:lpstr> Un barrio sufre de inundaciones frecuentes. </vt:lpstr>
      <vt:lpstr>Presentación de PowerPoint</vt:lpstr>
      <vt:lpstr> ¿Qué es el árbol de objetivos? </vt:lpstr>
      <vt:lpstr>Presentación de PowerPoint</vt:lpstr>
      <vt:lpstr>Estructurar el Árbol de Objetivos</vt:lpstr>
      <vt:lpstr>Presentación de PowerPoint</vt:lpstr>
      <vt:lpstr>Ejercicio 1:</vt:lpstr>
      <vt:lpstr>Ejercicio 2: </vt:lpstr>
      <vt:lpstr>Ejercicio 3: </vt:lpstr>
      <vt:lpstr>Objetivos SMART</vt:lpstr>
      <vt:lpstr>Presentación de PowerPoint</vt:lpstr>
      <vt:lpstr>OBJETIVO GENERAL</vt:lpstr>
      <vt:lpstr>Análisis del objetivo con SMART</vt:lpstr>
      <vt:lpstr>Objetivo S.M.A.R.T.  </vt:lpstr>
      <vt:lpstr>PASOS PARA FORMULAR UN OBJETIVO S.M.A.R.T.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SELECCIÓN DE OPCIONES DE SOLUCIÓN</vt:lpstr>
      <vt:lpstr>Objetivo: </vt:lpstr>
      <vt:lpstr>PASOS PARA SELECCIONAR OPCIONES DE SOLUCIÓN </vt:lpstr>
      <vt:lpstr>Presentación de PowerPoint</vt:lpstr>
      <vt:lpstr>Inundaciones frecuentes por mala evacuación pluvial.</vt:lpstr>
      <vt:lpstr>Elección:</vt:lpstr>
      <vt:lpstr>La matriz de marco lógico</vt:lpstr>
      <vt:lpstr>Estructura de la Matriz </vt:lpstr>
      <vt:lpstr>Proyecto: Reducción de inundaciones en el barrio El Progreso</vt:lpstr>
      <vt:lpstr>Presentación de PowerPoint</vt:lpstr>
      <vt:lpstr>Recomendación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Dennis Gabriel</dc:creator>
  <cp:lastModifiedBy>USUARIO</cp:lastModifiedBy>
  <cp:revision>57</cp:revision>
  <dcterms:created xsi:type="dcterms:W3CDTF">2025-04-06T20:48:39Z</dcterms:created>
  <dcterms:modified xsi:type="dcterms:W3CDTF">2025-04-23T02:20:03Z</dcterms:modified>
</cp:coreProperties>
</file>