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303" r:id="rId5"/>
    <p:sldId id="260" r:id="rId6"/>
    <p:sldId id="298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8" r:id="rId15"/>
    <p:sldId id="289" r:id="rId16"/>
    <p:sldId id="290" r:id="rId17"/>
    <p:sldId id="291" r:id="rId18"/>
    <p:sldId id="292" r:id="rId19"/>
    <p:sldId id="294" r:id="rId20"/>
    <p:sldId id="295" r:id="rId21"/>
    <p:sldId id="296" r:id="rId22"/>
    <p:sldId id="297" r:id="rId23"/>
    <p:sldId id="299" r:id="rId24"/>
    <p:sldId id="300" r:id="rId25"/>
    <p:sldId id="301" r:id="rId26"/>
    <p:sldId id="304" r:id="rId27"/>
    <p:sldId id="302" r:id="rId2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47"/>
    <p:restoredTop sz="86328"/>
  </p:normalViewPr>
  <p:slideViewPr>
    <p:cSldViewPr snapToGrid="0">
      <p:cViewPr>
        <p:scale>
          <a:sx n="109" d="100"/>
          <a:sy n="109" d="100"/>
        </p:scale>
        <p:origin x="1032" y="-176"/>
      </p:cViewPr>
      <p:guideLst/>
    </p:cSldViewPr>
  </p:slideViewPr>
  <p:outlineViewPr>
    <p:cViewPr>
      <p:scale>
        <a:sx n="33" d="100"/>
        <a:sy n="33" d="100"/>
      </p:scale>
      <p:origin x="0" y="-248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89BAA-BD56-9B43-9DE6-7713B13CE388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1E1B9-E850-734E-8226-A449563A871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511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390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1804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1800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677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69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069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533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577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1E1B9-E850-734E-8226-A449563A871C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136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AACBC-4433-BAAA-3E09-41EFB7EB5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73B8C2-61A9-B9D4-25BF-E546E4517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57A16E-FFBC-4F23-915F-94BA70F7E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105D19-0F89-636C-8CBF-15E7EEBBF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AD288A-5A92-F0AE-34AA-028B5B07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718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4C7B9-7D71-E3BB-CB99-F83825F8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9FBF98-B8ED-FCB0-D2E5-BC2A28AF3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412649-B854-5000-0AE0-CE81229B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63BBB5-10F5-0FA5-55AA-C68BD87D3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E8D134-6EB0-A435-AF1F-0AB0B01AA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753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629B1E-973E-96B4-64CD-15711BDA9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E9B669-2D46-B565-EF6A-3FF2996A5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7278D-915B-53D2-439A-D089D2B5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587C89-3B43-9889-EA2F-2EEEB7D1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85D18D-9099-1112-E760-8652C3F0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4512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3" b="0" i="0">
                <a:solidFill>
                  <a:srgbClr val="178EBB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642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FE4C1-88CA-F6C3-C9F9-6B820FD2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0D64C-9B56-7E9E-1836-8F39DFB8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E1AA9-EBD5-3AE5-09DA-6F65647F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223DE-602C-D841-D894-3279A0E6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16C4A9-6685-3BCB-3DD6-0E58FC01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40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10F60-A5CF-9E4A-9E5B-ECE07EB4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D7EBD9-F387-2A2D-5288-999BE9E07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CEB42C-185D-7CC8-4758-7204D0A9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EF62B5-5212-73E7-52CB-0E897F80F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F2EA36-22BC-7B46-32C1-5DBA8629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006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BFE18-21BF-A07F-94C2-1169577B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4413D1-36DD-A5D5-B24F-C69653EA6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3BBB5D-C399-88D1-0FC5-8DB7DDAC6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53229D-76A6-16A4-8D65-BA4697DB1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20A433-55E1-5AE3-6306-859FF6BC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FE2B12-8CAD-E4B5-0E41-B0812A8C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914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A898C-3A38-0971-06FB-ED57718F7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FCDF9E-6FD2-DF37-EC30-38F267761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466155-2FA3-55D2-4375-2656047BF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0F4EA8-6597-35F0-51C2-87DF661B4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ED5C48E-DE35-F894-8481-A224024B7C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3DEC08-A023-6925-E0E7-A5B8E1F7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3794836-870B-C733-F6B8-22D6F905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1736AD-3C4F-85CC-B866-B5851B60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720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1CDC77-308F-8698-9708-66F69E8D6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6D43D5-084D-5F59-2695-1548E8C9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657208-B52F-DC59-9BEF-E87C44B4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DE2FA0-0EED-A1AD-9492-4F3016F4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044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C0C8DB-AD19-B3BA-881C-E70ECE5E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57496A-175D-666A-0B78-AF5F7B7A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1BEE9C-AC51-DDDC-7B73-A84B531F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039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F8BB0-F88C-9FFB-8C8A-678F1DF3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6C3DA6-2A49-91FC-D11B-F1353D9A8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33A5B1-4F69-C88F-C64B-DE0F702C8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9CE85B-3D97-2283-A2ED-0353804E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E2DC3C-59B8-A650-C42B-DC18F288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0D5C26-C89E-411B-4B97-EDDEF5B8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089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EA5762-D614-0AD0-2A78-DAB0E927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E181F1-9A6D-2CD6-576B-1B6B5B74D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6F66F5-3E59-0E09-4903-5C172355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77F809-BAA1-5AD3-E03B-7DC231A0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8D3BD5-320A-2E7F-BA57-810F1BDA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BA9BF4-E4BE-28BB-54B9-87A8A28C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70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31F16-CC56-133F-E127-05B63C8F8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745734-7F8F-C8FF-DAAC-05BA40939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1220A-4019-6A67-F3AF-FE710063B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042FD-194B-384B-8995-AA6EE9D447E4}" type="datetimeFigureOut">
              <a:rPr lang="es-ES_tradnl" smtClean="0"/>
              <a:t>26/6/25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8B823-0E64-F668-198E-335C8F4201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ACC364-6685-9228-4CD1-241983686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F57BEB-32A8-4F48-951A-84A891D95EC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81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F4035-5105-215E-99A1-B94FB1140E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Pruebas paramétricas </a:t>
            </a:r>
            <a:br>
              <a:rPr lang="es-ES_tradnl" dirty="0"/>
            </a:br>
            <a:r>
              <a:rPr lang="es-ES_tradnl" dirty="0"/>
              <a:t>No paramétricas</a:t>
            </a:r>
          </a:p>
        </p:txBody>
      </p:sp>
    </p:spTree>
    <p:extLst>
      <p:ext uri="{BB962C8B-B14F-4D97-AF65-F5344CB8AC3E}">
        <p14:creationId xmlns:p14="http://schemas.microsoft.com/office/powerpoint/2010/main" val="3646490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98059" y="632603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53529">
              <a:lnSpc>
                <a:spcPct val="100000"/>
              </a:lnSpc>
              <a:spcBef>
                <a:spcPts val="97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/>
          </a:p>
        </p:txBody>
      </p:sp>
      <p:sp>
        <p:nvSpPr>
          <p:cNvPr id="16" name="object 16"/>
          <p:cNvSpPr txBox="1"/>
          <p:nvPr/>
        </p:nvSpPr>
        <p:spPr>
          <a:xfrm>
            <a:off x="2398059" y="1897603"/>
            <a:ext cx="7493821" cy="2760182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marL="11206">
              <a:spcBef>
                <a:spcPts val="124"/>
              </a:spcBef>
            </a:pPr>
            <a:r>
              <a:rPr sz="2294" spc="132" dirty="0">
                <a:solidFill>
                  <a:srgbClr val="178EBB"/>
                </a:solidFill>
                <a:latin typeface="Arial MT"/>
                <a:cs typeface="Arial MT"/>
              </a:rPr>
              <a:t>Correlación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265" dirty="0">
                <a:solidFill>
                  <a:srgbClr val="178EBB"/>
                </a:solidFill>
                <a:latin typeface="Arial MT"/>
                <a:cs typeface="Arial MT"/>
              </a:rPr>
              <a:t>de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57" dirty="0">
                <a:solidFill>
                  <a:srgbClr val="178EBB"/>
                </a:solidFill>
                <a:latin typeface="Arial MT"/>
                <a:cs typeface="Arial MT"/>
              </a:rPr>
              <a:t>Pearson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-22" dirty="0">
                <a:solidFill>
                  <a:srgbClr val="178EBB"/>
                </a:solidFill>
                <a:latin typeface="Arial MT"/>
                <a:cs typeface="Arial MT"/>
              </a:rPr>
              <a:t>(r)</a:t>
            </a:r>
            <a:endParaRPr sz="2294" dirty="0">
              <a:latin typeface="Arial MT"/>
              <a:cs typeface="Arial MT"/>
            </a:endParaRPr>
          </a:p>
          <a:p>
            <a:pPr marL="728405" marR="529506" indent="-285750">
              <a:lnSpc>
                <a:spcPts val="1571"/>
              </a:lnSpc>
              <a:spcBef>
                <a:spcPts val="2016"/>
              </a:spcBef>
              <a:buFont typeface="Arial" panose="020B0604020202020204" pitchFamily="34" charset="0"/>
              <a:buChar char="•"/>
            </a:pPr>
            <a:r>
              <a:rPr sz="1456" spc="-185" dirty="0">
                <a:solidFill>
                  <a:srgbClr val="3F3F3F"/>
                </a:solidFill>
                <a:latin typeface="Arial MT"/>
                <a:cs typeface="Arial MT"/>
              </a:rPr>
              <a:t>Es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un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índice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28" dirty="0">
                <a:solidFill>
                  <a:srgbClr val="3F3F3F"/>
                </a:solidFill>
                <a:latin typeface="Arial MT"/>
                <a:cs typeface="Arial MT"/>
              </a:rPr>
              <a:t>que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6" dirty="0">
                <a:solidFill>
                  <a:srgbClr val="3F3F3F"/>
                </a:solidFill>
                <a:latin typeface="Arial MT"/>
                <a:cs typeface="Arial MT"/>
              </a:rPr>
              <a:t>mide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53" dirty="0">
                <a:solidFill>
                  <a:srgbClr val="3F3F3F"/>
                </a:solidFill>
                <a:latin typeface="Arial MT"/>
                <a:cs typeface="Arial MT"/>
              </a:rPr>
              <a:t>el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24" dirty="0">
                <a:solidFill>
                  <a:srgbClr val="3F3F3F"/>
                </a:solidFill>
                <a:latin typeface="Arial MT"/>
                <a:cs typeface="Arial MT"/>
              </a:rPr>
              <a:t>grado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5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1" dirty="0">
                <a:solidFill>
                  <a:srgbClr val="3F3F3F"/>
                </a:solidFill>
                <a:latin typeface="Arial MT"/>
                <a:cs typeface="Arial MT"/>
              </a:rPr>
              <a:t>covariación</a:t>
            </a:r>
            <a:r>
              <a:rPr sz="1456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entre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-9" dirty="0">
                <a:solidFill>
                  <a:srgbClr val="3F3F3F"/>
                </a:solidFill>
                <a:latin typeface="Arial MT"/>
                <a:cs typeface="Arial MT"/>
              </a:rPr>
              <a:t>distintas </a:t>
            </a:r>
            <a:r>
              <a:rPr sz="1456" spc="53" dirty="0">
                <a:solidFill>
                  <a:srgbClr val="3F3F3F"/>
                </a:solidFill>
                <a:latin typeface="Arial MT"/>
                <a:cs typeface="Arial MT"/>
              </a:rPr>
              <a:t>variables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relacionadas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62" dirty="0">
                <a:solidFill>
                  <a:srgbClr val="3F3F3F"/>
                </a:solidFill>
                <a:latin typeface="Arial MT"/>
                <a:cs typeface="Arial MT"/>
              </a:rPr>
              <a:t>linealmente.</a:t>
            </a:r>
            <a:endParaRPr sz="1456" dirty="0">
              <a:latin typeface="Arial MT"/>
              <a:cs typeface="Arial MT"/>
            </a:endParaRPr>
          </a:p>
          <a:p>
            <a:pPr marL="728405" marR="201156" indent="-285750">
              <a:lnSpc>
                <a:spcPts val="1571"/>
              </a:lnSpc>
              <a:spcBef>
                <a:spcPts val="732"/>
              </a:spcBef>
              <a:buFont typeface="Arial" panose="020B0604020202020204" pitchFamily="34" charset="0"/>
              <a:buChar char="•"/>
            </a:pP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correlación</a:t>
            </a:r>
            <a:r>
              <a:rPr sz="1456" spc="4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5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Pearson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1" dirty="0">
                <a:solidFill>
                  <a:srgbClr val="3F3F3F"/>
                </a:solidFill>
                <a:latin typeface="Arial MT"/>
                <a:cs typeface="Arial MT"/>
              </a:rPr>
              <a:t>evalúa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9" dirty="0">
                <a:solidFill>
                  <a:srgbClr val="3F3F3F"/>
                </a:solidFill>
                <a:latin typeface="Arial MT"/>
                <a:cs typeface="Arial MT"/>
              </a:rPr>
              <a:t>relación</a:t>
            </a:r>
            <a:r>
              <a:rPr sz="1456" spc="31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49" dirty="0">
                <a:solidFill>
                  <a:srgbClr val="3F3F3F"/>
                </a:solidFill>
                <a:latin typeface="Arial MT"/>
                <a:cs typeface="Arial MT"/>
              </a:rPr>
              <a:t>lineal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entre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31" dirty="0">
                <a:solidFill>
                  <a:srgbClr val="3F3F3F"/>
                </a:solidFill>
                <a:latin typeface="Arial MT"/>
                <a:cs typeface="Arial MT"/>
              </a:rPr>
              <a:t>dos </a:t>
            </a:r>
            <a:r>
              <a:rPr sz="1456" spc="53" dirty="0">
                <a:solidFill>
                  <a:srgbClr val="3F3F3F"/>
                </a:solidFill>
                <a:latin typeface="Arial MT"/>
                <a:cs typeface="Arial MT"/>
              </a:rPr>
              <a:t>variables</a:t>
            </a:r>
            <a:r>
              <a:rPr sz="1456" spc="-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62" dirty="0">
                <a:solidFill>
                  <a:srgbClr val="3F3F3F"/>
                </a:solidFill>
                <a:latin typeface="Arial MT"/>
                <a:cs typeface="Arial MT"/>
              </a:rPr>
              <a:t>continuas.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53" dirty="0">
                <a:solidFill>
                  <a:srgbClr val="3F3F3F"/>
                </a:solidFill>
                <a:latin typeface="Arial MT"/>
                <a:cs typeface="Arial MT"/>
              </a:rPr>
              <a:t>Una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9" dirty="0">
                <a:solidFill>
                  <a:srgbClr val="3F3F3F"/>
                </a:solidFill>
                <a:latin typeface="Arial MT"/>
                <a:cs typeface="Arial MT"/>
              </a:rPr>
              <a:t>relación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es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49" dirty="0">
                <a:solidFill>
                  <a:srgbClr val="3F3F3F"/>
                </a:solidFill>
                <a:latin typeface="Arial MT"/>
                <a:cs typeface="Arial MT"/>
              </a:rPr>
              <a:t>lineal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46" dirty="0">
                <a:solidFill>
                  <a:srgbClr val="3F3F3F"/>
                </a:solidFill>
                <a:latin typeface="Arial MT"/>
                <a:cs typeface="Arial MT"/>
              </a:rPr>
              <a:t>cuando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un</a:t>
            </a:r>
            <a:r>
              <a:rPr sz="1456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37" dirty="0">
                <a:solidFill>
                  <a:srgbClr val="3F3F3F"/>
                </a:solidFill>
                <a:latin typeface="Arial MT"/>
                <a:cs typeface="Arial MT"/>
              </a:rPr>
              <a:t>cambio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en </a:t>
            </a:r>
            <a:r>
              <a:rPr sz="1456" spc="110" dirty="0">
                <a:solidFill>
                  <a:srgbClr val="3F3F3F"/>
                </a:solidFill>
                <a:latin typeface="Arial MT"/>
                <a:cs typeface="Arial MT"/>
              </a:rPr>
              <a:t>una</a:t>
            </a:r>
            <a:r>
              <a:rPr sz="1456" spc="-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9" dirty="0">
                <a:solidFill>
                  <a:srgbClr val="3F3F3F"/>
                </a:solidFill>
                <a:latin typeface="Arial MT"/>
                <a:cs typeface="Arial MT"/>
              </a:rPr>
              <a:t>variable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se</a:t>
            </a:r>
            <a:r>
              <a:rPr sz="1456" spc="-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8" dirty="0">
                <a:solidFill>
                  <a:srgbClr val="3F3F3F"/>
                </a:solidFill>
                <a:latin typeface="Arial MT"/>
                <a:cs typeface="Arial MT"/>
              </a:rPr>
              <a:t>asocia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41" dirty="0">
                <a:solidFill>
                  <a:srgbClr val="3F3F3F"/>
                </a:solidFill>
                <a:latin typeface="Arial MT"/>
                <a:cs typeface="Arial MT"/>
              </a:rPr>
              <a:t>con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un</a:t>
            </a:r>
            <a:r>
              <a:rPr sz="1456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37" dirty="0">
                <a:solidFill>
                  <a:srgbClr val="3F3F3F"/>
                </a:solidFill>
                <a:latin typeface="Arial MT"/>
                <a:cs typeface="Arial MT"/>
              </a:rPr>
              <a:t>cambio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93" dirty="0">
                <a:solidFill>
                  <a:srgbClr val="3F3F3F"/>
                </a:solidFill>
                <a:latin typeface="Arial MT"/>
                <a:cs typeface="Arial MT"/>
              </a:rPr>
              <a:t>proporcional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6" dirty="0">
                <a:solidFill>
                  <a:srgbClr val="3F3F3F"/>
                </a:solidFill>
                <a:latin typeface="Arial MT"/>
                <a:cs typeface="Arial MT"/>
              </a:rPr>
              <a:t>en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1456" spc="-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1" dirty="0">
                <a:solidFill>
                  <a:srgbClr val="3F3F3F"/>
                </a:solidFill>
                <a:latin typeface="Arial MT"/>
                <a:cs typeface="Arial MT"/>
              </a:rPr>
              <a:t>otra variable</a:t>
            </a:r>
            <a:endParaRPr sz="1456" dirty="0">
              <a:latin typeface="Arial MT"/>
              <a:cs typeface="Arial MT"/>
            </a:endParaRPr>
          </a:p>
          <a:p>
            <a:pPr>
              <a:spcBef>
                <a:spcPts val="1363"/>
              </a:spcBef>
            </a:pPr>
            <a:endParaRPr sz="1456" dirty="0">
              <a:latin typeface="Arial MT"/>
              <a:cs typeface="Arial MT"/>
            </a:endParaRPr>
          </a:p>
          <a:p>
            <a:pPr marL="728405" marR="4483" indent="-285750">
              <a:lnSpc>
                <a:spcPts val="1571"/>
              </a:lnSpc>
              <a:buFont typeface="Arial" panose="020B0604020202020204" pitchFamily="34" charset="0"/>
              <a:buChar char="•"/>
            </a:pP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Por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ejemplo,</a:t>
            </a:r>
            <a:r>
              <a:rPr sz="1456" spc="18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62" dirty="0">
                <a:solidFill>
                  <a:srgbClr val="3F3F3F"/>
                </a:solidFill>
                <a:latin typeface="Arial MT"/>
                <a:cs typeface="Arial MT"/>
              </a:rPr>
              <a:t>usted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41" dirty="0">
                <a:solidFill>
                  <a:srgbClr val="3F3F3F"/>
                </a:solidFill>
                <a:latin typeface="Arial MT"/>
                <a:cs typeface="Arial MT"/>
              </a:rPr>
              <a:t>puede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usar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10" dirty="0">
                <a:solidFill>
                  <a:srgbClr val="3F3F3F"/>
                </a:solidFill>
                <a:latin typeface="Arial MT"/>
                <a:cs typeface="Arial MT"/>
              </a:rPr>
              <a:t>una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correlación</a:t>
            </a:r>
            <a:r>
              <a:rPr sz="1456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5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1456" spc="31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Pearson</a:t>
            </a:r>
            <a:r>
              <a:rPr sz="1456" spc="18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6" dirty="0">
                <a:solidFill>
                  <a:srgbClr val="3F3F3F"/>
                </a:solidFill>
                <a:latin typeface="Arial MT"/>
                <a:cs typeface="Arial MT"/>
              </a:rPr>
              <a:t>para </a:t>
            </a:r>
            <a:r>
              <a:rPr sz="1456" spc="79" dirty="0">
                <a:solidFill>
                  <a:srgbClr val="3F3F3F"/>
                </a:solidFill>
                <a:latin typeface="Arial MT"/>
                <a:cs typeface="Arial MT"/>
              </a:rPr>
              <a:t>evaluar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-106" dirty="0">
                <a:solidFill>
                  <a:srgbClr val="3F3F3F"/>
                </a:solidFill>
                <a:latin typeface="Arial MT"/>
                <a:cs typeface="Arial MT"/>
              </a:rPr>
              <a:t>si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los </a:t>
            </a:r>
            <a:r>
              <a:rPr sz="1456" spc="84" dirty="0">
                <a:solidFill>
                  <a:srgbClr val="3F3F3F"/>
                </a:solidFill>
                <a:latin typeface="Arial MT"/>
                <a:cs typeface="Arial MT"/>
              </a:rPr>
              <a:t>aumentos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5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97" dirty="0">
                <a:solidFill>
                  <a:srgbClr val="3F3F3F"/>
                </a:solidFill>
                <a:latin typeface="Arial MT"/>
                <a:cs typeface="Arial MT"/>
              </a:rPr>
              <a:t>temperatura</a:t>
            </a:r>
            <a:r>
              <a:rPr sz="1456" spc="-18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6" dirty="0">
                <a:solidFill>
                  <a:srgbClr val="3F3F3F"/>
                </a:solidFill>
                <a:latin typeface="Arial MT"/>
                <a:cs typeface="Arial MT"/>
              </a:rPr>
              <a:t>en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-88" dirty="0">
                <a:solidFill>
                  <a:srgbClr val="3F3F3F"/>
                </a:solidFill>
                <a:latin typeface="Arial MT"/>
                <a:cs typeface="Arial MT"/>
              </a:rPr>
              <a:t>sus</a:t>
            </a:r>
            <a:r>
              <a:rPr sz="1456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49" dirty="0">
                <a:solidFill>
                  <a:srgbClr val="3F3F3F"/>
                </a:solidFill>
                <a:latin typeface="Arial MT"/>
                <a:cs typeface="Arial MT"/>
              </a:rPr>
              <a:t>instalaciones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37" dirty="0">
                <a:solidFill>
                  <a:srgbClr val="3F3F3F"/>
                </a:solidFill>
                <a:latin typeface="Arial MT"/>
                <a:cs typeface="Arial MT"/>
              </a:rPr>
              <a:t>de </a:t>
            </a:r>
            <a:r>
              <a:rPr sz="1456" spc="115" dirty="0">
                <a:solidFill>
                  <a:srgbClr val="3F3F3F"/>
                </a:solidFill>
                <a:latin typeface="Arial MT"/>
                <a:cs typeface="Arial MT"/>
              </a:rPr>
              <a:t>producción</a:t>
            </a:r>
            <a:r>
              <a:rPr sz="1456" spc="4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62" dirty="0">
                <a:solidFill>
                  <a:srgbClr val="3F3F3F"/>
                </a:solidFill>
                <a:latin typeface="Arial MT"/>
                <a:cs typeface="Arial MT"/>
              </a:rPr>
              <a:t>están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75" dirty="0">
                <a:solidFill>
                  <a:srgbClr val="3F3F3F"/>
                </a:solidFill>
                <a:latin typeface="Arial MT"/>
                <a:cs typeface="Arial MT"/>
              </a:rPr>
              <a:t>asociados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41" dirty="0">
                <a:solidFill>
                  <a:srgbClr val="3F3F3F"/>
                </a:solidFill>
                <a:latin typeface="Arial MT"/>
                <a:cs typeface="Arial MT"/>
              </a:rPr>
              <a:t>con</a:t>
            </a:r>
            <a:r>
              <a:rPr sz="1456" spc="3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10" dirty="0">
                <a:solidFill>
                  <a:srgbClr val="3F3F3F"/>
                </a:solidFill>
                <a:latin typeface="Arial MT"/>
                <a:cs typeface="Arial MT"/>
              </a:rPr>
              <a:t>una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57" dirty="0">
                <a:solidFill>
                  <a:srgbClr val="3F3F3F"/>
                </a:solidFill>
                <a:latin typeface="Arial MT"/>
                <a:cs typeface="Arial MT"/>
              </a:rPr>
              <a:t>disminución</a:t>
            </a:r>
            <a:r>
              <a:rPr sz="1456" spc="4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06" dirty="0">
                <a:solidFill>
                  <a:srgbClr val="3F3F3F"/>
                </a:solidFill>
                <a:latin typeface="Arial MT"/>
                <a:cs typeface="Arial MT"/>
              </a:rPr>
              <a:t>en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53" dirty="0">
                <a:solidFill>
                  <a:srgbClr val="3F3F3F"/>
                </a:solidFill>
                <a:latin typeface="Arial MT"/>
                <a:cs typeface="Arial MT"/>
              </a:rPr>
              <a:t>el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espesor</a:t>
            </a:r>
            <a:r>
              <a:rPr sz="1456" spc="26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37" dirty="0">
                <a:solidFill>
                  <a:srgbClr val="3F3F3F"/>
                </a:solidFill>
                <a:latin typeface="Arial MT"/>
                <a:cs typeface="Arial MT"/>
              </a:rPr>
              <a:t>de </a:t>
            </a:r>
            <a:r>
              <a:rPr sz="1456" dirty="0">
                <a:solidFill>
                  <a:srgbClr val="3F3F3F"/>
                </a:solidFill>
                <a:latin typeface="Arial MT"/>
                <a:cs typeface="Arial MT"/>
              </a:rPr>
              <a:t>las</a:t>
            </a:r>
            <a:r>
              <a:rPr sz="1456" spc="-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19" dirty="0">
                <a:solidFill>
                  <a:srgbClr val="3F3F3F"/>
                </a:solidFill>
                <a:latin typeface="Arial MT"/>
                <a:cs typeface="Arial MT"/>
              </a:rPr>
              <a:t>capas</a:t>
            </a:r>
            <a:r>
              <a:rPr sz="1456" spc="-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5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1456" spc="-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456" spc="119" dirty="0">
                <a:solidFill>
                  <a:srgbClr val="3F3F3F"/>
                </a:solidFill>
                <a:latin typeface="Arial MT"/>
                <a:cs typeface="Arial MT"/>
              </a:rPr>
              <a:t>chocolate</a:t>
            </a:r>
            <a:endParaRPr sz="1456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0282" y="2486361"/>
            <a:ext cx="3792742" cy="3293857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01379" y="2524684"/>
            <a:ext cx="3653566" cy="3217209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834639" y="1149917"/>
            <a:ext cx="4721599" cy="1116822"/>
          </a:xfrm>
          <a:prstGeom prst="rect">
            <a:avLst/>
          </a:prstGeom>
        </p:spPr>
        <p:txBody>
          <a:bodyPr vert="horz" wrap="square" lIns="0" tIns="115421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09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/>
          </a:p>
          <a:p>
            <a:pPr marL="342358">
              <a:lnSpc>
                <a:spcPct val="100000"/>
              </a:lnSpc>
              <a:spcBef>
                <a:spcPts val="627"/>
              </a:spcBef>
            </a:pPr>
            <a:r>
              <a:rPr sz="2515" spc="146" dirty="0"/>
              <a:t>Correlación</a:t>
            </a:r>
            <a:r>
              <a:rPr sz="2515" spc="26" dirty="0"/>
              <a:t> </a:t>
            </a:r>
            <a:r>
              <a:rPr sz="2515" spc="291" dirty="0"/>
              <a:t>de</a:t>
            </a:r>
            <a:r>
              <a:rPr sz="2515" spc="26" dirty="0"/>
              <a:t> </a:t>
            </a:r>
            <a:r>
              <a:rPr sz="2515" spc="62" dirty="0"/>
              <a:t>Pearson</a:t>
            </a:r>
            <a:r>
              <a:rPr sz="2515" spc="26" dirty="0"/>
              <a:t> </a:t>
            </a:r>
            <a:r>
              <a:rPr sz="2515" spc="-22" dirty="0"/>
              <a:t>(r)</a:t>
            </a:r>
            <a:endParaRPr sz="2515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470565" y="1825840"/>
            <a:ext cx="1308847" cy="414137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>
              <a:spcBef>
                <a:spcPts val="106"/>
              </a:spcBef>
            </a:pPr>
            <a:r>
              <a:rPr sz="2603" spc="88" dirty="0">
                <a:solidFill>
                  <a:srgbClr val="00B0F0"/>
                </a:solidFill>
                <a:latin typeface="Arial MT"/>
                <a:cs typeface="Arial MT"/>
              </a:rPr>
              <a:t>Ejemplo</a:t>
            </a:r>
            <a:endParaRPr sz="2603" dirty="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8013" y="2632522"/>
            <a:ext cx="3722594" cy="796478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296396" marR="4483" indent="-285750">
              <a:lnSpc>
                <a:spcPct val="101499"/>
              </a:lnSpc>
              <a:spcBef>
                <a:spcPts val="84"/>
              </a:spcBef>
              <a:buFont typeface="Arial" panose="020B0604020202020204" pitchFamily="34" charset="0"/>
              <a:buChar char="•"/>
              <a:tabLst>
                <a:tab pos="1245040" algn="l"/>
              </a:tabLst>
            </a:pPr>
            <a:r>
              <a:rPr sz="1721" spc="97" dirty="0" err="1">
                <a:latin typeface="Arial MT"/>
                <a:cs typeface="Arial MT"/>
              </a:rPr>
              <a:t>Correlación</a:t>
            </a:r>
            <a:r>
              <a:rPr sz="1721" spc="18" dirty="0">
                <a:latin typeface="Arial MT"/>
                <a:cs typeface="Arial MT"/>
              </a:rPr>
              <a:t> </a:t>
            </a:r>
            <a:r>
              <a:rPr sz="1721" spc="97" dirty="0">
                <a:latin typeface="Arial MT"/>
                <a:cs typeface="Arial MT"/>
              </a:rPr>
              <a:t>entre</a:t>
            </a:r>
            <a:r>
              <a:rPr sz="1721" spc="22" dirty="0">
                <a:latin typeface="Arial MT"/>
                <a:cs typeface="Arial MT"/>
              </a:rPr>
              <a:t> </a:t>
            </a:r>
            <a:r>
              <a:rPr sz="1721" spc="93" dirty="0">
                <a:latin typeface="Arial MT"/>
                <a:cs typeface="Arial MT"/>
              </a:rPr>
              <a:t>la</a:t>
            </a:r>
            <a:r>
              <a:rPr sz="1721" dirty="0">
                <a:latin typeface="Arial MT"/>
                <a:cs typeface="Arial MT"/>
              </a:rPr>
              <a:t> </a:t>
            </a:r>
            <a:r>
              <a:rPr sz="1721" spc="88" dirty="0">
                <a:latin typeface="Arial MT"/>
                <a:cs typeface="Arial MT"/>
              </a:rPr>
              <a:t>variable </a:t>
            </a:r>
            <a:r>
              <a:rPr sz="1721" spc="128" dirty="0">
                <a:latin typeface="Arial MT"/>
                <a:cs typeface="Arial MT"/>
              </a:rPr>
              <a:t>“estatura”</a:t>
            </a:r>
            <a:r>
              <a:rPr sz="1721" spc="13" dirty="0">
                <a:latin typeface="Arial MT"/>
                <a:cs typeface="Arial MT"/>
              </a:rPr>
              <a:t> </a:t>
            </a:r>
            <a:r>
              <a:rPr sz="1721" spc="66" dirty="0">
                <a:latin typeface="Arial MT"/>
                <a:cs typeface="Arial MT"/>
              </a:rPr>
              <a:t>y</a:t>
            </a:r>
            <a:r>
              <a:rPr sz="1721" spc="4" dirty="0">
                <a:latin typeface="Arial MT"/>
                <a:cs typeface="Arial MT"/>
              </a:rPr>
              <a:t> </a:t>
            </a:r>
            <a:r>
              <a:rPr sz="1721" spc="159" dirty="0">
                <a:latin typeface="Arial MT"/>
                <a:cs typeface="Arial MT"/>
              </a:rPr>
              <a:t>“peso”</a:t>
            </a:r>
            <a:r>
              <a:rPr sz="1721" spc="18" dirty="0">
                <a:latin typeface="Arial MT"/>
                <a:cs typeface="Arial MT"/>
              </a:rPr>
              <a:t> </a:t>
            </a:r>
            <a:r>
              <a:rPr sz="1721" spc="199" dirty="0">
                <a:latin typeface="Arial MT"/>
                <a:cs typeface="Arial MT"/>
              </a:rPr>
              <a:t>de</a:t>
            </a:r>
            <a:r>
              <a:rPr sz="1721" spc="13" dirty="0">
                <a:latin typeface="Arial MT"/>
                <a:cs typeface="Arial MT"/>
              </a:rPr>
              <a:t> </a:t>
            </a:r>
            <a:r>
              <a:rPr sz="1721" spc="75" dirty="0" err="1">
                <a:latin typeface="Arial MT"/>
                <a:cs typeface="Arial MT"/>
              </a:rPr>
              <a:t>alumnos</a:t>
            </a:r>
            <a:r>
              <a:rPr sz="1721" spc="75" dirty="0">
                <a:latin typeface="Arial MT"/>
                <a:cs typeface="Arial MT"/>
              </a:rPr>
              <a:t> </a:t>
            </a:r>
            <a:r>
              <a:rPr sz="1721" spc="137" dirty="0" err="1">
                <a:latin typeface="Arial MT"/>
                <a:cs typeface="Arial MT"/>
              </a:rPr>
              <a:t>en</a:t>
            </a:r>
            <a:r>
              <a:rPr sz="1721" spc="53" dirty="0">
                <a:latin typeface="Arial MT"/>
                <a:cs typeface="Arial MT"/>
              </a:rPr>
              <a:t> </a:t>
            </a:r>
            <a:r>
              <a:rPr sz="1721" dirty="0">
                <a:latin typeface="Arial MT"/>
                <a:cs typeface="Arial MT"/>
              </a:rPr>
              <a:t>clases</a:t>
            </a:r>
            <a:r>
              <a:rPr sz="1721" spc="66" dirty="0">
                <a:latin typeface="Arial MT"/>
                <a:cs typeface="Arial MT"/>
              </a:rPr>
              <a:t> </a:t>
            </a:r>
            <a:r>
              <a:rPr sz="1721" spc="40" dirty="0" err="1">
                <a:latin typeface="Arial MT"/>
                <a:cs typeface="Arial MT"/>
              </a:rPr>
              <a:t>el</a:t>
            </a:r>
            <a:r>
              <a:rPr sz="1721" spc="40" dirty="0">
                <a:latin typeface="Arial MT"/>
                <a:cs typeface="Arial MT"/>
              </a:rPr>
              <a:t> </a:t>
            </a:r>
            <a:r>
              <a:rPr lang="en-US" sz="1721" spc="-9" dirty="0">
                <a:latin typeface="Arial MT"/>
                <a:cs typeface="Arial MT"/>
              </a:rPr>
              <a:t>0,79</a:t>
            </a:r>
            <a:endParaRPr sz="1721" dirty="0">
              <a:latin typeface="Arial MT"/>
              <a:cs typeface="Arial MT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4556" y="4028315"/>
            <a:ext cx="2725719" cy="2640329"/>
          </a:xfrm>
          <a:prstGeom prst="rect">
            <a:avLst/>
          </a:prstGeom>
        </p:spPr>
      </p:pic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659476" y="152390"/>
            <a:ext cx="4721599" cy="1116822"/>
          </a:xfrm>
          <a:prstGeom prst="rect">
            <a:avLst/>
          </a:prstGeom>
        </p:spPr>
        <p:txBody>
          <a:bodyPr vert="horz" wrap="square" lIns="0" tIns="115421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09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 dirty="0"/>
          </a:p>
          <a:p>
            <a:pPr marL="342358">
              <a:lnSpc>
                <a:spcPct val="100000"/>
              </a:lnSpc>
              <a:spcBef>
                <a:spcPts val="627"/>
              </a:spcBef>
            </a:pPr>
            <a:r>
              <a:rPr sz="2515" spc="146" dirty="0"/>
              <a:t>Correlación</a:t>
            </a:r>
            <a:r>
              <a:rPr sz="2515" spc="26" dirty="0"/>
              <a:t> </a:t>
            </a:r>
            <a:r>
              <a:rPr sz="2515" spc="291" dirty="0"/>
              <a:t>de</a:t>
            </a:r>
            <a:r>
              <a:rPr sz="2515" spc="26" dirty="0"/>
              <a:t> </a:t>
            </a:r>
            <a:r>
              <a:rPr sz="2515" spc="62" dirty="0"/>
              <a:t>Pearson</a:t>
            </a:r>
            <a:r>
              <a:rPr sz="2515" spc="26" dirty="0"/>
              <a:t> </a:t>
            </a:r>
            <a:r>
              <a:rPr sz="2515" spc="-22" dirty="0"/>
              <a:t>(r)</a:t>
            </a:r>
            <a:endParaRPr sz="2515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74D8B0A-B203-C8A2-FBE2-458DC8121060}"/>
              </a:ext>
            </a:extLst>
          </p:cNvPr>
          <p:cNvSpPr txBox="1"/>
          <p:nvPr/>
        </p:nvSpPr>
        <p:spPr>
          <a:xfrm>
            <a:off x="6096000" y="2032908"/>
            <a:ext cx="573578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dirty="0"/>
              <a:t>| Valor de “r”    | Interpretación común                 </a:t>
            </a:r>
          </a:p>
          <a:p>
            <a:r>
              <a:rPr lang="es-ES_tradnl" dirty="0"/>
              <a:t>| ----------------- | ------------------------------------ </a:t>
            </a:r>
          </a:p>
          <a:p>
            <a:r>
              <a:rPr lang="es-ES_tradnl" dirty="0"/>
              <a:t>| ± 0.00 – 0.10 | Correlación nula o muy débil         </a:t>
            </a:r>
          </a:p>
          <a:p>
            <a:r>
              <a:rPr lang="es-ES_tradnl" dirty="0"/>
              <a:t>| ± 0.10 – 0.30 | Correlación débil                    </a:t>
            </a:r>
          </a:p>
          <a:p>
            <a:r>
              <a:rPr lang="es-ES_tradnl" dirty="0"/>
              <a:t>| ± 0.30 – 0.50 | Correlación moderada                 </a:t>
            </a:r>
          </a:p>
          <a:p>
            <a:r>
              <a:rPr lang="es-ES_tradnl" dirty="0"/>
              <a:t>| ± 0.50 – 0.70 | Correlación fuerte                   </a:t>
            </a:r>
          </a:p>
          <a:p>
            <a:r>
              <a:rPr lang="es-ES_tradnl" dirty="0"/>
              <a:t>| ± 0.70 – 0.90 | Correlación muy fuerte               </a:t>
            </a:r>
          </a:p>
          <a:p>
            <a:r>
              <a:rPr lang="es-ES_tradnl" dirty="0"/>
              <a:t>| ± 0.90 – 1.00 | Correlación casi perfecta o perfecta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>
            <a:spLocks noGrp="1"/>
          </p:cNvSpPr>
          <p:nvPr>
            <p:ph type="body" idx="1"/>
          </p:nvPr>
        </p:nvSpPr>
        <p:spPr>
          <a:xfrm>
            <a:off x="1366429" y="1831150"/>
            <a:ext cx="9594648" cy="2566552"/>
          </a:xfrm>
          <a:prstGeom prst="rect">
            <a:avLst/>
          </a:prstGeom>
        </p:spPr>
        <p:txBody>
          <a:bodyPr vert="horz" wrap="square" lIns="0" tIns="15128" rIns="0" bIns="0" rtlCol="0">
            <a:spAutoFit/>
          </a:bodyPr>
          <a:lstStyle/>
          <a:p>
            <a:pPr marL="163615">
              <a:lnSpc>
                <a:spcPct val="100000"/>
              </a:lnSpc>
              <a:spcBef>
                <a:spcPts val="119"/>
              </a:spcBef>
            </a:pPr>
            <a:r>
              <a:rPr sz="2515" spc="146" dirty="0">
                <a:solidFill>
                  <a:srgbClr val="178EBB"/>
                </a:solidFill>
              </a:rPr>
              <a:t>Correlación</a:t>
            </a:r>
            <a:r>
              <a:rPr sz="2515" spc="18" dirty="0">
                <a:solidFill>
                  <a:srgbClr val="178EBB"/>
                </a:solidFill>
              </a:rPr>
              <a:t> </a:t>
            </a:r>
            <a:r>
              <a:rPr sz="2515" spc="291" dirty="0">
                <a:solidFill>
                  <a:srgbClr val="178EBB"/>
                </a:solidFill>
              </a:rPr>
              <a:t>de</a:t>
            </a:r>
            <a:r>
              <a:rPr sz="2515" spc="18" dirty="0">
                <a:solidFill>
                  <a:srgbClr val="178EBB"/>
                </a:solidFill>
              </a:rPr>
              <a:t> </a:t>
            </a:r>
            <a:r>
              <a:rPr sz="2515" spc="146" dirty="0">
                <a:solidFill>
                  <a:srgbClr val="178EBB"/>
                </a:solidFill>
              </a:rPr>
              <a:t>Spearman</a:t>
            </a:r>
            <a:r>
              <a:rPr sz="2515" spc="9" dirty="0">
                <a:solidFill>
                  <a:srgbClr val="178EBB"/>
                </a:solidFill>
              </a:rPr>
              <a:t> </a:t>
            </a:r>
            <a:r>
              <a:rPr sz="2515" spc="88" dirty="0">
                <a:solidFill>
                  <a:srgbClr val="178EBB"/>
                </a:solidFill>
              </a:rPr>
              <a:t>(rho)</a:t>
            </a:r>
            <a:endParaRPr sz="2515" dirty="0"/>
          </a:p>
          <a:p>
            <a:pPr marL="15129" marR="4483">
              <a:lnSpc>
                <a:spcPts val="1288"/>
              </a:lnSpc>
              <a:spcBef>
                <a:spcPts val="1593"/>
              </a:spcBef>
            </a:pPr>
            <a:r>
              <a:rPr sz="2000" spc="-88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9" dirty="0">
                <a:latin typeface="Arial" panose="020B0604020202020204" pitchFamily="34" charset="0"/>
                <a:cs typeface="Arial" panose="020B0604020202020204" pitchFamily="34" charset="0"/>
              </a:rPr>
              <a:t>coeficiente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6" dirty="0">
                <a:latin typeface="Arial" panose="020B0604020202020204" pitchFamily="34" charset="0"/>
                <a:cs typeface="Arial" panose="020B0604020202020204" pitchFamily="34" charset="0"/>
              </a:rPr>
              <a:t>correlación</a:t>
            </a:r>
            <a:r>
              <a:rPr sz="2000" spc="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Spearman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1" dirty="0"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identificar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dos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1" dirty="0">
                <a:latin typeface="Arial" panose="020B0604020202020204" pitchFamily="34" charset="0"/>
                <a:cs typeface="Arial" panose="020B0604020202020204" pitchFamily="34" charset="0"/>
              </a:rPr>
              <a:t>relacionan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6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2000" spc="93" dirty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1" dirty="0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1" dirty="0">
                <a:latin typeface="Arial" panose="020B0604020202020204" pitchFamily="34" charset="0"/>
                <a:cs typeface="Arial" panose="020B0604020202020204" pitchFamily="34" charset="0"/>
              </a:rPr>
              <a:t>monótona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(es</a:t>
            </a:r>
            <a:r>
              <a:rPr sz="2000" spc="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decir,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19" dirty="0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1" dirty="0">
                <a:latin typeface="Arial" panose="020B0604020202020204" pitchFamily="34" charset="0"/>
                <a:cs typeface="Arial" panose="020B0604020202020204" pitchFamily="34" charset="0"/>
              </a:rPr>
              <a:t>número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88" dirty="0">
                <a:latin typeface="Arial" panose="020B0604020202020204" pitchFamily="34" charset="0"/>
                <a:cs typeface="Arial" panose="020B0604020202020204" pitchFamily="34" charset="0"/>
              </a:rPr>
              <a:t>aumenta,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6" dirty="0">
                <a:latin typeface="Arial" panose="020B0604020202020204" pitchFamily="34" charset="0"/>
                <a:cs typeface="Arial" panose="020B0604020202020204" pitchFamily="34" charset="0"/>
              </a:rPr>
              <a:t>otro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88" dirty="0"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19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0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viceversa).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88"/>
              </a:spcBef>
              <a:buNone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35" marR="62196">
              <a:lnSpc>
                <a:spcPts val="1288"/>
              </a:lnSpc>
            </a:pPr>
            <a:r>
              <a:rPr sz="2000" spc="-88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3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5" dirty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9" dirty="0">
                <a:latin typeface="Arial" panose="020B0604020202020204" pitchFamily="34" charset="0"/>
                <a:cs typeface="Arial" panose="020B0604020202020204" pitchFamily="34" charset="0"/>
              </a:rPr>
              <a:t>coeficiente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15" dirty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variar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9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+1.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Mientras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5" dirty="0">
                <a:latin typeface="Arial" panose="020B0604020202020204" pitchFamily="34" charset="0"/>
                <a:cs typeface="Arial" panose="020B0604020202020204" pitchFamily="34" charset="0"/>
              </a:rPr>
              <a:t>mayor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3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3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sz="2000" spc="75" dirty="0">
                <a:latin typeface="Arial" panose="020B0604020202020204" pitchFamily="34" charset="0"/>
                <a:cs typeface="Arial" panose="020B0604020202020204" pitchFamily="34" charset="0"/>
              </a:rPr>
              <a:t>coeficiente,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7" dirty="0">
                <a:latin typeface="Arial" panose="020B0604020202020204" pitchFamily="34" charset="0"/>
                <a:cs typeface="Arial" panose="020B0604020202020204" pitchFamily="34" charset="0"/>
              </a:rPr>
              <a:t>fuerte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será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lineal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entre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variables.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3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0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1" dirty="0">
                <a:latin typeface="Arial" panose="020B0604020202020204" pitchFamily="34" charset="0"/>
                <a:cs typeface="Arial" panose="020B0604020202020204" pitchFamily="34" charset="0"/>
              </a:rPr>
              <a:t>indica </a:t>
            </a:r>
            <a:r>
              <a:rPr sz="2000" spc="93" dirty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sz="20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93" dirty="0">
                <a:latin typeface="Arial" panose="020B0604020202020204" pitchFamily="34" charset="0"/>
                <a:cs typeface="Arial" panose="020B0604020202020204" pitchFamily="34" charset="0"/>
              </a:rPr>
              <a:t>perfecta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2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3" dirty="0"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sz="20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88" dirty="0">
                <a:latin typeface="Arial" panose="020B0604020202020204" pitchFamily="34" charset="0"/>
                <a:cs typeface="Arial" panose="020B0604020202020204" pitchFamily="34" charset="0"/>
              </a:rPr>
              <a:t>cero</a:t>
            </a:r>
            <a:r>
              <a:rPr sz="20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9" dirty="0">
                <a:latin typeface="Arial" panose="020B0604020202020204" pitchFamily="34" charset="0"/>
                <a:cs typeface="Arial" panose="020B0604020202020204" pitchFamily="34" charset="0"/>
              </a:rPr>
              <a:t>indica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66" dirty="0">
                <a:latin typeface="Arial" panose="020B0604020202020204" pitchFamily="34" charset="0"/>
                <a:cs typeface="Arial" panose="020B0604020202020204" pitchFamily="34" charset="0"/>
              </a:rPr>
              <a:t>ausencia</a:t>
            </a:r>
            <a:r>
              <a:rPr sz="20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28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0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9" dirty="0">
                <a:latin typeface="Arial" panose="020B0604020202020204" pitchFamily="34" charset="0"/>
                <a:cs typeface="Arial" panose="020B0604020202020204" pitchFamily="34" charset="0"/>
              </a:rPr>
              <a:t>relación.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147" dirty="0"/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2398059" y="632603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53529">
              <a:lnSpc>
                <a:spcPct val="100000"/>
              </a:lnSpc>
              <a:spcBef>
                <a:spcPts val="97"/>
              </a:spcBef>
            </a:pPr>
            <a:r>
              <a:rPr sz="3485" spc="79" dirty="0" err="1"/>
              <a:t>Pruebas</a:t>
            </a:r>
            <a:r>
              <a:rPr sz="3485" dirty="0"/>
              <a:t> </a:t>
            </a:r>
            <a:r>
              <a:rPr lang="en-US" sz="3485" dirty="0"/>
              <a:t>No </a:t>
            </a:r>
            <a:r>
              <a:rPr sz="3485" spc="128" dirty="0" err="1"/>
              <a:t>Paramétricas</a:t>
            </a:r>
            <a:endParaRPr sz="3485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FB4E9C-6E63-CC34-D839-F7260912A24F}"/>
              </a:ext>
            </a:extLst>
          </p:cNvPr>
          <p:cNvSpPr txBox="1"/>
          <p:nvPr/>
        </p:nvSpPr>
        <p:spPr>
          <a:xfrm>
            <a:off x="5089790" y="4397702"/>
            <a:ext cx="573578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dirty="0"/>
              <a:t>| Valor de “rho”    | Interpretación común                 </a:t>
            </a:r>
          </a:p>
          <a:p>
            <a:r>
              <a:rPr lang="es-ES_tradnl" dirty="0"/>
              <a:t>| ----------------- | ------------------------------------ </a:t>
            </a:r>
          </a:p>
          <a:p>
            <a:r>
              <a:rPr lang="es-ES_tradnl" dirty="0"/>
              <a:t>| ± 0.00 – 0.10 | Correlación nula o muy débil         </a:t>
            </a:r>
          </a:p>
          <a:p>
            <a:r>
              <a:rPr lang="es-ES_tradnl" dirty="0"/>
              <a:t>| ± 0.10 – 0.30 | Correlación débil                    </a:t>
            </a:r>
          </a:p>
          <a:p>
            <a:r>
              <a:rPr lang="es-ES_tradnl" dirty="0"/>
              <a:t>| ± 0.30 – 0.50 | Correlación moderada                 </a:t>
            </a:r>
          </a:p>
          <a:p>
            <a:r>
              <a:rPr lang="es-ES_tradnl" dirty="0"/>
              <a:t>| ± 0.50 – 0.70 | Correlación fuerte                   </a:t>
            </a:r>
          </a:p>
          <a:p>
            <a:r>
              <a:rPr lang="es-ES_tradnl" dirty="0"/>
              <a:t>| ± 0.70 – 0.90 | Correlación muy fuerte               </a:t>
            </a:r>
          </a:p>
          <a:p>
            <a:r>
              <a:rPr lang="es-ES_tradnl" dirty="0"/>
              <a:t>| ± 0.90 – 1.00 | Correlación casi perfecta o perfecta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521113" y="1334736"/>
            <a:ext cx="5105960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7"/>
              </a:spcBef>
            </a:pPr>
            <a:r>
              <a:rPr sz="3485" dirty="0"/>
              <a:t>Pruebas</a:t>
            </a:r>
            <a:r>
              <a:rPr sz="3485" spc="22" dirty="0"/>
              <a:t> </a:t>
            </a:r>
            <a:r>
              <a:rPr sz="3485" dirty="0"/>
              <a:t>No </a:t>
            </a:r>
            <a:r>
              <a:rPr sz="3485" spc="-9" dirty="0"/>
              <a:t>Paramétricas</a:t>
            </a:r>
            <a:endParaRPr sz="3485" dirty="0"/>
          </a:p>
        </p:txBody>
      </p:sp>
      <p:sp>
        <p:nvSpPr>
          <p:cNvPr id="16" name="object 16"/>
          <p:cNvSpPr txBox="1"/>
          <p:nvPr/>
        </p:nvSpPr>
        <p:spPr>
          <a:xfrm>
            <a:off x="1172308" y="2609762"/>
            <a:ext cx="9847384" cy="249604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353546" marR="625882" indent="-342900">
              <a:lnSpc>
                <a:spcPct val="100400"/>
              </a:lnSpc>
              <a:spcBef>
                <a:spcPts val="84"/>
              </a:spcBef>
              <a:buFont typeface="Arial" panose="020B0604020202020204" pitchFamily="34" charset="0"/>
              <a:buChar char="•"/>
            </a:pPr>
            <a:r>
              <a:rPr sz="2400" spc="29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sz="2400" spc="2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</a:t>
            </a:r>
            <a:r>
              <a:rPr sz="2400" spc="2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5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400" spc="2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1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paramétricas</a:t>
            </a:r>
            <a:r>
              <a:rPr sz="2400" spc="2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sz="2400" spc="2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1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permiten</a:t>
            </a:r>
            <a:r>
              <a:rPr sz="2400" spc="4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57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analizar </a:t>
            </a:r>
            <a:r>
              <a:rPr sz="2400" spc="11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</a:t>
            </a:r>
            <a:r>
              <a:rPr sz="2400" spc="3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4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spc="4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1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</a:t>
            </a:r>
            <a:r>
              <a:rPr sz="2400" spc="4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i="1" u="sng" dirty="0">
                <a:solidFill>
                  <a:srgbClr val="3F3F3F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nominal</a:t>
            </a:r>
            <a:r>
              <a:rPr sz="2400" b="1" i="1" spc="4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400" b="1" spc="4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i="1" u="sng" spc="-9" dirty="0">
                <a:solidFill>
                  <a:srgbClr val="3F3F3F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ordinal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3546" marR="4483" indent="-342900">
              <a:lnSpc>
                <a:spcPct val="100400"/>
              </a:lnSpc>
              <a:spcBef>
                <a:spcPts val="728"/>
              </a:spcBef>
              <a:buFont typeface="Arial" panose="020B0604020202020204" pitchFamily="34" charset="0"/>
              <a:buChar char="•"/>
            </a:pPr>
            <a:r>
              <a:rPr sz="2400" spc="397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400" spc="3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400" spc="3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9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sz="2400" spc="3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sz="2400" spc="3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</a:t>
            </a:r>
            <a:r>
              <a:rPr sz="2400" spc="5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</a:t>
            </a:r>
            <a:r>
              <a:rPr sz="2400" spc="3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5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aun</a:t>
            </a:r>
            <a:r>
              <a:rPr sz="2400" spc="3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8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400" spc="3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sz="2400" spc="14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desconozca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</a:t>
            </a:r>
            <a:r>
              <a:rPr sz="240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15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parámetros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22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6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población</a:t>
            </a:r>
            <a:r>
              <a:rPr sz="2400" spc="18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5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66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106" indent="-342900">
              <a:spcBef>
                <a:spcPts val="741"/>
              </a:spcBef>
              <a:buFont typeface="Arial" panose="020B0604020202020204" pitchFamily="34" charset="0"/>
              <a:buChar char="•"/>
            </a:pPr>
            <a:r>
              <a:rPr sz="2400" spc="180" dirty="0" err="1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Utilizada</a:t>
            </a:r>
            <a:r>
              <a:rPr sz="2400" spc="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72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sz="2400" spc="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97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contrastar</a:t>
            </a:r>
            <a:r>
              <a:rPr sz="240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9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sz="240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1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400" spc="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hipótesis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106" indent="-342900">
              <a:spcBef>
                <a:spcPts val="737"/>
              </a:spcBef>
              <a:buFont typeface="Arial" panose="020B0604020202020204" pitchFamily="34" charset="0"/>
              <a:buChar char="•"/>
            </a:pPr>
            <a:r>
              <a:rPr sz="2400" spc="397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40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79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utilizada</a:t>
            </a:r>
            <a:r>
              <a:rPr sz="2400" spc="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30" spc="15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03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30" spc="124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</a:t>
            </a:r>
            <a:r>
              <a:rPr sz="2030" spc="13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30" spc="11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independientes</a:t>
            </a:r>
            <a:endParaRPr sz="20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692101" y="1195336"/>
            <a:ext cx="6362699" cy="368887"/>
          </a:xfrm>
          <a:prstGeom prst="rect">
            <a:avLst/>
          </a:prstGeom>
        </p:spPr>
        <p:txBody>
          <a:bodyPr vert="horz" wrap="square" lIns="0" tIns="15688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124"/>
              </a:spcBef>
            </a:pPr>
            <a:r>
              <a:rPr sz="2294" spc="-9" dirty="0"/>
              <a:t>Tipos</a:t>
            </a:r>
            <a:r>
              <a:rPr sz="2294" spc="-18" dirty="0"/>
              <a:t> </a:t>
            </a:r>
            <a:r>
              <a:rPr sz="2294" spc="265" dirty="0"/>
              <a:t>de</a:t>
            </a:r>
            <a:r>
              <a:rPr sz="2294" spc="-18" dirty="0"/>
              <a:t> </a:t>
            </a:r>
            <a:r>
              <a:rPr sz="2294" spc="66" dirty="0"/>
              <a:t>Pruebas</a:t>
            </a:r>
            <a:r>
              <a:rPr sz="2294" spc="-13" dirty="0"/>
              <a:t> </a:t>
            </a:r>
            <a:r>
              <a:rPr sz="2294" spc="190" dirty="0"/>
              <a:t>no</a:t>
            </a:r>
            <a:r>
              <a:rPr sz="2294" spc="-18" dirty="0"/>
              <a:t> </a:t>
            </a:r>
            <a:r>
              <a:rPr sz="2294" spc="146" dirty="0"/>
              <a:t>paramétricas</a:t>
            </a:r>
            <a:r>
              <a:rPr sz="2294" spc="-18" dirty="0"/>
              <a:t> </a:t>
            </a:r>
            <a:r>
              <a:rPr sz="2294" spc="49" dirty="0"/>
              <a:t>NOMINAL</a:t>
            </a:r>
            <a:endParaRPr sz="2294" dirty="0"/>
          </a:p>
        </p:txBody>
      </p:sp>
      <p:sp>
        <p:nvSpPr>
          <p:cNvPr id="16" name="object 16"/>
          <p:cNvSpPr txBox="1"/>
          <p:nvPr/>
        </p:nvSpPr>
        <p:spPr>
          <a:xfrm>
            <a:off x="2635397" y="2209903"/>
            <a:ext cx="5881407" cy="442881"/>
          </a:xfrm>
          <a:prstGeom prst="rect">
            <a:avLst/>
          </a:prstGeom>
        </p:spPr>
        <p:txBody>
          <a:bodyPr vert="horz" wrap="square" lIns="0" tIns="72838" rIns="0" bIns="0" rtlCol="0">
            <a:spAutoFit/>
          </a:bodyPr>
          <a:lstStyle/>
          <a:p>
            <a:pPr marL="376519" indent="-342900">
              <a:spcBef>
                <a:spcPts val="574"/>
              </a:spcBef>
              <a:buFont typeface="Arial" panose="020B0604020202020204" pitchFamily="34" charset="0"/>
              <a:buChar char="•"/>
            </a:pPr>
            <a:r>
              <a:rPr lang="en-US" sz="2400" spc="234" dirty="0" err="1">
                <a:solidFill>
                  <a:srgbClr val="343434"/>
                </a:solidFill>
                <a:latin typeface="Microsoft Sans Serif"/>
                <a:cs typeface="Microsoft Sans Serif"/>
              </a:rPr>
              <a:t>Prueba</a:t>
            </a:r>
            <a:r>
              <a:rPr lang="en-US" sz="2400" spc="234" dirty="0">
                <a:solidFill>
                  <a:srgbClr val="343434"/>
                </a:solidFill>
                <a:latin typeface="Microsoft Sans Serif"/>
                <a:cs typeface="Microsoft Sans Serif"/>
              </a:rPr>
              <a:t> de Chi </a:t>
            </a:r>
            <a:r>
              <a:rPr lang="en-US" sz="2400" spc="234" dirty="0" err="1">
                <a:solidFill>
                  <a:srgbClr val="343434"/>
                </a:solidFill>
                <a:latin typeface="Microsoft Sans Serif"/>
                <a:cs typeface="Microsoft Sans Serif"/>
              </a:rPr>
              <a:t>cuadrado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002BF-9512-CE68-740C-E7EDF61D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PRUEBA DE CHI CUADRADO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920703-823A-8239-2ED7-DAA42761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sz="2400" dirty="0">
                <a:effectLst/>
                <a:latin typeface="SourceCodePro"/>
              </a:rPr>
              <a:t>Usamos la prueba no paramétrica del chi-cuadrado cuando queremos saber si hay una relación entre dos variables nominales. </a:t>
            </a:r>
          </a:p>
          <a:p>
            <a:pPr algn="just"/>
            <a:r>
              <a:rPr lang="es-EC" sz="2400" dirty="0">
                <a:effectLst/>
                <a:latin typeface="SourceCodePro"/>
              </a:rPr>
              <a:t>La prueba se conoce también como una prueba de independencia porque lo que realmente estamos contrastando (nuestra hipótesis nula) es si las variables son independientes </a:t>
            </a:r>
            <a:endParaRPr lang="es-EC" sz="2400" dirty="0">
              <a:effectLst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31530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B3819-03D5-09C9-26B7-79E288948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2326D-6778-E702-4ED4-BFDDC0E12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sz="2400" dirty="0">
                <a:effectLst/>
                <a:latin typeface="SourceCodePro"/>
              </a:rPr>
              <a:t>Unos investigadores  descubrieron que las mujeres que disfrutan de un show de clown después de una intervención de fertilización in vitro, tienen mayor probabilidad de quedarse embarazadas. </a:t>
            </a:r>
          </a:p>
          <a:p>
            <a:pPr algn="just"/>
            <a:r>
              <a:rPr lang="es-EC" sz="2400" dirty="0">
                <a:effectLst/>
                <a:latin typeface="SourceCodePro"/>
              </a:rPr>
              <a:t>Se observaron los siguientes resultados: </a:t>
            </a:r>
            <a:endParaRPr lang="es-EC" sz="2400" dirty="0">
              <a:effectLst/>
            </a:endParaRPr>
          </a:p>
          <a:p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CA7CEA-572D-F86F-FCAD-C3066072E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238" y="3429000"/>
            <a:ext cx="7772400" cy="22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97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D381F-0C12-BCAE-8252-221BDCBD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4394BC-C37B-F997-3434-6DCDC13BC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sz="2400" dirty="0">
                <a:latin typeface="SourceCodePro"/>
              </a:rPr>
              <a:t>La hipótesis nula de la prueba chi-cuadrado es que las dos variables son independientes (no existe ninguna relación entre ellas): </a:t>
            </a:r>
          </a:p>
          <a:p>
            <a:pPr algn="just"/>
            <a:r>
              <a:rPr lang="es-EC" sz="2400" dirty="0">
                <a:latin typeface="SourceCodePro"/>
              </a:rPr>
              <a:t>Ho: No hay relación entre las variables </a:t>
            </a:r>
          </a:p>
          <a:p>
            <a:pPr algn="just"/>
            <a:r>
              <a:rPr lang="es-EC" sz="2400" dirty="0">
                <a:latin typeface="SourceCodePro"/>
              </a:rPr>
              <a:t>La hipótesis de investigación es que existe dependencia (relación) entre las variables: </a:t>
            </a:r>
          </a:p>
          <a:p>
            <a:pPr algn="just"/>
            <a:r>
              <a:rPr lang="es-EC" sz="2400" dirty="0">
                <a:latin typeface="SourceCodePro"/>
              </a:rPr>
              <a:t>H1: Hay relación entre las variables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9470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99D340B-7380-BD61-D4AA-524BDD05CD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3625" y="0"/>
            <a:ext cx="9436100" cy="26924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57AEB56-63A5-A7F1-AE25-0212F2D6DE4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1646"/>
          <a:stretch/>
        </p:blipFill>
        <p:spPr>
          <a:xfrm>
            <a:off x="1243012" y="2534616"/>
            <a:ext cx="8620126" cy="26924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B476F4E-2742-FCE1-FB6B-28422FF1C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6962" y="5719175"/>
            <a:ext cx="5169009" cy="1016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93FF69F-B5DB-DCEC-208C-668A012EB8A0}"/>
              </a:ext>
            </a:extLst>
          </p:cNvPr>
          <p:cNvSpPr txBox="1"/>
          <p:nvPr/>
        </p:nvSpPr>
        <p:spPr>
          <a:xfrm>
            <a:off x="356029" y="4903850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FRECUENCIA ESPERADA PARA CADA VALOR</a:t>
            </a:r>
          </a:p>
          <a:p>
            <a:r>
              <a:rPr lang="es-ES_tradnl" dirty="0"/>
              <a:t>FE 33= TOTAL DE EMBARAZADAS x TOTAL QUE MIRAN SHOW CLOWN / TOTAL  (51x93/186)</a:t>
            </a:r>
          </a:p>
        </p:txBody>
      </p:sp>
    </p:spTree>
    <p:extLst>
      <p:ext uri="{BB962C8B-B14F-4D97-AF65-F5344CB8AC3E}">
        <p14:creationId xmlns:p14="http://schemas.microsoft.com/office/powerpoint/2010/main" val="134071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991889" y="370581"/>
            <a:ext cx="4721599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7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 dirty="0"/>
          </a:p>
        </p:txBody>
      </p:sp>
      <p:sp>
        <p:nvSpPr>
          <p:cNvPr id="16" name="object 16"/>
          <p:cNvSpPr txBox="1"/>
          <p:nvPr/>
        </p:nvSpPr>
        <p:spPr>
          <a:xfrm>
            <a:off x="856816" y="1179206"/>
            <a:ext cx="7719147" cy="5547266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algn="l"/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Características:</a:t>
            </a:r>
          </a:p>
          <a:p>
            <a:pPr algn="l"/>
            <a:endParaRPr lang="es-EC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Requieren supuestos sobre la distribución de los datos</a:t>
            </a:r>
            <a:r>
              <a:rPr lang="es-EC" sz="2000" b="0" i="0" u="none" strike="noStrike" dirty="0">
                <a:solidFill>
                  <a:srgbClr val="000000"/>
                </a:solidFill>
                <a:effectLst/>
              </a:rPr>
              <a:t>, generalmente que sigan una </a:t>
            </a: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distribución normal</a:t>
            </a:r>
            <a:r>
              <a:rPr lang="es-EC" sz="2000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endParaRPr lang="es-EC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Utilizan parámetros poblacionales</a:t>
            </a:r>
            <a:r>
              <a:rPr lang="es-EC" sz="2000" b="0" i="0" u="none" strike="noStrike" dirty="0">
                <a:solidFill>
                  <a:srgbClr val="000000"/>
                </a:solidFill>
                <a:effectLst/>
              </a:rPr>
              <a:t>, como la media y la desviación estándar.</a:t>
            </a:r>
          </a:p>
          <a:p>
            <a:pPr algn="l">
              <a:buFont typeface="+mj-lt"/>
              <a:buAutoNum type="arabicPeriod"/>
            </a:pPr>
            <a:endParaRPr lang="es-EC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Mayor potencia estadística</a:t>
            </a:r>
            <a:r>
              <a:rPr lang="es-EC" sz="2000" b="0" i="0" u="none" strike="noStrike" dirty="0">
                <a:solidFill>
                  <a:srgbClr val="000000"/>
                </a:solidFill>
                <a:effectLst/>
              </a:rPr>
              <a:t> si se cumplen los supuestos (es decir, mayor probabilidad de detectar diferencias reales).</a:t>
            </a:r>
          </a:p>
          <a:p>
            <a:pPr algn="l">
              <a:buFont typeface="+mj-lt"/>
              <a:buAutoNum type="arabicPeriod"/>
            </a:pPr>
            <a:endParaRPr lang="es-EC" sz="2000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Aplicables principalmente a variables de nivel de medición intervalo o razón.</a:t>
            </a:r>
          </a:p>
          <a:p>
            <a:pPr algn="l">
              <a:buFont typeface="+mj-lt"/>
              <a:buAutoNum type="arabicPeriod"/>
            </a:pPr>
            <a:endParaRPr lang="es-EC" sz="2000" b="1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s-EC" sz="2000" b="1" i="0" u="none" strike="noStrike" dirty="0">
                <a:solidFill>
                  <a:srgbClr val="000000"/>
                </a:solidFill>
                <a:effectLst/>
              </a:rPr>
              <a:t>Necesitan tamaños de muestra moderados o grandes</a:t>
            </a:r>
            <a:r>
              <a:rPr lang="es-EC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para que los supuestos de normalidad y homogeneidad de varianzas se cumplan o se aproximen (por el Teorema Central del Límite).</a:t>
            </a:r>
            <a:endParaRPr lang="es-EC" sz="2000" b="0" i="0" u="none" strike="noStrike" dirty="0">
              <a:solidFill>
                <a:srgbClr val="000000"/>
              </a:solidFill>
              <a:effectLst/>
            </a:endParaRPr>
          </a:p>
          <a:p>
            <a:pPr marL="216845" marR="5043" indent="-206198" algn="just">
              <a:lnSpc>
                <a:spcPct val="101499"/>
              </a:lnSpc>
              <a:spcBef>
                <a:spcPts val="84"/>
              </a:spcBef>
              <a:buChar char="•"/>
              <a:tabLst>
                <a:tab pos="218526" algn="l"/>
              </a:tabLst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8900" y="1982769"/>
            <a:ext cx="2047751" cy="308206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BFB73-0142-7F43-758C-0C7447BD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4116"/>
            <a:ext cx="10515600" cy="637456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Tabla de distribución de chi cuadrado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0ABBD58-22B0-CEB2-88C9-30678BA5264D}"/>
              </a:ext>
            </a:extLst>
          </p:cNvPr>
          <p:cNvSpPr txBox="1"/>
          <p:nvPr/>
        </p:nvSpPr>
        <p:spPr>
          <a:xfrm>
            <a:off x="1638300" y="6042027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X</a:t>
            </a:r>
            <a:r>
              <a:rPr lang="es-ES_tradnl" baseline="30000" dirty="0"/>
              <a:t>2</a:t>
            </a:r>
            <a:r>
              <a:rPr lang="es-ES_tradnl" dirty="0"/>
              <a:t> calculado es MAYOR X</a:t>
            </a:r>
            <a:r>
              <a:rPr lang="es-ES_tradnl" baseline="30000" dirty="0"/>
              <a:t>2</a:t>
            </a:r>
            <a:r>
              <a:rPr lang="es-ES_tradnl" dirty="0"/>
              <a:t> tabla= rechazo hipótesis nula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ECBC7DC0-6427-5A22-BDED-0FA02C9B17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2122" y="426135"/>
            <a:ext cx="7874457" cy="5615892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EC8201F-CB15-55D8-5748-1EACC1375D4F}"/>
              </a:ext>
            </a:extLst>
          </p:cNvPr>
          <p:cNvSpPr txBox="1"/>
          <p:nvPr/>
        </p:nvSpPr>
        <p:spPr>
          <a:xfrm>
            <a:off x="1365022" y="6471681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GRADOS DE LIBERTAD= (N FILAS-1) .(N COLUMNAS -1)</a:t>
            </a:r>
          </a:p>
        </p:txBody>
      </p:sp>
    </p:spTree>
    <p:extLst>
      <p:ext uri="{BB962C8B-B14F-4D97-AF65-F5344CB8AC3E}">
        <p14:creationId xmlns:p14="http://schemas.microsoft.com/office/powerpoint/2010/main" val="3338118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59120-D626-C6F3-F31E-5B7A40A75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Ejercicio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1398C-58F0-3150-2ED9-852806AFB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400" dirty="0"/>
              <a:t>Se ha seleccionado una muestra aleatoria de 82 estudiantes de las carreras de Psicopedagogía y una de 90 de la carrera Educación básica y se ha consierado la aprobación  o no de la asignatura Psicoestadística. Los datos se presentan en la tabla adjunta.</a:t>
            </a:r>
          </a:p>
          <a:p>
            <a:endParaRPr lang="es-EC" sz="2400" dirty="0"/>
          </a:p>
          <a:p>
            <a:endParaRPr lang="es-EC" sz="2400" dirty="0"/>
          </a:p>
          <a:p>
            <a:endParaRPr lang="es-EC" sz="2400" dirty="0"/>
          </a:p>
          <a:p>
            <a:endParaRPr lang="es-EC" sz="2400" dirty="0"/>
          </a:p>
          <a:p>
            <a:pPr marL="0" indent="0">
              <a:buNone/>
            </a:pPr>
            <a:endParaRPr lang="es-EC" sz="2400" dirty="0"/>
          </a:p>
          <a:p>
            <a:r>
              <a:rPr lang="es-EC" sz="2400" dirty="0"/>
              <a:t>Se desea investigar si aprobar depende de la carrera</a:t>
            </a:r>
            <a:endParaRPr lang="es-ES_tradnl" sz="24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9A4C858-5A2C-34C9-2406-A2543DE8E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01034"/>
              </p:ext>
            </p:extLst>
          </p:nvPr>
        </p:nvGraphicFramePr>
        <p:xfrm>
          <a:off x="1704453" y="3429000"/>
          <a:ext cx="8128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7844624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842649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54485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63185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Aprobado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aprobado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735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Psicopedagogía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925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Ed Básica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21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174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870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183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3541063-8980-7DBB-B600-5BC23FC26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22807"/>
              </p:ext>
            </p:extLst>
          </p:nvPr>
        </p:nvGraphicFramePr>
        <p:xfrm>
          <a:off x="1793922" y="1032959"/>
          <a:ext cx="8604156" cy="4792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4026">
                  <a:extLst>
                    <a:ext uri="{9D8B030D-6E8A-4147-A177-3AD203B41FA5}">
                      <a16:colId xmlns:a16="http://schemas.microsoft.com/office/drawing/2014/main" val="3049226290"/>
                    </a:ext>
                  </a:extLst>
                </a:gridCol>
                <a:gridCol w="1434026">
                  <a:extLst>
                    <a:ext uri="{9D8B030D-6E8A-4147-A177-3AD203B41FA5}">
                      <a16:colId xmlns:a16="http://schemas.microsoft.com/office/drawing/2014/main" val="429961862"/>
                    </a:ext>
                  </a:extLst>
                </a:gridCol>
                <a:gridCol w="1434026">
                  <a:extLst>
                    <a:ext uri="{9D8B030D-6E8A-4147-A177-3AD203B41FA5}">
                      <a16:colId xmlns:a16="http://schemas.microsoft.com/office/drawing/2014/main" val="2504817181"/>
                    </a:ext>
                  </a:extLst>
                </a:gridCol>
                <a:gridCol w="1434026">
                  <a:extLst>
                    <a:ext uri="{9D8B030D-6E8A-4147-A177-3AD203B41FA5}">
                      <a16:colId xmlns:a16="http://schemas.microsoft.com/office/drawing/2014/main" val="1054100293"/>
                    </a:ext>
                  </a:extLst>
                </a:gridCol>
                <a:gridCol w="1434026">
                  <a:extLst>
                    <a:ext uri="{9D8B030D-6E8A-4147-A177-3AD203B41FA5}">
                      <a16:colId xmlns:a16="http://schemas.microsoft.com/office/drawing/2014/main" val="884113153"/>
                    </a:ext>
                  </a:extLst>
                </a:gridCol>
                <a:gridCol w="1434026">
                  <a:extLst>
                    <a:ext uri="{9D8B030D-6E8A-4147-A177-3AD203B41FA5}">
                      <a16:colId xmlns:a16="http://schemas.microsoft.com/office/drawing/2014/main" val="2370625921"/>
                    </a:ext>
                  </a:extLst>
                </a:gridCol>
              </a:tblGrid>
              <a:tr h="1123592"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</a:t>
                      </a:r>
                      <a:r>
                        <a:rPr lang="es-ES_tradnl" baseline="0" dirty="0"/>
                        <a:t> </a:t>
                      </a:r>
                      <a:r>
                        <a:rPr lang="es-ES_tradnl" baseline="0" dirty="0" err="1"/>
                        <a:t>Obs</a:t>
                      </a:r>
                      <a:r>
                        <a:rPr lang="es-ES_tradnl" baseline="0" dirty="0"/>
                        <a:t>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 Esperada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O-E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(O-E)2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(</a:t>
                      </a:r>
                      <a:r>
                        <a:rPr lang="es-ES_tradnl" u="sng" dirty="0"/>
                        <a:t>O-E)2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u="none" baseline="0" dirty="0"/>
                        <a:t>      </a:t>
                      </a:r>
                      <a:r>
                        <a:rPr lang="es-ES_tradnl" u="none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298636"/>
                  </a:ext>
                </a:extLst>
              </a:tr>
              <a:tr h="650970">
                <a:tc>
                  <a:txBody>
                    <a:bodyPr/>
                    <a:lstStyle/>
                    <a:p>
                      <a:r>
                        <a:rPr lang="es-ES_tradnl" dirty="0"/>
                        <a:t>Aprobado</a:t>
                      </a:r>
                      <a:r>
                        <a:rPr lang="es-ES_tradnl" baseline="0" dirty="0"/>
                        <a:t>  Psicopedagogía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744683"/>
                  </a:ext>
                </a:extLst>
              </a:tr>
              <a:tr h="650970">
                <a:tc>
                  <a:txBody>
                    <a:bodyPr/>
                    <a:lstStyle/>
                    <a:p>
                      <a:r>
                        <a:rPr lang="es-ES_tradnl" dirty="0"/>
                        <a:t>No aprobado </a:t>
                      </a:r>
                      <a:r>
                        <a:rPr lang="es-ES_tradnl" dirty="0" err="1"/>
                        <a:t>Psicopedagogia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512813"/>
                  </a:ext>
                </a:extLst>
              </a:tr>
              <a:tr h="650970">
                <a:tc>
                  <a:txBody>
                    <a:bodyPr/>
                    <a:lstStyle/>
                    <a:p>
                      <a:r>
                        <a:rPr lang="es-ES_tradnl" dirty="0"/>
                        <a:t>Aprobado</a:t>
                      </a:r>
                      <a:r>
                        <a:rPr lang="es-ES_tradnl" baseline="0" dirty="0"/>
                        <a:t> Básica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60180"/>
                  </a:ext>
                </a:extLst>
              </a:tr>
              <a:tr h="650970">
                <a:tc>
                  <a:txBody>
                    <a:bodyPr/>
                    <a:lstStyle/>
                    <a:p>
                      <a:r>
                        <a:rPr lang="es-ES_tradnl" dirty="0"/>
                        <a:t>No aprobado</a:t>
                      </a:r>
                      <a:r>
                        <a:rPr lang="es-ES_tradnl" baseline="0" dirty="0"/>
                        <a:t> de</a:t>
                      </a:r>
                      <a:r>
                        <a:rPr lang="es-ES_tradnl" dirty="0"/>
                        <a:t> Básica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34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50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31C85-7439-430D-E2BC-4F7F3BCF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C" b="1" i="0" u="none" strike="noStrike" dirty="0">
                <a:solidFill>
                  <a:srgbClr val="000000"/>
                </a:solidFill>
                <a:effectLst/>
              </a:rPr>
              <a:t>Prueba de los rangos con signo de Wilcoxon (para muestras relacionadas)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FC7D1-195C-8550-0D44-842C99002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Prueba NO PARAMETRICA</a:t>
            </a:r>
          </a:p>
          <a:p>
            <a:r>
              <a:rPr lang="es-ES_tradnl" dirty="0">
                <a:solidFill>
                  <a:srgbClr val="FF0000"/>
                </a:solidFill>
              </a:rPr>
              <a:t>Criterios: </a:t>
            </a:r>
            <a:r>
              <a:rPr lang="es-ES_tradnl" dirty="0"/>
              <a:t>MEDICIÓN ORDINAL, DISTRIBUCIÓN LIBRE, MUESTRA NO ALEATORIO, GRUPOS RELACIONADOS</a:t>
            </a:r>
          </a:p>
          <a:p>
            <a:endParaRPr lang="es-ES_tradnl" dirty="0"/>
          </a:p>
          <a:p>
            <a:pPr algn="l"/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Se utiliza para comparar </a:t>
            </a:r>
            <a:r>
              <a:rPr lang="es-EC" b="1" i="0" u="none" strike="noStrike" dirty="0">
                <a:solidFill>
                  <a:srgbClr val="000000"/>
                </a:solidFill>
                <a:effectLst/>
              </a:rPr>
              <a:t>dos muestras relacionadas o pareadas</a:t>
            </a: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, como por ejemplo antes y después de un tratamiento en los mismos sujetos.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99975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31C85-7439-430D-E2BC-4F7F3BCF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WILCOXON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FC7D1-195C-8550-0D44-842C9900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1- Ordenar datos</a:t>
            </a:r>
          </a:p>
          <a:p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2 -Calcular diferencias entre puntuaciones</a:t>
            </a:r>
          </a:p>
          <a:p>
            <a:endParaRPr lang="es-ES_tradnl" dirty="0"/>
          </a:p>
          <a:p>
            <a:endParaRPr lang="es-ES_tradnl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22DBD5F-CA3D-7DC9-8F2D-A5F7A0033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4117"/>
              </p:ext>
            </p:extLst>
          </p:nvPr>
        </p:nvGraphicFramePr>
        <p:xfrm>
          <a:off x="3948545" y="1690688"/>
          <a:ext cx="3550643" cy="113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615">
                  <a:extLst>
                    <a:ext uri="{9D8B030D-6E8A-4147-A177-3AD203B41FA5}">
                      <a16:colId xmlns:a16="http://schemas.microsoft.com/office/drawing/2014/main" val="4041706616"/>
                    </a:ext>
                  </a:extLst>
                </a:gridCol>
                <a:gridCol w="1154514">
                  <a:extLst>
                    <a:ext uri="{9D8B030D-6E8A-4147-A177-3AD203B41FA5}">
                      <a16:colId xmlns:a16="http://schemas.microsoft.com/office/drawing/2014/main" val="3977070171"/>
                    </a:ext>
                  </a:extLst>
                </a:gridCol>
                <a:gridCol w="1154514">
                  <a:extLst>
                    <a:ext uri="{9D8B030D-6E8A-4147-A177-3AD203B41FA5}">
                      <a16:colId xmlns:a16="http://schemas.microsoft.com/office/drawing/2014/main" val="3986134937"/>
                    </a:ext>
                  </a:extLst>
                </a:gridCol>
              </a:tblGrid>
              <a:tr h="304367">
                <a:tc>
                  <a:txBody>
                    <a:bodyPr/>
                    <a:lstStyle/>
                    <a:p>
                      <a:endParaRPr lang="es-ES_trad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/>
                        <a:t>DESPUÉS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726286"/>
                  </a:ext>
                </a:extLst>
              </a:tr>
              <a:tr h="275773">
                <a:tc>
                  <a:txBody>
                    <a:bodyPr/>
                    <a:lstStyle/>
                    <a:p>
                      <a:r>
                        <a:rPr lang="es-ES_tradnl" sz="1200" dirty="0"/>
                        <a:t>Pa</a:t>
                      </a:r>
                      <a:r>
                        <a:rPr lang="es-ES_trad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rticipant</a:t>
                      </a:r>
                      <a:r>
                        <a:rPr lang="es-ES_tradnl" sz="1200" dirty="0"/>
                        <a:t>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32804"/>
                  </a:ext>
                </a:extLst>
              </a:tr>
              <a:tr h="275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Participante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344063"/>
                  </a:ext>
                </a:extLst>
              </a:tr>
              <a:tr h="275773">
                <a:tc>
                  <a:txBody>
                    <a:bodyPr/>
                    <a:lstStyle/>
                    <a:p>
                      <a:r>
                        <a:rPr lang="es-ES_tradnl" sz="1200" dirty="0"/>
                        <a:t>Participante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5864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6D526908-2721-A1BB-F399-34C0835E49CF}"/>
              </a:ext>
            </a:extLst>
          </p:cNvPr>
          <p:cNvSpPr txBox="1"/>
          <p:nvPr/>
        </p:nvSpPr>
        <p:spPr>
          <a:xfrm>
            <a:off x="8118764" y="5129370"/>
            <a:ext cx="32350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>
                <a:solidFill>
                  <a:srgbClr val="000000"/>
                </a:solidFill>
              </a:rPr>
              <a:t>Di </a:t>
            </a: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​=Despues−Antes</a:t>
            </a:r>
          </a:p>
          <a:p>
            <a:r>
              <a:rPr lang="es-EC" dirty="0">
                <a:solidFill>
                  <a:srgbClr val="000000"/>
                </a:solidFill>
              </a:rPr>
              <a:t>Se eliminan diferencias de 0</a:t>
            </a:r>
            <a:endParaRPr lang="es-ES_tradnl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DC4C34F0-737D-C030-D276-DF4C482A4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742867"/>
              </p:ext>
            </p:extLst>
          </p:nvPr>
        </p:nvGraphicFramePr>
        <p:xfrm>
          <a:off x="1205345" y="3932555"/>
          <a:ext cx="6553200" cy="245438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43976">
                  <a:extLst>
                    <a:ext uri="{9D8B030D-6E8A-4147-A177-3AD203B41FA5}">
                      <a16:colId xmlns:a16="http://schemas.microsoft.com/office/drawing/2014/main" val="1396231669"/>
                    </a:ext>
                  </a:extLst>
                </a:gridCol>
                <a:gridCol w="1636408">
                  <a:extLst>
                    <a:ext uri="{9D8B030D-6E8A-4147-A177-3AD203B41FA5}">
                      <a16:colId xmlns:a16="http://schemas.microsoft.com/office/drawing/2014/main" val="1978556864"/>
                    </a:ext>
                  </a:extLst>
                </a:gridCol>
                <a:gridCol w="1636408">
                  <a:extLst>
                    <a:ext uri="{9D8B030D-6E8A-4147-A177-3AD203B41FA5}">
                      <a16:colId xmlns:a16="http://schemas.microsoft.com/office/drawing/2014/main" val="266778267"/>
                    </a:ext>
                  </a:extLst>
                </a:gridCol>
                <a:gridCol w="1636408">
                  <a:extLst>
                    <a:ext uri="{9D8B030D-6E8A-4147-A177-3AD203B41FA5}">
                      <a16:colId xmlns:a16="http://schemas.microsoft.com/office/drawing/2014/main" val="1088588160"/>
                    </a:ext>
                  </a:extLst>
                </a:gridCol>
              </a:tblGrid>
              <a:tr h="3506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Después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341806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3794558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3177647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strike="sng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3406326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7553877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016806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88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78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FC7D1-195C-8550-0D44-842C9900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57200"/>
            <a:ext cx="6096000" cy="55812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3-Asignación de valores absolutos y</a:t>
            </a:r>
          </a:p>
          <a:p>
            <a:pPr marL="0" indent="0">
              <a:buNone/>
            </a:pPr>
            <a:r>
              <a:rPr lang="es-ES_tradnl" dirty="0"/>
              <a:t> rangos</a:t>
            </a:r>
          </a:p>
          <a:p>
            <a:pPr marL="0" indent="0">
              <a:buNone/>
            </a:pPr>
            <a:r>
              <a:rPr lang="es-ES_tradnl" dirty="0"/>
              <a:t>4- </a:t>
            </a:r>
            <a:r>
              <a:rPr lang="es-EC" dirty="0"/>
              <a:t>Orden de los valores absolutos</a:t>
            </a:r>
          </a:p>
          <a:p>
            <a:r>
              <a:rPr lang="es-EC" dirty="0"/>
              <a:t>[2,2,2,3,4]</a:t>
            </a:r>
          </a:p>
          <a:p>
            <a:r>
              <a:rPr lang="es-EC" dirty="0"/>
              <a:t>Los tres valores 2 ocuparían las posiciones </a:t>
            </a:r>
            <a:r>
              <a:rPr lang="es-EC" b="1" dirty="0"/>
              <a:t>1, 2 y 3</a:t>
            </a:r>
            <a:r>
              <a:rPr lang="es-EC" dirty="0"/>
              <a:t> → Calcular el rango promedio: </a:t>
            </a:r>
            <a:r>
              <a:rPr lang="es-EC" b="0" i="0" u="sng" strike="noStrike" dirty="0">
                <a:solidFill>
                  <a:srgbClr val="000000"/>
                </a:solidFill>
                <a:effectLst/>
              </a:rPr>
              <a:t>1+2+3</a:t>
            </a: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=2.0</a:t>
            </a:r>
            <a:endParaRPr lang="es-ES_tradnl" dirty="0"/>
          </a:p>
          <a:p>
            <a:pPr marL="0" indent="0">
              <a:buNone/>
            </a:pPr>
            <a:r>
              <a:rPr lang="es-ES_tradnl" dirty="0"/>
              <a:t>                                            3</a:t>
            </a:r>
          </a:p>
          <a:p>
            <a:pPr marL="0" indent="0">
              <a:buNone/>
            </a:pPr>
            <a:endParaRPr lang="es-ES_tradnl" dirty="0"/>
          </a:p>
          <a:p>
            <a:pPr algn="l"/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Luego: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Valor 3 → posición 4 → rango 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Valor 4 → posición 5 → rango 5</a:t>
            </a:r>
          </a:p>
          <a:p>
            <a:pPr marL="0" indent="0">
              <a:buNone/>
            </a:pPr>
            <a:endParaRPr lang="es-ES_tradnl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8C92A0E-B498-A61E-BEA3-E099C7912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298048"/>
              </p:ext>
            </p:extLst>
          </p:nvPr>
        </p:nvGraphicFramePr>
        <p:xfrm>
          <a:off x="6096001" y="457200"/>
          <a:ext cx="5029202" cy="22103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5713">
                  <a:extLst>
                    <a:ext uri="{9D8B030D-6E8A-4147-A177-3AD203B41FA5}">
                      <a16:colId xmlns:a16="http://schemas.microsoft.com/office/drawing/2014/main" val="1396231669"/>
                    </a:ext>
                  </a:extLst>
                </a:gridCol>
                <a:gridCol w="583499">
                  <a:extLst>
                    <a:ext uri="{9D8B030D-6E8A-4147-A177-3AD203B41FA5}">
                      <a16:colId xmlns:a16="http://schemas.microsoft.com/office/drawing/2014/main" val="1978556864"/>
                    </a:ext>
                  </a:extLst>
                </a:gridCol>
                <a:gridCol w="555713">
                  <a:extLst>
                    <a:ext uri="{9D8B030D-6E8A-4147-A177-3AD203B41FA5}">
                      <a16:colId xmlns:a16="http://schemas.microsoft.com/office/drawing/2014/main" val="266778267"/>
                    </a:ext>
                  </a:extLst>
                </a:gridCol>
                <a:gridCol w="509404">
                  <a:extLst>
                    <a:ext uri="{9D8B030D-6E8A-4147-A177-3AD203B41FA5}">
                      <a16:colId xmlns:a16="http://schemas.microsoft.com/office/drawing/2014/main" val="1088588160"/>
                    </a:ext>
                  </a:extLst>
                </a:gridCol>
                <a:gridCol w="583499">
                  <a:extLst>
                    <a:ext uri="{9D8B030D-6E8A-4147-A177-3AD203B41FA5}">
                      <a16:colId xmlns:a16="http://schemas.microsoft.com/office/drawing/2014/main" val="1451764189"/>
                    </a:ext>
                  </a:extLst>
                </a:gridCol>
                <a:gridCol w="1120687">
                  <a:extLst>
                    <a:ext uri="{9D8B030D-6E8A-4147-A177-3AD203B41FA5}">
                      <a16:colId xmlns:a16="http://schemas.microsoft.com/office/drawing/2014/main" val="1244270351"/>
                    </a:ext>
                  </a:extLst>
                </a:gridCol>
                <a:gridCol w="1120687">
                  <a:extLst>
                    <a:ext uri="{9D8B030D-6E8A-4147-A177-3AD203B41FA5}">
                      <a16:colId xmlns:a16="http://schemas.microsoft.com/office/drawing/2014/main" val="2445889719"/>
                    </a:ext>
                  </a:extLst>
                </a:gridCol>
              </a:tblGrid>
              <a:tr h="3506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Después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 abs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C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341806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3794558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3177647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7553877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016806"/>
                  </a:ext>
                </a:extLst>
              </a:tr>
              <a:tr h="350627"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88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817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B9C8C1-16E6-B8CC-8D47-7F15CDA5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5785"/>
            <a:ext cx="10515600" cy="5321178"/>
          </a:xfrm>
        </p:spPr>
        <p:txBody>
          <a:bodyPr>
            <a:normAutofit/>
          </a:bodyPr>
          <a:lstStyle/>
          <a:p>
            <a:r>
              <a:rPr lang="es-ES_tradnl" dirty="0"/>
              <a:t>5 Sumar rangos por signo</a:t>
            </a:r>
          </a:p>
          <a:p>
            <a:r>
              <a:rPr lang="es-ES_tradnl" dirty="0"/>
              <a:t>T+=  11</a:t>
            </a:r>
          </a:p>
          <a:p>
            <a:r>
              <a:rPr lang="es-ES_tradnl" dirty="0">
                <a:highlight>
                  <a:srgbClr val="FFFF00"/>
                </a:highlight>
              </a:rPr>
              <a:t>T - = 4.   </a:t>
            </a:r>
          </a:p>
          <a:p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T=min(T+​,T−​)=4.0​</a:t>
            </a:r>
            <a:endParaRPr lang="es-ES_tradnl" dirty="0">
              <a:highlight>
                <a:srgbClr val="FFFF00"/>
              </a:highlight>
            </a:endParaRPr>
          </a:p>
          <a:p>
            <a:r>
              <a:rPr lang="es-ES_tradnl" dirty="0">
                <a:highlight>
                  <a:srgbClr val="FFFF00"/>
                </a:highlight>
              </a:rPr>
              <a:t>seleccionar valor de T más pequeño, comparar en tablas</a:t>
            </a:r>
          </a:p>
          <a:p>
            <a:endParaRPr lang="es-ES_tradnl" dirty="0">
              <a:highlight>
                <a:srgbClr val="FFFF00"/>
              </a:highlight>
            </a:endParaRPr>
          </a:p>
          <a:p>
            <a:r>
              <a:rPr lang="es-ES_tradnl" dirty="0">
                <a:highlight>
                  <a:srgbClr val="FFFF00"/>
                </a:highlight>
              </a:rPr>
              <a:t>DEBE SER MENOR O IGUAL AL VALOR CRITICO DE LA TABLA ( HAY DIFERENCIAS SIGNIFICATIVAS, RECHAZO HO)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9462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FFD9FC2-E140-A0A4-6010-07859F921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0124" y="326008"/>
            <a:ext cx="4560168" cy="565149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EBCE715-4B03-EAE9-CF6C-F376483F2F3E}"/>
              </a:ext>
            </a:extLst>
          </p:cNvPr>
          <p:cNvSpPr txBox="1"/>
          <p:nvPr/>
        </p:nvSpPr>
        <p:spPr>
          <a:xfrm>
            <a:off x="7272000" y="20880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Como T=4.0 </a:t>
            </a:r>
            <a:r>
              <a:rPr lang="es-EC" b="1" dirty="0"/>
              <a:t>no</a:t>
            </a:r>
            <a:r>
              <a:rPr lang="es-EC" dirty="0"/>
              <a:t> es menor o igual al valor crítico (0), entonces:</a:t>
            </a:r>
            <a:r>
              <a:rPr lang="es-EC" b="0" i="0" u="none" strike="noStrike" dirty="0">
                <a:solidFill>
                  <a:srgbClr val="000000"/>
                </a:solidFill>
                <a:effectLst/>
              </a:rPr>
              <a:t>No se rechaza H0.</a:t>
            </a:r>
            <a:endParaRPr lang="es-EC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141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2216747" y="2003163"/>
            <a:ext cx="4676775" cy="3248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11206">
              <a:spcBef>
                <a:spcPts val="97"/>
              </a:spcBef>
            </a:pP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Ventajas</a:t>
            </a:r>
            <a:r>
              <a:rPr sz="2030" b="1" i="1" spc="-26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de</a:t>
            </a:r>
            <a:r>
              <a:rPr sz="2030" b="1" i="1" spc="-31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las</a:t>
            </a:r>
            <a:r>
              <a:rPr sz="2030" b="1" i="1" spc="-31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Pruebas</a:t>
            </a:r>
            <a:r>
              <a:rPr sz="2030" b="1" i="1" spc="-26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spc="-9" dirty="0">
                <a:solidFill>
                  <a:srgbClr val="00B0F0"/>
                </a:solidFill>
                <a:latin typeface="Arial"/>
                <a:cs typeface="Arial"/>
              </a:rPr>
              <a:t>Paramétricas</a:t>
            </a:r>
            <a:endParaRPr sz="203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03350" y="2693670"/>
            <a:ext cx="4249831" cy="802105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308178" indent="-296972">
              <a:spcBef>
                <a:spcPts val="115"/>
              </a:spcBef>
              <a:buChar char="•"/>
              <a:tabLst>
                <a:tab pos="308178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Tienen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más</a:t>
            </a:r>
            <a:r>
              <a:rPr sz="1279" spc="9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poder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de</a:t>
            </a:r>
            <a:r>
              <a:rPr sz="1279" spc="18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eficiencia</a:t>
            </a:r>
            <a:endParaRPr sz="1279">
              <a:latin typeface="Arial MT"/>
              <a:cs typeface="Arial MT"/>
            </a:endParaRPr>
          </a:p>
          <a:p>
            <a:pPr marL="310980" indent="-299773">
              <a:spcBef>
                <a:spcPts val="31"/>
              </a:spcBef>
              <a:buChar char="•"/>
              <a:tabLst>
                <a:tab pos="310980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Más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sensibles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a</a:t>
            </a:r>
            <a:r>
              <a:rPr sz="1279" spc="26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los</a:t>
            </a:r>
            <a:r>
              <a:rPr sz="1279" spc="26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rasgos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de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los</a:t>
            </a:r>
            <a:r>
              <a:rPr sz="1279" spc="26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datos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recolectados</a:t>
            </a:r>
            <a:endParaRPr sz="1279">
              <a:latin typeface="Arial MT"/>
              <a:cs typeface="Arial MT"/>
            </a:endParaRPr>
          </a:p>
          <a:p>
            <a:pPr marL="310980" indent="-299773">
              <a:spcBef>
                <a:spcPts val="40"/>
              </a:spcBef>
              <a:buChar char="•"/>
              <a:tabLst>
                <a:tab pos="310980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Menos</a:t>
            </a:r>
            <a:r>
              <a:rPr sz="1279" spc="31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posibilidad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de</a:t>
            </a:r>
            <a:r>
              <a:rPr sz="1279" spc="31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errores</a:t>
            </a:r>
            <a:endParaRPr sz="1279">
              <a:latin typeface="Arial MT"/>
              <a:cs typeface="Arial MT"/>
            </a:endParaRPr>
          </a:p>
          <a:p>
            <a:pPr marL="310980" indent="-299773">
              <a:spcBef>
                <a:spcPts val="35"/>
              </a:spcBef>
              <a:buChar char="•"/>
              <a:tabLst>
                <a:tab pos="310980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Dan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estimaciones</a:t>
            </a:r>
            <a:r>
              <a:rPr sz="1279" spc="44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probabilísticas</a:t>
            </a:r>
            <a:r>
              <a:rPr sz="1279" spc="40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bastante</a:t>
            </a:r>
            <a:r>
              <a:rPr sz="1279" spc="31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exactas</a:t>
            </a:r>
            <a:endParaRPr sz="1279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16747" y="3950297"/>
            <a:ext cx="5135096" cy="3248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11206">
              <a:spcBef>
                <a:spcPts val="97"/>
              </a:spcBef>
            </a:pP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Desventajas</a:t>
            </a:r>
            <a:r>
              <a:rPr sz="2030" b="1" i="1" spc="4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de</a:t>
            </a:r>
            <a:r>
              <a:rPr sz="2030" b="1" i="1" spc="-18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las</a:t>
            </a:r>
            <a:r>
              <a:rPr sz="2030" b="1" i="1" spc="-18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dirty="0">
                <a:solidFill>
                  <a:srgbClr val="00B0F0"/>
                </a:solidFill>
                <a:latin typeface="Arial"/>
                <a:cs typeface="Arial"/>
              </a:rPr>
              <a:t>Pruebas</a:t>
            </a:r>
            <a:r>
              <a:rPr sz="2030" b="1" i="1" spc="-13" dirty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030" b="1" i="1" spc="-9" dirty="0">
                <a:solidFill>
                  <a:srgbClr val="00B0F0"/>
                </a:solidFill>
                <a:latin typeface="Arial"/>
                <a:cs typeface="Arial"/>
              </a:rPr>
              <a:t>Paramétricas</a:t>
            </a:r>
            <a:endParaRPr sz="203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35623" y="4720814"/>
            <a:ext cx="4462182" cy="408408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218526" indent="-207320">
              <a:spcBef>
                <a:spcPts val="115"/>
              </a:spcBef>
              <a:buChar char="•"/>
              <a:tabLst>
                <a:tab pos="218526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Más</a:t>
            </a:r>
            <a:r>
              <a:rPr sz="1279" spc="26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complicadas</a:t>
            </a:r>
            <a:r>
              <a:rPr sz="1279" spc="40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de</a:t>
            </a:r>
            <a:r>
              <a:rPr sz="1279" spc="26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calcular</a:t>
            </a:r>
            <a:endParaRPr sz="1279">
              <a:latin typeface="Arial MT"/>
              <a:cs typeface="Arial MT"/>
            </a:endParaRPr>
          </a:p>
          <a:p>
            <a:pPr marL="218526" indent="-207320">
              <a:spcBef>
                <a:spcPts val="31"/>
              </a:spcBef>
              <a:buChar char="•"/>
              <a:tabLst>
                <a:tab pos="218526" algn="l"/>
              </a:tabLst>
            </a:pP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Limitaciones</a:t>
            </a:r>
            <a:r>
              <a:rPr sz="1279" spc="35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en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los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tipos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de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datos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que</a:t>
            </a:r>
            <a:r>
              <a:rPr sz="1279" spc="31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se</a:t>
            </a:r>
            <a:r>
              <a:rPr sz="1279" spc="22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dirty="0">
                <a:solidFill>
                  <a:srgbClr val="323232"/>
                </a:solidFill>
                <a:latin typeface="Arial MT"/>
                <a:cs typeface="Arial MT"/>
              </a:rPr>
              <a:t>pueden</a:t>
            </a:r>
            <a:r>
              <a:rPr sz="1279" spc="31" dirty="0">
                <a:solidFill>
                  <a:srgbClr val="323232"/>
                </a:solidFill>
                <a:latin typeface="Arial MT"/>
                <a:cs typeface="Arial MT"/>
              </a:rPr>
              <a:t> </a:t>
            </a:r>
            <a:r>
              <a:rPr sz="1279" spc="-9" dirty="0">
                <a:solidFill>
                  <a:srgbClr val="323232"/>
                </a:solidFill>
                <a:latin typeface="Arial MT"/>
                <a:cs typeface="Arial MT"/>
              </a:rPr>
              <a:t>evaluar</a:t>
            </a:r>
            <a:endParaRPr sz="1279">
              <a:latin typeface="Arial MT"/>
              <a:cs typeface="Arial MT"/>
            </a:endParaRPr>
          </a:p>
        </p:txBody>
      </p: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68634" y="1239818"/>
            <a:ext cx="2233556" cy="202916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68634" y="3761143"/>
            <a:ext cx="2101774" cy="1887294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398059" y="632603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7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74F312-EBD8-18F0-F838-A2F64D507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>
            <a:extLst>
              <a:ext uri="{FF2B5EF4-FFF2-40B4-BE49-F238E27FC236}">
                <a16:creationId xmlns:a16="http://schemas.microsoft.com/office/drawing/2014/main" id="{855080A3-3031-4023-61CE-7B51B3B9DA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1889" y="370581"/>
            <a:ext cx="7736475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7"/>
              </a:spcBef>
            </a:pPr>
            <a:r>
              <a:rPr sz="3485" spc="79" dirty="0" err="1"/>
              <a:t>Pruebas</a:t>
            </a:r>
            <a:r>
              <a:rPr sz="3485" dirty="0"/>
              <a:t> </a:t>
            </a:r>
            <a:r>
              <a:rPr lang="en-US" sz="3485" dirty="0"/>
              <a:t>No </a:t>
            </a:r>
            <a:r>
              <a:rPr sz="3485" spc="128" dirty="0" err="1"/>
              <a:t>Paramétricas</a:t>
            </a:r>
            <a:endParaRPr sz="3485" dirty="0"/>
          </a:p>
        </p:txBody>
      </p:sp>
      <p:pic>
        <p:nvPicPr>
          <p:cNvPr id="17" name="object 17">
            <a:extLst>
              <a:ext uri="{FF2B5EF4-FFF2-40B4-BE49-F238E27FC236}">
                <a16:creationId xmlns:a16="http://schemas.microsoft.com/office/drawing/2014/main" id="{3E7052EA-94A2-E857-8669-60F0365FC3D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8900" y="1982769"/>
            <a:ext cx="2047751" cy="308206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B817312-36F9-B0AB-476B-9CE2C4DB6416}"/>
              </a:ext>
            </a:extLst>
          </p:cNvPr>
          <p:cNvSpPr txBox="1"/>
          <p:nvPr/>
        </p:nvSpPr>
        <p:spPr>
          <a:xfrm>
            <a:off x="858981" y="2136338"/>
            <a:ext cx="760614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b="1" dirty="0"/>
              <a:t>1-No requieren que los datos sigan una distribución específica</a:t>
            </a:r>
            <a:r>
              <a:rPr lang="es-EC" dirty="0"/>
              <a:t> (como la normal).</a:t>
            </a:r>
          </a:p>
          <a:p>
            <a:endParaRPr lang="es-EC" dirty="0"/>
          </a:p>
          <a:p>
            <a:r>
              <a:rPr lang="es-EC" b="1" dirty="0"/>
              <a:t>2-No usan parámetros poblacionales</a:t>
            </a:r>
            <a:r>
              <a:rPr lang="es-EC" dirty="0"/>
              <a:t> directamente (por eso se llaman "no paramétricas").</a:t>
            </a:r>
          </a:p>
          <a:p>
            <a:endParaRPr lang="es-EC" dirty="0"/>
          </a:p>
          <a:p>
            <a:r>
              <a:rPr lang="es-EC" b="1" dirty="0"/>
              <a:t>3-Menor potencia estadística</a:t>
            </a:r>
            <a:r>
              <a:rPr lang="es-EC" dirty="0"/>
              <a:t> que las pruebas paramétricas si los supuestos de estas se cumplen, pero </a:t>
            </a:r>
            <a:r>
              <a:rPr lang="es-EC" b="1" dirty="0"/>
              <a:t>más robustas</a:t>
            </a:r>
            <a:r>
              <a:rPr lang="es-EC" dirty="0"/>
              <a:t> si no se cumplen.</a:t>
            </a:r>
          </a:p>
          <a:p>
            <a:endParaRPr lang="es-EC" dirty="0"/>
          </a:p>
          <a:p>
            <a:r>
              <a:rPr lang="es-EC" b="1" dirty="0"/>
              <a:t>4-Se pueden usar con datos ordinales o cuando los datos no cumplen con los supuestos de normalidad.</a:t>
            </a:r>
          </a:p>
          <a:p>
            <a:endParaRPr lang="es-EC" b="1" dirty="0"/>
          </a:p>
          <a:p>
            <a:r>
              <a:rPr lang="es-EC" b="1" i="0" u="none" strike="noStrike" dirty="0">
                <a:solidFill>
                  <a:srgbClr val="000000"/>
                </a:solidFill>
                <a:effectLst/>
              </a:rPr>
              <a:t>5-Funcionan bien con muestras pequeñas</a:t>
            </a:r>
            <a:r>
              <a:rPr lang="es-EC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ya que no dependen de la forma de la distribución.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90896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ject 15"/>
          <p:cNvPicPr/>
          <p:nvPr/>
        </p:nvPicPr>
        <p:blipFill rotWithShape="1">
          <a:blip r:embed="rId2" cstate="print"/>
          <a:srcRect t="32854" b="5972"/>
          <a:stretch/>
        </p:blipFill>
        <p:spPr>
          <a:xfrm>
            <a:off x="1291302" y="2298650"/>
            <a:ext cx="9889316" cy="3373280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291302" y="408011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1206">
              <a:lnSpc>
                <a:spcPct val="100000"/>
              </a:lnSpc>
              <a:spcBef>
                <a:spcPts val="97"/>
              </a:spcBef>
            </a:pPr>
            <a:r>
              <a:rPr sz="3485" spc="79" dirty="0" err="1"/>
              <a:t>Pruebas</a:t>
            </a:r>
            <a:r>
              <a:rPr sz="3485" dirty="0"/>
              <a:t> </a:t>
            </a:r>
            <a:r>
              <a:rPr sz="3485" spc="128" dirty="0" err="1"/>
              <a:t>Paramétricas</a:t>
            </a:r>
            <a:r>
              <a:rPr lang="en-US" sz="3485" spc="128" dirty="0"/>
              <a:t> y No </a:t>
            </a:r>
            <a:r>
              <a:rPr lang="en-US" sz="3485" spc="128" dirty="0" err="1"/>
              <a:t>Paramétricas</a:t>
            </a:r>
            <a:endParaRPr sz="3485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D4BFF95-43A2-E9D6-CD34-F096397A30C0}"/>
              </a:ext>
            </a:extLst>
          </p:cNvPr>
          <p:cNvSpPr txBox="1"/>
          <p:nvPr/>
        </p:nvSpPr>
        <p:spPr>
          <a:xfrm>
            <a:off x="1485900" y="1443038"/>
            <a:ext cx="635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ANÁLISIS DE VARIABLES NUMÉRICAS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7B27FBA-789F-484D-76FB-7460F9A5522E}"/>
              </a:ext>
            </a:extLst>
          </p:cNvPr>
          <p:cNvSpPr txBox="1"/>
          <p:nvPr/>
        </p:nvSpPr>
        <p:spPr>
          <a:xfrm>
            <a:off x="4900313" y="1930046"/>
            <a:ext cx="2060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rgbClr val="FF0000"/>
                </a:solidFill>
              </a:rPr>
              <a:t>PARAMETRICAS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CB9D00F-B4E9-DC7C-F8E0-A848B5911F56}"/>
              </a:ext>
            </a:extLst>
          </p:cNvPr>
          <p:cNvSpPr txBox="1"/>
          <p:nvPr/>
        </p:nvSpPr>
        <p:spPr>
          <a:xfrm>
            <a:off x="7558878" y="1899996"/>
            <a:ext cx="2060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rgbClr val="FF0000"/>
                </a:solidFill>
              </a:rPr>
              <a:t>NO PARAMETRICAS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A1242-7B44-0938-CB3F-39088390E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4353"/>
          </a:xfrm>
        </p:spPr>
        <p:txBody>
          <a:bodyPr/>
          <a:lstStyle/>
          <a:p>
            <a:r>
              <a:rPr lang="es-ES_tradnl" dirty="0"/>
              <a:t>Saber si los estudiantes de psicopedagogía se encuentran en niveles bajos y muy bajo de memoria de trabajo</a:t>
            </a:r>
            <a:br>
              <a:rPr lang="es-ES_tradnl" dirty="0"/>
            </a:br>
            <a:r>
              <a:rPr lang="es-ES_tradnl" dirty="0"/>
              <a:t>IMT menor a 79</a:t>
            </a:r>
          </a:p>
        </p:txBody>
      </p:sp>
    </p:spTree>
    <p:extLst>
      <p:ext uri="{BB962C8B-B14F-4D97-AF65-F5344CB8AC3E}">
        <p14:creationId xmlns:p14="http://schemas.microsoft.com/office/powerpoint/2010/main" val="385257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3094168" y="2172596"/>
            <a:ext cx="3891243" cy="414137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>
              <a:spcBef>
                <a:spcPts val="106"/>
              </a:spcBef>
            </a:pPr>
            <a:r>
              <a:rPr sz="2603" spc="66" dirty="0">
                <a:solidFill>
                  <a:srgbClr val="178EBB"/>
                </a:solidFill>
                <a:latin typeface="Arial MT"/>
                <a:cs typeface="Arial MT"/>
              </a:rPr>
              <a:t>Pruebas</a:t>
            </a:r>
            <a:r>
              <a:rPr sz="2603" spc="-4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603" spc="291" dirty="0">
                <a:solidFill>
                  <a:srgbClr val="178EBB"/>
                </a:solidFill>
                <a:latin typeface="Arial MT"/>
                <a:cs typeface="Arial MT"/>
              </a:rPr>
              <a:t>de</a:t>
            </a:r>
            <a:r>
              <a:rPr sz="2603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603" spc="172" dirty="0">
                <a:solidFill>
                  <a:srgbClr val="178EBB"/>
                </a:solidFill>
                <a:latin typeface="Arial MT"/>
                <a:cs typeface="Arial MT"/>
              </a:rPr>
              <a:t>covariación</a:t>
            </a:r>
            <a:endParaRPr sz="2603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9366" y="3353920"/>
            <a:ext cx="7344783" cy="3248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54106" indent="-342900">
              <a:spcBef>
                <a:spcPts val="97"/>
              </a:spcBef>
              <a:buFont typeface="Arial" panose="020B0604020202020204" pitchFamily="34" charset="0"/>
              <a:buChar char="•"/>
            </a:pPr>
            <a:r>
              <a:rPr sz="2030" spc="212" dirty="0" err="1">
                <a:solidFill>
                  <a:srgbClr val="3E708F"/>
                </a:solidFill>
                <a:latin typeface="Arial MT"/>
                <a:cs typeface="Arial MT"/>
              </a:rPr>
              <a:t>Correlación</a:t>
            </a:r>
            <a:r>
              <a:rPr sz="2030" spc="26" dirty="0">
                <a:solidFill>
                  <a:srgbClr val="3E708F"/>
                </a:solidFill>
                <a:latin typeface="Arial MT"/>
                <a:cs typeface="Arial MT"/>
              </a:rPr>
              <a:t> </a:t>
            </a:r>
            <a:r>
              <a:rPr sz="2030" spc="229" dirty="0">
                <a:solidFill>
                  <a:srgbClr val="3E708F"/>
                </a:solidFill>
                <a:latin typeface="Arial MT"/>
                <a:cs typeface="Arial MT"/>
              </a:rPr>
              <a:t>de</a:t>
            </a:r>
            <a:r>
              <a:rPr sz="2030" spc="31" dirty="0">
                <a:solidFill>
                  <a:srgbClr val="3E708F"/>
                </a:solidFill>
                <a:latin typeface="Arial MT"/>
                <a:cs typeface="Arial MT"/>
              </a:rPr>
              <a:t> </a:t>
            </a:r>
            <a:r>
              <a:rPr sz="2030" spc="40" dirty="0">
                <a:solidFill>
                  <a:srgbClr val="3E708F"/>
                </a:solidFill>
                <a:latin typeface="Arial MT"/>
                <a:cs typeface="Arial MT"/>
              </a:rPr>
              <a:t>Pearson</a:t>
            </a:r>
            <a:r>
              <a:rPr lang="en-US" sz="2030" spc="40" dirty="0">
                <a:solidFill>
                  <a:srgbClr val="3E708F"/>
                </a:solidFill>
                <a:latin typeface="Arial MT"/>
                <a:cs typeface="Arial MT"/>
              </a:rPr>
              <a:t> </a:t>
            </a:r>
            <a:r>
              <a:rPr lang="es-EC" sz="2030" spc="128" dirty="0">
                <a:solidFill>
                  <a:srgbClr val="3E708F"/>
                </a:solidFill>
                <a:latin typeface="Arial MT"/>
                <a:cs typeface="Arial MT"/>
              </a:rPr>
              <a:t>(</a:t>
            </a:r>
            <a:r>
              <a:rPr lang="es-EC" sz="2030" spc="128" dirty="0">
                <a:solidFill>
                  <a:srgbClr val="00B050"/>
                </a:solidFill>
                <a:latin typeface="Arial MT"/>
                <a:cs typeface="Arial MT"/>
              </a:rPr>
              <a:t>paramétrica</a:t>
            </a:r>
            <a:r>
              <a:rPr lang="es-EC" sz="2030" spc="128" dirty="0">
                <a:solidFill>
                  <a:srgbClr val="3E708F"/>
                </a:solidFill>
                <a:latin typeface="Arial MT"/>
                <a:cs typeface="Arial MT"/>
              </a:rPr>
              <a:t>)</a:t>
            </a:r>
            <a:endParaRPr sz="2030" dirty="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9367" y="4160076"/>
            <a:ext cx="6458958" cy="3231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353546" marR="4483" indent="-342900">
              <a:lnSpc>
                <a:spcPct val="100400"/>
              </a:lnSpc>
              <a:spcBef>
                <a:spcPts val="84"/>
              </a:spcBef>
              <a:buFont typeface="Arial" panose="020B0604020202020204" pitchFamily="34" charset="0"/>
              <a:buChar char="•"/>
            </a:pPr>
            <a:r>
              <a:rPr sz="2030" spc="212" dirty="0" err="1">
                <a:solidFill>
                  <a:srgbClr val="3E708F"/>
                </a:solidFill>
                <a:latin typeface="Arial MT"/>
                <a:cs typeface="Arial MT"/>
              </a:rPr>
              <a:t>Correlación</a:t>
            </a:r>
            <a:r>
              <a:rPr sz="2030" spc="49" dirty="0">
                <a:solidFill>
                  <a:srgbClr val="3E708F"/>
                </a:solidFill>
                <a:latin typeface="Arial MT"/>
                <a:cs typeface="Arial MT"/>
              </a:rPr>
              <a:t> </a:t>
            </a:r>
            <a:r>
              <a:rPr sz="2030" spc="101" dirty="0">
                <a:solidFill>
                  <a:srgbClr val="3E708F"/>
                </a:solidFill>
                <a:latin typeface="Arial MT"/>
                <a:cs typeface="Arial MT"/>
              </a:rPr>
              <a:t>Spearman </a:t>
            </a:r>
            <a:r>
              <a:rPr lang="en-US" sz="2030" spc="101" dirty="0">
                <a:solidFill>
                  <a:srgbClr val="3E708F"/>
                </a:solidFill>
                <a:latin typeface="Arial MT"/>
                <a:cs typeface="Arial MT"/>
              </a:rPr>
              <a:t>no </a:t>
            </a:r>
            <a:r>
              <a:rPr sz="2030" spc="150" dirty="0" err="1">
                <a:solidFill>
                  <a:srgbClr val="0070C0"/>
                </a:solidFill>
                <a:latin typeface="Arial MT"/>
                <a:cs typeface="Arial MT"/>
              </a:rPr>
              <a:t>paramétrica</a:t>
            </a:r>
            <a:r>
              <a:rPr sz="2030" spc="44" dirty="0">
                <a:solidFill>
                  <a:srgbClr val="0070C0"/>
                </a:solidFill>
                <a:latin typeface="Arial MT"/>
                <a:cs typeface="Arial MT"/>
              </a:rPr>
              <a:t> </a:t>
            </a:r>
            <a:r>
              <a:rPr sz="2030" spc="26" dirty="0">
                <a:solidFill>
                  <a:srgbClr val="3E708F"/>
                </a:solidFill>
                <a:latin typeface="Arial MT"/>
                <a:cs typeface="Arial MT"/>
              </a:rPr>
              <a:t>)</a:t>
            </a:r>
            <a:endParaRPr sz="2030" dirty="0">
              <a:latin typeface="Arial MT"/>
              <a:cs typeface="Arial MT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1589610" y="660312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53529">
              <a:lnSpc>
                <a:spcPct val="100000"/>
              </a:lnSpc>
              <a:spcBef>
                <a:spcPts val="97"/>
              </a:spcBef>
            </a:pPr>
            <a:r>
              <a:rPr sz="3485" spc="79" dirty="0" err="1"/>
              <a:t>Pruebas</a:t>
            </a:r>
            <a:r>
              <a:rPr sz="3485" dirty="0"/>
              <a:t> </a:t>
            </a:r>
            <a:r>
              <a:rPr sz="3485" spc="128" dirty="0" err="1"/>
              <a:t>Paramétricas</a:t>
            </a:r>
            <a:r>
              <a:rPr lang="en-US" sz="3485" spc="128" dirty="0"/>
              <a:t> y no </a:t>
            </a:r>
            <a:r>
              <a:rPr lang="en-US" sz="3485" spc="128" dirty="0" err="1"/>
              <a:t>paramétricas</a:t>
            </a:r>
            <a:endParaRPr sz="348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98059" y="632603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53529">
              <a:lnSpc>
                <a:spcPct val="100000"/>
              </a:lnSpc>
              <a:spcBef>
                <a:spcPts val="97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/>
          </a:p>
        </p:txBody>
      </p:sp>
      <p:sp>
        <p:nvSpPr>
          <p:cNvPr id="16" name="object 16"/>
          <p:cNvSpPr txBox="1"/>
          <p:nvPr/>
        </p:nvSpPr>
        <p:spPr>
          <a:xfrm>
            <a:off x="2587212" y="2172595"/>
            <a:ext cx="7656925" cy="2437768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517739">
              <a:spcBef>
                <a:spcPts val="106"/>
              </a:spcBef>
            </a:pPr>
            <a:r>
              <a:rPr sz="2603" spc="66" dirty="0">
                <a:solidFill>
                  <a:srgbClr val="178EBB"/>
                </a:solidFill>
                <a:latin typeface="Arial MT"/>
                <a:cs typeface="Arial MT"/>
              </a:rPr>
              <a:t>Pruebas</a:t>
            </a:r>
            <a:r>
              <a:rPr sz="2603" spc="-4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603" spc="291" dirty="0">
                <a:solidFill>
                  <a:srgbClr val="178EBB"/>
                </a:solidFill>
                <a:latin typeface="Arial MT"/>
                <a:cs typeface="Arial MT"/>
              </a:rPr>
              <a:t>de</a:t>
            </a:r>
            <a:r>
              <a:rPr sz="2603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603" spc="172" dirty="0">
                <a:solidFill>
                  <a:srgbClr val="178EBB"/>
                </a:solidFill>
                <a:latin typeface="Arial MT"/>
                <a:cs typeface="Arial MT"/>
              </a:rPr>
              <a:t>covariación</a:t>
            </a:r>
            <a:endParaRPr sz="2603" dirty="0">
              <a:latin typeface="Arial MT"/>
              <a:cs typeface="Arial MT"/>
            </a:endParaRPr>
          </a:p>
          <a:p>
            <a:pPr marL="354106" indent="-342900">
              <a:spcBef>
                <a:spcPts val="2930"/>
              </a:spcBef>
              <a:buFont typeface="Arial" panose="020B0604020202020204" pitchFamily="34" charset="0"/>
              <a:buChar char="•"/>
            </a:pPr>
            <a:r>
              <a:rPr sz="2030" spc="361" dirty="0">
                <a:solidFill>
                  <a:srgbClr val="3F3F3F"/>
                </a:solidFill>
                <a:latin typeface="Arial MT"/>
                <a:cs typeface="Arial MT"/>
              </a:rPr>
              <a:t>¿Qué</a:t>
            </a:r>
            <a:r>
              <a:rPr sz="2030" spc="-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dirty="0">
                <a:solidFill>
                  <a:srgbClr val="3F3F3F"/>
                </a:solidFill>
                <a:latin typeface="Arial MT"/>
                <a:cs typeface="Arial MT"/>
              </a:rPr>
              <a:t>es</a:t>
            </a:r>
            <a:r>
              <a:rPr sz="2030" spc="-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6" dirty="0">
                <a:solidFill>
                  <a:srgbClr val="3F3F3F"/>
                </a:solidFill>
                <a:latin typeface="Arial MT"/>
                <a:cs typeface="Arial MT"/>
              </a:rPr>
              <a:t>correlación?</a:t>
            </a:r>
            <a:endParaRPr sz="2030" dirty="0">
              <a:latin typeface="Arial MT"/>
              <a:cs typeface="Arial MT"/>
            </a:endParaRPr>
          </a:p>
          <a:p>
            <a:pPr marL="353546" marR="4483" indent="-342900">
              <a:lnSpc>
                <a:spcPct val="100400"/>
              </a:lnSpc>
              <a:spcBef>
                <a:spcPts val="723"/>
              </a:spcBef>
              <a:buFont typeface="Arial" panose="020B0604020202020204" pitchFamily="34" charset="0"/>
              <a:buChar char="•"/>
            </a:pPr>
            <a:r>
              <a:rPr sz="2030" spc="446" dirty="0">
                <a:solidFill>
                  <a:srgbClr val="3F3F3F"/>
                </a:solidFill>
                <a:latin typeface="Arial MT"/>
                <a:cs typeface="Arial MT"/>
              </a:rPr>
              <a:t>Un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41" dirty="0">
                <a:solidFill>
                  <a:srgbClr val="3F3F3F"/>
                </a:solidFill>
                <a:latin typeface="Arial MT"/>
                <a:cs typeface="Arial MT"/>
              </a:rPr>
              <a:t>coeficiente</a:t>
            </a:r>
            <a:r>
              <a:rPr sz="2030" spc="3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22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19" dirty="0">
                <a:solidFill>
                  <a:srgbClr val="3F3F3F"/>
                </a:solidFill>
                <a:latin typeface="Arial MT"/>
                <a:cs typeface="Arial MT"/>
              </a:rPr>
              <a:t>correlación</a:t>
            </a:r>
            <a:r>
              <a:rPr sz="2030" spc="18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59" dirty="0">
                <a:solidFill>
                  <a:srgbClr val="3F3F3F"/>
                </a:solidFill>
                <a:latin typeface="Arial MT"/>
                <a:cs typeface="Arial MT"/>
              </a:rPr>
              <a:t>mide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71" dirty="0">
                <a:solidFill>
                  <a:srgbClr val="3F3F3F"/>
                </a:solidFill>
                <a:latin typeface="Arial MT"/>
                <a:cs typeface="Arial MT"/>
              </a:rPr>
              <a:t>el</a:t>
            </a:r>
            <a:r>
              <a:rPr sz="2030" spc="18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80" dirty="0">
                <a:solidFill>
                  <a:srgbClr val="3F3F3F"/>
                </a:solidFill>
                <a:latin typeface="Arial MT"/>
                <a:cs typeface="Arial MT"/>
              </a:rPr>
              <a:t>grado</a:t>
            </a:r>
            <a:r>
              <a:rPr sz="2030" spc="4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28" dirty="0">
                <a:solidFill>
                  <a:srgbClr val="3F3F3F"/>
                </a:solidFill>
                <a:latin typeface="Arial MT"/>
                <a:cs typeface="Arial MT"/>
              </a:rPr>
              <a:t>en </a:t>
            </a:r>
            <a:r>
              <a:rPr sz="2030" spc="180" dirty="0">
                <a:solidFill>
                  <a:srgbClr val="3F3F3F"/>
                </a:solidFill>
                <a:latin typeface="Arial MT"/>
                <a:cs typeface="Arial MT"/>
              </a:rPr>
              <a:t>que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75" dirty="0">
                <a:solidFill>
                  <a:srgbClr val="3F3F3F"/>
                </a:solidFill>
                <a:latin typeface="Arial MT"/>
                <a:cs typeface="Arial MT"/>
              </a:rPr>
              <a:t>dos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71" dirty="0">
                <a:solidFill>
                  <a:srgbClr val="3F3F3F"/>
                </a:solidFill>
                <a:latin typeface="Arial MT"/>
                <a:cs typeface="Arial MT"/>
              </a:rPr>
              <a:t>variables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32" dirty="0">
                <a:solidFill>
                  <a:srgbClr val="3F3F3F"/>
                </a:solidFill>
                <a:latin typeface="Arial MT"/>
                <a:cs typeface="Arial MT"/>
              </a:rPr>
              <a:t>tienden</a:t>
            </a:r>
            <a:r>
              <a:rPr sz="2030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256" dirty="0">
                <a:solidFill>
                  <a:srgbClr val="3F3F3F"/>
                </a:solidFill>
                <a:latin typeface="Arial MT"/>
                <a:cs typeface="Arial MT"/>
              </a:rPr>
              <a:t>a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63" dirty="0">
                <a:solidFill>
                  <a:srgbClr val="3F3F3F"/>
                </a:solidFill>
                <a:latin typeface="Arial MT"/>
                <a:cs typeface="Arial MT"/>
              </a:rPr>
              <a:t>cambiar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1" dirty="0">
                <a:solidFill>
                  <a:srgbClr val="3F3F3F"/>
                </a:solidFill>
                <a:latin typeface="Arial MT"/>
                <a:cs typeface="Arial MT"/>
              </a:rPr>
              <a:t>al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57" dirty="0">
                <a:solidFill>
                  <a:srgbClr val="3F3F3F"/>
                </a:solidFill>
                <a:latin typeface="Arial MT"/>
                <a:cs typeface="Arial MT"/>
              </a:rPr>
              <a:t>mismo </a:t>
            </a:r>
            <a:r>
              <a:rPr sz="2030" spc="132" dirty="0">
                <a:solidFill>
                  <a:srgbClr val="3F3F3F"/>
                </a:solidFill>
                <a:latin typeface="Arial MT"/>
                <a:cs typeface="Arial MT"/>
              </a:rPr>
              <a:t>tiempo.</a:t>
            </a:r>
            <a:r>
              <a:rPr sz="2030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-159" dirty="0">
                <a:solidFill>
                  <a:srgbClr val="3F3F3F"/>
                </a:solidFill>
                <a:latin typeface="Arial MT"/>
                <a:cs typeface="Arial MT"/>
              </a:rPr>
              <a:t>El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41" dirty="0">
                <a:solidFill>
                  <a:srgbClr val="3F3F3F"/>
                </a:solidFill>
                <a:latin typeface="Arial MT"/>
                <a:cs typeface="Arial MT"/>
              </a:rPr>
              <a:t>coeficiente</a:t>
            </a:r>
            <a:r>
              <a:rPr sz="2030" spc="3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6" dirty="0">
                <a:solidFill>
                  <a:srgbClr val="3F3F3F"/>
                </a:solidFill>
                <a:latin typeface="Arial MT"/>
                <a:cs typeface="Arial MT"/>
              </a:rPr>
              <a:t>describe</a:t>
            </a:r>
            <a:r>
              <a:rPr sz="2030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63" dirty="0">
                <a:solidFill>
                  <a:srgbClr val="3F3F3F"/>
                </a:solidFill>
                <a:latin typeface="Arial MT"/>
                <a:cs typeface="Arial MT"/>
              </a:rPr>
              <a:t>tanto</a:t>
            </a:r>
            <a:r>
              <a:rPr sz="2030" spc="22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6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57" dirty="0">
                <a:solidFill>
                  <a:srgbClr val="3F3F3F"/>
                </a:solidFill>
                <a:latin typeface="Arial MT"/>
                <a:cs typeface="Arial MT"/>
              </a:rPr>
              <a:t>fuerza </a:t>
            </a:r>
            <a:r>
              <a:rPr sz="2030" spc="229" dirty="0">
                <a:solidFill>
                  <a:srgbClr val="3F3F3F"/>
                </a:solidFill>
                <a:latin typeface="Arial MT"/>
                <a:cs typeface="Arial MT"/>
              </a:rPr>
              <a:t>como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6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32" dirty="0">
                <a:solidFill>
                  <a:srgbClr val="3F3F3F"/>
                </a:solidFill>
                <a:latin typeface="Arial MT"/>
                <a:cs typeface="Arial MT"/>
              </a:rPr>
              <a:t>dirección</a:t>
            </a:r>
            <a:r>
              <a:rPr sz="2030" spc="13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229" dirty="0">
                <a:solidFill>
                  <a:srgbClr val="3F3F3F"/>
                </a:solidFill>
                <a:latin typeface="Arial MT"/>
                <a:cs typeface="Arial MT"/>
              </a:rPr>
              <a:t>de</a:t>
            </a:r>
            <a:r>
              <a:rPr sz="203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6" dirty="0">
                <a:solidFill>
                  <a:srgbClr val="3F3F3F"/>
                </a:solidFill>
                <a:latin typeface="Arial MT"/>
                <a:cs typeface="Arial MT"/>
              </a:rPr>
              <a:t>la</a:t>
            </a:r>
            <a:r>
              <a:rPr sz="2030" spc="9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2030" spc="101" dirty="0">
                <a:solidFill>
                  <a:srgbClr val="3F3F3F"/>
                </a:solidFill>
                <a:latin typeface="Arial MT"/>
                <a:cs typeface="Arial MT"/>
              </a:rPr>
              <a:t>relación</a:t>
            </a:r>
            <a:endParaRPr sz="203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object 15"/>
          <p:cNvGrpSpPr/>
          <p:nvPr/>
        </p:nvGrpSpPr>
        <p:grpSpPr>
          <a:xfrm>
            <a:off x="2649519" y="2385509"/>
            <a:ext cx="6915150" cy="3183031"/>
            <a:chOff x="1123188" y="2703576"/>
            <a:chExt cx="7837170" cy="3607435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9284" y="3015996"/>
              <a:ext cx="7824977" cy="24993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123188" y="3009900"/>
              <a:ext cx="7837170" cy="262255"/>
            </a:xfrm>
            <a:custGeom>
              <a:avLst/>
              <a:gdLst/>
              <a:ahLst/>
              <a:cxnLst/>
              <a:rect l="l" t="t" r="r" b="b"/>
              <a:pathLst>
                <a:path w="7837170" h="262254">
                  <a:moveTo>
                    <a:pt x="7837170" y="259841"/>
                  </a:moveTo>
                  <a:lnTo>
                    <a:pt x="7837170" y="3047"/>
                  </a:lnTo>
                  <a:lnTo>
                    <a:pt x="783488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259842"/>
                  </a:lnTo>
                  <a:lnTo>
                    <a:pt x="2286" y="262128"/>
                  </a:lnTo>
                  <a:lnTo>
                    <a:pt x="6096" y="262128"/>
                  </a:lnTo>
                  <a:lnTo>
                    <a:pt x="6096" y="12954"/>
                  </a:lnTo>
                  <a:lnTo>
                    <a:pt x="12953" y="6096"/>
                  </a:lnTo>
                  <a:lnTo>
                    <a:pt x="12953" y="12954"/>
                  </a:lnTo>
                  <a:lnTo>
                    <a:pt x="7824216" y="12953"/>
                  </a:lnTo>
                  <a:lnTo>
                    <a:pt x="7824216" y="6095"/>
                  </a:lnTo>
                  <a:lnTo>
                    <a:pt x="7831074" y="12953"/>
                  </a:lnTo>
                  <a:lnTo>
                    <a:pt x="7831074" y="262127"/>
                  </a:lnTo>
                  <a:lnTo>
                    <a:pt x="7834883" y="262127"/>
                  </a:lnTo>
                  <a:lnTo>
                    <a:pt x="7837170" y="259841"/>
                  </a:lnTo>
                  <a:close/>
                </a:path>
                <a:path w="7837170" h="262254">
                  <a:moveTo>
                    <a:pt x="12953" y="12954"/>
                  </a:moveTo>
                  <a:lnTo>
                    <a:pt x="12953" y="6096"/>
                  </a:lnTo>
                  <a:lnTo>
                    <a:pt x="6096" y="12954"/>
                  </a:lnTo>
                  <a:lnTo>
                    <a:pt x="12953" y="12954"/>
                  </a:lnTo>
                  <a:close/>
                </a:path>
                <a:path w="7837170" h="262254">
                  <a:moveTo>
                    <a:pt x="12953" y="249174"/>
                  </a:moveTo>
                  <a:lnTo>
                    <a:pt x="12953" y="12954"/>
                  </a:lnTo>
                  <a:lnTo>
                    <a:pt x="6096" y="12954"/>
                  </a:lnTo>
                  <a:lnTo>
                    <a:pt x="6096" y="249174"/>
                  </a:lnTo>
                  <a:lnTo>
                    <a:pt x="12953" y="249174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6096" y="249174"/>
                  </a:lnTo>
                  <a:lnTo>
                    <a:pt x="12953" y="256032"/>
                  </a:lnTo>
                  <a:lnTo>
                    <a:pt x="12953" y="262128"/>
                  </a:lnTo>
                  <a:lnTo>
                    <a:pt x="7824216" y="262127"/>
                  </a:lnTo>
                  <a:lnTo>
                    <a:pt x="7824216" y="256031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12953" y="262128"/>
                  </a:moveTo>
                  <a:lnTo>
                    <a:pt x="12953" y="256032"/>
                  </a:lnTo>
                  <a:lnTo>
                    <a:pt x="6096" y="249174"/>
                  </a:lnTo>
                  <a:lnTo>
                    <a:pt x="6096" y="262128"/>
                  </a:lnTo>
                  <a:lnTo>
                    <a:pt x="12953" y="262128"/>
                  </a:lnTo>
                  <a:close/>
                </a:path>
                <a:path w="7837170" h="262254">
                  <a:moveTo>
                    <a:pt x="7831074" y="12953"/>
                  </a:moveTo>
                  <a:lnTo>
                    <a:pt x="7824216" y="6095"/>
                  </a:lnTo>
                  <a:lnTo>
                    <a:pt x="7824216" y="12953"/>
                  </a:lnTo>
                  <a:lnTo>
                    <a:pt x="7831074" y="12953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7831074" y="12953"/>
                  </a:lnTo>
                  <a:lnTo>
                    <a:pt x="7824216" y="12953"/>
                  </a:lnTo>
                  <a:lnTo>
                    <a:pt x="7824216" y="249173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7831074" y="262127"/>
                  </a:moveTo>
                  <a:lnTo>
                    <a:pt x="7831074" y="249173"/>
                  </a:lnTo>
                  <a:lnTo>
                    <a:pt x="7824216" y="256031"/>
                  </a:lnTo>
                  <a:lnTo>
                    <a:pt x="7824216" y="262127"/>
                  </a:lnTo>
                  <a:lnTo>
                    <a:pt x="7831074" y="262127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1501902" y="2710434"/>
              <a:ext cx="7450455" cy="452120"/>
            </a:xfrm>
            <a:custGeom>
              <a:avLst/>
              <a:gdLst/>
              <a:ahLst/>
              <a:cxnLst/>
              <a:rect l="l" t="t" r="r" b="b"/>
              <a:pathLst>
                <a:path w="7450455" h="452119">
                  <a:moveTo>
                    <a:pt x="7450074" y="376428"/>
                  </a:moveTo>
                  <a:lnTo>
                    <a:pt x="7450074" y="75438"/>
                  </a:lnTo>
                  <a:lnTo>
                    <a:pt x="7444180" y="45970"/>
                  </a:lnTo>
                  <a:lnTo>
                    <a:pt x="7428071" y="22002"/>
                  </a:lnTo>
                  <a:lnTo>
                    <a:pt x="7404103" y="5893"/>
                  </a:lnTo>
                  <a:lnTo>
                    <a:pt x="7374635" y="0"/>
                  </a:lnTo>
                  <a:lnTo>
                    <a:pt x="75438" y="0"/>
                  </a:lnTo>
                  <a:lnTo>
                    <a:pt x="45970" y="5893"/>
                  </a:lnTo>
                  <a:lnTo>
                    <a:pt x="22002" y="22002"/>
                  </a:lnTo>
                  <a:lnTo>
                    <a:pt x="5893" y="45970"/>
                  </a:lnTo>
                  <a:lnTo>
                    <a:pt x="0" y="75438"/>
                  </a:lnTo>
                  <a:lnTo>
                    <a:pt x="0" y="376428"/>
                  </a:lnTo>
                  <a:lnTo>
                    <a:pt x="5893" y="405895"/>
                  </a:lnTo>
                  <a:lnTo>
                    <a:pt x="22002" y="429863"/>
                  </a:lnTo>
                  <a:lnTo>
                    <a:pt x="45970" y="445972"/>
                  </a:lnTo>
                  <a:lnTo>
                    <a:pt x="75438" y="451866"/>
                  </a:lnTo>
                  <a:lnTo>
                    <a:pt x="7374635" y="451866"/>
                  </a:lnTo>
                  <a:lnTo>
                    <a:pt x="7404103" y="445972"/>
                  </a:lnTo>
                  <a:lnTo>
                    <a:pt x="7428071" y="429863"/>
                  </a:lnTo>
                  <a:lnTo>
                    <a:pt x="7444180" y="405895"/>
                  </a:lnTo>
                  <a:lnTo>
                    <a:pt x="7450074" y="376428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1495806" y="2703576"/>
              <a:ext cx="7463155" cy="466090"/>
            </a:xfrm>
            <a:custGeom>
              <a:avLst/>
              <a:gdLst/>
              <a:ahLst/>
              <a:cxnLst/>
              <a:rect l="l" t="t" r="r" b="b"/>
              <a:pathLst>
                <a:path w="7463155" h="466089">
                  <a:moveTo>
                    <a:pt x="7463028" y="383285"/>
                  </a:moveTo>
                  <a:lnTo>
                    <a:pt x="7463028" y="81533"/>
                  </a:lnTo>
                  <a:lnTo>
                    <a:pt x="7461504" y="64769"/>
                  </a:lnTo>
                  <a:lnTo>
                    <a:pt x="7451387" y="40058"/>
                  </a:lnTo>
                  <a:lnTo>
                    <a:pt x="7435696" y="20774"/>
                  </a:lnTo>
                  <a:lnTo>
                    <a:pt x="7414810" y="7294"/>
                  </a:lnTo>
                  <a:lnTo>
                    <a:pt x="7389114" y="0"/>
                  </a:lnTo>
                  <a:lnTo>
                    <a:pt x="81534" y="0"/>
                  </a:lnTo>
                  <a:lnTo>
                    <a:pt x="32885" y="16144"/>
                  </a:lnTo>
                  <a:lnTo>
                    <a:pt x="3047" y="57912"/>
                  </a:lnTo>
                  <a:lnTo>
                    <a:pt x="0" y="73914"/>
                  </a:lnTo>
                  <a:lnTo>
                    <a:pt x="0" y="392430"/>
                  </a:lnTo>
                  <a:lnTo>
                    <a:pt x="1524" y="400050"/>
                  </a:lnTo>
                  <a:lnTo>
                    <a:pt x="3048" y="408432"/>
                  </a:lnTo>
                  <a:lnTo>
                    <a:pt x="6096" y="415290"/>
                  </a:lnTo>
                  <a:lnTo>
                    <a:pt x="10562" y="424285"/>
                  </a:lnTo>
                  <a:lnTo>
                    <a:pt x="12954" y="428092"/>
                  </a:lnTo>
                  <a:lnTo>
                    <a:pt x="12954" y="74676"/>
                  </a:lnTo>
                  <a:lnTo>
                    <a:pt x="16002" y="60960"/>
                  </a:lnTo>
                  <a:lnTo>
                    <a:pt x="18287" y="54864"/>
                  </a:lnTo>
                  <a:lnTo>
                    <a:pt x="21336" y="48768"/>
                  </a:lnTo>
                  <a:lnTo>
                    <a:pt x="24383" y="43434"/>
                  </a:lnTo>
                  <a:lnTo>
                    <a:pt x="28956" y="38100"/>
                  </a:lnTo>
                  <a:lnTo>
                    <a:pt x="32765" y="32766"/>
                  </a:lnTo>
                  <a:lnTo>
                    <a:pt x="38099" y="28956"/>
                  </a:lnTo>
                  <a:lnTo>
                    <a:pt x="43433" y="24384"/>
                  </a:lnTo>
                  <a:lnTo>
                    <a:pt x="48767" y="21336"/>
                  </a:lnTo>
                  <a:lnTo>
                    <a:pt x="56839" y="17511"/>
                  </a:lnTo>
                  <a:lnTo>
                    <a:pt x="64698" y="15201"/>
                  </a:lnTo>
                  <a:lnTo>
                    <a:pt x="72783" y="13863"/>
                  </a:lnTo>
                  <a:lnTo>
                    <a:pt x="81534" y="12954"/>
                  </a:lnTo>
                  <a:lnTo>
                    <a:pt x="7381494" y="13030"/>
                  </a:lnTo>
                  <a:lnTo>
                    <a:pt x="7432414" y="35999"/>
                  </a:lnTo>
                  <a:lnTo>
                    <a:pt x="7449311" y="75437"/>
                  </a:lnTo>
                  <a:lnTo>
                    <a:pt x="7450074" y="82295"/>
                  </a:lnTo>
                  <a:lnTo>
                    <a:pt x="7450074" y="425885"/>
                  </a:lnTo>
                  <a:lnTo>
                    <a:pt x="7456037" y="416811"/>
                  </a:lnTo>
                  <a:lnTo>
                    <a:pt x="7462266" y="391667"/>
                  </a:lnTo>
                  <a:lnTo>
                    <a:pt x="7463028" y="383285"/>
                  </a:lnTo>
                  <a:close/>
                </a:path>
                <a:path w="7463155" h="466089">
                  <a:moveTo>
                    <a:pt x="7450074" y="425885"/>
                  </a:moveTo>
                  <a:lnTo>
                    <a:pt x="7450074" y="383285"/>
                  </a:lnTo>
                  <a:lnTo>
                    <a:pt x="7449311" y="390905"/>
                  </a:lnTo>
                  <a:lnTo>
                    <a:pt x="7448550" y="397763"/>
                  </a:lnTo>
                  <a:lnTo>
                    <a:pt x="7426890" y="434692"/>
                  </a:lnTo>
                  <a:lnTo>
                    <a:pt x="7387590" y="451865"/>
                  </a:lnTo>
                  <a:lnTo>
                    <a:pt x="81534" y="452628"/>
                  </a:lnTo>
                  <a:lnTo>
                    <a:pt x="59718" y="448781"/>
                  </a:lnTo>
                  <a:lnTo>
                    <a:pt x="25716" y="423772"/>
                  </a:lnTo>
                  <a:lnTo>
                    <a:pt x="12954" y="390144"/>
                  </a:lnTo>
                  <a:lnTo>
                    <a:pt x="12954" y="428092"/>
                  </a:lnTo>
                  <a:lnTo>
                    <a:pt x="42672" y="455676"/>
                  </a:lnTo>
                  <a:lnTo>
                    <a:pt x="81534" y="465582"/>
                  </a:lnTo>
                  <a:lnTo>
                    <a:pt x="7381494" y="465581"/>
                  </a:lnTo>
                  <a:lnTo>
                    <a:pt x="7389876" y="464819"/>
                  </a:lnTo>
                  <a:lnTo>
                    <a:pt x="7397496" y="464057"/>
                  </a:lnTo>
                  <a:lnTo>
                    <a:pt x="7421676" y="454724"/>
                  </a:lnTo>
                  <a:lnTo>
                    <a:pt x="7441849" y="438402"/>
                  </a:lnTo>
                  <a:lnTo>
                    <a:pt x="7450074" y="4258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9284" y="3754374"/>
              <a:ext cx="7824977" cy="24993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123188" y="3748278"/>
              <a:ext cx="7837170" cy="262255"/>
            </a:xfrm>
            <a:custGeom>
              <a:avLst/>
              <a:gdLst/>
              <a:ahLst/>
              <a:cxnLst/>
              <a:rect l="l" t="t" r="r" b="b"/>
              <a:pathLst>
                <a:path w="7837170" h="262254">
                  <a:moveTo>
                    <a:pt x="7837170" y="259079"/>
                  </a:moveTo>
                  <a:lnTo>
                    <a:pt x="7837170" y="3047"/>
                  </a:lnTo>
                  <a:lnTo>
                    <a:pt x="783488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259080"/>
                  </a:lnTo>
                  <a:lnTo>
                    <a:pt x="2286" y="262128"/>
                  </a:lnTo>
                  <a:lnTo>
                    <a:pt x="6096" y="262128"/>
                  </a:lnTo>
                  <a:lnTo>
                    <a:pt x="6096" y="12954"/>
                  </a:lnTo>
                  <a:lnTo>
                    <a:pt x="12953" y="6096"/>
                  </a:lnTo>
                  <a:lnTo>
                    <a:pt x="12953" y="12954"/>
                  </a:lnTo>
                  <a:lnTo>
                    <a:pt x="7824216" y="12953"/>
                  </a:lnTo>
                  <a:lnTo>
                    <a:pt x="7824216" y="6095"/>
                  </a:lnTo>
                  <a:lnTo>
                    <a:pt x="7831074" y="12953"/>
                  </a:lnTo>
                  <a:lnTo>
                    <a:pt x="7831074" y="262127"/>
                  </a:lnTo>
                  <a:lnTo>
                    <a:pt x="7834883" y="262127"/>
                  </a:lnTo>
                  <a:lnTo>
                    <a:pt x="7837170" y="259079"/>
                  </a:lnTo>
                  <a:close/>
                </a:path>
                <a:path w="7837170" h="262254">
                  <a:moveTo>
                    <a:pt x="12953" y="12954"/>
                  </a:moveTo>
                  <a:lnTo>
                    <a:pt x="12953" y="6096"/>
                  </a:lnTo>
                  <a:lnTo>
                    <a:pt x="6096" y="12954"/>
                  </a:lnTo>
                  <a:lnTo>
                    <a:pt x="12953" y="12954"/>
                  </a:lnTo>
                  <a:close/>
                </a:path>
                <a:path w="7837170" h="262254">
                  <a:moveTo>
                    <a:pt x="12953" y="249174"/>
                  </a:moveTo>
                  <a:lnTo>
                    <a:pt x="12953" y="12954"/>
                  </a:lnTo>
                  <a:lnTo>
                    <a:pt x="6096" y="12954"/>
                  </a:lnTo>
                  <a:lnTo>
                    <a:pt x="6096" y="249174"/>
                  </a:lnTo>
                  <a:lnTo>
                    <a:pt x="12953" y="249174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6096" y="249174"/>
                  </a:lnTo>
                  <a:lnTo>
                    <a:pt x="12953" y="256032"/>
                  </a:lnTo>
                  <a:lnTo>
                    <a:pt x="12953" y="262128"/>
                  </a:lnTo>
                  <a:lnTo>
                    <a:pt x="7824216" y="262127"/>
                  </a:lnTo>
                  <a:lnTo>
                    <a:pt x="7824216" y="256031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12953" y="262128"/>
                  </a:moveTo>
                  <a:lnTo>
                    <a:pt x="12953" y="256032"/>
                  </a:lnTo>
                  <a:lnTo>
                    <a:pt x="6096" y="249174"/>
                  </a:lnTo>
                  <a:lnTo>
                    <a:pt x="6096" y="262128"/>
                  </a:lnTo>
                  <a:lnTo>
                    <a:pt x="12953" y="262128"/>
                  </a:lnTo>
                  <a:close/>
                </a:path>
                <a:path w="7837170" h="262254">
                  <a:moveTo>
                    <a:pt x="7831074" y="12953"/>
                  </a:moveTo>
                  <a:lnTo>
                    <a:pt x="7824216" y="6095"/>
                  </a:lnTo>
                  <a:lnTo>
                    <a:pt x="7824216" y="12953"/>
                  </a:lnTo>
                  <a:lnTo>
                    <a:pt x="7831074" y="12953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7831074" y="12953"/>
                  </a:lnTo>
                  <a:lnTo>
                    <a:pt x="7824216" y="12953"/>
                  </a:lnTo>
                  <a:lnTo>
                    <a:pt x="7824216" y="249173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7831074" y="262127"/>
                  </a:moveTo>
                  <a:lnTo>
                    <a:pt x="7831074" y="249173"/>
                  </a:lnTo>
                  <a:lnTo>
                    <a:pt x="7824216" y="256031"/>
                  </a:lnTo>
                  <a:lnTo>
                    <a:pt x="7824216" y="262127"/>
                  </a:lnTo>
                  <a:lnTo>
                    <a:pt x="7831074" y="262127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2" name="object 22"/>
            <p:cNvSpPr/>
            <p:nvPr/>
          </p:nvSpPr>
          <p:spPr>
            <a:xfrm>
              <a:off x="1501902" y="3319272"/>
              <a:ext cx="7450455" cy="581660"/>
            </a:xfrm>
            <a:custGeom>
              <a:avLst/>
              <a:gdLst/>
              <a:ahLst/>
              <a:cxnLst/>
              <a:rect l="l" t="t" r="r" b="b"/>
              <a:pathLst>
                <a:path w="7450455" h="581660">
                  <a:moveTo>
                    <a:pt x="7450074" y="484632"/>
                  </a:moveTo>
                  <a:lnTo>
                    <a:pt x="7450074" y="96774"/>
                  </a:lnTo>
                  <a:lnTo>
                    <a:pt x="7442454" y="59150"/>
                  </a:lnTo>
                  <a:lnTo>
                    <a:pt x="7421689" y="28384"/>
                  </a:lnTo>
                  <a:lnTo>
                    <a:pt x="7390923" y="7620"/>
                  </a:lnTo>
                  <a:lnTo>
                    <a:pt x="7353300" y="0"/>
                  </a:lnTo>
                  <a:lnTo>
                    <a:pt x="96773" y="0"/>
                  </a:lnTo>
                  <a:lnTo>
                    <a:pt x="59150" y="7620"/>
                  </a:lnTo>
                  <a:lnTo>
                    <a:pt x="28384" y="28384"/>
                  </a:lnTo>
                  <a:lnTo>
                    <a:pt x="7619" y="59150"/>
                  </a:lnTo>
                  <a:lnTo>
                    <a:pt x="0" y="96774"/>
                  </a:lnTo>
                  <a:lnTo>
                    <a:pt x="0" y="484632"/>
                  </a:lnTo>
                  <a:lnTo>
                    <a:pt x="7620" y="522255"/>
                  </a:lnTo>
                  <a:lnTo>
                    <a:pt x="28384" y="553021"/>
                  </a:lnTo>
                  <a:lnTo>
                    <a:pt x="59150" y="573786"/>
                  </a:lnTo>
                  <a:lnTo>
                    <a:pt x="96774" y="581406"/>
                  </a:lnTo>
                  <a:lnTo>
                    <a:pt x="7353300" y="581406"/>
                  </a:lnTo>
                  <a:lnTo>
                    <a:pt x="7390923" y="573786"/>
                  </a:lnTo>
                  <a:lnTo>
                    <a:pt x="7421689" y="553021"/>
                  </a:lnTo>
                  <a:lnTo>
                    <a:pt x="7442454" y="522255"/>
                  </a:lnTo>
                  <a:lnTo>
                    <a:pt x="7450074" y="484632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3" name="object 23"/>
            <p:cNvSpPr/>
            <p:nvPr/>
          </p:nvSpPr>
          <p:spPr>
            <a:xfrm>
              <a:off x="1495806" y="3312414"/>
              <a:ext cx="7463155" cy="595630"/>
            </a:xfrm>
            <a:custGeom>
              <a:avLst/>
              <a:gdLst/>
              <a:ahLst/>
              <a:cxnLst/>
              <a:rect l="l" t="t" r="r" b="b"/>
              <a:pathLst>
                <a:path w="7463155" h="595629">
                  <a:moveTo>
                    <a:pt x="7463028" y="491489"/>
                  </a:moveTo>
                  <a:lnTo>
                    <a:pt x="7463028" y="103631"/>
                  </a:lnTo>
                  <a:lnTo>
                    <a:pt x="7462266" y="92963"/>
                  </a:lnTo>
                  <a:lnTo>
                    <a:pt x="7448972" y="51939"/>
                  </a:lnTo>
                  <a:lnTo>
                    <a:pt x="7401600" y="9058"/>
                  </a:lnTo>
                  <a:lnTo>
                    <a:pt x="7360158" y="54"/>
                  </a:lnTo>
                  <a:lnTo>
                    <a:pt x="102870" y="0"/>
                  </a:lnTo>
                  <a:lnTo>
                    <a:pt x="69921" y="5686"/>
                  </a:lnTo>
                  <a:lnTo>
                    <a:pt x="19198" y="43505"/>
                  </a:lnTo>
                  <a:lnTo>
                    <a:pt x="1523" y="83058"/>
                  </a:lnTo>
                  <a:lnTo>
                    <a:pt x="0" y="93726"/>
                  </a:lnTo>
                  <a:lnTo>
                    <a:pt x="0" y="502158"/>
                  </a:lnTo>
                  <a:lnTo>
                    <a:pt x="1524" y="512826"/>
                  </a:lnTo>
                  <a:lnTo>
                    <a:pt x="4572" y="522732"/>
                  </a:lnTo>
                  <a:lnTo>
                    <a:pt x="7620" y="531876"/>
                  </a:lnTo>
                  <a:lnTo>
                    <a:pt x="12954" y="542249"/>
                  </a:lnTo>
                  <a:lnTo>
                    <a:pt x="12954" y="94488"/>
                  </a:lnTo>
                  <a:lnTo>
                    <a:pt x="14478" y="85344"/>
                  </a:lnTo>
                  <a:lnTo>
                    <a:pt x="30608" y="49310"/>
                  </a:lnTo>
                  <a:lnTo>
                    <a:pt x="60198" y="24384"/>
                  </a:lnTo>
                  <a:lnTo>
                    <a:pt x="102870" y="13733"/>
                  </a:lnTo>
                  <a:lnTo>
                    <a:pt x="7369302" y="13715"/>
                  </a:lnTo>
                  <a:lnTo>
                    <a:pt x="7378446" y="15239"/>
                  </a:lnTo>
                  <a:lnTo>
                    <a:pt x="7426837" y="43429"/>
                  </a:lnTo>
                  <a:lnTo>
                    <a:pt x="7449311" y="94487"/>
                  </a:lnTo>
                  <a:lnTo>
                    <a:pt x="7450074" y="104393"/>
                  </a:lnTo>
                  <a:lnTo>
                    <a:pt x="7450074" y="539461"/>
                  </a:lnTo>
                  <a:lnTo>
                    <a:pt x="7453959" y="533476"/>
                  </a:lnTo>
                  <a:lnTo>
                    <a:pt x="7462266" y="501395"/>
                  </a:lnTo>
                  <a:lnTo>
                    <a:pt x="7463028" y="491489"/>
                  </a:lnTo>
                  <a:close/>
                </a:path>
                <a:path w="7463155" h="595629">
                  <a:moveTo>
                    <a:pt x="7450074" y="539461"/>
                  </a:moveTo>
                  <a:lnTo>
                    <a:pt x="7450074" y="491489"/>
                  </a:lnTo>
                  <a:lnTo>
                    <a:pt x="7449311" y="500633"/>
                  </a:lnTo>
                  <a:lnTo>
                    <a:pt x="7447788" y="509777"/>
                  </a:lnTo>
                  <a:lnTo>
                    <a:pt x="7419941" y="558522"/>
                  </a:lnTo>
                  <a:lnTo>
                    <a:pt x="7368540" y="581405"/>
                  </a:lnTo>
                  <a:lnTo>
                    <a:pt x="102870" y="581406"/>
                  </a:lnTo>
                  <a:lnTo>
                    <a:pt x="74706" y="577279"/>
                  </a:lnTo>
                  <a:lnTo>
                    <a:pt x="29539" y="543610"/>
                  </a:lnTo>
                  <a:lnTo>
                    <a:pt x="12954" y="500634"/>
                  </a:lnTo>
                  <a:lnTo>
                    <a:pt x="12954" y="542249"/>
                  </a:lnTo>
                  <a:lnTo>
                    <a:pt x="37365" y="571520"/>
                  </a:lnTo>
                  <a:lnTo>
                    <a:pt x="77609" y="591897"/>
                  </a:lnTo>
                  <a:lnTo>
                    <a:pt x="102870" y="595122"/>
                  </a:lnTo>
                  <a:lnTo>
                    <a:pt x="7360158" y="595121"/>
                  </a:lnTo>
                  <a:lnTo>
                    <a:pt x="7370064" y="594359"/>
                  </a:lnTo>
                  <a:lnTo>
                    <a:pt x="7380732" y="592835"/>
                  </a:lnTo>
                  <a:lnTo>
                    <a:pt x="7411570" y="580593"/>
                  </a:lnTo>
                  <a:lnTo>
                    <a:pt x="7436519" y="560341"/>
                  </a:lnTo>
                  <a:lnTo>
                    <a:pt x="7450074" y="5394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9284" y="4493514"/>
              <a:ext cx="7824977" cy="24917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123188" y="4486655"/>
              <a:ext cx="7837170" cy="262890"/>
            </a:xfrm>
            <a:custGeom>
              <a:avLst/>
              <a:gdLst/>
              <a:ahLst/>
              <a:cxnLst/>
              <a:rect l="l" t="t" r="r" b="b"/>
              <a:pathLst>
                <a:path w="7837170" h="262889">
                  <a:moveTo>
                    <a:pt x="7837170" y="259841"/>
                  </a:moveTo>
                  <a:lnTo>
                    <a:pt x="7837170" y="3047"/>
                  </a:lnTo>
                  <a:lnTo>
                    <a:pt x="783488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259842"/>
                  </a:lnTo>
                  <a:lnTo>
                    <a:pt x="2286" y="262890"/>
                  </a:lnTo>
                  <a:lnTo>
                    <a:pt x="6096" y="262890"/>
                  </a:lnTo>
                  <a:lnTo>
                    <a:pt x="6096" y="12954"/>
                  </a:lnTo>
                  <a:lnTo>
                    <a:pt x="12953" y="6858"/>
                  </a:lnTo>
                  <a:lnTo>
                    <a:pt x="12953" y="12954"/>
                  </a:lnTo>
                  <a:lnTo>
                    <a:pt x="7824216" y="12953"/>
                  </a:lnTo>
                  <a:lnTo>
                    <a:pt x="7824216" y="6857"/>
                  </a:lnTo>
                  <a:lnTo>
                    <a:pt x="7831074" y="12953"/>
                  </a:lnTo>
                  <a:lnTo>
                    <a:pt x="7831074" y="262889"/>
                  </a:lnTo>
                  <a:lnTo>
                    <a:pt x="7834883" y="262889"/>
                  </a:lnTo>
                  <a:lnTo>
                    <a:pt x="7837170" y="259841"/>
                  </a:lnTo>
                  <a:close/>
                </a:path>
                <a:path w="7837170" h="262889">
                  <a:moveTo>
                    <a:pt x="12953" y="12954"/>
                  </a:moveTo>
                  <a:lnTo>
                    <a:pt x="12953" y="6858"/>
                  </a:lnTo>
                  <a:lnTo>
                    <a:pt x="6096" y="12954"/>
                  </a:lnTo>
                  <a:lnTo>
                    <a:pt x="12953" y="12954"/>
                  </a:lnTo>
                  <a:close/>
                </a:path>
                <a:path w="7837170" h="262889">
                  <a:moveTo>
                    <a:pt x="12953" y="249174"/>
                  </a:moveTo>
                  <a:lnTo>
                    <a:pt x="12953" y="12954"/>
                  </a:lnTo>
                  <a:lnTo>
                    <a:pt x="6096" y="12954"/>
                  </a:lnTo>
                  <a:lnTo>
                    <a:pt x="6096" y="249174"/>
                  </a:lnTo>
                  <a:lnTo>
                    <a:pt x="12953" y="249174"/>
                  </a:lnTo>
                  <a:close/>
                </a:path>
                <a:path w="7837170" h="262889">
                  <a:moveTo>
                    <a:pt x="7831074" y="249173"/>
                  </a:moveTo>
                  <a:lnTo>
                    <a:pt x="6096" y="249174"/>
                  </a:lnTo>
                  <a:lnTo>
                    <a:pt x="12953" y="256032"/>
                  </a:lnTo>
                  <a:lnTo>
                    <a:pt x="12953" y="262890"/>
                  </a:lnTo>
                  <a:lnTo>
                    <a:pt x="7824216" y="262889"/>
                  </a:lnTo>
                  <a:lnTo>
                    <a:pt x="7824216" y="256031"/>
                  </a:lnTo>
                  <a:lnTo>
                    <a:pt x="7831074" y="249173"/>
                  </a:lnTo>
                  <a:close/>
                </a:path>
                <a:path w="7837170" h="262889">
                  <a:moveTo>
                    <a:pt x="12953" y="262890"/>
                  </a:moveTo>
                  <a:lnTo>
                    <a:pt x="12953" y="256032"/>
                  </a:lnTo>
                  <a:lnTo>
                    <a:pt x="6096" y="249174"/>
                  </a:lnTo>
                  <a:lnTo>
                    <a:pt x="6096" y="262890"/>
                  </a:lnTo>
                  <a:lnTo>
                    <a:pt x="12953" y="262890"/>
                  </a:lnTo>
                  <a:close/>
                </a:path>
                <a:path w="7837170" h="262889">
                  <a:moveTo>
                    <a:pt x="7831074" y="12953"/>
                  </a:moveTo>
                  <a:lnTo>
                    <a:pt x="7824216" y="6857"/>
                  </a:lnTo>
                  <a:lnTo>
                    <a:pt x="7824216" y="12953"/>
                  </a:lnTo>
                  <a:lnTo>
                    <a:pt x="7831074" y="12953"/>
                  </a:lnTo>
                  <a:close/>
                </a:path>
                <a:path w="7837170" h="262889">
                  <a:moveTo>
                    <a:pt x="7831074" y="249173"/>
                  </a:moveTo>
                  <a:lnTo>
                    <a:pt x="7831074" y="12953"/>
                  </a:lnTo>
                  <a:lnTo>
                    <a:pt x="7824216" y="12953"/>
                  </a:lnTo>
                  <a:lnTo>
                    <a:pt x="7824216" y="249173"/>
                  </a:lnTo>
                  <a:lnTo>
                    <a:pt x="7831074" y="249173"/>
                  </a:lnTo>
                  <a:close/>
                </a:path>
                <a:path w="7837170" h="262889">
                  <a:moveTo>
                    <a:pt x="7831074" y="262889"/>
                  </a:moveTo>
                  <a:lnTo>
                    <a:pt x="7831074" y="249173"/>
                  </a:lnTo>
                  <a:lnTo>
                    <a:pt x="7824216" y="256031"/>
                  </a:lnTo>
                  <a:lnTo>
                    <a:pt x="7824216" y="262889"/>
                  </a:lnTo>
                  <a:lnTo>
                    <a:pt x="7831074" y="262889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6" name="object 26"/>
            <p:cNvSpPr/>
            <p:nvPr/>
          </p:nvSpPr>
          <p:spPr>
            <a:xfrm>
              <a:off x="1520952" y="4057650"/>
              <a:ext cx="7340600" cy="581660"/>
            </a:xfrm>
            <a:custGeom>
              <a:avLst/>
              <a:gdLst/>
              <a:ahLst/>
              <a:cxnLst/>
              <a:rect l="l" t="t" r="r" b="b"/>
              <a:pathLst>
                <a:path w="7340600" h="581660">
                  <a:moveTo>
                    <a:pt x="7340346" y="484632"/>
                  </a:moveTo>
                  <a:lnTo>
                    <a:pt x="7340346" y="96774"/>
                  </a:lnTo>
                  <a:lnTo>
                    <a:pt x="7332726" y="59150"/>
                  </a:lnTo>
                  <a:lnTo>
                    <a:pt x="7311961" y="28384"/>
                  </a:lnTo>
                  <a:lnTo>
                    <a:pt x="7281195" y="7620"/>
                  </a:lnTo>
                  <a:lnTo>
                    <a:pt x="7243572" y="0"/>
                  </a:lnTo>
                  <a:lnTo>
                    <a:pt x="96773" y="0"/>
                  </a:lnTo>
                  <a:lnTo>
                    <a:pt x="59150" y="7620"/>
                  </a:lnTo>
                  <a:lnTo>
                    <a:pt x="28384" y="28384"/>
                  </a:lnTo>
                  <a:lnTo>
                    <a:pt x="7619" y="59150"/>
                  </a:lnTo>
                  <a:lnTo>
                    <a:pt x="0" y="96774"/>
                  </a:lnTo>
                  <a:lnTo>
                    <a:pt x="0" y="484632"/>
                  </a:lnTo>
                  <a:lnTo>
                    <a:pt x="7620" y="522255"/>
                  </a:lnTo>
                  <a:lnTo>
                    <a:pt x="28384" y="553021"/>
                  </a:lnTo>
                  <a:lnTo>
                    <a:pt x="59150" y="573786"/>
                  </a:lnTo>
                  <a:lnTo>
                    <a:pt x="96774" y="581406"/>
                  </a:lnTo>
                  <a:lnTo>
                    <a:pt x="7243572" y="581406"/>
                  </a:lnTo>
                  <a:lnTo>
                    <a:pt x="7281195" y="573786"/>
                  </a:lnTo>
                  <a:lnTo>
                    <a:pt x="7311961" y="553021"/>
                  </a:lnTo>
                  <a:lnTo>
                    <a:pt x="7332726" y="522255"/>
                  </a:lnTo>
                  <a:lnTo>
                    <a:pt x="7340346" y="484632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7" name="object 27"/>
            <p:cNvSpPr/>
            <p:nvPr/>
          </p:nvSpPr>
          <p:spPr>
            <a:xfrm>
              <a:off x="1514094" y="4050792"/>
              <a:ext cx="7354570" cy="595630"/>
            </a:xfrm>
            <a:custGeom>
              <a:avLst/>
              <a:gdLst/>
              <a:ahLst/>
              <a:cxnLst/>
              <a:rect l="l" t="t" r="r" b="b"/>
              <a:pathLst>
                <a:path w="7354570" h="595629">
                  <a:moveTo>
                    <a:pt x="7354061" y="491489"/>
                  </a:moveTo>
                  <a:lnTo>
                    <a:pt x="7354061" y="103631"/>
                  </a:lnTo>
                  <a:lnTo>
                    <a:pt x="7353300" y="92963"/>
                  </a:lnTo>
                  <a:lnTo>
                    <a:pt x="7339533" y="51457"/>
                  </a:lnTo>
                  <a:lnTo>
                    <a:pt x="7292416" y="9068"/>
                  </a:lnTo>
                  <a:lnTo>
                    <a:pt x="7250430" y="0"/>
                  </a:lnTo>
                  <a:lnTo>
                    <a:pt x="103632" y="0"/>
                  </a:lnTo>
                  <a:lnTo>
                    <a:pt x="42267" y="20464"/>
                  </a:lnTo>
                  <a:lnTo>
                    <a:pt x="4571" y="73152"/>
                  </a:lnTo>
                  <a:lnTo>
                    <a:pt x="0" y="103632"/>
                  </a:lnTo>
                  <a:lnTo>
                    <a:pt x="0" y="492252"/>
                  </a:lnTo>
                  <a:lnTo>
                    <a:pt x="8382" y="531876"/>
                  </a:lnTo>
                  <a:lnTo>
                    <a:pt x="12954" y="540610"/>
                  </a:lnTo>
                  <a:lnTo>
                    <a:pt x="12954" y="103632"/>
                  </a:lnTo>
                  <a:lnTo>
                    <a:pt x="13716" y="94488"/>
                  </a:lnTo>
                  <a:lnTo>
                    <a:pt x="31280" y="49410"/>
                  </a:lnTo>
                  <a:lnTo>
                    <a:pt x="60960" y="24384"/>
                  </a:lnTo>
                  <a:lnTo>
                    <a:pt x="103632" y="12954"/>
                  </a:lnTo>
                  <a:lnTo>
                    <a:pt x="7250430" y="12953"/>
                  </a:lnTo>
                  <a:lnTo>
                    <a:pt x="7259574" y="13715"/>
                  </a:lnTo>
                  <a:lnTo>
                    <a:pt x="7296158" y="25686"/>
                  </a:lnTo>
                  <a:lnTo>
                    <a:pt x="7332465" y="66196"/>
                  </a:lnTo>
                  <a:lnTo>
                    <a:pt x="7341108" y="104393"/>
                  </a:lnTo>
                  <a:lnTo>
                    <a:pt x="7341108" y="539929"/>
                  </a:lnTo>
                  <a:lnTo>
                    <a:pt x="7344971" y="534009"/>
                  </a:lnTo>
                  <a:lnTo>
                    <a:pt x="7353300" y="502157"/>
                  </a:lnTo>
                  <a:lnTo>
                    <a:pt x="7354061" y="491489"/>
                  </a:lnTo>
                  <a:close/>
                </a:path>
                <a:path w="7354570" h="595629">
                  <a:moveTo>
                    <a:pt x="7341108" y="539929"/>
                  </a:moveTo>
                  <a:lnTo>
                    <a:pt x="7341108" y="491489"/>
                  </a:lnTo>
                  <a:lnTo>
                    <a:pt x="7340346" y="501395"/>
                  </a:lnTo>
                  <a:lnTo>
                    <a:pt x="7338822" y="510539"/>
                  </a:lnTo>
                  <a:lnTo>
                    <a:pt x="7310589" y="559055"/>
                  </a:lnTo>
                  <a:lnTo>
                    <a:pt x="7259574" y="581405"/>
                  </a:lnTo>
                  <a:lnTo>
                    <a:pt x="103632" y="582168"/>
                  </a:lnTo>
                  <a:lnTo>
                    <a:pt x="74865" y="577129"/>
                  </a:lnTo>
                  <a:lnTo>
                    <a:pt x="29921" y="544150"/>
                  </a:lnTo>
                  <a:lnTo>
                    <a:pt x="13716" y="500634"/>
                  </a:lnTo>
                  <a:lnTo>
                    <a:pt x="12954" y="491490"/>
                  </a:lnTo>
                  <a:lnTo>
                    <a:pt x="12954" y="540610"/>
                  </a:lnTo>
                  <a:lnTo>
                    <a:pt x="38100" y="571500"/>
                  </a:lnTo>
                  <a:lnTo>
                    <a:pt x="78305" y="591869"/>
                  </a:lnTo>
                  <a:lnTo>
                    <a:pt x="103632" y="595122"/>
                  </a:lnTo>
                  <a:lnTo>
                    <a:pt x="7250430" y="595121"/>
                  </a:lnTo>
                  <a:lnTo>
                    <a:pt x="7261098" y="594359"/>
                  </a:lnTo>
                  <a:lnTo>
                    <a:pt x="7271766" y="592835"/>
                  </a:lnTo>
                  <a:lnTo>
                    <a:pt x="7302425" y="581094"/>
                  </a:lnTo>
                  <a:lnTo>
                    <a:pt x="7327420" y="560903"/>
                  </a:lnTo>
                  <a:lnTo>
                    <a:pt x="7341108" y="539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29284" y="5432298"/>
              <a:ext cx="7824977" cy="24993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123188" y="5426202"/>
              <a:ext cx="7837170" cy="262255"/>
            </a:xfrm>
            <a:custGeom>
              <a:avLst/>
              <a:gdLst/>
              <a:ahLst/>
              <a:cxnLst/>
              <a:rect l="l" t="t" r="r" b="b"/>
              <a:pathLst>
                <a:path w="7837170" h="262254">
                  <a:moveTo>
                    <a:pt x="7837170" y="259079"/>
                  </a:moveTo>
                  <a:lnTo>
                    <a:pt x="7837170" y="3047"/>
                  </a:lnTo>
                  <a:lnTo>
                    <a:pt x="783488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259080"/>
                  </a:lnTo>
                  <a:lnTo>
                    <a:pt x="2286" y="262128"/>
                  </a:lnTo>
                  <a:lnTo>
                    <a:pt x="6096" y="262128"/>
                  </a:lnTo>
                  <a:lnTo>
                    <a:pt x="6096" y="12954"/>
                  </a:lnTo>
                  <a:lnTo>
                    <a:pt x="12953" y="6096"/>
                  </a:lnTo>
                  <a:lnTo>
                    <a:pt x="12953" y="12954"/>
                  </a:lnTo>
                  <a:lnTo>
                    <a:pt x="7824216" y="12953"/>
                  </a:lnTo>
                  <a:lnTo>
                    <a:pt x="7824216" y="6095"/>
                  </a:lnTo>
                  <a:lnTo>
                    <a:pt x="7831074" y="12953"/>
                  </a:lnTo>
                  <a:lnTo>
                    <a:pt x="7831074" y="262127"/>
                  </a:lnTo>
                  <a:lnTo>
                    <a:pt x="7834883" y="262127"/>
                  </a:lnTo>
                  <a:lnTo>
                    <a:pt x="7837170" y="259079"/>
                  </a:lnTo>
                  <a:close/>
                </a:path>
                <a:path w="7837170" h="262254">
                  <a:moveTo>
                    <a:pt x="12953" y="12954"/>
                  </a:moveTo>
                  <a:lnTo>
                    <a:pt x="12953" y="6096"/>
                  </a:lnTo>
                  <a:lnTo>
                    <a:pt x="6096" y="12954"/>
                  </a:lnTo>
                  <a:lnTo>
                    <a:pt x="12953" y="12954"/>
                  </a:lnTo>
                  <a:close/>
                </a:path>
                <a:path w="7837170" h="262254">
                  <a:moveTo>
                    <a:pt x="12953" y="249174"/>
                  </a:moveTo>
                  <a:lnTo>
                    <a:pt x="12953" y="12954"/>
                  </a:lnTo>
                  <a:lnTo>
                    <a:pt x="6096" y="12954"/>
                  </a:lnTo>
                  <a:lnTo>
                    <a:pt x="6096" y="249174"/>
                  </a:lnTo>
                  <a:lnTo>
                    <a:pt x="12953" y="249174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6096" y="249174"/>
                  </a:lnTo>
                  <a:lnTo>
                    <a:pt x="12953" y="256032"/>
                  </a:lnTo>
                  <a:lnTo>
                    <a:pt x="12953" y="262128"/>
                  </a:lnTo>
                  <a:lnTo>
                    <a:pt x="7824216" y="262127"/>
                  </a:lnTo>
                  <a:lnTo>
                    <a:pt x="7824216" y="256031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12953" y="262128"/>
                  </a:moveTo>
                  <a:lnTo>
                    <a:pt x="12953" y="256032"/>
                  </a:lnTo>
                  <a:lnTo>
                    <a:pt x="6096" y="249174"/>
                  </a:lnTo>
                  <a:lnTo>
                    <a:pt x="6096" y="262128"/>
                  </a:lnTo>
                  <a:lnTo>
                    <a:pt x="12953" y="262128"/>
                  </a:lnTo>
                  <a:close/>
                </a:path>
                <a:path w="7837170" h="262254">
                  <a:moveTo>
                    <a:pt x="7831074" y="12953"/>
                  </a:moveTo>
                  <a:lnTo>
                    <a:pt x="7824216" y="6095"/>
                  </a:lnTo>
                  <a:lnTo>
                    <a:pt x="7824216" y="12953"/>
                  </a:lnTo>
                  <a:lnTo>
                    <a:pt x="7831074" y="12953"/>
                  </a:lnTo>
                  <a:close/>
                </a:path>
                <a:path w="7837170" h="262254">
                  <a:moveTo>
                    <a:pt x="7831074" y="249173"/>
                  </a:moveTo>
                  <a:lnTo>
                    <a:pt x="7831074" y="12953"/>
                  </a:lnTo>
                  <a:lnTo>
                    <a:pt x="7824216" y="12953"/>
                  </a:lnTo>
                  <a:lnTo>
                    <a:pt x="7824216" y="249173"/>
                  </a:lnTo>
                  <a:lnTo>
                    <a:pt x="7831074" y="249173"/>
                  </a:lnTo>
                  <a:close/>
                </a:path>
                <a:path w="7837170" h="262254">
                  <a:moveTo>
                    <a:pt x="7831074" y="262127"/>
                  </a:moveTo>
                  <a:lnTo>
                    <a:pt x="7831074" y="249173"/>
                  </a:lnTo>
                  <a:lnTo>
                    <a:pt x="7824216" y="256031"/>
                  </a:lnTo>
                  <a:lnTo>
                    <a:pt x="7824216" y="262127"/>
                  </a:lnTo>
                  <a:lnTo>
                    <a:pt x="7831074" y="262127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1902" y="4796027"/>
              <a:ext cx="7450455" cy="782955"/>
            </a:xfrm>
            <a:custGeom>
              <a:avLst/>
              <a:gdLst/>
              <a:ahLst/>
              <a:cxnLst/>
              <a:rect l="l" t="t" r="r" b="b"/>
              <a:pathLst>
                <a:path w="7450455" h="782954">
                  <a:moveTo>
                    <a:pt x="7450074" y="652272"/>
                  </a:moveTo>
                  <a:lnTo>
                    <a:pt x="7450074" y="130302"/>
                  </a:lnTo>
                  <a:lnTo>
                    <a:pt x="7439894" y="79724"/>
                  </a:lnTo>
                  <a:lnTo>
                    <a:pt x="7412069" y="38290"/>
                  </a:lnTo>
                  <a:lnTo>
                    <a:pt x="7370671" y="10287"/>
                  </a:lnTo>
                  <a:lnTo>
                    <a:pt x="7319772" y="0"/>
                  </a:lnTo>
                  <a:lnTo>
                    <a:pt x="130302" y="0"/>
                  </a:lnTo>
                  <a:lnTo>
                    <a:pt x="79724" y="10287"/>
                  </a:lnTo>
                  <a:lnTo>
                    <a:pt x="38290" y="38290"/>
                  </a:lnTo>
                  <a:lnTo>
                    <a:pt x="10286" y="79724"/>
                  </a:lnTo>
                  <a:lnTo>
                    <a:pt x="0" y="130302"/>
                  </a:lnTo>
                  <a:lnTo>
                    <a:pt x="0" y="652272"/>
                  </a:lnTo>
                  <a:lnTo>
                    <a:pt x="10287" y="702849"/>
                  </a:lnTo>
                  <a:lnTo>
                    <a:pt x="38290" y="744283"/>
                  </a:lnTo>
                  <a:lnTo>
                    <a:pt x="79724" y="772287"/>
                  </a:lnTo>
                  <a:lnTo>
                    <a:pt x="130302" y="782574"/>
                  </a:lnTo>
                  <a:lnTo>
                    <a:pt x="7319772" y="782574"/>
                  </a:lnTo>
                  <a:lnTo>
                    <a:pt x="7370671" y="772287"/>
                  </a:lnTo>
                  <a:lnTo>
                    <a:pt x="7412069" y="744283"/>
                  </a:lnTo>
                  <a:lnTo>
                    <a:pt x="7439894" y="702849"/>
                  </a:lnTo>
                  <a:lnTo>
                    <a:pt x="7450074" y="652272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1" name="object 31"/>
            <p:cNvSpPr/>
            <p:nvPr/>
          </p:nvSpPr>
          <p:spPr>
            <a:xfrm>
              <a:off x="1495806" y="4789932"/>
              <a:ext cx="7463155" cy="795655"/>
            </a:xfrm>
            <a:custGeom>
              <a:avLst/>
              <a:gdLst/>
              <a:ahLst/>
              <a:cxnLst/>
              <a:rect l="l" t="t" r="r" b="b"/>
              <a:pathLst>
                <a:path w="7463155" h="795654">
                  <a:moveTo>
                    <a:pt x="7463028" y="665225"/>
                  </a:moveTo>
                  <a:lnTo>
                    <a:pt x="7463028" y="129539"/>
                  </a:lnTo>
                  <a:lnTo>
                    <a:pt x="7462266" y="122681"/>
                  </a:lnTo>
                  <a:lnTo>
                    <a:pt x="7448788" y="75648"/>
                  </a:lnTo>
                  <a:lnTo>
                    <a:pt x="7420189" y="37185"/>
                  </a:lnTo>
                  <a:lnTo>
                    <a:pt x="7380243" y="10800"/>
                  </a:lnTo>
                  <a:lnTo>
                    <a:pt x="7332726" y="0"/>
                  </a:lnTo>
                  <a:lnTo>
                    <a:pt x="136398" y="0"/>
                  </a:lnTo>
                  <a:lnTo>
                    <a:pt x="88493" y="8414"/>
                  </a:lnTo>
                  <a:lnTo>
                    <a:pt x="47382" y="32804"/>
                  </a:lnTo>
                  <a:lnTo>
                    <a:pt x="17059" y="69748"/>
                  </a:lnTo>
                  <a:lnTo>
                    <a:pt x="1523" y="115824"/>
                  </a:lnTo>
                  <a:lnTo>
                    <a:pt x="0" y="122682"/>
                  </a:lnTo>
                  <a:lnTo>
                    <a:pt x="0" y="672846"/>
                  </a:lnTo>
                  <a:lnTo>
                    <a:pt x="1524" y="679704"/>
                  </a:lnTo>
                  <a:lnTo>
                    <a:pt x="2286" y="685800"/>
                  </a:lnTo>
                  <a:lnTo>
                    <a:pt x="8889" y="708186"/>
                  </a:lnTo>
                  <a:lnTo>
                    <a:pt x="12954" y="716483"/>
                  </a:lnTo>
                  <a:lnTo>
                    <a:pt x="12954" y="130302"/>
                  </a:lnTo>
                  <a:lnTo>
                    <a:pt x="13716" y="123444"/>
                  </a:lnTo>
                  <a:lnTo>
                    <a:pt x="30765" y="72651"/>
                  </a:lnTo>
                  <a:lnTo>
                    <a:pt x="57911" y="41148"/>
                  </a:lnTo>
                  <a:lnTo>
                    <a:pt x="91590" y="21183"/>
                  </a:lnTo>
                  <a:lnTo>
                    <a:pt x="136398" y="12954"/>
                  </a:lnTo>
                  <a:lnTo>
                    <a:pt x="7333488" y="13049"/>
                  </a:lnTo>
                  <a:lnTo>
                    <a:pt x="7381174" y="25819"/>
                  </a:lnTo>
                  <a:lnTo>
                    <a:pt x="7415693" y="51401"/>
                  </a:lnTo>
                  <a:lnTo>
                    <a:pt x="7439589" y="87287"/>
                  </a:lnTo>
                  <a:lnTo>
                    <a:pt x="7450074" y="130301"/>
                  </a:lnTo>
                  <a:lnTo>
                    <a:pt x="7450074" y="715117"/>
                  </a:lnTo>
                  <a:lnTo>
                    <a:pt x="7451500" y="712952"/>
                  </a:lnTo>
                  <a:lnTo>
                    <a:pt x="7463028" y="665225"/>
                  </a:lnTo>
                  <a:close/>
                </a:path>
                <a:path w="7463155" h="795654">
                  <a:moveTo>
                    <a:pt x="7450074" y="715117"/>
                  </a:moveTo>
                  <a:lnTo>
                    <a:pt x="7450074" y="665225"/>
                  </a:lnTo>
                  <a:lnTo>
                    <a:pt x="7449311" y="671321"/>
                  </a:lnTo>
                  <a:lnTo>
                    <a:pt x="7436825" y="713730"/>
                  </a:lnTo>
                  <a:lnTo>
                    <a:pt x="7411035" y="748403"/>
                  </a:lnTo>
                  <a:lnTo>
                    <a:pt x="7375047" y="772157"/>
                  </a:lnTo>
                  <a:lnTo>
                    <a:pt x="7331964" y="781811"/>
                  </a:lnTo>
                  <a:lnTo>
                    <a:pt x="136398" y="781812"/>
                  </a:lnTo>
                  <a:lnTo>
                    <a:pt x="93211" y="774533"/>
                  </a:lnTo>
                  <a:lnTo>
                    <a:pt x="56207" y="752551"/>
                  </a:lnTo>
                  <a:lnTo>
                    <a:pt x="28627" y="719100"/>
                  </a:lnTo>
                  <a:lnTo>
                    <a:pt x="13716" y="677418"/>
                  </a:lnTo>
                  <a:lnTo>
                    <a:pt x="13716" y="670560"/>
                  </a:lnTo>
                  <a:lnTo>
                    <a:pt x="12954" y="664464"/>
                  </a:lnTo>
                  <a:lnTo>
                    <a:pt x="12954" y="716483"/>
                  </a:lnTo>
                  <a:lnTo>
                    <a:pt x="49530" y="764286"/>
                  </a:lnTo>
                  <a:lnTo>
                    <a:pt x="87154" y="786176"/>
                  </a:lnTo>
                  <a:lnTo>
                    <a:pt x="136398" y="795528"/>
                  </a:lnTo>
                  <a:lnTo>
                    <a:pt x="7325868" y="795527"/>
                  </a:lnTo>
                  <a:lnTo>
                    <a:pt x="7332726" y="794842"/>
                  </a:lnTo>
                  <a:lnTo>
                    <a:pt x="7340346" y="794765"/>
                  </a:lnTo>
                  <a:lnTo>
                    <a:pt x="7387456" y="780858"/>
                  </a:lnTo>
                  <a:lnTo>
                    <a:pt x="7425409" y="752541"/>
                  </a:lnTo>
                  <a:lnTo>
                    <a:pt x="7450074" y="7151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29284" y="6054852"/>
              <a:ext cx="7824977" cy="24917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123188" y="6047994"/>
              <a:ext cx="7837170" cy="262890"/>
            </a:xfrm>
            <a:custGeom>
              <a:avLst/>
              <a:gdLst/>
              <a:ahLst/>
              <a:cxnLst/>
              <a:rect l="l" t="t" r="r" b="b"/>
              <a:pathLst>
                <a:path w="7837170" h="262889">
                  <a:moveTo>
                    <a:pt x="7837170" y="259842"/>
                  </a:moveTo>
                  <a:lnTo>
                    <a:pt x="7837170" y="3048"/>
                  </a:lnTo>
                  <a:lnTo>
                    <a:pt x="783488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259842"/>
                  </a:lnTo>
                  <a:lnTo>
                    <a:pt x="2286" y="262890"/>
                  </a:lnTo>
                  <a:lnTo>
                    <a:pt x="6096" y="262890"/>
                  </a:lnTo>
                  <a:lnTo>
                    <a:pt x="6096" y="12954"/>
                  </a:lnTo>
                  <a:lnTo>
                    <a:pt x="12953" y="6858"/>
                  </a:lnTo>
                  <a:lnTo>
                    <a:pt x="12953" y="12954"/>
                  </a:lnTo>
                  <a:lnTo>
                    <a:pt x="7824216" y="12954"/>
                  </a:lnTo>
                  <a:lnTo>
                    <a:pt x="7824216" y="6858"/>
                  </a:lnTo>
                  <a:lnTo>
                    <a:pt x="7831074" y="12954"/>
                  </a:lnTo>
                  <a:lnTo>
                    <a:pt x="7831074" y="262890"/>
                  </a:lnTo>
                  <a:lnTo>
                    <a:pt x="7834883" y="262890"/>
                  </a:lnTo>
                  <a:lnTo>
                    <a:pt x="7837170" y="259842"/>
                  </a:lnTo>
                  <a:close/>
                </a:path>
                <a:path w="7837170" h="262889">
                  <a:moveTo>
                    <a:pt x="12953" y="12954"/>
                  </a:moveTo>
                  <a:lnTo>
                    <a:pt x="12953" y="6858"/>
                  </a:lnTo>
                  <a:lnTo>
                    <a:pt x="6096" y="12954"/>
                  </a:lnTo>
                  <a:lnTo>
                    <a:pt x="12953" y="12954"/>
                  </a:lnTo>
                  <a:close/>
                </a:path>
                <a:path w="7837170" h="262889">
                  <a:moveTo>
                    <a:pt x="12953" y="249936"/>
                  </a:moveTo>
                  <a:lnTo>
                    <a:pt x="12953" y="12954"/>
                  </a:lnTo>
                  <a:lnTo>
                    <a:pt x="6096" y="12954"/>
                  </a:lnTo>
                  <a:lnTo>
                    <a:pt x="6096" y="249936"/>
                  </a:lnTo>
                  <a:lnTo>
                    <a:pt x="12953" y="249936"/>
                  </a:lnTo>
                  <a:close/>
                </a:path>
                <a:path w="7837170" h="262889">
                  <a:moveTo>
                    <a:pt x="7831074" y="249936"/>
                  </a:moveTo>
                  <a:lnTo>
                    <a:pt x="6096" y="249936"/>
                  </a:lnTo>
                  <a:lnTo>
                    <a:pt x="12953" y="256032"/>
                  </a:lnTo>
                  <a:lnTo>
                    <a:pt x="12953" y="262890"/>
                  </a:lnTo>
                  <a:lnTo>
                    <a:pt x="7824216" y="262890"/>
                  </a:lnTo>
                  <a:lnTo>
                    <a:pt x="7824216" y="256032"/>
                  </a:lnTo>
                  <a:lnTo>
                    <a:pt x="7831074" y="249936"/>
                  </a:lnTo>
                  <a:close/>
                </a:path>
                <a:path w="7837170" h="262889">
                  <a:moveTo>
                    <a:pt x="12953" y="262890"/>
                  </a:moveTo>
                  <a:lnTo>
                    <a:pt x="12953" y="256032"/>
                  </a:lnTo>
                  <a:lnTo>
                    <a:pt x="6096" y="249936"/>
                  </a:lnTo>
                  <a:lnTo>
                    <a:pt x="6096" y="262890"/>
                  </a:lnTo>
                  <a:lnTo>
                    <a:pt x="12953" y="262890"/>
                  </a:lnTo>
                  <a:close/>
                </a:path>
                <a:path w="7837170" h="262889">
                  <a:moveTo>
                    <a:pt x="7831074" y="12954"/>
                  </a:moveTo>
                  <a:lnTo>
                    <a:pt x="7824216" y="6858"/>
                  </a:lnTo>
                  <a:lnTo>
                    <a:pt x="7824216" y="12954"/>
                  </a:lnTo>
                  <a:lnTo>
                    <a:pt x="7831074" y="12954"/>
                  </a:lnTo>
                  <a:close/>
                </a:path>
                <a:path w="7837170" h="262889">
                  <a:moveTo>
                    <a:pt x="7831074" y="249936"/>
                  </a:moveTo>
                  <a:lnTo>
                    <a:pt x="7831074" y="12954"/>
                  </a:lnTo>
                  <a:lnTo>
                    <a:pt x="7824216" y="12954"/>
                  </a:lnTo>
                  <a:lnTo>
                    <a:pt x="7824216" y="249936"/>
                  </a:lnTo>
                  <a:lnTo>
                    <a:pt x="7831074" y="249936"/>
                  </a:lnTo>
                  <a:close/>
                </a:path>
                <a:path w="7837170" h="262889">
                  <a:moveTo>
                    <a:pt x="7831074" y="262890"/>
                  </a:moveTo>
                  <a:lnTo>
                    <a:pt x="7831074" y="249936"/>
                  </a:lnTo>
                  <a:lnTo>
                    <a:pt x="7824216" y="256032"/>
                  </a:lnTo>
                  <a:lnTo>
                    <a:pt x="7824216" y="262890"/>
                  </a:lnTo>
                  <a:lnTo>
                    <a:pt x="7831074" y="26289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4" name="object 34"/>
            <p:cNvSpPr/>
            <p:nvPr/>
          </p:nvSpPr>
          <p:spPr>
            <a:xfrm>
              <a:off x="1501902" y="5735574"/>
              <a:ext cx="7450455" cy="466090"/>
            </a:xfrm>
            <a:custGeom>
              <a:avLst/>
              <a:gdLst/>
              <a:ahLst/>
              <a:cxnLst/>
              <a:rect l="l" t="t" r="r" b="b"/>
              <a:pathLst>
                <a:path w="7450455" h="466089">
                  <a:moveTo>
                    <a:pt x="7450074" y="387857"/>
                  </a:moveTo>
                  <a:lnTo>
                    <a:pt x="7450074" y="77723"/>
                  </a:lnTo>
                  <a:lnTo>
                    <a:pt x="7444049" y="47255"/>
                  </a:lnTo>
                  <a:lnTo>
                    <a:pt x="7427594" y="22574"/>
                  </a:lnTo>
                  <a:lnTo>
                    <a:pt x="7403139" y="6036"/>
                  </a:lnTo>
                  <a:lnTo>
                    <a:pt x="7373111" y="0"/>
                  </a:lnTo>
                  <a:lnTo>
                    <a:pt x="77724" y="0"/>
                  </a:lnTo>
                  <a:lnTo>
                    <a:pt x="47577" y="6036"/>
                  </a:lnTo>
                  <a:lnTo>
                    <a:pt x="22859" y="22574"/>
                  </a:lnTo>
                  <a:lnTo>
                    <a:pt x="6143" y="47255"/>
                  </a:lnTo>
                  <a:lnTo>
                    <a:pt x="0" y="77724"/>
                  </a:lnTo>
                  <a:lnTo>
                    <a:pt x="0" y="387858"/>
                  </a:lnTo>
                  <a:lnTo>
                    <a:pt x="6143" y="418004"/>
                  </a:lnTo>
                  <a:lnTo>
                    <a:pt x="22860" y="442722"/>
                  </a:lnTo>
                  <a:lnTo>
                    <a:pt x="47577" y="459438"/>
                  </a:lnTo>
                  <a:lnTo>
                    <a:pt x="77724" y="465582"/>
                  </a:lnTo>
                  <a:lnTo>
                    <a:pt x="7373111" y="465581"/>
                  </a:lnTo>
                  <a:lnTo>
                    <a:pt x="7403139" y="459438"/>
                  </a:lnTo>
                  <a:lnTo>
                    <a:pt x="7427595" y="442721"/>
                  </a:lnTo>
                  <a:lnTo>
                    <a:pt x="7444049" y="418004"/>
                  </a:lnTo>
                  <a:lnTo>
                    <a:pt x="7450074" y="387857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35" name="object 35"/>
            <p:cNvSpPr/>
            <p:nvPr/>
          </p:nvSpPr>
          <p:spPr>
            <a:xfrm>
              <a:off x="1495806" y="5728716"/>
              <a:ext cx="7463155" cy="478790"/>
            </a:xfrm>
            <a:custGeom>
              <a:avLst/>
              <a:gdLst/>
              <a:ahLst/>
              <a:cxnLst/>
              <a:rect l="l" t="t" r="r" b="b"/>
              <a:pathLst>
                <a:path w="7463155" h="478789">
                  <a:moveTo>
                    <a:pt x="7463028" y="394715"/>
                  </a:moveTo>
                  <a:lnTo>
                    <a:pt x="7463028" y="83819"/>
                  </a:lnTo>
                  <a:lnTo>
                    <a:pt x="7461504" y="67055"/>
                  </a:lnTo>
                  <a:lnTo>
                    <a:pt x="7434800" y="21669"/>
                  </a:lnTo>
                  <a:lnTo>
                    <a:pt x="7386828" y="761"/>
                  </a:lnTo>
                  <a:lnTo>
                    <a:pt x="7379208" y="0"/>
                  </a:lnTo>
                  <a:lnTo>
                    <a:pt x="83058" y="0"/>
                  </a:lnTo>
                  <a:lnTo>
                    <a:pt x="33523" y="16902"/>
                  </a:lnTo>
                  <a:lnTo>
                    <a:pt x="3047" y="59436"/>
                  </a:lnTo>
                  <a:lnTo>
                    <a:pt x="0" y="76200"/>
                  </a:lnTo>
                  <a:lnTo>
                    <a:pt x="0" y="403860"/>
                  </a:lnTo>
                  <a:lnTo>
                    <a:pt x="12954" y="439590"/>
                  </a:lnTo>
                  <a:lnTo>
                    <a:pt x="12954" y="76962"/>
                  </a:lnTo>
                  <a:lnTo>
                    <a:pt x="14478" y="69342"/>
                  </a:lnTo>
                  <a:lnTo>
                    <a:pt x="32777" y="34354"/>
                  </a:lnTo>
                  <a:lnTo>
                    <a:pt x="66570" y="15144"/>
                  </a:lnTo>
                  <a:lnTo>
                    <a:pt x="7379208" y="12953"/>
                  </a:lnTo>
                  <a:lnTo>
                    <a:pt x="7387590" y="13800"/>
                  </a:lnTo>
                  <a:lnTo>
                    <a:pt x="7432024" y="37252"/>
                  </a:lnTo>
                  <a:lnTo>
                    <a:pt x="7449311" y="77723"/>
                  </a:lnTo>
                  <a:lnTo>
                    <a:pt x="7450074" y="84581"/>
                  </a:lnTo>
                  <a:lnTo>
                    <a:pt x="7450074" y="437447"/>
                  </a:lnTo>
                  <a:lnTo>
                    <a:pt x="7455636" y="428855"/>
                  </a:lnTo>
                  <a:lnTo>
                    <a:pt x="7462266" y="403097"/>
                  </a:lnTo>
                  <a:lnTo>
                    <a:pt x="7463028" y="394715"/>
                  </a:lnTo>
                  <a:close/>
                </a:path>
                <a:path w="7463155" h="478789">
                  <a:moveTo>
                    <a:pt x="7450074" y="437447"/>
                  </a:moveTo>
                  <a:lnTo>
                    <a:pt x="7450074" y="394715"/>
                  </a:lnTo>
                  <a:lnTo>
                    <a:pt x="7449311" y="402335"/>
                  </a:lnTo>
                  <a:lnTo>
                    <a:pt x="7448550" y="409193"/>
                  </a:lnTo>
                  <a:lnTo>
                    <a:pt x="7426313" y="447360"/>
                  </a:lnTo>
                  <a:lnTo>
                    <a:pt x="7386828" y="465363"/>
                  </a:lnTo>
                  <a:lnTo>
                    <a:pt x="83058" y="465470"/>
                  </a:lnTo>
                  <a:lnTo>
                    <a:pt x="61429" y="462317"/>
                  </a:lnTo>
                  <a:lnTo>
                    <a:pt x="25734" y="435685"/>
                  </a:lnTo>
                  <a:lnTo>
                    <a:pt x="12954" y="401574"/>
                  </a:lnTo>
                  <a:lnTo>
                    <a:pt x="12954" y="439590"/>
                  </a:lnTo>
                  <a:lnTo>
                    <a:pt x="51054" y="472440"/>
                  </a:lnTo>
                  <a:lnTo>
                    <a:pt x="59631" y="474784"/>
                  </a:lnTo>
                  <a:lnTo>
                    <a:pt x="67056" y="477012"/>
                  </a:lnTo>
                  <a:lnTo>
                    <a:pt x="75438" y="478536"/>
                  </a:lnTo>
                  <a:lnTo>
                    <a:pt x="7387590" y="478535"/>
                  </a:lnTo>
                  <a:lnTo>
                    <a:pt x="7395972" y="477011"/>
                  </a:lnTo>
                  <a:lnTo>
                    <a:pt x="7420917" y="467598"/>
                  </a:lnTo>
                  <a:lnTo>
                    <a:pt x="7441330" y="450951"/>
                  </a:lnTo>
                  <a:lnTo>
                    <a:pt x="7450074" y="4374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166109" y="1897604"/>
            <a:ext cx="6081993" cy="3552259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marL="11206">
              <a:spcBef>
                <a:spcPts val="124"/>
              </a:spcBef>
            </a:pPr>
            <a:r>
              <a:rPr sz="2294" spc="132" dirty="0">
                <a:solidFill>
                  <a:srgbClr val="178EBB"/>
                </a:solidFill>
                <a:latin typeface="Arial MT"/>
                <a:cs typeface="Arial MT"/>
              </a:rPr>
              <a:t>Correlación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265" dirty="0">
                <a:solidFill>
                  <a:srgbClr val="178EBB"/>
                </a:solidFill>
                <a:latin typeface="Arial MT"/>
                <a:cs typeface="Arial MT"/>
              </a:rPr>
              <a:t>de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57" dirty="0">
                <a:solidFill>
                  <a:srgbClr val="178EBB"/>
                </a:solidFill>
                <a:latin typeface="Arial MT"/>
                <a:cs typeface="Arial MT"/>
              </a:rPr>
              <a:t>Pearson</a:t>
            </a:r>
            <a:r>
              <a:rPr sz="2294" spc="22" dirty="0">
                <a:solidFill>
                  <a:srgbClr val="178EBB"/>
                </a:solidFill>
                <a:latin typeface="Arial MT"/>
                <a:cs typeface="Arial MT"/>
              </a:rPr>
              <a:t> </a:t>
            </a:r>
            <a:r>
              <a:rPr sz="2294" spc="-22" dirty="0">
                <a:solidFill>
                  <a:srgbClr val="178EBB"/>
                </a:solidFill>
                <a:latin typeface="Arial MT"/>
                <a:cs typeface="Arial MT"/>
              </a:rPr>
              <a:t>(r)</a:t>
            </a:r>
            <a:endParaRPr sz="2294" dirty="0">
              <a:latin typeface="Arial MT"/>
              <a:cs typeface="Arial MT"/>
            </a:endParaRPr>
          </a:p>
          <a:p>
            <a:pPr marL="19051">
              <a:spcBef>
                <a:spcPts val="1818"/>
              </a:spcBef>
            </a:pPr>
            <a:r>
              <a:rPr sz="1147" spc="53" dirty="0">
                <a:latin typeface="Arial MT"/>
                <a:cs typeface="Arial MT"/>
              </a:rPr>
              <a:t>Relación</a:t>
            </a:r>
            <a:r>
              <a:rPr sz="1147" spc="40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entre</a:t>
            </a:r>
            <a:r>
              <a:rPr sz="1147" spc="44" dirty="0">
                <a:latin typeface="Arial MT"/>
                <a:cs typeface="Arial MT"/>
              </a:rPr>
              <a:t> dos variables</a:t>
            </a:r>
            <a:r>
              <a:rPr sz="1147" spc="40" dirty="0">
                <a:latin typeface="Arial MT"/>
                <a:cs typeface="Arial MT"/>
              </a:rPr>
              <a:t> </a:t>
            </a:r>
            <a:r>
              <a:rPr sz="1147" spc="75" dirty="0">
                <a:latin typeface="Arial MT"/>
                <a:cs typeface="Arial MT"/>
              </a:rPr>
              <a:t>medidas</a:t>
            </a:r>
            <a:r>
              <a:rPr sz="1147" spc="44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en</a:t>
            </a:r>
            <a:r>
              <a:rPr sz="1147" spc="44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un</a:t>
            </a:r>
            <a:r>
              <a:rPr sz="1147" spc="40" dirty="0">
                <a:latin typeface="Arial MT"/>
                <a:cs typeface="Arial MT"/>
              </a:rPr>
              <a:t> </a:t>
            </a:r>
            <a:r>
              <a:rPr sz="1147" spc="9" dirty="0">
                <a:latin typeface="Arial MT"/>
                <a:cs typeface="Arial MT"/>
              </a:rPr>
              <a:t>nivel</a:t>
            </a:r>
            <a:r>
              <a:rPr sz="1147" spc="35" dirty="0">
                <a:latin typeface="Arial MT"/>
                <a:cs typeface="Arial MT"/>
              </a:rPr>
              <a:t> </a:t>
            </a:r>
            <a:r>
              <a:rPr sz="1147" spc="75" dirty="0">
                <a:latin typeface="Arial MT"/>
                <a:cs typeface="Arial MT"/>
              </a:rPr>
              <a:t>por</a:t>
            </a:r>
            <a:r>
              <a:rPr sz="1147" spc="44" dirty="0">
                <a:latin typeface="Arial MT"/>
                <a:cs typeface="Arial MT"/>
              </a:rPr>
              <a:t> </a:t>
            </a:r>
            <a:r>
              <a:rPr sz="1147" spc="9" dirty="0">
                <a:latin typeface="Arial MT"/>
                <a:cs typeface="Arial MT"/>
              </a:rPr>
              <a:t>intervalos</a:t>
            </a:r>
            <a:r>
              <a:rPr sz="1147" spc="40" dirty="0">
                <a:latin typeface="Arial MT"/>
                <a:cs typeface="Arial MT"/>
              </a:rPr>
              <a:t> </a:t>
            </a:r>
            <a:r>
              <a:rPr sz="1147" spc="119" dirty="0">
                <a:latin typeface="Arial MT"/>
                <a:cs typeface="Arial MT"/>
              </a:rPr>
              <a:t>o</a:t>
            </a:r>
            <a:r>
              <a:rPr sz="1147" spc="44" dirty="0">
                <a:latin typeface="Arial MT"/>
                <a:cs typeface="Arial MT"/>
              </a:rPr>
              <a:t> </a:t>
            </a:r>
            <a:r>
              <a:rPr sz="1147" spc="128" dirty="0">
                <a:latin typeface="Arial MT"/>
                <a:cs typeface="Arial MT"/>
              </a:rPr>
              <a:t>de</a:t>
            </a:r>
            <a:r>
              <a:rPr sz="1147" spc="44" dirty="0">
                <a:latin typeface="Arial MT"/>
                <a:cs typeface="Arial MT"/>
              </a:rPr>
              <a:t> </a:t>
            </a:r>
            <a:r>
              <a:rPr sz="1147" spc="-9" dirty="0">
                <a:latin typeface="Arial MT"/>
                <a:cs typeface="Arial MT"/>
              </a:rPr>
              <a:t>razón</a:t>
            </a:r>
            <a:r>
              <a:rPr sz="1147" spc="-9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1147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47" dirty="0">
              <a:latin typeface="Arial MT"/>
              <a:cs typeface="Arial MT"/>
            </a:endParaRPr>
          </a:p>
          <a:p>
            <a:pPr>
              <a:spcBef>
                <a:spcPts val="666"/>
              </a:spcBef>
            </a:pPr>
            <a:endParaRPr sz="1147" dirty="0">
              <a:latin typeface="Arial MT"/>
              <a:cs typeface="Arial MT"/>
            </a:endParaRPr>
          </a:p>
          <a:p>
            <a:pPr marL="25215"/>
            <a:r>
              <a:rPr sz="1147" spc="62" dirty="0">
                <a:latin typeface="Arial MT"/>
                <a:cs typeface="Arial MT"/>
              </a:rPr>
              <a:t>Prueba</a:t>
            </a:r>
            <a:r>
              <a:rPr sz="1147" spc="9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Hi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9" dirty="0">
                <a:latin typeface="Arial MT"/>
                <a:cs typeface="Arial MT"/>
              </a:rPr>
              <a:t>del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9" dirty="0">
                <a:latin typeface="Arial MT"/>
                <a:cs typeface="Arial MT"/>
              </a:rPr>
              <a:t>tipo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132" dirty="0">
                <a:latin typeface="Arial MT"/>
                <a:cs typeface="Arial MT"/>
              </a:rPr>
              <a:t>de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146" dirty="0">
                <a:latin typeface="Arial MT"/>
                <a:cs typeface="Arial MT"/>
              </a:rPr>
              <a:t>“A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9" dirty="0">
                <a:latin typeface="Arial MT"/>
                <a:cs typeface="Arial MT"/>
              </a:rPr>
              <a:t>mayor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X,</a:t>
            </a:r>
            <a:r>
              <a:rPr sz="1147" spc="-4" dirty="0">
                <a:latin typeface="Arial MT"/>
                <a:cs typeface="Arial MT"/>
              </a:rPr>
              <a:t> </a:t>
            </a:r>
            <a:r>
              <a:rPr sz="1147" spc="75" dirty="0">
                <a:latin typeface="Arial MT"/>
                <a:cs typeface="Arial MT"/>
              </a:rPr>
              <a:t>mayor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Y”; </a:t>
            </a:r>
            <a:r>
              <a:rPr sz="1147" spc="146" dirty="0">
                <a:latin typeface="Arial MT"/>
                <a:cs typeface="Arial MT"/>
              </a:rPr>
              <a:t>“A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5" dirty="0">
                <a:latin typeface="Arial MT"/>
                <a:cs typeface="Arial MT"/>
              </a:rPr>
              <a:t>mayor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X,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5" dirty="0">
                <a:latin typeface="Arial MT"/>
                <a:cs typeface="Arial MT"/>
              </a:rPr>
              <a:t>menor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Y”;</a:t>
            </a:r>
            <a:r>
              <a:rPr sz="1147" spc="-4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etc</a:t>
            </a:r>
            <a:r>
              <a:rPr sz="838" spc="71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838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47" dirty="0">
              <a:latin typeface="Arial MT"/>
              <a:cs typeface="Arial MT"/>
            </a:endParaRPr>
          </a:p>
          <a:p>
            <a:pPr>
              <a:spcBef>
                <a:spcPts val="587"/>
              </a:spcBef>
            </a:pPr>
            <a:endParaRPr sz="1147" dirty="0">
              <a:latin typeface="Arial MT"/>
              <a:cs typeface="Arial MT"/>
            </a:endParaRPr>
          </a:p>
          <a:p>
            <a:pPr marL="41464" marR="4483">
              <a:lnSpc>
                <a:spcPts val="1288"/>
              </a:lnSpc>
            </a:pPr>
            <a:r>
              <a:rPr sz="1147" dirty="0">
                <a:latin typeface="Arial MT"/>
                <a:cs typeface="Arial MT"/>
              </a:rPr>
              <a:t>La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prueba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en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-75" dirty="0">
                <a:latin typeface="Arial MT"/>
                <a:cs typeface="Arial MT"/>
              </a:rPr>
              <a:t>si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no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considera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150" dirty="0">
                <a:latin typeface="Arial MT"/>
                <a:cs typeface="Arial MT"/>
              </a:rPr>
              <a:t>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una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132" dirty="0">
                <a:latin typeface="Arial MT"/>
                <a:cs typeface="Arial MT"/>
              </a:rPr>
              <a:t>como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84" dirty="0">
                <a:latin typeface="Arial MT"/>
                <a:cs typeface="Arial MT"/>
              </a:rPr>
              <a:t>independiente</a:t>
            </a:r>
            <a:r>
              <a:rPr sz="1147" spc="4" dirty="0">
                <a:latin typeface="Arial MT"/>
                <a:cs typeface="Arial MT"/>
              </a:rPr>
              <a:t> </a:t>
            </a:r>
            <a:r>
              <a:rPr sz="1147" spc="44" dirty="0">
                <a:latin typeface="Arial MT"/>
                <a:cs typeface="Arial MT"/>
              </a:rPr>
              <a:t>y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la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otra</a:t>
            </a:r>
            <a:r>
              <a:rPr sz="1147" spc="13" dirty="0">
                <a:latin typeface="Arial MT"/>
                <a:cs typeface="Arial MT"/>
              </a:rPr>
              <a:t> </a:t>
            </a:r>
            <a:r>
              <a:rPr sz="1147" spc="115" dirty="0">
                <a:latin typeface="Arial MT"/>
                <a:cs typeface="Arial MT"/>
              </a:rPr>
              <a:t>como </a:t>
            </a:r>
            <a:r>
              <a:rPr sz="1147" spc="88" dirty="0">
                <a:latin typeface="Arial MT"/>
                <a:cs typeface="Arial MT"/>
              </a:rPr>
              <a:t>dependiente,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porque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no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spc="84" dirty="0">
                <a:latin typeface="Arial MT"/>
                <a:cs typeface="Arial MT"/>
              </a:rPr>
              <a:t>evalúa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la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causalidad,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solo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la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relación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mutua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49" dirty="0">
                <a:latin typeface="Arial MT"/>
                <a:cs typeface="Arial MT"/>
              </a:rPr>
              <a:t>(correlación).</a:t>
            </a:r>
            <a:endParaRPr sz="1147" dirty="0">
              <a:latin typeface="Arial MT"/>
              <a:cs typeface="Arial MT"/>
            </a:endParaRPr>
          </a:p>
          <a:p>
            <a:pPr>
              <a:spcBef>
                <a:spcPts val="1293"/>
              </a:spcBef>
            </a:pPr>
            <a:endParaRPr sz="1147" dirty="0">
              <a:latin typeface="Arial MT"/>
              <a:cs typeface="Arial MT"/>
            </a:endParaRPr>
          </a:p>
          <a:p>
            <a:pPr marL="33059" marR="62196">
              <a:lnSpc>
                <a:spcPts val="1288"/>
              </a:lnSpc>
            </a:pPr>
            <a:r>
              <a:rPr sz="1147" dirty="0">
                <a:latin typeface="Arial MT"/>
                <a:cs typeface="Arial MT"/>
              </a:rPr>
              <a:t>se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calcula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150" dirty="0">
                <a:latin typeface="Arial MT"/>
                <a:cs typeface="Arial MT"/>
              </a:rPr>
              <a:t>a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partir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128" dirty="0">
                <a:latin typeface="Arial MT"/>
                <a:cs typeface="Arial MT"/>
              </a:rPr>
              <a:t>de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las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puntuaciones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obtenidas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en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una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49" dirty="0">
                <a:latin typeface="Arial MT"/>
                <a:cs typeface="Arial MT"/>
              </a:rPr>
              <a:t>muestra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128" dirty="0">
                <a:latin typeface="Arial MT"/>
                <a:cs typeface="Arial MT"/>
              </a:rPr>
              <a:t>de</a:t>
            </a:r>
            <a:r>
              <a:rPr sz="1147" spc="26" dirty="0">
                <a:latin typeface="Arial MT"/>
                <a:cs typeface="Arial MT"/>
              </a:rPr>
              <a:t> </a:t>
            </a:r>
            <a:r>
              <a:rPr sz="1147" spc="44" dirty="0">
                <a:latin typeface="Arial MT"/>
                <a:cs typeface="Arial MT"/>
              </a:rPr>
              <a:t>dos</a:t>
            </a:r>
            <a:r>
              <a:rPr sz="1147" spc="31" dirty="0">
                <a:latin typeface="Arial MT"/>
                <a:cs typeface="Arial MT"/>
              </a:rPr>
              <a:t> variables. </a:t>
            </a:r>
            <a:r>
              <a:rPr sz="1147" dirty="0">
                <a:latin typeface="Arial MT"/>
                <a:cs typeface="Arial MT"/>
              </a:rPr>
              <a:t>Se </a:t>
            </a:r>
            <a:r>
              <a:rPr sz="1147" spc="71" dirty="0">
                <a:latin typeface="Arial MT"/>
                <a:cs typeface="Arial MT"/>
              </a:rPr>
              <a:t>relacionan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las</a:t>
            </a:r>
            <a:r>
              <a:rPr sz="1147" spc="9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puntuaciones</a:t>
            </a:r>
            <a:r>
              <a:rPr sz="1147" spc="4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obtenidas</a:t>
            </a:r>
            <a:r>
              <a:rPr sz="1147" dirty="0">
                <a:latin typeface="Arial MT"/>
                <a:cs typeface="Arial MT"/>
              </a:rPr>
              <a:t> </a:t>
            </a:r>
            <a:r>
              <a:rPr sz="1147" spc="128" dirty="0">
                <a:latin typeface="Arial MT"/>
                <a:cs typeface="Arial MT"/>
              </a:rPr>
              <a:t>de</a:t>
            </a:r>
            <a:r>
              <a:rPr sz="1147" spc="4" dirty="0">
                <a:latin typeface="Arial MT"/>
                <a:cs typeface="Arial MT"/>
              </a:rPr>
              <a:t> </a:t>
            </a:r>
            <a:r>
              <a:rPr sz="1147" spc="93" dirty="0">
                <a:latin typeface="Arial MT"/>
                <a:cs typeface="Arial MT"/>
              </a:rPr>
              <a:t>una</a:t>
            </a:r>
            <a:r>
              <a:rPr sz="1147" dirty="0">
                <a:latin typeface="Arial MT"/>
                <a:cs typeface="Arial MT"/>
              </a:rPr>
              <a:t> </a:t>
            </a:r>
            <a:r>
              <a:rPr sz="1147" spc="66" dirty="0">
                <a:latin typeface="Arial MT"/>
                <a:cs typeface="Arial MT"/>
              </a:rPr>
              <a:t>variable</a:t>
            </a:r>
            <a:r>
              <a:rPr sz="1147" spc="4" dirty="0">
                <a:latin typeface="Arial MT"/>
                <a:cs typeface="Arial MT"/>
              </a:rPr>
              <a:t> </a:t>
            </a:r>
            <a:r>
              <a:rPr sz="1147" spc="119" dirty="0">
                <a:latin typeface="Arial MT"/>
                <a:cs typeface="Arial MT"/>
              </a:rPr>
              <a:t>con</a:t>
            </a:r>
            <a:r>
              <a:rPr sz="1147" dirty="0">
                <a:latin typeface="Arial MT"/>
                <a:cs typeface="Arial MT"/>
              </a:rPr>
              <a:t> las</a:t>
            </a:r>
            <a:r>
              <a:rPr sz="1147" spc="4" dirty="0">
                <a:latin typeface="Arial MT"/>
                <a:cs typeface="Arial MT"/>
              </a:rPr>
              <a:t> </a:t>
            </a:r>
            <a:r>
              <a:rPr sz="1147" spc="62" dirty="0">
                <a:latin typeface="Arial MT"/>
                <a:cs typeface="Arial MT"/>
              </a:rPr>
              <a:t>puntuaciones </a:t>
            </a:r>
            <a:r>
              <a:rPr sz="1147" spc="71" dirty="0">
                <a:latin typeface="Arial MT"/>
                <a:cs typeface="Arial MT"/>
              </a:rPr>
              <a:t>obtenidas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128" dirty="0">
                <a:latin typeface="Arial MT"/>
                <a:cs typeface="Arial MT"/>
              </a:rPr>
              <a:t>de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spc="71" dirty="0">
                <a:latin typeface="Arial MT"/>
                <a:cs typeface="Arial MT"/>
              </a:rPr>
              <a:t>otra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spc="57" dirty="0">
                <a:latin typeface="Arial MT"/>
                <a:cs typeface="Arial MT"/>
              </a:rPr>
              <a:t>variable,</a:t>
            </a:r>
            <a:r>
              <a:rPr sz="1147" spc="9" dirty="0">
                <a:latin typeface="Arial MT"/>
                <a:cs typeface="Arial MT"/>
              </a:rPr>
              <a:t> </a:t>
            </a:r>
            <a:r>
              <a:rPr sz="1147" spc="88" dirty="0">
                <a:latin typeface="Arial MT"/>
                <a:cs typeface="Arial MT"/>
              </a:rPr>
              <a:t>en</a:t>
            </a:r>
            <a:r>
              <a:rPr sz="1147" spc="22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los</a:t>
            </a:r>
            <a:r>
              <a:rPr sz="1147" spc="18" dirty="0">
                <a:latin typeface="Arial MT"/>
                <a:cs typeface="Arial MT"/>
              </a:rPr>
              <a:t> </a:t>
            </a:r>
            <a:r>
              <a:rPr sz="1147" dirty="0">
                <a:latin typeface="Arial MT"/>
                <a:cs typeface="Arial MT"/>
              </a:rPr>
              <a:t>mismos</a:t>
            </a:r>
            <a:r>
              <a:rPr sz="1147" spc="31" dirty="0">
                <a:latin typeface="Arial MT"/>
                <a:cs typeface="Arial MT"/>
              </a:rPr>
              <a:t> </a:t>
            </a:r>
            <a:r>
              <a:rPr sz="1147" spc="-9" dirty="0">
                <a:latin typeface="Arial MT"/>
                <a:cs typeface="Arial MT"/>
              </a:rPr>
              <a:t>sujetos</a:t>
            </a:r>
            <a:endParaRPr sz="1147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47" dirty="0">
              <a:latin typeface="Arial MT"/>
              <a:cs typeface="Arial MT"/>
            </a:endParaRPr>
          </a:p>
          <a:p>
            <a:pPr>
              <a:spcBef>
                <a:spcPts val="9"/>
              </a:spcBef>
            </a:pPr>
            <a:endParaRPr sz="1147" dirty="0">
              <a:latin typeface="Arial MT"/>
              <a:cs typeface="Arial MT"/>
            </a:endParaRPr>
          </a:p>
          <a:p>
            <a:pPr marL="19611"/>
            <a:r>
              <a:rPr sz="1279" spc="97" dirty="0">
                <a:latin typeface="Arial MT"/>
                <a:cs typeface="Arial MT"/>
              </a:rPr>
              <a:t>Mide</a:t>
            </a:r>
            <a:r>
              <a:rPr sz="1279" spc="18" dirty="0">
                <a:latin typeface="Arial MT"/>
                <a:cs typeface="Arial MT"/>
              </a:rPr>
              <a:t> </a:t>
            </a:r>
            <a:r>
              <a:rPr sz="1279" dirty="0">
                <a:latin typeface="Arial MT"/>
                <a:cs typeface="Arial MT"/>
              </a:rPr>
              <a:t>niveles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154" dirty="0">
                <a:latin typeface="Arial MT"/>
                <a:cs typeface="Arial MT"/>
              </a:rPr>
              <a:t>de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53" dirty="0">
                <a:latin typeface="Arial MT"/>
                <a:cs typeface="Arial MT"/>
              </a:rPr>
              <a:t>variables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154" dirty="0">
                <a:latin typeface="Arial MT"/>
                <a:cs typeface="Arial MT"/>
              </a:rPr>
              <a:t>de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66" dirty="0">
                <a:latin typeface="Arial MT"/>
                <a:cs typeface="Arial MT"/>
              </a:rPr>
              <a:t>intervalo</a:t>
            </a:r>
            <a:r>
              <a:rPr sz="1279" spc="18" dirty="0">
                <a:latin typeface="Arial MT"/>
                <a:cs typeface="Arial MT"/>
              </a:rPr>
              <a:t> </a:t>
            </a:r>
            <a:r>
              <a:rPr sz="1279" spc="132" dirty="0">
                <a:latin typeface="Arial MT"/>
                <a:cs typeface="Arial MT"/>
              </a:rPr>
              <a:t>o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154" dirty="0">
                <a:latin typeface="Arial MT"/>
                <a:cs typeface="Arial MT"/>
              </a:rPr>
              <a:t>de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49" dirty="0">
                <a:latin typeface="Arial MT"/>
                <a:cs typeface="Arial MT"/>
              </a:rPr>
              <a:t>razón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dirty="0">
                <a:latin typeface="Arial MT"/>
                <a:cs typeface="Arial MT"/>
              </a:rPr>
              <a:t>es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154" dirty="0">
                <a:latin typeface="Arial MT"/>
                <a:cs typeface="Arial MT"/>
              </a:rPr>
              <a:t>de</a:t>
            </a:r>
            <a:r>
              <a:rPr sz="1279" spc="415" dirty="0">
                <a:latin typeface="Arial MT"/>
                <a:cs typeface="Arial MT"/>
              </a:rPr>
              <a:t> </a:t>
            </a:r>
            <a:r>
              <a:rPr sz="1279" dirty="0">
                <a:latin typeface="Arial MT"/>
                <a:cs typeface="Arial MT"/>
              </a:rPr>
              <a:t>-1.00</a:t>
            </a:r>
            <a:r>
              <a:rPr sz="1279" spc="22" dirty="0">
                <a:latin typeface="Arial MT"/>
                <a:cs typeface="Arial MT"/>
              </a:rPr>
              <a:t> </a:t>
            </a:r>
            <a:r>
              <a:rPr sz="1279" spc="176" dirty="0">
                <a:latin typeface="Arial MT"/>
                <a:cs typeface="Arial MT"/>
              </a:rPr>
              <a:t>a</a:t>
            </a:r>
            <a:r>
              <a:rPr sz="1279" spc="26" dirty="0">
                <a:latin typeface="Arial MT"/>
                <a:cs typeface="Arial MT"/>
              </a:rPr>
              <a:t> </a:t>
            </a:r>
            <a:r>
              <a:rPr sz="1279" spc="44" dirty="0">
                <a:latin typeface="Arial MT"/>
                <a:cs typeface="Arial MT"/>
              </a:rPr>
              <a:t>+</a:t>
            </a:r>
            <a:r>
              <a:rPr sz="1279" spc="26" dirty="0">
                <a:latin typeface="Arial MT"/>
                <a:cs typeface="Arial MT"/>
              </a:rPr>
              <a:t> </a:t>
            </a:r>
            <a:r>
              <a:rPr sz="1279" spc="-9" dirty="0">
                <a:latin typeface="Arial MT"/>
                <a:cs typeface="Arial MT"/>
              </a:rPr>
              <a:t>1.00</a:t>
            </a:r>
            <a:r>
              <a:rPr sz="1015" spc="-9" dirty="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1015" dirty="0">
              <a:latin typeface="Arial MT"/>
              <a:cs typeface="Arial MT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2398059" y="632603"/>
            <a:ext cx="9278471" cy="548747"/>
          </a:xfrm>
          <a:prstGeom prst="rect">
            <a:avLst/>
          </a:prstGeom>
        </p:spPr>
        <p:txBody>
          <a:bodyPr vert="horz" wrap="square" lIns="0" tIns="12326" rIns="0" bIns="0" rtlCol="0" anchor="ctr">
            <a:spAutoFit/>
          </a:bodyPr>
          <a:lstStyle/>
          <a:p>
            <a:pPr marL="153529">
              <a:lnSpc>
                <a:spcPct val="100000"/>
              </a:lnSpc>
              <a:spcBef>
                <a:spcPts val="97"/>
              </a:spcBef>
            </a:pPr>
            <a:r>
              <a:rPr sz="3485" spc="79" dirty="0"/>
              <a:t>Pruebas</a:t>
            </a:r>
            <a:r>
              <a:rPr sz="3485" dirty="0"/>
              <a:t> </a:t>
            </a:r>
            <a:r>
              <a:rPr sz="3485" spc="128" dirty="0"/>
              <a:t>Paramétricas</a:t>
            </a:r>
            <a:endParaRPr sz="348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1448</Words>
  <Application>Microsoft Macintosh PowerPoint</Application>
  <PresentationFormat>Panorámica</PresentationFormat>
  <Paragraphs>261</Paragraphs>
  <Slides>27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-webkit-standard</vt:lpstr>
      <vt:lpstr>Aptos</vt:lpstr>
      <vt:lpstr>Aptos Display</vt:lpstr>
      <vt:lpstr>Arial</vt:lpstr>
      <vt:lpstr>Arial MT</vt:lpstr>
      <vt:lpstr>Microsoft Sans Serif</vt:lpstr>
      <vt:lpstr>SourceCodePro</vt:lpstr>
      <vt:lpstr>Tema de Office</vt:lpstr>
      <vt:lpstr>Pruebas paramétricas  No paramétricas</vt:lpstr>
      <vt:lpstr>Pruebas Paramétricas</vt:lpstr>
      <vt:lpstr>Pruebas Paramétricas</vt:lpstr>
      <vt:lpstr>Pruebas No Paramétricas</vt:lpstr>
      <vt:lpstr>Pruebas Paramétricas y No Paramétricas</vt:lpstr>
      <vt:lpstr>Saber si los estudiantes de psicopedagogía se encuentran en niveles bajos y muy bajo de memoria de trabajo IMT menor a 79</vt:lpstr>
      <vt:lpstr>Pruebas Paramétricas y no paramétricas</vt:lpstr>
      <vt:lpstr>Pruebas Paramétricas</vt:lpstr>
      <vt:lpstr>Pruebas Paramétricas</vt:lpstr>
      <vt:lpstr>Pruebas Paramétricas</vt:lpstr>
      <vt:lpstr>Pruebas Paramétricas Correlación de Pearson (r)</vt:lpstr>
      <vt:lpstr>Pruebas Paramétricas Correlación de Pearson (r)</vt:lpstr>
      <vt:lpstr>Pruebas No Paramétricas</vt:lpstr>
      <vt:lpstr>Pruebas No Paramétricas</vt:lpstr>
      <vt:lpstr>Tipos de Pruebas no paramétricas NOMINAL</vt:lpstr>
      <vt:lpstr>PRUEBA DE CHI CUADRADO</vt:lpstr>
      <vt:lpstr>EJEMPLO</vt:lpstr>
      <vt:lpstr>EJEMPLO</vt:lpstr>
      <vt:lpstr>Presentación de PowerPoint</vt:lpstr>
      <vt:lpstr>Tabla de distribución de chi cuadrado</vt:lpstr>
      <vt:lpstr>Ejercicio</vt:lpstr>
      <vt:lpstr>Presentación de PowerPoint</vt:lpstr>
      <vt:lpstr>Prueba de los rangos con signo de Wilcoxon (para muestras relacionadas)</vt:lpstr>
      <vt:lpstr>WILCOXON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Pruebas paramétricas  No paramétricas</dc:title>
  <dc:creator>Fabiana Maria De Leon Nicaretta</dc:creator>
  <cp:lastModifiedBy>Fabiana Maria De Leon Nicaretta</cp:lastModifiedBy>
  <cp:revision>16</cp:revision>
  <dcterms:created xsi:type="dcterms:W3CDTF">2024-01-12T02:23:12Z</dcterms:created>
  <dcterms:modified xsi:type="dcterms:W3CDTF">2025-06-26T20:59:27Z</dcterms:modified>
</cp:coreProperties>
</file>