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68" r:id="rId5"/>
    <p:sldId id="265" r:id="rId6"/>
    <p:sldId id="267" r:id="rId7"/>
    <p:sldId id="272" r:id="rId8"/>
    <p:sldId id="273" r:id="rId9"/>
    <p:sldId id="270" r:id="rId10"/>
    <p:sldId id="271" r:id="rId11"/>
    <p:sldId id="279" r:id="rId12"/>
    <p:sldId id="288" r:id="rId13"/>
    <p:sldId id="281" r:id="rId14"/>
    <p:sldId id="282" r:id="rId15"/>
    <p:sldId id="275" r:id="rId16"/>
    <p:sldId id="283" r:id="rId17"/>
    <p:sldId id="295" r:id="rId18"/>
    <p:sldId id="294" r:id="rId19"/>
    <p:sldId id="293" r:id="rId20"/>
    <p:sldId id="284" r:id="rId21"/>
    <p:sldId id="287" r:id="rId22"/>
    <p:sldId id="285" r:id="rId23"/>
    <p:sldId id="289" r:id="rId24"/>
    <p:sldId id="290" r:id="rId25"/>
    <p:sldId id="291" r:id="rId26"/>
    <p:sldId id="292" r:id="rId27"/>
    <p:sldId id="274" r:id="rId28"/>
    <p:sldId id="276" r:id="rId29"/>
    <p:sldId id="277" r:id="rId30"/>
    <p:sldId id="278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77"/>
    <p:restoredTop sz="94512"/>
  </p:normalViewPr>
  <p:slideViewPr>
    <p:cSldViewPr snapToGrid="0" snapToObjects="1">
      <p:cViewPr varScale="1">
        <p:scale>
          <a:sx n="69" d="100"/>
          <a:sy n="69" d="100"/>
        </p:scale>
        <p:origin x="21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3FFFC-83A2-CD43-ADE3-842673B1E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739E88-7372-5940-A307-106867496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1EA3A-E7EB-5A4D-A2AE-54E0642E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5E2E4-C9A7-9D40-84FA-75A314A3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CB7AE1-BA2B-1049-8397-A27E02F4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725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59921-4C6A-2949-8F2D-1596595F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CBA941-9CA4-4542-AF99-703898E29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89276D-3A88-C44D-B8FD-7F5D25DB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E4E8E-5DE1-3948-8E55-39E98C95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4AA01-FEBD-BA4F-8508-D125136A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117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28A0C4-3DE8-554D-B114-C35C2B269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06DD4D-9F14-7642-B9B3-039D91127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2905E-2C1C-F34F-B951-C7F34290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26B142-E706-574F-8ADA-77EF28D8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1A3957-CA18-544C-9F5A-4DA0D229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268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120CA-6FB6-DF4A-8D47-CB90B14B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02C53-4C59-9F4D-AD5C-AA493AA1F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1684F1-94DB-CC46-A07B-94E15BCB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15254-053E-2245-9C29-90676C49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AEA65D-C296-834B-97AF-16248BC7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79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93644-7EBA-8A43-8026-7AE4971A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B4D15F-2293-6540-8136-7275E4537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8E1D38-74E3-734D-B671-142F9453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BF144-22A3-E04D-96CE-0A882BA2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50615-B044-9F43-9DB2-9F50D746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563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5C6B-0474-CF4E-B0F7-A4495678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CECE9B-8420-5A43-88B9-B5C5392DD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E51838-4D16-374B-B3F0-48DE1B7A2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D361EA-0190-DD44-AE68-8A7470D1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416C78-97F3-0E4F-AF50-CBADED1C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363759-F758-3348-8FAC-B9B1DC84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468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339E1-DC3F-2A4C-A810-EC7EFE1C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02D19A-7F44-9A4E-9BAA-5A123B162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51FB2B-3B17-5D46-82F7-0C8701F70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D903BD-D701-464B-ACC2-3E4879B2B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8A12E5-3262-0C41-A315-412082690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CCB9C6-9519-A747-BA8A-CBB1F8B6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14E90C-6F38-F946-B583-014C67A6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794F70-7738-8F40-8B20-59C98465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185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B1959-55F2-EF46-A2AE-9D4FA88B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7E451A-ADDA-2C41-81BA-33AAFB5D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9F732E-31A7-3E47-9092-4EAA8818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10D95-61E7-9A44-951D-CBA1C14B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780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115E2D-A8A9-5F40-B4A6-18AF30FE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7697D3-36D6-AD46-BE14-0520B54D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BEBC9D-9373-A44B-963D-B737E626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736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B1D6E-4AFA-B442-B6FA-7F95E25B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36A529-368C-B448-85B9-6C6BD322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07A347-7A94-964F-A960-E62C8719A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98032-A12A-C649-902A-696B20A9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4268BE-C740-E242-B9C9-832AEEBD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F3D82D-D700-D941-BB2E-29FF6AC8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933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F5E25-F76F-B549-B4E0-D761498E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CC05C67-D090-004B-93A0-AA77C0729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2F8940-A2CA-754A-85C8-BF9288DBB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1AFBAA-F4D3-0143-9ADE-8753B0C7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851622-2E0F-DA46-8AEA-5A14AAD1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88DD6B-7081-3C4D-A4BE-13A6A57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361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8BE336-7877-7C45-AE82-28763538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C1B0D7-3E4E-374B-B758-428806F13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D8F56-A2BE-9242-9A9D-1749598D4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BBE3-1BE1-F74D-A00B-9FFF99A33CFA}" type="datetimeFigureOut">
              <a:rPr lang="es-ES_tradnl" smtClean="0"/>
              <a:t>3/6/24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538A75-0B33-474D-92B2-C4ECED53C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C2FBD7-F407-9E4B-B8AD-4F4E1C8C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D490C-72BD-DA4C-858E-3BF182202D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455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utolgwQd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8132B-A8E1-A946-8E7E-8C62C3329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CONTRASTE DE HIPOTESIS</a:t>
            </a:r>
          </a:p>
        </p:txBody>
      </p:sp>
    </p:spTree>
    <p:extLst>
      <p:ext uri="{BB962C8B-B14F-4D97-AF65-F5344CB8AC3E}">
        <p14:creationId xmlns:p14="http://schemas.microsoft.com/office/powerpoint/2010/main" val="73496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4770B9E-FC48-1E48-8352-0DA42C4DB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2" y="133950"/>
            <a:ext cx="10205356" cy="6590100"/>
          </a:xfrm>
        </p:spPr>
      </p:pic>
    </p:spTree>
    <p:extLst>
      <p:ext uri="{BB962C8B-B14F-4D97-AF65-F5344CB8AC3E}">
        <p14:creationId xmlns:p14="http://schemas.microsoft.com/office/powerpoint/2010/main" val="224359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E81F8-0268-FCD5-0085-0EB28FA5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14"/>
            <a:ext cx="10515600" cy="863174"/>
          </a:xfrm>
        </p:spPr>
        <p:txBody>
          <a:bodyPr/>
          <a:lstStyle/>
          <a:p>
            <a:r>
              <a:rPr lang="es-ES_tradnl" dirty="0"/>
              <a:t>Repasemos conceptos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2E069-A082-96EC-ACB9-17D33047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662062"/>
          </a:xfrm>
        </p:spPr>
        <p:txBody>
          <a:bodyPr>
            <a:normAutofit/>
          </a:bodyPr>
          <a:lstStyle/>
          <a:p>
            <a:r>
              <a:rPr lang="es-ES_tradnl" dirty="0">
                <a:highlight>
                  <a:srgbClr val="FFFF00"/>
                </a:highlight>
              </a:rPr>
              <a:t>HIPÓTESIS</a:t>
            </a:r>
            <a:r>
              <a:rPr lang="es-ES_tradnl" dirty="0"/>
              <a:t>: es una afirmación o conjetura acerca de un parámetro de una o mas poblaciones y que esta sujeta a verificación.</a:t>
            </a:r>
          </a:p>
          <a:p>
            <a:endParaRPr lang="es-ES_tradnl" dirty="0"/>
          </a:p>
          <a:p>
            <a:pPr algn="just"/>
            <a:r>
              <a:rPr lang="es-ES_tradnl" dirty="0">
                <a:highlight>
                  <a:srgbClr val="FFFF00"/>
                </a:highlight>
              </a:rPr>
              <a:t>PRUEBA DE HIPÓTESIS </a:t>
            </a:r>
            <a:r>
              <a:rPr lang="es-ES_tradnl" dirty="0"/>
              <a:t>procedimiento basado en evidencia de la muestra y la teoría de probabilidades para determinar si la H es una afirmación razonable.</a:t>
            </a:r>
          </a:p>
          <a:p>
            <a:pPr algn="just"/>
            <a:r>
              <a:rPr lang="es-EC" b="0" i="0" u="none" strike="noStrike" dirty="0">
                <a:solidFill>
                  <a:srgbClr val="151515"/>
                </a:solidFill>
                <a:effectLst/>
                <a:latin typeface="rubik"/>
              </a:rPr>
              <a:t>Una prueba de hipótesis es una regla que especifica cuando se puede aceptar o rechazar una afirmación sobre una población dependiendo de la evidencia proporcionada por una muestra de datos.</a:t>
            </a:r>
            <a:endParaRPr lang="es-ES_tradnl" dirty="0"/>
          </a:p>
          <a:p>
            <a:pPr algn="just"/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725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CFFB5-C50B-137D-759B-0EB11C16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 de Hipótesis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9F8D0-C7BB-879E-6447-E985A9A8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b="0" i="0" u="none" strike="noStrike" dirty="0">
                <a:solidFill>
                  <a:srgbClr val="151515"/>
                </a:solidFill>
                <a:effectLst/>
                <a:latin typeface="rubik"/>
              </a:rPr>
              <a:t>Una prueba de hipótesis examina dos hipótesis opuestas sobre una población: la hipótesis nula y la hipótesis alternativa. La hipótesis nula es la afirmación que se está comprobando. </a:t>
            </a:r>
          </a:p>
          <a:p>
            <a:endParaRPr lang="es-EC" b="0" i="0" u="none" strike="noStrike" dirty="0">
              <a:solidFill>
                <a:srgbClr val="151515"/>
              </a:solidFill>
              <a:effectLst/>
              <a:latin typeface="rubik"/>
            </a:endParaRPr>
          </a:p>
          <a:p>
            <a:r>
              <a:rPr lang="es-EC" b="0" i="0" u="none" strike="noStrike" dirty="0">
                <a:solidFill>
                  <a:srgbClr val="151515"/>
                </a:solidFill>
                <a:effectLst/>
                <a:latin typeface="rubik"/>
              </a:rPr>
              <a:t>La hipótesis alternativa es la afirmación que se desea ser capaz de concluir que es verdadera basándose en la evidencia proporcionada por los datos de la muestra.</a:t>
            </a:r>
          </a:p>
          <a:p>
            <a:endParaRPr lang="es-EC" b="0" i="0" u="none" strike="noStrike" dirty="0">
              <a:solidFill>
                <a:srgbClr val="151515"/>
              </a:solidFill>
              <a:effectLst/>
              <a:latin typeface="rubik"/>
            </a:endParaRPr>
          </a:p>
          <a:p>
            <a:r>
              <a:rPr lang="es-EC" sz="2000" b="0" i="0" u="none" strike="noStrike" dirty="0">
                <a:solidFill>
                  <a:srgbClr val="151515"/>
                </a:solidFill>
                <a:effectLst/>
                <a:latin typeface="rubik"/>
              </a:rPr>
              <a:t>Se utiliza un p-valor, para la prueba de H. Si el p-valor es menor que el nivel de significación (conocido como </a:t>
            </a:r>
            <a:r>
              <a:rPr lang="el-GR" sz="2000" b="0" i="0" u="none" strike="noStrike" dirty="0">
                <a:solidFill>
                  <a:srgbClr val="151515"/>
                </a:solidFill>
                <a:effectLst/>
                <a:latin typeface="rubik"/>
              </a:rPr>
              <a:t>α </a:t>
            </a:r>
            <a:r>
              <a:rPr lang="es-EC" sz="2000" b="0" i="0" u="none" strike="noStrike" dirty="0">
                <a:solidFill>
                  <a:srgbClr val="151515"/>
                </a:solidFill>
                <a:effectLst/>
                <a:latin typeface="rubik"/>
              </a:rPr>
              <a:t>o alfa), entonces se puede rechazar la hipótesis nula.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40348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1EDBA-E133-064E-0ABD-B4302ECE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 DE HIPÓTESIS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F4295-B931-FAAD-2F79-EE16CAF5D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VERACIDAD O FALSEDAD DE HIPÒTESIS</a:t>
            </a:r>
          </a:p>
          <a:p>
            <a:r>
              <a:rPr lang="es-ES_tradnl" dirty="0"/>
              <a:t>Ho  es CIERTA ACEPTAMOS</a:t>
            </a:r>
          </a:p>
          <a:p>
            <a:r>
              <a:rPr lang="es-ES_tradnl" dirty="0"/>
              <a:t>Ho es FALSA RECHAZAMOS</a:t>
            </a:r>
          </a:p>
          <a:p>
            <a:endParaRPr lang="es-ES_tradnl" dirty="0"/>
          </a:p>
          <a:p>
            <a:r>
              <a:rPr lang="es-ES_tradnl" dirty="0"/>
              <a:t>Realizar diferentes cálculos y distribuciones estadísticos para llegar a resultado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6083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80279-8F6C-3464-93DA-2F11EDDA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 DE HIPÓTESIS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A18CCA3-EA56-6365-01F5-EDA62CD205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s-ES_tradnl" dirty="0"/>
                  <a:t>PARAMETROS INVOLUCRADOS:</a:t>
                </a:r>
              </a:p>
              <a:p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ALFA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_tradnl" dirty="0"/>
                  <a:t>   entre 0 y 1  (PROBABILIDAD DE ERROR DE TIPO I).  SIGNIFICANCIA DE PRUEBA DE HIPOTESIS</a:t>
                </a:r>
              </a:p>
              <a:p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ES_tradnl" dirty="0"/>
                  <a:t>.   BETA.   (PROBABILIDAD DE ERROR DE TIPO II)</a:t>
                </a:r>
              </a:p>
              <a:p>
                <a:pPr marL="0" indent="0">
                  <a:buNone/>
                </a:pPr>
                <a:endParaRPr lang="es-ES_tradnl" dirty="0"/>
              </a:p>
              <a:p>
                <a:pPr marL="0" indent="0">
                  <a:buNone/>
                </a:pPr>
                <a:r>
                  <a:rPr lang="es-ES_tradnl" dirty="0"/>
                  <a:t>SIMBOLOS </a:t>
                </a:r>
              </a:p>
              <a:p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S_tradnl" dirty="0"/>
                  <a:t>MEDIA POBLACIONAL</a:t>
                </a:r>
              </a:p>
              <a:p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ES_tradnl" dirty="0"/>
                  <a:t>. DESVIACION DE DISTRIBUCIONES </a:t>
                </a:r>
              </a:p>
              <a:p>
                <a:r>
                  <a:rPr lang="es-ES_tradnl" dirty="0"/>
                  <a:t>S   DESVIACION MUESTRAL</a:t>
                </a:r>
              </a:p>
              <a:p>
                <a:r>
                  <a:rPr lang="es-ES_tradnl" dirty="0"/>
                  <a:t>X.  MEDIA MUESTRAL</a:t>
                </a:r>
              </a:p>
              <a:p>
                <a:endParaRPr lang="es-ES_tradnl" dirty="0"/>
              </a:p>
              <a:p>
                <a:pPr marL="0" indent="0">
                  <a:buNone/>
                </a:pPr>
                <a:endParaRPr lang="es-ES_tradn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A18CCA3-EA56-6365-01F5-EDA62CD20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16" b="-1744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39343AA-B062-5BB6-6615-62392881FE29}"/>
              </a:ext>
            </a:extLst>
          </p:cNvPr>
          <p:cNvCxnSpPr/>
          <p:nvPr/>
        </p:nvCxnSpPr>
        <p:spPr>
          <a:xfrm>
            <a:off x="1052718" y="5661058"/>
            <a:ext cx="3147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53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29BC0-5B85-6746-94B4-B69E84F1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000"/>
            <a:ext cx="10515600" cy="631162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PASOS PARA PRUEBA DE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2DB028A-7032-804B-956E-955975A09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9934"/>
                <a:ext cx="10515600" cy="516702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s-ES_tradnl" dirty="0"/>
                  <a:t>1- </a:t>
                </a:r>
                <a:r>
                  <a:rPr lang="es-ES_tradnl" b="1" dirty="0"/>
                  <a:t>DETERMINAR HIPOTESIS NULA Y  DETERMINAR HIPOTESIS ALTERNATIVA</a:t>
                </a:r>
              </a:p>
              <a:p>
                <a:endParaRPr lang="es-ES_tradnl" b="1" dirty="0"/>
              </a:p>
              <a:p>
                <a:r>
                  <a:rPr lang="es-EC" b="1" dirty="0"/>
                  <a:t>2- DETERMINACIÓN DEL NIVEL DE SIGNIFICACIÓN O ALFA (</a:t>
                </a:r>
                <a:r>
                  <a:rPr lang="el-GR" b="1" dirty="0"/>
                  <a:t>α)</a:t>
                </a:r>
              </a:p>
              <a:p>
                <a:r>
                  <a:rPr lang="es-EC" dirty="0"/>
                  <a:t>Suele tomar valores pequeños, tales como  0,01 o 0,05. (Error máximo que estamos dispuestos a cometer como investigadores, esta en las manos del investigador). Cuando el nivel de significación vale </a:t>
                </a:r>
                <a:r>
                  <a:rPr lang="es-EC" dirty="0">
                    <a:highlight>
                      <a:srgbClr val="FFFF00"/>
                    </a:highlight>
                  </a:rPr>
                  <a:t>0,05 (5%), por ejemplo, el nivel de confianza es de 0.95 (95%)</a:t>
                </a:r>
              </a:p>
              <a:p>
                <a:endParaRPr lang="es-EC" dirty="0">
                  <a:highlight>
                    <a:srgbClr val="FFFF00"/>
                  </a:highlight>
                </a:endParaRPr>
              </a:p>
              <a:p>
                <a:r>
                  <a:rPr lang="es-EC" b="1" dirty="0"/>
                  <a:t>3- DEFINIR UN ESTADISTICO DE PRUEBA y establecer región crítica en base a </a:t>
                </a:r>
                <a14:m>
                  <m:oMath xmlns:m="http://schemas.openxmlformats.org/officeDocument/2006/math">
                    <m:r>
                      <a:rPr lang="es-EC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s-EC" dirty="0"/>
                  <a:t>(tomar una decision para aceptar o rechazar la Hipotesis nula)</a:t>
                </a:r>
              </a:p>
              <a:p>
                <a:r>
                  <a:rPr lang="es-ES_tradnl" dirty="0"/>
                  <a:t>Estadístico de prueba= Región de valores donde nuestra pregunta puede caer </a:t>
                </a:r>
              </a:p>
              <a:p>
                <a:r>
                  <a:rPr lang="es-ES_tradnl" dirty="0"/>
                  <a:t>Nuestra prueba de hipótesis se plantea mediante dos distribuciones :</a:t>
                </a:r>
              </a:p>
              <a:p>
                <a:pPr lvl="1"/>
                <a:r>
                  <a:rPr lang="es-ES_tradnl" dirty="0"/>
                  <a:t>Z    ( n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30) </m:t>
                    </m:r>
                  </m:oMath>
                </a14:m>
                <a:endParaRPr lang="es-ES_tradnl" dirty="0"/>
              </a:p>
              <a:p>
                <a:pPr lvl="1"/>
                <a:r>
                  <a:rPr lang="es-ES_tradnl" dirty="0"/>
                  <a:t>t    ( n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30)</m:t>
                    </m:r>
                  </m:oMath>
                </a14:m>
                <a:endParaRPr lang="es-ES_tradnl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2DB028A-7032-804B-956E-955975A09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9934"/>
                <a:ext cx="10515600" cy="5167029"/>
              </a:xfrm>
              <a:blipFill>
                <a:blip r:embed="rId2"/>
                <a:stretch>
                  <a:fillRect l="-844" t="-2206" r="-1206" b="-980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89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D2C8F-7C9E-BD34-8009-D63AA180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PASOS PARA PRUEBA DE H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7239F4-6649-2203-FE15-025CEE94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4- </a:t>
            </a:r>
            <a:r>
              <a:rPr lang="es-EC" b="1" dirty="0"/>
              <a:t>RECHAZAR Ho SI ESTADISTICO DE PRUEBA ESTA EN REGIÓN CRĪTICA</a:t>
            </a:r>
          </a:p>
          <a:p>
            <a:endParaRPr lang="es-EC" b="1" dirty="0"/>
          </a:p>
          <a:p>
            <a:endParaRPr lang="es-EC" b="1" dirty="0"/>
          </a:p>
          <a:p>
            <a:r>
              <a:rPr lang="es-EC" b="1" dirty="0"/>
              <a:t>5- RESULTADOS</a:t>
            </a:r>
            <a:endParaRPr lang="es-ES_tradnl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C4A01B-29C4-EA62-BE6B-4599EA65E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74" y="2478581"/>
            <a:ext cx="24257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0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E040A-7A99-3515-26BD-EEF2F5A1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 dirty="0"/>
              <a:t>ZONA DE RECHAZO PARA UNA MEDIA O PROMEDIO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7091749-BB46-2689-1AC2-3AF708398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850" y="1899444"/>
            <a:ext cx="7734300" cy="4203700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194C2B-67D7-31D9-72D8-E224FF9FB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76" y="1797990"/>
            <a:ext cx="3200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3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DFED2-3096-DED7-5225-522CA01D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 dirty="0"/>
              <a:t>ZONA DE RECHAZO PARA UNA MEDIA O PROMEDIO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31FC685-48B8-C35F-830D-7130B5745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350" y="1880394"/>
            <a:ext cx="7607300" cy="42418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64F2D7-1076-A857-32FB-828E866D6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96"/>
          <a:stretch/>
        </p:blipFill>
        <p:spPr>
          <a:xfrm>
            <a:off x="1082350" y="1880394"/>
            <a:ext cx="286734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3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652B6-D544-8754-4BB0-3D8E122F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/>
              <a:t>ZONA DE RECHAZO PARA UNA MEDIA O PROMEDIO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7F2C13-30D2-A34C-D9F0-F6A1CD108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2083594"/>
            <a:ext cx="7861300" cy="40386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04AF25-55BB-A761-0E89-4DC9FF18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0150"/>
            <a:ext cx="3302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6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E8449-BC7A-FF42-BF80-EFA6601D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Hipótesis estadística</a:t>
            </a:r>
            <a:r>
              <a:rPr lang="es-EC" dirty="0"/>
              <a:t> 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91F8E3-AD02-B744-A555-1668BF965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8" y="1596073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EC" altLang="es-EC" dirty="0">
                <a:latin typeface="CMSSI10"/>
              </a:rPr>
              <a:t>Una HIPÓTESIS ESTADÍSTICA </a:t>
            </a:r>
            <a:r>
              <a:rPr lang="es-EC" altLang="es-EC" dirty="0">
                <a:solidFill>
                  <a:srgbClr val="CC0000"/>
                </a:solidFill>
                <a:latin typeface="CMSSI10"/>
              </a:rPr>
              <a:t>(H) </a:t>
            </a:r>
            <a:r>
              <a:rPr lang="es-EC" altLang="es-EC" dirty="0">
                <a:latin typeface="CMSSI10"/>
              </a:rPr>
              <a:t>es una proposición acerca de una característica de la población de estudio</a:t>
            </a:r>
          </a:p>
          <a:p>
            <a:endParaRPr lang="es-EC" altLang="es-EC" dirty="0">
              <a:latin typeface="CMSSI10"/>
            </a:endParaRPr>
          </a:p>
          <a:p>
            <a:r>
              <a:rPr lang="es-EC" dirty="0"/>
              <a:t>Es una asunción relativa a una o varias poblaciones, que puede ser cierta o no. </a:t>
            </a:r>
          </a:p>
          <a:p>
            <a:r>
              <a:rPr lang="es-EC" dirty="0"/>
              <a:t>Una vez confirmado o refutado, dejara de ser hipòtesis y sería un enunciado verificado</a:t>
            </a:r>
          </a:p>
          <a:p>
            <a:r>
              <a:rPr lang="es-EC" dirty="0"/>
              <a:t>Es la respuesta a la pregunta de investigación</a:t>
            </a:r>
          </a:p>
          <a:p>
            <a:endParaRPr lang="es-EC" dirty="0"/>
          </a:p>
          <a:p>
            <a:endParaRPr lang="es-ES_tradnl" dirty="0"/>
          </a:p>
        </p:txBody>
      </p:sp>
      <p:pic>
        <p:nvPicPr>
          <p:cNvPr id="1025" name="Picture 1" descr="page2image1872164528">
            <a:extLst>
              <a:ext uri="{FF2B5EF4-FFF2-40B4-BE49-F238E27FC236}">
                <a16:creationId xmlns:a16="http://schemas.microsoft.com/office/drawing/2014/main" id="{D79A71C2-CB48-404E-B299-48201E33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8" y="1233488"/>
            <a:ext cx="42799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0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9803E98-EBB1-8860-7A88-8E04E8BC57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s-ES_tradnl" dirty="0"/>
                  <a:t>ZONA DE RECHAZO   ( n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30)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b="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Tabla</a:t>
                </a:r>
                <a:r>
                  <a:rPr lang="en-US" b="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Z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s-ES_tradnl" dirty="0"/>
                </a:br>
                <a:endParaRPr lang="es-ES_tradnl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9803E98-EBB1-8860-7A88-8E04E8BC5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1" t="-2666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D67AB-4E83-4F98-C73C-955EFDAA6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AB4969-CC64-254B-ADC8-650537B5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34583"/>
            <a:ext cx="7772400" cy="354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5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16FA1-190F-AF81-4679-EBBA3E7A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EJERCICIO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609FDC-6312-2E52-C322-03A0119D1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/>
              <a:t>EN 2021 EL SALARIO PROMEDIO DE LA POBLACION ERA $14.32 POR HORA</a:t>
            </a:r>
          </a:p>
          <a:p>
            <a:r>
              <a:rPr lang="es-ES_tradnl" dirty="0"/>
              <a:t>EN 2023, (UNA MUESTRA DE 75) LA MEDIA MUESTRAL FUE DE $ 14,68</a:t>
            </a:r>
          </a:p>
          <a:p>
            <a:endParaRPr lang="es-ES_tradnl" dirty="0"/>
          </a:p>
          <a:p>
            <a:r>
              <a:rPr lang="es-ES_tradnl" dirty="0"/>
              <a:t>DESVIACION ESTÁNDAR $ 1.45</a:t>
            </a:r>
          </a:p>
          <a:p>
            <a:endParaRPr lang="es-ES_tradnl" dirty="0"/>
          </a:p>
          <a:p>
            <a:r>
              <a:rPr lang="es-ES_tradnl" dirty="0"/>
              <a:t>HA HABIDO UN AUMENTO EN LA MEDIA POBLACIONAL? </a:t>
            </a:r>
          </a:p>
          <a:p>
            <a:endParaRPr lang="es-ES_tradnl" dirty="0"/>
          </a:p>
          <a:p>
            <a:r>
              <a:rPr lang="es-ES_tradnl" dirty="0"/>
              <a:t>USE SIGNIFICANCIA DE 0,05</a:t>
            </a:r>
          </a:p>
        </p:txBody>
      </p:sp>
    </p:spTree>
    <p:extLst>
      <p:ext uri="{BB962C8B-B14F-4D97-AF65-F5344CB8AC3E}">
        <p14:creationId xmlns:p14="http://schemas.microsoft.com/office/powerpoint/2010/main" val="332165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384FD-E3C4-5B1D-2D77-8128658F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03134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Ejercicio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2CD9EE5-3D85-F339-0A0F-613F930394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54438"/>
                <a:ext cx="10515600" cy="5726243"/>
              </a:xfrm>
            </p:spPr>
            <p:txBody>
              <a:bodyPr>
                <a:normAutofit/>
              </a:bodyPr>
              <a:lstStyle/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highlight>
                      <a:srgbClr val="00FF00"/>
                    </a:highlight>
                    <a:ea typeface="Cambria Math" panose="02040503050406030204" pitchFamily="18" charset="0"/>
                  </a:rPr>
                  <a:t>PRIMER PASO</a:t>
                </a:r>
                <a:r>
                  <a:rPr lang="en-US" dirty="0">
                    <a:ea typeface="Cambria Math" panose="02040503050406030204" pitchFamily="18" charset="0"/>
                  </a:rPr>
                  <a:t>:                                      </a:t>
                </a:r>
                <a:r>
                  <a:rPr lang="en-US" dirty="0">
                    <a:highlight>
                      <a:srgbClr val="00FF00"/>
                    </a:highlight>
                    <a:ea typeface="Cambria Math" panose="02040503050406030204" pitchFamily="18" charset="0"/>
                  </a:rPr>
                  <a:t>SEGUNDO PASO</a:t>
                </a:r>
                <a:r>
                  <a:rPr lang="en-US" dirty="0">
                    <a:ea typeface="Cambria Math" panose="02040503050406030204" pitchFamily="18" charset="0"/>
                  </a:rPr>
                  <a:t>: Z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= 1.64</a:t>
                </a:r>
              </a:p>
              <a:p>
                <a:r>
                  <a:rPr lang="es-ES_tradnl" dirty="0">
                    <a:highlight>
                      <a:srgbClr val="FFFF00"/>
                    </a:highlight>
                  </a:rPr>
                  <a:t>Ho </a:t>
                </a:r>
                <a14:m>
                  <m:oMath xmlns:m="http://schemas.openxmlformats.org/officeDocument/2006/math">
                    <m:r>
                      <a:rPr lang="es-ES_tradnl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s-ES_tradnl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s-ES_tradnl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endParaRPr lang="es-ES_tradnl" dirty="0">
                  <a:highlight>
                    <a:srgbClr val="FFFF00"/>
                  </a:highlight>
                </a:endParaRPr>
              </a:p>
              <a:p>
                <a:r>
                  <a:rPr lang="es-ES_tradnl" dirty="0">
                    <a:highlight>
                      <a:srgbClr val="FFFF00"/>
                    </a:highlight>
                  </a:rPr>
                  <a:t>H1 </a:t>
                </a:r>
                <a14:m>
                  <m:oMath xmlns:m="http://schemas.openxmlformats.org/officeDocument/2006/math">
                    <m:r>
                      <a:rPr lang="es-ES_tradnl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s-ES_tradnl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>
                  <a:highlight>
                    <a:srgbClr val="FFFF00"/>
                  </a:highlight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  <a:ea typeface="Cambria Math" panose="02040503050406030204" pitchFamily="18" charset="0"/>
                  </a:rPr>
                  <a:t>= 1,45</a:t>
                </a:r>
              </a:p>
              <a:p>
                <a14:m>
                  <m:oMath xmlns:m="http://schemas.openxmlformats.org/officeDocument/2006/math">
                    <m:r>
                      <a:rPr lang="es-ES_tradnl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  <a:ea typeface="Cambria Math" panose="02040503050406030204" pitchFamily="18" charset="0"/>
                  </a:rPr>
                  <a:t> =0.05</a:t>
                </a:r>
              </a:p>
              <a:p>
                <a:endParaRPr lang="en-US" dirty="0">
                  <a:highlight>
                    <a:srgbClr val="FFFF00"/>
                  </a:highlight>
                  <a:ea typeface="Cambria Math" panose="02040503050406030204" pitchFamily="18" charset="0"/>
                </a:endParaRPr>
              </a:p>
              <a:p>
                <a:endParaRPr lang="en-US" dirty="0">
                  <a:highlight>
                    <a:srgbClr val="FFFF00"/>
                  </a:highlight>
                  <a:ea typeface="Cambria Math" panose="02040503050406030204" pitchFamily="18" charset="0"/>
                </a:endParaRPr>
              </a:p>
              <a:p>
                <a:endParaRPr lang="en-US" dirty="0">
                  <a:highlight>
                    <a:srgbClr val="FFFF00"/>
                  </a:highlight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</a:t>
                </a:r>
                <a:r>
                  <a:rPr lang="en-US" b="0" dirty="0">
                    <a:ea typeface="Cambria Math" panose="02040503050406030204" pitchFamily="18" charset="0"/>
                  </a:rPr>
                  <a:t>                           </a:t>
                </a:r>
                <a:r>
                  <a:rPr lang="en-US" b="0" dirty="0">
                    <a:highlight>
                      <a:srgbClr val="00FF00"/>
                    </a:highlight>
                    <a:ea typeface="Cambria Math" panose="02040503050406030204" pitchFamily="18" charset="0"/>
                  </a:rPr>
                  <a:t>TERCER PASO                                      =  2,11</a:t>
                </a: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2CD9EE5-3D85-F339-0A0F-613F93039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54438"/>
                <a:ext cx="10515600" cy="5726243"/>
              </a:xfrm>
              <a:blipFill>
                <a:blip r:embed="rId2"/>
                <a:stretch>
                  <a:fillRect l="-1086" b="-44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>
            <a:extLst>
              <a:ext uri="{FF2B5EF4-FFF2-40B4-BE49-F238E27FC236}">
                <a16:creationId xmlns:a16="http://schemas.microsoft.com/office/drawing/2014/main" id="{AF4E53C9-82DA-932F-8044-25FBEAAE9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74" y="5463081"/>
            <a:ext cx="2425700" cy="1117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712443-736B-3A39-15A5-3AD609353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374" y="2023339"/>
            <a:ext cx="4001474" cy="21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0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6E0BF02F-BE87-F1AC-8AFD-2B19514BAD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_tradnl" dirty="0"/>
                  <a:t>Prueba de H muestrales t   ( n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30)</m:t>
                    </m:r>
                  </m:oMath>
                </a14:m>
                <a:br>
                  <a:rPr lang="es-ES_tradnl" dirty="0"/>
                </a:br>
                <a:r>
                  <a:rPr lang="es-ES_tradnl" dirty="0"/>
                  <a:t> 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6E0BF02F-BE87-F1AC-8AFD-2B19514BA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t="-13333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92F828E-917D-E9BA-1A4F-38CD5236AC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Paso 1- DETERMINAR H</a:t>
                </a:r>
              </a:p>
              <a:p>
                <a:r>
                  <a:rPr lang="es-ES_tradnl" dirty="0"/>
                  <a:t>Paso 2- SIGNIFICANCIA (ALFA)</a:t>
                </a:r>
              </a:p>
              <a:p>
                <a:r>
                  <a:rPr lang="es-ES_tradnl" dirty="0"/>
                  <a:t>Paso 3- DEFNIR ESTADÍSTICO DE PRUEBA</a:t>
                </a:r>
              </a:p>
              <a:p>
                <a:pPr marL="0" indent="0">
                  <a:buNone/>
                </a:pPr>
                <a:r>
                  <a:rPr lang="es-ES_tradnl" dirty="0"/>
                  <a:t>    t    ( n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30)</m:t>
                    </m:r>
                  </m:oMath>
                </a14:m>
                <a:endParaRPr lang="es-ES_tradnl" dirty="0"/>
              </a:p>
              <a:p>
                <a:pPr marL="0" indent="0">
                  <a:buNone/>
                </a:pPr>
                <a:r>
                  <a:rPr lang="es-ES_tradnl" dirty="0"/>
                  <a:t>    GL  ( N-1) </a:t>
                </a:r>
              </a:p>
              <a:p>
                <a:pPr marL="0" indent="0">
                  <a:buNone/>
                </a:pPr>
                <a:r>
                  <a:rPr lang="es-ES_tradnl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92F828E-917D-E9BA-1A4F-38CD5236A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3C46DB09-2A14-64F2-91E5-C2FCA12DB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021" y="3429000"/>
            <a:ext cx="3517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9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4C4DE6A-1D83-BBE6-A371-F1D652E9F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3280" y="12495"/>
            <a:ext cx="5849257" cy="6845505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3C68CD-90AA-D145-371D-6EF2ECB4DE42}"/>
              </a:ext>
            </a:extLst>
          </p:cNvPr>
          <p:cNvSpPr txBox="1"/>
          <p:nvPr/>
        </p:nvSpPr>
        <p:spPr>
          <a:xfrm>
            <a:off x="382772" y="1127050"/>
            <a:ext cx="5203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i="1" dirty="0"/>
              <a:t>TABLA  t </a:t>
            </a:r>
            <a:r>
              <a:rPr lang="es-ES_tradnl" sz="3200" i="1" dirty="0" err="1"/>
              <a:t>Student</a:t>
            </a:r>
            <a:r>
              <a:rPr lang="es-ES_tradnl" sz="3200" i="1" dirty="0"/>
              <a:t> </a:t>
            </a:r>
          </a:p>
          <a:p>
            <a:r>
              <a:rPr lang="es-ES_tradnl" sz="3200" i="1" dirty="0"/>
              <a:t>PARA DOBLE COLA</a:t>
            </a:r>
          </a:p>
        </p:txBody>
      </p:sp>
    </p:spTree>
    <p:extLst>
      <p:ext uri="{BB962C8B-B14F-4D97-AF65-F5344CB8AC3E}">
        <p14:creationId xmlns:p14="http://schemas.microsoft.com/office/powerpoint/2010/main" val="460283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DC6235-D67F-7B97-0F98-4B34F3A8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62"/>
          <a:stretch/>
        </p:blipFill>
        <p:spPr>
          <a:xfrm>
            <a:off x="5076845" y="228598"/>
            <a:ext cx="4672381" cy="6180341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A19DBD4-6F90-C15B-474A-C1B975B323F4}"/>
              </a:ext>
            </a:extLst>
          </p:cNvPr>
          <p:cNvSpPr txBox="1"/>
          <p:nvPr/>
        </p:nvSpPr>
        <p:spPr>
          <a:xfrm>
            <a:off x="382772" y="1127050"/>
            <a:ext cx="5203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i="1" dirty="0"/>
              <a:t>TABLA  t </a:t>
            </a:r>
            <a:r>
              <a:rPr lang="es-ES_tradnl" sz="3200" i="1" dirty="0" err="1"/>
              <a:t>Student</a:t>
            </a:r>
            <a:r>
              <a:rPr lang="es-ES_tradnl" sz="3200" i="1" dirty="0"/>
              <a:t> </a:t>
            </a:r>
          </a:p>
          <a:p>
            <a:r>
              <a:rPr lang="es-ES_tradnl" sz="3200" i="1" dirty="0"/>
              <a:t>Unilateral</a:t>
            </a:r>
          </a:p>
        </p:txBody>
      </p:sp>
    </p:spTree>
    <p:extLst>
      <p:ext uri="{BB962C8B-B14F-4D97-AF65-F5344CB8AC3E}">
        <p14:creationId xmlns:p14="http://schemas.microsoft.com/office/powerpoint/2010/main" val="1084110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89EB5-F8E9-C5FC-077B-E8792274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EJERCICIO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BDAA5B-A129-F132-7E56-909143059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300" y="1842294"/>
            <a:ext cx="8407400" cy="4318000"/>
          </a:xfrm>
        </p:spPr>
      </p:pic>
    </p:spTree>
    <p:extLst>
      <p:ext uri="{BB962C8B-B14F-4D97-AF65-F5344CB8AC3E}">
        <p14:creationId xmlns:p14="http://schemas.microsoft.com/office/powerpoint/2010/main" val="3008075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C46C7-B3BB-C946-8D8B-8A35CCBC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ERRORES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1731A9-5194-C047-8C65-7D2198F8E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b="1" dirty="0"/>
              <a:t>Dentro de la estadística inferencial encontramos dos conceptos importantes: </a:t>
            </a:r>
          </a:p>
          <a:p>
            <a:r>
              <a:rPr lang="es-EC" b="1" dirty="0"/>
              <a:t>Error tipo I y error tipo II</a:t>
            </a:r>
            <a:r>
              <a:rPr lang="es-EC" dirty="0"/>
              <a:t>.</a:t>
            </a:r>
          </a:p>
          <a:p>
            <a:r>
              <a:rPr lang="es-EC" dirty="0"/>
              <a:t> Estos surgen cuando estamos realizando pruebas de hipótesis, con una hipótesis nula y una hipótesis alternativa.</a:t>
            </a:r>
          </a:p>
          <a:p>
            <a:r>
              <a:rPr lang="es-EC" dirty="0"/>
              <a:t>Son </a:t>
            </a:r>
            <a:r>
              <a:rPr lang="es-EC" b="1" dirty="0"/>
              <a:t>tipos de errores que podemos cometer cuando en una investigación estamos ante la formulación de hipótesis estadísticas</a:t>
            </a:r>
            <a:r>
              <a:rPr lang="es-EC" dirty="0"/>
              <a:t> </a:t>
            </a:r>
          </a:p>
          <a:p>
            <a:r>
              <a:rPr lang="es-EC" dirty="0"/>
              <a:t>Ninguna prueba de hipótesis es 100% cierta. Puesto que la prueba se basa en probabilidades, siempre existe la posibilidad de llegar a una conclusión incorrecta. </a:t>
            </a:r>
          </a:p>
          <a:p>
            <a:r>
              <a:rPr lang="es-EC"/>
              <a:t>Dependen de la significancia y de la potencia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3848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C5497-D659-AD4E-8BF4-7BF535FC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ERRORES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DE271D-ED91-6749-86A0-B12C234C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0688"/>
            <a:ext cx="9266585" cy="44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7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FCA28-4084-674D-A7E7-B05E9CF1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ERRORES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725E93-F60A-9447-92C8-9EB1587C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Error Tipo I Probabilidad de rechazar Ho dado que Ho es verdadera</a:t>
            </a:r>
          </a:p>
          <a:p>
            <a:r>
              <a:rPr lang="es-ES_tradnl" dirty="0"/>
              <a:t>Error Tipo II Probabilidad de no rechazar Ho dado que Ho es falsa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Como nos protegemos del error Tipo II??</a:t>
            </a:r>
          </a:p>
          <a:p>
            <a:endParaRPr lang="es-ES_tradnl" dirty="0"/>
          </a:p>
          <a:p>
            <a:r>
              <a:rPr lang="es-ES_tradnl" dirty="0"/>
              <a:t>Aumentando tamaño de la muestra</a:t>
            </a:r>
          </a:p>
        </p:txBody>
      </p:sp>
    </p:spTree>
    <p:extLst>
      <p:ext uri="{BB962C8B-B14F-4D97-AF65-F5344CB8AC3E}">
        <p14:creationId xmlns:p14="http://schemas.microsoft.com/office/powerpoint/2010/main" val="240355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6A838-E767-854F-9B51-AD3F9069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Las principales funciones de las hipótesis. </a:t>
            </a:r>
            <a:br>
              <a:rPr lang="es-EC" dirty="0"/>
            </a:b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90DBA-9F9C-184D-BC05-6A437DFA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54"/>
            <a:ext cx="10515600" cy="4752609"/>
          </a:xfrm>
        </p:spPr>
        <p:txBody>
          <a:bodyPr>
            <a:normAutofit/>
          </a:bodyPr>
          <a:lstStyle/>
          <a:p>
            <a:r>
              <a:rPr lang="es-EC" dirty="0"/>
              <a:t>Son las guías de una investigación en el enfoque cuantitativo. Formularlas nos ayuda a saber lo que tratamos de buscar, de probar. Proporcionan orden y lógica al estudio. </a:t>
            </a:r>
          </a:p>
          <a:p>
            <a:r>
              <a:rPr lang="es-EC" dirty="0"/>
              <a:t>Tienen una función descriptiva y explicativa,según sea el caso.Cada vez  que una hipótesis recibe evidencia empírica a favor o en contra, nos dice algo acerca del fenómeno con el que se asocia o hace referencia. </a:t>
            </a:r>
          </a:p>
          <a:p>
            <a:r>
              <a:rPr lang="es-EC" dirty="0"/>
              <a:t>Probar teorías. Cuando varias hipótesis de una teoría reciben evidencia positiva, la teoría va haciéndose más sólida; y cuanto más evidencia haya a favor de aquéllas, más evidencia habrá a favor de ésta.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4847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29FA3-A667-0E4A-89C6-A123869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E5060B-24EB-1D4A-88F3-A81B5F16A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https://www.youtube.com/watch?v</a:t>
            </a:r>
            <a:r>
              <a:rPr lang="es-ES_tradnl">
                <a:hlinkClick r:id="rId2"/>
              </a:rPr>
              <a:t>=8utolgwQdRU</a:t>
            </a:r>
            <a:endParaRPr lang="es-ES_tradnl"/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83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CD087-8701-6C48-8AE2-FA99558D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Hipótesis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E3CB3A-0BB5-CA4C-9438-903101CE0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Son respuestas tentativas a la pregunta de investigación que realizamos en el planteamiento del problema, redactadas en forma afirmativa y específicas</a:t>
            </a:r>
          </a:p>
          <a:p>
            <a:r>
              <a:rPr lang="es-ES_tradnl" dirty="0"/>
              <a:t>Van a ser comprobadas en nuestro estudio</a:t>
            </a:r>
          </a:p>
          <a:p>
            <a:r>
              <a:rPr lang="es-ES_tradnl" dirty="0"/>
              <a:t>Requisitos: </a:t>
            </a:r>
          </a:p>
          <a:p>
            <a:pPr lvl="1"/>
            <a:r>
              <a:rPr lang="es-ES_tradnl" dirty="0"/>
              <a:t>Simples, específicas y claras</a:t>
            </a:r>
          </a:p>
          <a:p>
            <a:pPr lvl="1"/>
            <a:r>
              <a:rPr lang="es-ES_tradnl" dirty="0"/>
              <a:t>Deben ser verificables (herramientas y técnicas validadas y confiables)</a:t>
            </a:r>
          </a:p>
          <a:p>
            <a:pPr lvl="1"/>
            <a:r>
              <a:rPr lang="es-ES_tradnl" dirty="0"/>
              <a:t>Fuerte conocimiento del área que estamos investigando</a:t>
            </a:r>
          </a:p>
          <a:p>
            <a:r>
              <a:rPr lang="es-ES_tradnl" b="1" dirty="0"/>
              <a:t>EJEMPLO</a:t>
            </a:r>
            <a:r>
              <a:rPr lang="es-ES_tradnl" dirty="0"/>
              <a:t>: la estatura promedio de los varones del curso de quinto semestre  es superior a la de las mujeres </a:t>
            </a:r>
          </a:p>
        </p:txBody>
      </p:sp>
    </p:spTree>
    <p:extLst>
      <p:ext uri="{BB962C8B-B14F-4D97-AF65-F5344CB8AC3E}">
        <p14:creationId xmlns:p14="http://schemas.microsoft.com/office/powerpoint/2010/main" val="372227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74A22-BFAF-4D4D-AAE1-D21697BD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67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Tipos de hipótesis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E571A-EBA2-324E-ACC3-B50539BF2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239"/>
            <a:ext cx="10515600" cy="4905724"/>
          </a:xfrm>
        </p:spPr>
        <p:txBody>
          <a:bodyPr>
            <a:normAutofit/>
          </a:bodyPr>
          <a:lstStyle/>
          <a:p>
            <a:r>
              <a:rPr lang="es-EC" dirty="0"/>
              <a:t>La hipótesis formulada con intención de rechazarla se llama </a:t>
            </a:r>
            <a:r>
              <a:rPr lang="es-EC" i="1" dirty="0"/>
              <a:t>hipótesis nula </a:t>
            </a:r>
            <a:r>
              <a:rPr lang="es-EC" dirty="0"/>
              <a:t>y se representa por H</a:t>
            </a:r>
            <a:r>
              <a:rPr lang="es-EC" baseline="-25000" dirty="0"/>
              <a:t>0</a:t>
            </a:r>
            <a:r>
              <a:rPr lang="es-EC" dirty="0"/>
              <a:t>. Rechazar H</a:t>
            </a:r>
            <a:r>
              <a:rPr lang="es-EC" baseline="-25000" dirty="0"/>
              <a:t>0</a:t>
            </a:r>
            <a:r>
              <a:rPr lang="es-EC" dirty="0"/>
              <a:t> implica aceptar una </a:t>
            </a:r>
            <a:r>
              <a:rPr lang="es-EC" i="1" dirty="0"/>
              <a:t>hipótesis alternativa</a:t>
            </a:r>
            <a:r>
              <a:rPr lang="es-EC" dirty="0"/>
              <a:t> (H</a:t>
            </a:r>
            <a:r>
              <a:rPr lang="es-EC" baseline="-25000" dirty="0"/>
              <a:t>1 </a:t>
            </a:r>
            <a:r>
              <a:rPr lang="es-EC" i="1" dirty="0"/>
              <a:t>o HI</a:t>
            </a:r>
            <a:r>
              <a:rPr lang="es-EC" dirty="0"/>
              <a:t>).</a:t>
            </a:r>
          </a:p>
          <a:p>
            <a:endParaRPr lang="es-EC" dirty="0"/>
          </a:p>
          <a:p>
            <a:r>
              <a:rPr lang="es-EC" b="1" dirty="0">
                <a:solidFill>
                  <a:schemeClr val="accent6">
                    <a:lumMod val="75000"/>
                  </a:schemeClr>
                </a:solidFill>
              </a:rPr>
              <a:t>HIPOTESIS DEL INVESTIGADOR (HI)</a:t>
            </a:r>
            <a:r>
              <a:rPr lang="es-ES_tradnl" dirty="0"/>
              <a:t>es lo que el investigador realmente piensa que es causa de un fenómeno.</a:t>
            </a:r>
          </a:p>
          <a:p>
            <a:pPr marL="0" indent="0">
              <a:buNone/>
            </a:pPr>
            <a:r>
              <a:rPr lang="es-ES_tradnl" b="1" dirty="0"/>
              <a:t>EJEMPLO</a:t>
            </a:r>
          </a:p>
          <a:p>
            <a:pPr marL="0" indent="0">
              <a:buNone/>
            </a:pPr>
            <a:r>
              <a:rPr lang="es-ES_tradnl" dirty="0"/>
              <a:t>La estatura promedio de los varones del curso de quinto semestre  es superior a la de las mujeres</a:t>
            </a:r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7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74A22-BFAF-4D4D-AAE1-D21697BD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67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Tipos de hipótesis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E571A-EBA2-324E-ACC3-B50539BF2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239"/>
            <a:ext cx="10515600" cy="4905724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HIPÓTESIS NULA (H0) </a:t>
            </a:r>
            <a:r>
              <a:rPr lang="es-ES_tradnl" dirty="0"/>
              <a:t>es una hipótesis que el investigador trata de refutar, rechazar o anular. (NEGAMOS LA HIPOTESIS DE INVESTIGACIÓN)</a:t>
            </a:r>
          </a:p>
          <a:p>
            <a:endParaRPr lang="es-ES_tradnl" dirty="0"/>
          </a:p>
          <a:p>
            <a:r>
              <a:rPr lang="es-ES_tradnl" b="1" dirty="0"/>
              <a:t>Ejemplo</a:t>
            </a:r>
          </a:p>
          <a:p>
            <a:r>
              <a:rPr lang="es-ES_tradnl" dirty="0"/>
              <a:t>HO La estatura media de los varones del curso de quinto no es mayor a la de las mujeres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681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74A22-BFAF-4D4D-AAE1-D21697BD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67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Tipos de hipótesis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E571A-EBA2-324E-ACC3-B50539BF2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239"/>
            <a:ext cx="10515600" cy="4905724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HIPÓTESIS ALTERNATIVA (H1)  </a:t>
            </a:r>
            <a:r>
              <a:rPr lang="es-ES_tradnl" dirty="0"/>
              <a:t>describe lo que se concluye si se rechaza la hipótesis nula. </a:t>
            </a:r>
            <a:r>
              <a:rPr lang="es-EC" dirty="0"/>
              <a:t>sólo pueden formularse cuando efectivamente hay otras posibilidades, además de las hipótesis de investigación y nula. De no ser así, no deben establecerse. </a:t>
            </a:r>
          </a:p>
          <a:p>
            <a:endParaRPr lang="es-ES_tradnl" dirty="0"/>
          </a:p>
          <a:p>
            <a:r>
              <a:rPr lang="es-ES_tradnl" b="1" dirty="0"/>
              <a:t>Ejemplo</a:t>
            </a:r>
          </a:p>
          <a:p>
            <a:r>
              <a:rPr lang="es-ES_tradnl" dirty="0"/>
              <a:t>La estatura promedio de las mujeres del curso de quinto semestre es mayor a la de os varones.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8902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9ADB618-CF2B-084D-ACB0-F2D8E8A23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230739"/>
              </p:ext>
            </p:extLst>
          </p:nvPr>
        </p:nvGraphicFramePr>
        <p:xfrm>
          <a:off x="838200" y="713677"/>
          <a:ext cx="10515600" cy="533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8582039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49165015"/>
                    </a:ext>
                  </a:extLst>
                </a:gridCol>
              </a:tblGrid>
              <a:tr h="634765">
                <a:tc>
                  <a:txBody>
                    <a:bodyPr/>
                    <a:lstStyle/>
                    <a:p>
                      <a:r>
                        <a:rPr lang="es-ES_tradnl" dirty="0"/>
                        <a:t>TIPOS DE HIPOTESIS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EJEMPLOS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67060"/>
                  </a:ext>
                </a:extLst>
              </a:tr>
              <a:tr h="1565173"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/>
                        <a:t>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/>
                        <a:t>La estatura promedio de los varones del curso de quinto semestre  es superior a la de las mujeres</a:t>
                      </a:r>
                      <a:endParaRPr lang="es-EC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s-ES_trad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04380"/>
                  </a:ext>
                </a:extLst>
              </a:tr>
              <a:tr h="1565173"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/>
                        <a:t>H0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/>
                        <a:t>La estatura media de los varones del curso de quinto no es mayor a la de las mujeres</a:t>
                      </a:r>
                    </a:p>
                    <a:p>
                      <a:endParaRPr lang="es-ES_trad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95293"/>
                  </a:ext>
                </a:extLst>
              </a:tr>
              <a:tr h="1565173"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/>
                        <a:t>La estatura promedio de las mujeres del curso de quinto semestre es mayor a la de os varones.</a:t>
                      </a:r>
                    </a:p>
                    <a:p>
                      <a:endParaRPr lang="es-ES_trad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71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10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0B0D9-423F-DD4D-AD82-0957C9F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365125"/>
            <a:ext cx="11285034" cy="1325563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chemeClr val="accent2"/>
                </a:solidFill>
              </a:rPr>
              <a:t>¿</a:t>
            </a:r>
            <a:r>
              <a:rPr lang="es-EC" sz="4000" b="1" dirty="0">
                <a:solidFill>
                  <a:schemeClr val="accent2"/>
                </a:solidFill>
              </a:rPr>
              <a:t>Qué ocurre cuando no se aporta evidencia a favor </a:t>
            </a:r>
            <a:br>
              <a:rPr lang="es-EC" sz="4000" dirty="0">
                <a:solidFill>
                  <a:schemeClr val="accent2"/>
                </a:solidFill>
              </a:rPr>
            </a:br>
            <a:r>
              <a:rPr lang="es-EC" sz="4000" b="1" dirty="0">
                <a:solidFill>
                  <a:schemeClr val="accent2"/>
                </a:solidFill>
              </a:rPr>
              <a:t>de las hipótesis de investigación? </a:t>
            </a:r>
            <a:br>
              <a:rPr lang="es-EC" dirty="0"/>
            </a:b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493C2E-0DDD-3243-AF62-07C2548A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 </a:t>
            </a:r>
          </a:p>
          <a:p>
            <a:pPr algn="just"/>
            <a:r>
              <a:rPr lang="es-EC" dirty="0"/>
              <a:t>Para que las hipótesis tengan utilidad, no es necesario que sean las respuestas correctas a los problemas planteados. En casi todas las investigaciones, el estudioso formula varias hipótesis y espera que alguna de ellas proporcione una solución satisfactoria del problema. Al eliminar cada una de las hipótesis, va estrechando el campo en el cual deberá hallar la respuesta.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57891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1318</Words>
  <Application>Microsoft Macintosh PowerPoint</Application>
  <PresentationFormat>Panorámica</PresentationFormat>
  <Paragraphs>144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CMSSI10</vt:lpstr>
      <vt:lpstr>rubik</vt:lpstr>
      <vt:lpstr>Tema de Office</vt:lpstr>
      <vt:lpstr>CONTRASTE DE HIPOTESIS</vt:lpstr>
      <vt:lpstr>Hipótesis estadística </vt:lpstr>
      <vt:lpstr>Las principales funciones de las hipótesis.  </vt:lpstr>
      <vt:lpstr>Hipótesis</vt:lpstr>
      <vt:lpstr>Tipos de hipótesis</vt:lpstr>
      <vt:lpstr>Tipos de hipótesis</vt:lpstr>
      <vt:lpstr>Tipos de hipótesis</vt:lpstr>
      <vt:lpstr>Presentación de PowerPoint</vt:lpstr>
      <vt:lpstr>¿Qué ocurre cuando no se aporta evidencia a favor  de las hipótesis de investigación?  </vt:lpstr>
      <vt:lpstr>Presentación de PowerPoint</vt:lpstr>
      <vt:lpstr>Repasemos conceptos</vt:lpstr>
      <vt:lpstr>Prueba de Hipótesis</vt:lpstr>
      <vt:lpstr>PRUEBA DE HIPÓTESIS</vt:lpstr>
      <vt:lpstr>PRUEBA DE HIPÓTESIS</vt:lpstr>
      <vt:lpstr>PASOS PARA PRUEBA DE H</vt:lpstr>
      <vt:lpstr>PASOS PARA PRUEBA DE H</vt:lpstr>
      <vt:lpstr>ZONA DE RECHAZO PARA UNA MEDIA O PROMEDIO</vt:lpstr>
      <vt:lpstr>ZONA DE RECHAZO PARA UNA MEDIA O PROMEDIO</vt:lpstr>
      <vt:lpstr>ZONA DE RECHAZO PARA UNA MEDIA O PROMEDIO</vt:lpstr>
      <vt:lpstr>ZONA DE RECHAZO   ( n&gt;30) Tabla Z  </vt:lpstr>
      <vt:lpstr>EJERCICIO</vt:lpstr>
      <vt:lpstr>Ejercicio </vt:lpstr>
      <vt:lpstr>Prueba de H muestrales t   ( n≤30)  </vt:lpstr>
      <vt:lpstr>Presentación de PowerPoint</vt:lpstr>
      <vt:lpstr>Presentación de PowerPoint</vt:lpstr>
      <vt:lpstr>EJERCICIO</vt:lpstr>
      <vt:lpstr>TIPOS DE ERRORES</vt:lpstr>
      <vt:lpstr>TIPOS DE ERRORES</vt:lpstr>
      <vt:lpstr>TIPOS DE ERRORES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CONTRASTE DE HIPOTESIS</dc:title>
  <dc:creator>Fabiana Maria De Leon Nicaretta</dc:creator>
  <cp:lastModifiedBy>Fabiana Maria De Leon Nicaretta</cp:lastModifiedBy>
  <cp:revision>30</cp:revision>
  <dcterms:created xsi:type="dcterms:W3CDTF">2022-01-31T21:07:54Z</dcterms:created>
  <dcterms:modified xsi:type="dcterms:W3CDTF">2024-06-03T16:32:35Z</dcterms:modified>
</cp:coreProperties>
</file>