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44" r:id="rId3"/>
    <p:sldId id="339" r:id="rId4"/>
    <p:sldId id="340" r:id="rId5"/>
    <p:sldId id="257" r:id="rId6"/>
    <p:sldId id="315" r:id="rId7"/>
    <p:sldId id="316" r:id="rId8"/>
    <p:sldId id="341" r:id="rId9"/>
    <p:sldId id="317" r:id="rId10"/>
    <p:sldId id="330" r:id="rId11"/>
    <p:sldId id="342" r:id="rId12"/>
    <p:sldId id="335" r:id="rId13"/>
    <p:sldId id="343" r:id="rId14"/>
    <p:sldId id="318" r:id="rId15"/>
    <p:sldId id="329" r:id="rId16"/>
    <p:sldId id="259" r:id="rId17"/>
    <p:sldId id="337" r:id="rId18"/>
    <p:sldId id="336" r:id="rId19"/>
    <p:sldId id="338" r:id="rId20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444"/>
  </p:normalViewPr>
  <p:slideViewPr>
    <p:cSldViewPr snapToGrid="0" snapToObjects="1">
      <p:cViewPr varScale="1">
        <p:scale>
          <a:sx n="90" d="100"/>
          <a:sy n="90" d="100"/>
        </p:scale>
        <p:origin x="232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2F56E9-CB4A-204F-A408-42823A2A8F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5DBC222-09B0-CF4E-8011-2191403491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60E44D-3A3F-0F44-80F0-14A5CC49C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A82B-4625-4947-90D4-077687F9EE98}" type="datetimeFigureOut">
              <a:rPr lang="es-ES_tradnl" smtClean="0"/>
              <a:t>26/10/23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981C5B-0D31-5145-AABD-0F5661E71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1FBB3DA-DD2C-0E42-B481-41772D7C3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ACF83-C368-4947-ACD5-FEE51809E4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44981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8CAA76-F20D-EF4A-BE9D-E5BE5165B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46ACA54-D7B3-9E4E-80E8-A1EFC813A1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D043A1E-E24B-EC4F-A3C3-EED1E08BE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A82B-4625-4947-90D4-077687F9EE98}" type="datetimeFigureOut">
              <a:rPr lang="es-ES_tradnl" smtClean="0"/>
              <a:t>26/10/23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E2DE6C2-02A1-D64E-96AE-B23A771C7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8F9D48-C387-1D49-9C47-0B2D4048D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ACF83-C368-4947-ACD5-FEE51809E4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63691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7422D2F-15CF-D449-8B4E-5B62845481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1BA8704-9A27-3E44-849F-EC1427DF30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93FF8E-C1BB-E54A-8D74-8CDEA9AA0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A82B-4625-4947-90D4-077687F9EE98}" type="datetimeFigureOut">
              <a:rPr lang="es-ES_tradnl" smtClean="0"/>
              <a:t>26/10/23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725A5A8-7B58-CC49-91AE-17A94F815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CF51DB-12F2-CB41-9E59-65D2E55D9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ACF83-C368-4947-ACD5-FEE51809E4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38310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5F8FA5-FE0A-9C4B-9786-BB9B7A7B6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60A2348-61D3-0E4A-84FC-860ECF9DD2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BFD5D3-9EA1-9548-8A36-EFFCF02BC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A82B-4625-4947-90D4-077687F9EE98}" type="datetimeFigureOut">
              <a:rPr lang="es-ES_tradnl" smtClean="0"/>
              <a:t>26/10/23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4B2472-EFC4-8B40-902F-9D83A7141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339B72-2ACE-A04F-A461-34DF74703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ACF83-C368-4947-ACD5-FEE51809E4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34053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4B2DF8-EAF5-EE42-8C90-F210EF2AA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E667994-C4D5-974B-9956-E0703F9B30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771777-14CF-4640-9BE8-104A3AA2C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A82B-4625-4947-90D4-077687F9EE98}" type="datetimeFigureOut">
              <a:rPr lang="es-ES_tradnl" smtClean="0"/>
              <a:t>26/10/23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0F13BC8-FA64-2540-A63C-BF0090DF4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8B02DF1-9DB5-ED45-8F50-5CF627E72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ACF83-C368-4947-ACD5-FEE51809E4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93226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DF45D3-5BA2-4647-A38A-909040F23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30E7A4-F488-D242-9742-FE13B8B70B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398D049-039A-8F4C-8722-F593A4F20A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D48998-3E5B-C84A-8BA9-A90EE0916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A82B-4625-4947-90D4-077687F9EE98}" type="datetimeFigureOut">
              <a:rPr lang="es-ES_tradnl" smtClean="0"/>
              <a:t>26/10/23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109E36F-0D1A-6F45-8204-4A3D23588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D8335C3-44B6-2F47-AC26-E3F1B62BA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ACF83-C368-4947-ACD5-FEE51809E4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6757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DD857C-6B53-844C-AB63-96995FBAE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D59BAF5-DA3B-464C-9DA7-35C57A7DBF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5148615-A2EB-7A4E-8E1E-CA667EC35A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F8CD61E-163D-A348-90F9-38C09579A6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227D263-5327-5844-AA1E-217E983162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4292499-27A4-0E4F-BA3C-4DB570210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A82B-4625-4947-90D4-077687F9EE98}" type="datetimeFigureOut">
              <a:rPr lang="es-ES_tradnl" smtClean="0"/>
              <a:t>26/10/23</a:t>
            </a:fld>
            <a:endParaRPr lang="es-ES_trad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D8F7461-6FB5-E04F-8A7A-078277193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868C497-E855-6045-BA4F-528C089A0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ACF83-C368-4947-ACD5-FEE51809E4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67889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85AF7E-B8C0-4B45-AEBB-5B3352AE7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C848152-B331-B748-85C9-AA4FFAC5D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A82B-4625-4947-90D4-077687F9EE98}" type="datetimeFigureOut">
              <a:rPr lang="es-ES_tradnl" smtClean="0"/>
              <a:t>26/10/23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8C20D3D-6C32-A542-B041-BE68F1694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3AA68D6-3021-494F-95A2-09967BD88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ACF83-C368-4947-ACD5-FEE51809E4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44242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9C336B5-5899-954F-BB89-9D589DB50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A82B-4625-4947-90D4-077687F9EE98}" type="datetimeFigureOut">
              <a:rPr lang="es-ES_tradnl" smtClean="0"/>
              <a:t>26/10/23</a:t>
            </a:fld>
            <a:endParaRPr lang="es-ES_trad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17AA263-9864-5943-B608-6584B246F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B8B47C2-149C-F84A-B708-E09B5A456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ACF83-C368-4947-ACD5-FEE51809E4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50473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243715-87CB-F146-8AD4-70852000C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49E152-686A-B142-85C6-61611E12E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8AD7483-23AF-574A-89C4-CBF464F250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A3DFC42-4E7C-3E4C-9E39-CF040BFC2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A82B-4625-4947-90D4-077687F9EE98}" type="datetimeFigureOut">
              <a:rPr lang="es-ES_tradnl" smtClean="0"/>
              <a:t>26/10/23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F1520AE-61C6-4B4A-BBDC-60B78C32E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A5B18B0-DB38-B94A-B3AB-E16F74FBC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ACF83-C368-4947-ACD5-FEE51809E4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66151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F7656F-666B-8043-A4C8-7D16EEDE8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C5B69BF-BE28-5245-B48A-C9F30D6504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9239FD4-0E63-7943-933A-C4123352E6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948CBF9-BDEE-864F-BC25-231F05859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A82B-4625-4947-90D4-077687F9EE98}" type="datetimeFigureOut">
              <a:rPr lang="es-ES_tradnl" smtClean="0"/>
              <a:t>26/10/23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7D1F5F2-EB71-1F44-95B9-6AD28C3CC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A4F2854-9871-B74D-8A47-AD1000695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ACF83-C368-4947-ACD5-FEE51809E4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90512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F8B14CB-B915-B545-ABB9-A805718A1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681621A-C5A7-F24E-876D-2A5484C01C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FE56DC-72EA-734C-B51E-5ABEF2245E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6A82B-4625-4947-90D4-077687F9EE98}" type="datetimeFigureOut">
              <a:rPr lang="es-ES_tradnl" smtClean="0"/>
              <a:t>26/10/23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199AB2D-0598-704B-A203-264F7D8AAB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F01569-E342-904D-A90D-E4206CD510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ACF83-C368-4947-ACD5-FEE51809E4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07355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BA5325-F125-6741-B9E9-CF990C105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9688" y="187508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s-EC" dirty="0"/>
              <a:t>DISTRIBUCIÓN DE FRECUENCIAS EN DATOS SIN AGRUPAR</a:t>
            </a:r>
            <a:br>
              <a:rPr lang="es-EC" dirty="0"/>
            </a:br>
            <a:br>
              <a:rPr lang="es-EC" dirty="0"/>
            </a:br>
            <a:endParaRPr lang="es-ES_tradnl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79001C2-0FA6-EBD5-C63A-ACA34E1987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9388" y="3540376"/>
            <a:ext cx="2768600" cy="307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9292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458574" y="1377028"/>
            <a:ext cx="9534659" cy="205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C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una distribución de frecuencia se aprecia el número (frecuencia) de los elementos de cada una de las diversas clases. Sin embargo, con frecuencia lo que interesa es la proporción o porcentaje de elementos en cada clase. La </a:t>
            </a:r>
            <a:r>
              <a:rPr lang="es-EC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FRECUENCIA RELATIVA </a:t>
            </a:r>
            <a:r>
              <a:rPr lang="es-EC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una clase es igual a la parte o proporción de los elementos que pertenecen a cada clase. En un conjunto de datos, en el que hay n observaciones, la frecuencia relativa de cada clase se determina como sigue:</a:t>
            </a:r>
            <a:endParaRPr lang="es-EC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826910" y="114015"/>
            <a:ext cx="9675812" cy="1280890"/>
          </a:xfrm>
        </p:spPr>
        <p:txBody>
          <a:bodyPr>
            <a:normAutofit/>
          </a:bodyPr>
          <a:lstStyle/>
          <a:p>
            <a:r>
              <a:rPr lang="es-EC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DISTRIBUCIÓN DE FRECUENCIA RELATIVA</a:t>
            </a:r>
            <a:endParaRPr lang="es-EC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57968" y="3672749"/>
            <a:ext cx="5477814" cy="10011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419090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3B382D-6FD6-A64F-FCB4-D17EFDEAD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8072" y="291616"/>
            <a:ext cx="10515600" cy="634619"/>
          </a:xfrm>
        </p:spPr>
        <p:txBody>
          <a:bodyPr>
            <a:normAutofit fontScale="90000"/>
          </a:bodyPr>
          <a:lstStyle/>
          <a:p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Frecuencia </a:t>
            </a:r>
            <a:r>
              <a:rPr lang="es-ES_trad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porcentual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E545AC3-E997-93C1-DF3B-39AD73078A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2856" y="1191006"/>
            <a:ext cx="10515600" cy="4351338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s-ES_tradnl" altLang="es-E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se multiplica la Fr por 100, se obtiene el porciento o  porcentaje.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es-ES_tradnl" altLang="es-E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C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Frecuencia Porcentual: </a:t>
            </a:r>
            <a:r>
              <a:rPr lang="es-EC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 frecuencia también se puede expresar como un porcentaje (fp)</a:t>
            </a:r>
          </a:p>
          <a:p>
            <a:pPr marL="0" indent="0">
              <a:buNone/>
            </a:pPr>
            <a:r>
              <a:rPr lang="es-EC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Fp= fr x 100</a:t>
            </a:r>
          </a:p>
          <a:p>
            <a:pPr marL="0" indent="0">
              <a:buNone/>
            </a:pPr>
            <a:endParaRPr lang="es-ES_tradn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_tradnl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39F18CA-CD40-29F6-B4CC-289165A34186}"/>
              </a:ext>
            </a:extLst>
          </p:cNvPr>
          <p:cNvSpPr/>
          <p:nvPr/>
        </p:nvSpPr>
        <p:spPr>
          <a:xfrm>
            <a:off x="944965" y="3597440"/>
            <a:ext cx="10131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EC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FRECUENCIA PORCENTUAL </a:t>
            </a:r>
            <a:r>
              <a:rPr lang="es-EC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una clase es la frecuencia relativa multiplicada por 100.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1131C79-AF7D-C326-DC36-E7A060CFD1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933566" y="4293236"/>
            <a:ext cx="7137713" cy="21554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767198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632226" y="935573"/>
            <a:ext cx="10921283" cy="109899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EC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Las distribuciones de frecuencia relativa para datos cuantitativos se definen de la misma forma que para datos cualitativos. La </a:t>
            </a:r>
            <a:r>
              <a:rPr lang="es-EC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FRECUENCIA RELATIVA </a:t>
            </a:r>
            <a:r>
              <a:rPr lang="es-EC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el cociente, respecto al total de observaciones, de las observaciones que pertenecen a una clase. Si el número de observaciones es n</a:t>
            </a: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479695" y="102939"/>
            <a:ext cx="9675812" cy="677619"/>
          </a:xfrm>
        </p:spPr>
        <p:txBody>
          <a:bodyPr>
            <a:normAutofit fontScale="90000"/>
          </a:bodyPr>
          <a:lstStyle/>
          <a:p>
            <a:pPr algn="ctr"/>
            <a:r>
              <a:rPr lang="es-EC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DISTRIBUCIÓN DE FRECUENCIA RELATIVA datos agrupados </a:t>
            </a:r>
            <a:endParaRPr lang="es-EC" sz="32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2552" y="1754757"/>
            <a:ext cx="4314155" cy="8484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Rectángulo 6"/>
          <p:cNvSpPr/>
          <p:nvPr/>
        </p:nvSpPr>
        <p:spPr>
          <a:xfrm>
            <a:off x="2000517" y="2712995"/>
            <a:ext cx="9328597" cy="981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EC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es-EC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FRECUENCIA PORCENTUAL </a:t>
            </a:r>
            <a:r>
              <a:rPr lang="es-EC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una clase es la frecuencia relativa multiplicada por 100.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EC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Observe que 0.40 de las auditorías, o 40%, necesitaron entre 15 y 19 días. Sólo 0.05%, o 5%, requirió 30 o más días. 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2552" y="3746634"/>
            <a:ext cx="6315075" cy="23197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Rectángulo 8"/>
          <p:cNvSpPr/>
          <p:nvPr/>
        </p:nvSpPr>
        <p:spPr>
          <a:xfrm>
            <a:off x="1826910" y="6286008"/>
            <a:ext cx="109212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1600" dirty="0"/>
              <a:t>            </a:t>
            </a:r>
            <a:r>
              <a:rPr lang="es-EC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DISTRIBUCIONES DE FRECUENCIA RELATIVA Y PORCENTUAL DE LAS AUDITORIAS</a:t>
            </a:r>
          </a:p>
        </p:txBody>
      </p:sp>
    </p:spTree>
    <p:extLst>
      <p:ext uri="{BB962C8B-B14F-4D97-AF65-F5344CB8AC3E}">
        <p14:creationId xmlns:p14="http://schemas.microsoft.com/office/powerpoint/2010/main" val="3570051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4B0194-B714-6F47-4482-08E264989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EJERCICIO 2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397E89-DCA8-8877-364F-C5057C3A9F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0601"/>
            <a:ext cx="5257800" cy="4036362"/>
          </a:xfrm>
        </p:spPr>
        <p:txBody>
          <a:bodyPr>
            <a:normAutofit lnSpcReduction="10000"/>
          </a:bodyPr>
          <a:lstStyle/>
          <a:p>
            <a:pPr algn="just"/>
            <a:r>
              <a:rPr lang="es-EC" b="0" i="0" u="none" strike="noStrike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 una tienda de autos, se registra la cantidad de autos vendidos en el mes de Setiembre.</a:t>
            </a:r>
          </a:p>
          <a:p>
            <a:pPr algn="just"/>
            <a:r>
              <a:rPr lang="es-EC" b="0" i="0" u="none" strike="noStrike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0; 1; 2; 1; 2; 0; 3; 2; 4; 0; 4; 2; 1; 0; 3; 0; 0; 3; 4; 2; 0; 1; 1; 3; 0; 1; 2; 1; 2; 3</a:t>
            </a:r>
          </a:p>
          <a:p>
            <a:pPr marL="0" indent="0" algn="just">
              <a:buNone/>
            </a:pPr>
            <a:endParaRPr lang="es-EC" b="0" i="0" u="none" strike="noStrike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C" b="0" i="0" u="none" strike="noStrike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 los datos obtenidos, </a:t>
            </a:r>
            <a:r>
              <a:rPr lang="es-EC" b="1" i="0" u="none" strike="noStrike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elaborar una tabla de frecuencias (absoluta, relativa y porcentual)</a:t>
            </a:r>
            <a:endParaRPr lang="es-EC" b="0" i="0" u="none" strike="noStrike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_tradnl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C3C8604-4CD7-8AD8-131D-127C0C28D9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1812" y="2425105"/>
            <a:ext cx="4262438" cy="2213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8074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3 Rectángulo"/>
          <p:cNvSpPr>
            <a:spLocks noChangeArrowheads="1"/>
          </p:cNvSpPr>
          <p:nvPr/>
        </p:nvSpPr>
        <p:spPr bwMode="auto">
          <a:xfrm>
            <a:off x="1847849" y="1174750"/>
            <a:ext cx="9176465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s-ES_tradnl" alt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 las frecuencias absolutas o relativas que se acumulan hasta un intervalo de clase dado. </a:t>
            </a: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es-ES_tradnl" altLang="es-E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s-ES_tradnl" alt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calculan sumando las frecuencias (absolutas o relativas) de todas las clases que anteceden a la clase para la cual se está realizando el cálculo. </a:t>
            </a: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es-ES_tradnl" altLang="es-E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s-ES_tradnl" alt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frecuencia acumulada del primer intervalo de clase coincide con la absoluta o relativa del mismo, pues nadie  la  antecede y la del último intervalo es el total de observaciones para la absoluta y en 1 o 100 en dependencia si es una proporción o porcentaje.</a:t>
            </a: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es-ES_tradnl" altLang="es-E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s-EC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el acumulado o suma de las frecuencias absolutas, indica cuantos datos se van contando hasta ese momento o cuántos datos se van reportando.</a:t>
            </a:r>
            <a:endParaRPr lang="es-ES_tradnl" altLang="es-E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1992313" y="425451"/>
            <a:ext cx="8229600" cy="633413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es-ES" altLang="es-ES" sz="32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FRECUENCIAS “ACUMULADAS” </a:t>
            </a:r>
            <a:endParaRPr lang="es-MX" altLang="es-ES" sz="3200" b="1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4502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826910" y="114015"/>
            <a:ext cx="9675812" cy="1280890"/>
          </a:xfrm>
        </p:spPr>
        <p:txBody>
          <a:bodyPr>
            <a:normAutofit/>
          </a:bodyPr>
          <a:lstStyle/>
          <a:p>
            <a:r>
              <a:rPr lang="es-EC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DISTRIBUCIÓN DE FRECUENCIA ABSOLUTA</a:t>
            </a:r>
            <a:endParaRPr lang="es-EC" sz="3200" dirty="0"/>
          </a:p>
        </p:txBody>
      </p:sp>
      <p:sp>
        <p:nvSpPr>
          <p:cNvPr id="7" name="Rectángulo 6"/>
          <p:cNvSpPr/>
          <p:nvPr/>
        </p:nvSpPr>
        <p:spPr>
          <a:xfrm>
            <a:off x="1534302" y="1690301"/>
            <a:ext cx="9328597" cy="981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EC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es-EC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FRECUENCIA ABSOLUTA ACUMULADA </a:t>
            </a:r>
            <a:r>
              <a:rPr lang="es-EC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una clase es la frecuencia absoluta, es decir, </a:t>
            </a:r>
            <a:r>
              <a:rPr lang="es-EC" dirty="0"/>
              <a:t> </a:t>
            </a:r>
            <a:r>
              <a:rPr lang="es-EC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el número de veces que ha aparecido en la muestra un valor más el sumatorio del número inmediatamente menor que el de la variable.</a:t>
            </a:r>
            <a:endParaRPr lang="es-EC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276600" y="3210848"/>
            <a:ext cx="5638800" cy="26581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930773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0B8C76-3C90-BD4E-8538-43A4EBC99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62526"/>
          </a:xfrm>
        </p:spPr>
        <p:txBody>
          <a:bodyPr/>
          <a:lstStyle/>
          <a:p>
            <a:r>
              <a:rPr lang="es-ES_tradnl" dirty="0"/>
              <a:t>Ejercicio 4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075094-AFDB-1C46-ADAA-000C37359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2528"/>
            <a:ext cx="10122568" cy="4621407"/>
          </a:xfrm>
        </p:spPr>
        <p:txBody>
          <a:bodyPr>
            <a:normAutofit lnSpcReduction="10000"/>
          </a:bodyPr>
          <a:lstStyle/>
          <a:p>
            <a:r>
              <a:rPr lang="es-EC" dirty="0"/>
              <a:t>A un grupo de segundo semestre de la carrera de Psicopedagogía se le aplico una encuesta sobre la ciudad de residencia: Riobamba (R) , Quito (Q) , Esmeraldas (E) Ambato (A) obteniendo los siguientes, Cuenca (C) datos: R, R, A, E, Q, Q, E, A, R, E, C, A, C, R, C, E, C, C, E, C, C, R, C, Q, R, R, Q, C, E, A, R, E, A, A, C, R, Q, C, Q, A, E, A, Q, C, A, C, A, R, Q, C, A.</a:t>
            </a:r>
          </a:p>
          <a:p>
            <a:endParaRPr lang="es-EC" dirty="0"/>
          </a:p>
          <a:p>
            <a:endParaRPr lang="es-EC" dirty="0"/>
          </a:p>
          <a:p>
            <a:r>
              <a:rPr lang="es-EC" dirty="0"/>
              <a:t> Establecer la frecuencia absoluta, la relativa, la porcentual y la acumulada</a:t>
            </a:r>
            <a:br>
              <a:rPr lang="es-EC" dirty="0"/>
            </a:b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750958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70D6F3-FCAE-7A43-80A0-B8190CC9F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Ejercicio 5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28FF859F-21F3-4342-8893-43A1B61C90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9079454"/>
              </p:ext>
            </p:extLst>
          </p:nvPr>
        </p:nvGraphicFramePr>
        <p:xfrm>
          <a:off x="1085088" y="1851025"/>
          <a:ext cx="10268712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1452">
                  <a:extLst>
                    <a:ext uri="{9D8B030D-6E8A-4147-A177-3AD203B41FA5}">
                      <a16:colId xmlns:a16="http://schemas.microsoft.com/office/drawing/2014/main" val="2944696735"/>
                    </a:ext>
                  </a:extLst>
                </a:gridCol>
                <a:gridCol w="1711452">
                  <a:extLst>
                    <a:ext uri="{9D8B030D-6E8A-4147-A177-3AD203B41FA5}">
                      <a16:colId xmlns:a16="http://schemas.microsoft.com/office/drawing/2014/main" val="2044978530"/>
                    </a:ext>
                  </a:extLst>
                </a:gridCol>
                <a:gridCol w="1711452">
                  <a:extLst>
                    <a:ext uri="{9D8B030D-6E8A-4147-A177-3AD203B41FA5}">
                      <a16:colId xmlns:a16="http://schemas.microsoft.com/office/drawing/2014/main" val="2384656985"/>
                    </a:ext>
                  </a:extLst>
                </a:gridCol>
                <a:gridCol w="1711452">
                  <a:extLst>
                    <a:ext uri="{9D8B030D-6E8A-4147-A177-3AD203B41FA5}">
                      <a16:colId xmlns:a16="http://schemas.microsoft.com/office/drawing/2014/main" val="1681789824"/>
                    </a:ext>
                  </a:extLst>
                </a:gridCol>
                <a:gridCol w="1711452">
                  <a:extLst>
                    <a:ext uri="{9D8B030D-6E8A-4147-A177-3AD203B41FA5}">
                      <a16:colId xmlns:a16="http://schemas.microsoft.com/office/drawing/2014/main" val="3692860696"/>
                    </a:ext>
                  </a:extLst>
                </a:gridCol>
                <a:gridCol w="1711452">
                  <a:extLst>
                    <a:ext uri="{9D8B030D-6E8A-4147-A177-3AD203B41FA5}">
                      <a16:colId xmlns:a16="http://schemas.microsoft.com/office/drawing/2014/main" val="2406780567"/>
                    </a:ext>
                  </a:extLst>
                </a:gridCol>
              </a:tblGrid>
              <a:tr h="209567">
                <a:tc>
                  <a:txBody>
                    <a:bodyPr/>
                    <a:lstStyle/>
                    <a:p>
                      <a:r>
                        <a:rPr lang="es-ES_tradnl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344326"/>
                  </a:ext>
                </a:extLst>
              </a:tr>
              <a:tr h="209567">
                <a:tc>
                  <a:txBody>
                    <a:bodyPr/>
                    <a:lstStyle/>
                    <a:p>
                      <a:r>
                        <a:rPr lang="es-ES_tradnl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2535176"/>
                  </a:ext>
                </a:extLst>
              </a:tr>
              <a:tr h="209567">
                <a:tc>
                  <a:txBody>
                    <a:bodyPr/>
                    <a:lstStyle/>
                    <a:p>
                      <a:r>
                        <a:rPr lang="es-ES_tradnl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4226499"/>
                  </a:ext>
                </a:extLst>
              </a:tr>
              <a:tr h="209567">
                <a:tc>
                  <a:txBody>
                    <a:bodyPr/>
                    <a:lstStyle/>
                    <a:p>
                      <a:r>
                        <a:rPr lang="es-ES_tradnl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322352"/>
                  </a:ext>
                </a:extLst>
              </a:tr>
              <a:tr h="209567">
                <a:tc>
                  <a:txBody>
                    <a:bodyPr/>
                    <a:lstStyle/>
                    <a:p>
                      <a:r>
                        <a:rPr lang="es-ES_tradnl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7324690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3770F62A-BF8B-9446-886F-C3CF9FAAAD6B}"/>
              </a:ext>
            </a:extLst>
          </p:cNvPr>
          <p:cNvSpPr txBox="1"/>
          <p:nvPr/>
        </p:nvSpPr>
        <p:spPr>
          <a:xfrm>
            <a:off x="1507524" y="4226011"/>
            <a:ext cx="779566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A partir de las edades de los estudiantes, ORGANICE LA TABLA DE FRENCUENCIAS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dirty="0"/>
              <a:t>FRECUENCIA ABSOLUTA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dirty="0"/>
              <a:t>FRECUENCIA RELATIVA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dirty="0"/>
              <a:t>FRECUENCIA ACUMULADA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dirty="0"/>
              <a:t>PORCENTAJE</a:t>
            </a:r>
          </a:p>
        </p:txBody>
      </p:sp>
    </p:spTree>
    <p:extLst>
      <p:ext uri="{BB962C8B-B14F-4D97-AF65-F5344CB8AC3E}">
        <p14:creationId xmlns:p14="http://schemas.microsoft.com/office/powerpoint/2010/main" val="30454236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1389804" y="6112358"/>
            <a:ext cx="132383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DISTRIBUCIONES DE FRECUENCIAS (ACUMULADA, RELATIVAACUMULADAY PORCENTUAL ACUMULADA)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868557" y="828972"/>
            <a:ext cx="9992139" cy="1850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C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FRECUENCIAS RELATIVAS ACUMULADAS</a:t>
            </a:r>
            <a:r>
              <a:rPr lang="es-EC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indica la proporción de todos los datos que tienen valores menores o iguales al límite superior de cada clase. Se calcula sumando las frecuencias relativas o dividiendo la frecuencia acumulada entre la cantidad total de datos (4  entre 20= 0,20). 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C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FRECUENCIAS PORCENTUALES ACUMULADAS: </a:t>
            </a:r>
            <a:r>
              <a:rPr lang="es-EC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indica el porcentaje de todos los datos que tienen valores menores o iguales al límite superior de cada clase. Se obtienen multiplicando las frecuencias relativas acumuladas por 100. 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217172" y="2794138"/>
            <a:ext cx="1914525" cy="26479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31697" y="2807390"/>
            <a:ext cx="3705225" cy="26193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1826910" y="114015"/>
            <a:ext cx="9675812" cy="1280890"/>
          </a:xfrm>
        </p:spPr>
        <p:txBody>
          <a:bodyPr>
            <a:normAutofit/>
          </a:bodyPr>
          <a:lstStyle/>
          <a:p>
            <a:r>
              <a:rPr lang="es-EC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DISTRIBUCIÓN DE FRECUENCIA RELATIVA</a:t>
            </a:r>
            <a:endParaRPr lang="es-EC" sz="3200" dirty="0"/>
          </a:p>
        </p:txBody>
      </p:sp>
    </p:spTree>
    <p:extLst>
      <p:ext uri="{BB962C8B-B14F-4D97-AF65-F5344CB8AC3E}">
        <p14:creationId xmlns:p14="http://schemas.microsoft.com/office/powerpoint/2010/main" val="39995994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BEE525-47AB-9007-66DE-F4D981151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0" i="0" u="none" strike="noStrike" dirty="0">
                <a:solidFill>
                  <a:srgbClr val="212529"/>
                </a:solidFill>
                <a:effectLst/>
                <a:latin typeface="Poppins" pitchFamily="2" charset="77"/>
              </a:rPr>
              <a:t>Ejercicio:</a:t>
            </a:r>
            <a:br>
              <a:rPr lang="es-EC" b="0" i="0" u="none" strike="noStrike" dirty="0">
                <a:solidFill>
                  <a:srgbClr val="212529"/>
                </a:solidFill>
                <a:effectLst/>
                <a:latin typeface="Poppins" pitchFamily="2" charset="77"/>
              </a:rPr>
            </a:br>
            <a:endParaRPr lang="es-ES_tradn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39D069-6B1B-0E4F-AFEB-A642605BD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br>
              <a:rPr lang="es-EC" dirty="0"/>
            </a:br>
            <a:r>
              <a:rPr lang="es-EC" dirty="0">
                <a:solidFill>
                  <a:srgbClr val="212529"/>
                </a:solidFill>
                <a:latin typeface="+mj-lt"/>
              </a:rPr>
              <a:t>D</a:t>
            </a:r>
            <a:r>
              <a:rPr lang="es-EC" b="0" i="0" u="none" strike="noStrike" dirty="0">
                <a:solidFill>
                  <a:srgbClr val="212529"/>
                </a:solidFill>
                <a:effectLst/>
                <a:latin typeface="+mj-lt"/>
              </a:rPr>
              <a:t>eberán elaborar una encuesta con 5 variables, describiendo a que tipo de variable de las trabajadas en clase corresponde</a:t>
            </a:r>
            <a:br>
              <a:rPr lang="es-EC">
                <a:latin typeface="+mj-lt"/>
              </a:rPr>
            </a:br>
            <a:endParaRPr lang="es-EC">
              <a:latin typeface="+mj-lt"/>
            </a:endParaRPr>
          </a:p>
          <a:p>
            <a:pPr marL="0" indent="0" algn="just">
              <a:buNone/>
            </a:pPr>
            <a:r>
              <a:rPr lang="es-EC" b="0" i="0" u="none" strike="noStrike">
                <a:solidFill>
                  <a:srgbClr val="212529"/>
                </a:solidFill>
                <a:effectLst/>
                <a:latin typeface="+mj-lt"/>
              </a:rPr>
              <a:t>Aplicar </a:t>
            </a:r>
            <a:r>
              <a:rPr lang="es-EC" b="0" i="0" u="none" strike="noStrike" dirty="0">
                <a:solidFill>
                  <a:srgbClr val="212529"/>
                </a:solidFill>
                <a:effectLst/>
                <a:latin typeface="+mj-lt"/>
              </a:rPr>
              <a:t>la encuesta a 25 compañeros del curso</a:t>
            </a:r>
          </a:p>
          <a:p>
            <a:pPr marL="0" indent="0" algn="just">
              <a:buNone/>
            </a:pPr>
            <a:r>
              <a:rPr lang="es-EC" b="0" i="0" u="none" strike="noStrike" dirty="0">
                <a:solidFill>
                  <a:srgbClr val="212529"/>
                </a:solidFill>
                <a:effectLst/>
                <a:latin typeface="+mj-lt"/>
              </a:rPr>
              <a:t> </a:t>
            </a:r>
            <a:br>
              <a:rPr lang="es-EC" dirty="0">
                <a:latin typeface="+mj-lt"/>
              </a:rPr>
            </a:br>
            <a:r>
              <a:rPr lang="es-EC" b="0" i="0" u="none" strike="noStrike" dirty="0">
                <a:solidFill>
                  <a:srgbClr val="212529"/>
                </a:solidFill>
                <a:effectLst/>
                <a:latin typeface="+mj-lt"/>
              </a:rPr>
              <a:t>Tabular los datos ( presentando la distribución de frecuencia)</a:t>
            </a:r>
            <a:endParaRPr lang="es-ES_tradn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38273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333132-9803-69BF-32BC-DE3E41DC9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Ejercicios para resolver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D35665D-DD66-BEF8-9E99-BB95A9E7B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Quieren conocer si un grupo de individuos está a favor o en contra de la exhibición de imágenes violentas en redes sociales, para lo cual han recogido los siguientes datos:</a:t>
            </a:r>
            <a:endParaRPr lang="es-EC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s-ES_tradnl" dirty="0"/>
          </a:p>
          <a:p>
            <a:endParaRPr lang="es-ES_tradnl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CD1D865B-0F53-E1B4-99B9-804ED006B10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98" r="1940" b="3669"/>
          <a:stretch/>
        </p:blipFill>
        <p:spPr bwMode="auto">
          <a:xfrm>
            <a:off x="4097337" y="2453957"/>
            <a:ext cx="3997325" cy="19500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34847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0E81DA-92E1-3458-0C24-6B793A266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_tradn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Diferencias entre distribución de datos agrupados- no agrupados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2E67846-04E0-3DFB-E8CF-4D94438410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C" sz="2400" b="0" i="0" u="none" strike="noStrike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Una forma de resumir los resultados es crear una </a:t>
            </a:r>
            <a:r>
              <a:rPr lang="es-EC" sz="2400" b="1" i="0" u="none" strike="noStrike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distribución de frecuencia</a:t>
            </a:r>
            <a:r>
              <a:rPr lang="es-EC" sz="2400" b="0" i="0" u="none" strike="noStrike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, que nos dice con qué frecuencia ocurren valores diferentes en un conjunto de datos.</a:t>
            </a:r>
          </a:p>
          <a:p>
            <a:pPr algn="just"/>
            <a:endParaRPr lang="es-EC" sz="2400" b="0" i="0" u="none" strike="noStrike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C" sz="2400" b="0" i="0" u="none" strike="noStrike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 menudo utilizamos </a:t>
            </a:r>
            <a:r>
              <a:rPr lang="es-EC" sz="2400" b="1" i="0" u="none" strike="noStrike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distribuciones de frecuencia agrupadas</a:t>
            </a:r>
            <a:r>
              <a:rPr lang="es-EC" sz="2400" b="0" i="0" u="none" strike="noStrike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, en las que creamos grupos de valores y luego resumimos cuántas observaciones de un conjunto de datos se incluyen en esos grupos. Por ejemplo:</a:t>
            </a:r>
            <a:endParaRPr lang="es-EC" sz="24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_tradnl" dirty="0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66B5AE7C-6F9F-D90F-BE7C-514B4D229C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4630705"/>
              </p:ext>
            </p:extLst>
          </p:nvPr>
        </p:nvGraphicFramePr>
        <p:xfrm>
          <a:off x="3317558" y="4574667"/>
          <a:ext cx="4559808" cy="1463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279904">
                  <a:extLst>
                    <a:ext uri="{9D8B030D-6E8A-4147-A177-3AD203B41FA5}">
                      <a16:colId xmlns:a16="http://schemas.microsoft.com/office/drawing/2014/main" val="2049377688"/>
                    </a:ext>
                  </a:extLst>
                </a:gridCol>
                <a:gridCol w="2279904">
                  <a:extLst>
                    <a:ext uri="{9D8B030D-6E8A-4147-A177-3AD203B41FA5}">
                      <a16:colId xmlns:a16="http://schemas.microsoft.com/office/drawing/2014/main" val="3184452145"/>
                    </a:ext>
                  </a:extLst>
                </a:gridCol>
              </a:tblGrid>
              <a:tr h="318516">
                <a:tc>
                  <a:txBody>
                    <a:bodyPr/>
                    <a:lstStyle/>
                    <a:p>
                      <a:r>
                        <a:rPr lang="es-ES_tradnl" dirty="0" err="1"/>
                        <a:t>Cant</a:t>
                      </a:r>
                      <a:r>
                        <a:rPr lang="es-ES_tradnl" dirty="0"/>
                        <a:t>. Mascotas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Frecuencia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724266"/>
                  </a:ext>
                </a:extLst>
              </a:tr>
              <a:tr h="318516">
                <a:tc>
                  <a:txBody>
                    <a:bodyPr/>
                    <a:lstStyle/>
                    <a:p>
                      <a:r>
                        <a:rPr lang="es-ES_tradnl" dirty="0"/>
                        <a:t>1-2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8063820"/>
                  </a:ext>
                </a:extLst>
              </a:tr>
              <a:tr h="318516">
                <a:tc>
                  <a:txBody>
                    <a:bodyPr/>
                    <a:lstStyle/>
                    <a:p>
                      <a:r>
                        <a:rPr lang="es-ES_tradnl" dirty="0"/>
                        <a:t>3-4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3922877"/>
                  </a:ext>
                </a:extLst>
              </a:tr>
              <a:tr h="318516">
                <a:tc>
                  <a:txBody>
                    <a:bodyPr/>
                    <a:lstStyle/>
                    <a:p>
                      <a:r>
                        <a:rPr lang="es-ES_tradnl" dirty="0"/>
                        <a:t>5-6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348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4607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63FD68-55A0-A9DC-479D-61364DF87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Distribución de datos NO agrupados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E0F4EF-540B-D979-A9E1-045D668DE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C" b="0" i="0" u="none" strike="noStrike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Las distribuciones de frecuencia desagrupadas pueden ser útiles cuando desea ver la frecuencia con la que ocurre cada valor individual en un conjunto de datos.</a:t>
            </a:r>
          </a:p>
          <a:p>
            <a:pPr algn="just"/>
            <a:endParaRPr lang="es-EC" b="0" i="0" u="none" strike="noStrike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C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s-EC" b="1" i="0" u="none" strike="noStrike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 distribuciones de frecuencia no agrupadas funcionan mejor con conjuntos de datos pequeños en los que solo hay unos pocos valores únicos.</a:t>
            </a:r>
            <a:endParaRPr lang="es-EC" b="0" i="0" u="none" strike="noStrike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br>
              <a:rPr lang="es-EC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808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91B87E-0FF2-3545-867F-449E31EB6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Tablas frecuencias datos sin agrupar</a:t>
            </a:r>
            <a:br>
              <a:rPr lang="es-EC" dirty="0"/>
            </a:br>
            <a:endParaRPr lang="es-ES_tradn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552278-D9A0-9347-8888-770EE9B76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85000" lnSpcReduction="10000"/>
          </a:bodyPr>
          <a:lstStyle/>
          <a:p>
            <a:r>
              <a:rPr lang="es-EC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 cuadros que facilitan la comprensión y posterior análisis y utilización de los datos. En ella se colocan los posibles valores de la variable y su frecuencia.</a:t>
            </a:r>
          </a:p>
          <a:p>
            <a:endParaRPr lang="es-EC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s-EC" b="1" i="0" u="none" strike="noStrike" dirty="0">
                <a:solidFill>
                  <a:srgbClr val="222222"/>
                </a:solidFill>
                <a:effectLst/>
                <a:latin typeface="-apple-system"/>
              </a:rPr>
              <a:t>Valores de la variable</a:t>
            </a:r>
            <a:endParaRPr lang="es-EC" b="0" i="0" u="none" strike="noStrike" dirty="0">
              <a:solidFill>
                <a:srgbClr val="222222"/>
              </a:solidFill>
              <a:effectLst/>
              <a:latin typeface="-apple-system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s-EC" b="1" i="0" u="none" strike="noStrike" dirty="0">
                <a:solidFill>
                  <a:srgbClr val="222222"/>
                </a:solidFill>
                <a:effectLst/>
                <a:latin typeface="-apple-system"/>
              </a:rPr>
              <a:t>Frecuencia absoluta</a:t>
            </a:r>
            <a:endParaRPr lang="es-EC" b="0" i="0" u="none" strike="noStrike" dirty="0">
              <a:solidFill>
                <a:srgbClr val="222222"/>
              </a:solidFill>
              <a:effectLst/>
              <a:latin typeface="-apple-system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s-EC" b="1" i="0" u="none" strike="noStrike" dirty="0">
                <a:solidFill>
                  <a:srgbClr val="222222"/>
                </a:solidFill>
                <a:effectLst/>
                <a:latin typeface="-apple-system"/>
              </a:rPr>
              <a:t>Frecuencia acumulada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EC" b="1" i="0" u="none" strike="noStrike" dirty="0">
                <a:solidFill>
                  <a:srgbClr val="222222"/>
                </a:solidFill>
                <a:effectLst/>
                <a:latin typeface="-apple-system"/>
              </a:rPr>
              <a:t>Frecuencia relativa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EC" b="1" i="0" u="none" strike="noStrike" dirty="0">
                <a:solidFill>
                  <a:srgbClr val="222222"/>
                </a:solidFill>
                <a:effectLst/>
                <a:latin typeface="-apple-system"/>
              </a:rPr>
              <a:t>Frecuencia relativa acumulada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EC" b="1" i="0" u="none" strike="noStrike" dirty="0">
                <a:solidFill>
                  <a:srgbClr val="222222"/>
                </a:solidFill>
                <a:effectLst/>
                <a:latin typeface="-apple-system"/>
              </a:rPr>
              <a:t>Frecuencia porcentual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C" b="1" i="0" u="none" strike="noStrike" dirty="0">
                <a:solidFill>
                  <a:srgbClr val="222222"/>
                </a:solidFill>
                <a:effectLst/>
                <a:latin typeface="-apple-system"/>
              </a:rPr>
              <a:t>Frecuencia porcentual acumulada</a:t>
            </a:r>
            <a:br>
              <a:rPr lang="es-EC" dirty="0"/>
            </a:br>
            <a:br>
              <a:rPr lang="es-EC" dirty="0"/>
            </a:br>
            <a:endParaRPr lang="es-EC" dirty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046160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12"/>
          <p:cNvGrpSpPr>
            <a:grpSpLocks/>
          </p:cNvGrpSpPr>
          <p:nvPr/>
        </p:nvGrpSpPr>
        <p:grpSpPr bwMode="auto">
          <a:xfrm>
            <a:off x="1992313" y="1905000"/>
            <a:ext cx="6551612" cy="3276600"/>
            <a:chOff x="1104" y="1200"/>
            <a:chExt cx="3157" cy="2064"/>
          </a:xfrm>
        </p:grpSpPr>
        <p:sp>
          <p:nvSpPr>
            <p:cNvPr id="36868" name="Text Box 4"/>
            <p:cNvSpPr txBox="1">
              <a:spLocks noChangeArrowheads="1"/>
            </p:cNvSpPr>
            <p:nvPr/>
          </p:nvSpPr>
          <p:spPr bwMode="auto">
            <a:xfrm>
              <a:off x="1104" y="2688"/>
              <a:ext cx="192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Char char="§"/>
              </a:pPr>
              <a:r>
                <a:rPr lang="es-ES_tradnl" altLang="es-ES" b="1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r>
                <a:rPr lang="es-ES_tradnl" altLang="es-ES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Acumulada</a:t>
              </a:r>
              <a:endParaRPr lang="es-ES" altLang="es-E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869" name="Text Box 6"/>
            <p:cNvSpPr txBox="1">
              <a:spLocks noChangeArrowheads="1"/>
            </p:cNvSpPr>
            <p:nvPr/>
          </p:nvSpPr>
          <p:spPr bwMode="auto">
            <a:xfrm>
              <a:off x="2485" y="2400"/>
              <a:ext cx="1776" cy="8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s-ES_tradnl" altLang="es-ES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Absoluta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s-ES_tradnl" altLang="es-ES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Relativa</a:t>
              </a:r>
              <a:endParaRPr lang="es-ES" altLang="es-E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870" name="Rectangle 8"/>
            <p:cNvSpPr>
              <a:spLocks noChangeArrowheads="1"/>
            </p:cNvSpPr>
            <p:nvPr/>
          </p:nvSpPr>
          <p:spPr bwMode="auto">
            <a:xfrm>
              <a:off x="1104" y="1200"/>
              <a:ext cx="168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Char char="§"/>
              </a:pPr>
              <a:r>
                <a:rPr lang="es-ES_tradnl" altLang="es-ES" b="1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r>
                <a:rPr lang="es-ES_tradnl" altLang="es-ES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Absoluta</a:t>
              </a:r>
            </a:p>
          </p:txBody>
        </p:sp>
        <p:sp>
          <p:nvSpPr>
            <p:cNvPr id="36871" name="AutoShape 9"/>
            <p:cNvSpPr>
              <a:spLocks/>
            </p:cNvSpPr>
            <p:nvPr/>
          </p:nvSpPr>
          <p:spPr bwMode="auto">
            <a:xfrm>
              <a:off x="2245" y="2448"/>
              <a:ext cx="288" cy="816"/>
            </a:xfrm>
            <a:prstGeom prst="leftBrace">
              <a:avLst>
                <a:gd name="adj1" fmla="val 23611"/>
                <a:gd name="adj2" fmla="val 5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s-EC" altLang="es-ES" sz="1800">
                <a:solidFill>
                  <a:srgbClr val="000000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36872" name="Text Box 10"/>
            <p:cNvSpPr txBox="1">
              <a:spLocks noChangeArrowheads="1"/>
            </p:cNvSpPr>
            <p:nvPr/>
          </p:nvSpPr>
          <p:spPr bwMode="auto">
            <a:xfrm>
              <a:off x="1104" y="1872"/>
              <a:ext cx="1632" cy="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Char char="§"/>
              </a:pPr>
              <a:r>
                <a:rPr lang="es-ES_tradnl" altLang="es-ES" b="1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r>
                <a:rPr lang="es-ES_tradnl" altLang="es-ES" b="1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Relativa</a:t>
              </a:r>
              <a:endParaRPr lang="es-ES" altLang="es-E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s-ES" altLang="es-E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1992313" y="425451"/>
            <a:ext cx="8229600" cy="633413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es-ES" altLang="es-ES" sz="32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CLASIFICACIÓN DE LAS DISTRIBUCIONES DE FRECUENCIAS</a:t>
            </a:r>
            <a:endParaRPr lang="es-MX" altLang="es-ES" sz="3200" b="1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80599"/>
      </p:ext>
    </p:extLst>
  </p:cSld>
  <p:clrMapOvr>
    <a:masterClrMapping/>
  </p:clrMapOvr>
  <p:transition spd="slow">
    <p:wipe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idx="1"/>
          </p:nvPr>
        </p:nvSpPr>
        <p:spPr>
          <a:xfrm>
            <a:off x="1883569" y="1869250"/>
            <a:ext cx="8424862" cy="4251134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ES_tradnl" alt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el número de observaciones que corresponden a cada una de las clases o categorías de la escala de clasificación. Se obtiene por simple conteo de los elementos. </a:t>
            </a:r>
            <a:r>
              <a:rPr lang="es-EC" alt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s-EC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simboliza con f, fi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s-EC" sz="2400" dirty="0"/>
          </a:p>
          <a:p>
            <a:pPr marL="0" indent="0" algn="just">
              <a:buNone/>
            </a:pPr>
            <a:r>
              <a:rPr lang="es-EC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 </a:t>
            </a:r>
            <a:r>
              <a:rPr lang="es-EC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suma de las frecuencias absolutas</a:t>
            </a:r>
            <a:r>
              <a:rPr lang="es-EC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es igual al número total de datos, que se representa por </a:t>
            </a:r>
            <a:r>
              <a:rPr lang="es-EC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s-EC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br>
              <a:rPr lang="es-EC" sz="2400" dirty="0"/>
            </a:br>
            <a:endParaRPr lang="es-MX" altLang="es-E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es-ES_tradnl" altLang="es-ES" sz="24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7891" name="Rectangle 4"/>
          <p:cNvSpPr>
            <a:spLocks noGrp="1" noChangeArrowheads="1"/>
          </p:cNvSpPr>
          <p:nvPr>
            <p:ph type="title"/>
          </p:nvPr>
        </p:nvSpPr>
        <p:spPr>
          <a:xfrm>
            <a:off x="1992313" y="425451"/>
            <a:ext cx="8229600" cy="633413"/>
          </a:xfrm>
        </p:spPr>
        <p:txBody>
          <a:bodyPr/>
          <a:lstStyle/>
          <a:p>
            <a:pPr eaLnBrk="1" hangingPunct="1"/>
            <a:r>
              <a:rPr lang="es-ES" altLang="es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FRECUENCIA </a:t>
            </a:r>
            <a:r>
              <a:rPr lang="es-ES" altLang="es-E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ABSOLUTA</a:t>
            </a:r>
            <a:endParaRPr lang="es-MX" altLang="es-E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786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5406E5-858D-50F0-4157-48F8244F5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Ejercicio 1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7858B5-029F-7CF6-8679-ADF4033F0E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preguntó a las personas el color favorito .</a:t>
            </a:r>
          </a:p>
          <a:p>
            <a:r>
              <a:rPr lang="es-ES_tradn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Elaborar la tabla de distribución de frecuencia absoluta para datos no agrupados y establecer la muestra y variable </a:t>
            </a:r>
          </a:p>
          <a:p>
            <a:endParaRPr lang="es-ES_tradnl" dirty="0"/>
          </a:p>
          <a:p>
            <a:endParaRPr lang="es-ES_tradnl" dirty="0"/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BC56CA3A-D4EE-6572-CE89-E43737E2BE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5413465"/>
              </p:ext>
            </p:extLst>
          </p:nvPr>
        </p:nvGraphicFramePr>
        <p:xfrm>
          <a:off x="838200" y="3174804"/>
          <a:ext cx="10515600" cy="1652980"/>
        </p:xfrm>
        <a:graphic>
          <a:graphicData uri="http://schemas.openxmlformats.org/drawingml/2006/table">
            <a:tbl>
              <a:tblPr/>
              <a:tblGrid>
                <a:gridCol w="2103120">
                  <a:extLst>
                    <a:ext uri="{9D8B030D-6E8A-4147-A177-3AD203B41FA5}">
                      <a16:colId xmlns:a16="http://schemas.microsoft.com/office/drawing/2014/main" val="389737000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80025071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46916724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5691261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230987825"/>
                    </a:ext>
                  </a:extLst>
                </a:gridCol>
              </a:tblGrid>
              <a:tr h="413245">
                <a:tc>
                  <a:txBody>
                    <a:bodyPr/>
                    <a:lstStyle/>
                    <a:p>
                      <a:r>
                        <a:rPr lang="es-EC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rojo</a:t>
                      </a:r>
                    </a:p>
                  </a:txBody>
                  <a:tcPr marL="73794" marR="73794" marT="73794" marB="73794" anchor="ctr">
                    <a:lnL w="9525" cap="flat" cmpd="sng" algn="ctr">
                      <a:solidFill>
                        <a:srgbClr val="F009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3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009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005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C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azul</a:t>
                      </a:r>
                    </a:p>
                  </a:txBody>
                  <a:tcPr marL="73794" marR="73794" marT="73794" marB="73794" anchor="ctr">
                    <a:lnL w="9525" cap="flat" cmpd="sng" algn="ctr">
                      <a:solidFill>
                        <a:srgbClr val="803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3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05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C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amarillo</a:t>
                      </a:r>
                    </a:p>
                  </a:txBody>
                  <a:tcPr marL="73794" marR="73794" marT="73794" marB="73794" anchor="ctr">
                    <a:lnL w="9525" cap="flat" cmpd="sng" algn="ctr">
                      <a:solidFill>
                        <a:srgbClr val="0000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00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0A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C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rojo</a:t>
                      </a:r>
                    </a:p>
                  </a:txBody>
                  <a:tcPr marL="73794" marR="73794" marT="73794" marB="73794" anchor="ctr">
                    <a:lnL w="9525" cap="flat" cmpd="sng" algn="ctr">
                      <a:solidFill>
                        <a:srgbClr val="200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005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00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00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C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azul</a:t>
                      </a:r>
                    </a:p>
                  </a:txBody>
                  <a:tcPr marL="73794" marR="73794" marT="73794" marB="73794" anchor="ctr">
                    <a:lnL w="9525" cap="flat" cmpd="sng" algn="ctr">
                      <a:solidFill>
                        <a:srgbClr val="1005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005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005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00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1386687"/>
                  </a:ext>
                </a:extLst>
              </a:tr>
              <a:tr h="413245">
                <a:tc>
                  <a:txBody>
                    <a:bodyPr/>
                    <a:lstStyle/>
                    <a:p>
                      <a:r>
                        <a:rPr lang="es-EC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azul</a:t>
                      </a:r>
                    </a:p>
                  </a:txBody>
                  <a:tcPr marL="73794" marR="73794" marT="73794" marB="73794" anchor="ctr">
                    <a:lnL w="9525" cap="flat" cmpd="sng" algn="ctr">
                      <a:solidFill>
                        <a:srgbClr val="A005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05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005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00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C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rojo</a:t>
                      </a:r>
                    </a:p>
                  </a:txBody>
                  <a:tcPr marL="73794" marR="73794" marT="73794" marB="73794" anchor="ctr">
                    <a:lnL w="9525" cap="flat" cmpd="sng" algn="ctr">
                      <a:solidFill>
                        <a:srgbClr val="4005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0A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05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0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C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negro</a:t>
                      </a:r>
                    </a:p>
                  </a:txBody>
                  <a:tcPr marL="73794" marR="73794" marT="73794" marB="73794" anchor="ctr">
                    <a:lnL w="9525" cap="flat" cmpd="sng" algn="ctr">
                      <a:solidFill>
                        <a:srgbClr val="800A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0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0A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00C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C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amarillo</a:t>
                      </a:r>
                    </a:p>
                  </a:txBody>
                  <a:tcPr marL="73794" marR="73794" marT="73794" marB="73794" anchor="ctr">
                    <a:lnL w="9525" cap="flat" cmpd="sng" algn="ctr">
                      <a:solidFill>
                        <a:srgbClr val="F00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00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00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0C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C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rojo</a:t>
                      </a:r>
                    </a:p>
                  </a:txBody>
                  <a:tcPr marL="73794" marR="73794" marT="73794" marB="73794" anchor="ctr">
                    <a:lnL w="9525" cap="flat" cmpd="sng" algn="ctr">
                      <a:solidFill>
                        <a:srgbClr val="300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00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00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0C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9076506"/>
                  </a:ext>
                </a:extLst>
              </a:tr>
              <a:tr h="413245">
                <a:tc>
                  <a:txBody>
                    <a:bodyPr/>
                    <a:lstStyle/>
                    <a:p>
                      <a:r>
                        <a:rPr lang="es-EC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rojo</a:t>
                      </a:r>
                    </a:p>
                  </a:txBody>
                  <a:tcPr marL="73794" marR="73794" marT="73794" marB="73794" anchor="ctr">
                    <a:lnL w="9525" cap="flat" cmpd="sng" algn="ctr">
                      <a:solidFill>
                        <a:srgbClr val="700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0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00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08A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C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amarillo</a:t>
                      </a:r>
                    </a:p>
                  </a:txBody>
                  <a:tcPr marL="73794" marR="73794" marT="73794" marB="73794" anchor="ctr">
                    <a:lnL w="9525" cap="flat" cmpd="sng" algn="ctr">
                      <a:solidFill>
                        <a:srgbClr val="400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00C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0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08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C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amarillo</a:t>
                      </a:r>
                    </a:p>
                  </a:txBody>
                  <a:tcPr marL="73794" marR="73794" marT="73794" marB="73794" anchor="ctr">
                    <a:lnL w="9525" cap="flat" cmpd="sng" algn="ctr">
                      <a:solidFill>
                        <a:srgbClr val="300C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0C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00C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0CC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C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azul</a:t>
                      </a:r>
                    </a:p>
                  </a:txBody>
                  <a:tcPr marL="73794" marR="73794" marT="73794" marB="73794" anchor="ctr">
                    <a:lnL w="9525" cap="flat" cmpd="sng" algn="ctr">
                      <a:solidFill>
                        <a:srgbClr val="C00C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0C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0C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92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C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rojo</a:t>
                      </a:r>
                    </a:p>
                  </a:txBody>
                  <a:tcPr marL="73794" marR="73794" marT="73794" marB="73794" anchor="ctr">
                    <a:lnL w="9525" cap="flat" cmpd="sng" algn="ctr">
                      <a:solidFill>
                        <a:srgbClr val="600C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0C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0C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090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8120413"/>
                  </a:ext>
                </a:extLst>
              </a:tr>
              <a:tr h="413245">
                <a:tc>
                  <a:txBody>
                    <a:bodyPr/>
                    <a:lstStyle/>
                    <a:p>
                      <a:r>
                        <a:rPr lang="es-EC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negro</a:t>
                      </a:r>
                    </a:p>
                  </a:txBody>
                  <a:tcPr marL="73794" marR="73794" marT="73794" marB="73794" anchor="ctr">
                    <a:lnL w="9525" cap="flat" cmpd="sng" algn="ctr">
                      <a:solidFill>
                        <a:srgbClr val="E08A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08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08A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08A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C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azul</a:t>
                      </a:r>
                    </a:p>
                  </a:txBody>
                  <a:tcPr marL="73794" marR="73794" marT="73794" marB="73794" anchor="ctr">
                    <a:lnL w="9525" cap="flat" cmpd="sng" algn="ctr">
                      <a:solidFill>
                        <a:srgbClr val="708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0CC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08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08B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C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rojo</a:t>
                      </a:r>
                    </a:p>
                  </a:txBody>
                  <a:tcPr marL="73794" marR="73794" marT="73794" marB="73794" anchor="ctr">
                    <a:lnL w="9525" cap="flat" cmpd="sng" algn="ctr">
                      <a:solidFill>
                        <a:srgbClr val="30CC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92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0CC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0CC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C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negro</a:t>
                      </a:r>
                    </a:p>
                  </a:txBody>
                  <a:tcPr marL="73794" marR="73794" marT="73794" marB="73794" anchor="ctr">
                    <a:lnL w="9525" cap="flat" cmpd="sng" algn="ctr">
                      <a:solidFill>
                        <a:srgbClr val="6092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090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92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92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C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amarillo</a:t>
                      </a:r>
                    </a:p>
                  </a:txBody>
                  <a:tcPr marL="73794" marR="73794" marT="73794" marB="73794" anchor="ctr">
                    <a:lnL w="9525" cap="flat" cmpd="sng" algn="ctr">
                      <a:solidFill>
                        <a:srgbClr val="2090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090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090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090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81059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321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>
          <a:xfrm>
            <a:off x="1919287" y="1633728"/>
            <a:ext cx="9014875" cy="5023104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s-ES_tradnl" alt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la importancia o peso relativo que tienen las unidades de análisis de una categoría sobre el total de las unidades. 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es-ES_tradnl" altLang="es-E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s-ES_tradnl" alt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calcula dividiendo la frecuencia absoluta de cada clase entre el total de observaciones (n), obteniendo así una proporción. </a:t>
            </a:r>
            <a:r>
              <a:rPr lang="es-EC" sz="2400" dirty="0"/>
              <a:t>se representa como fr .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es-ES_tradnl" altLang="es-E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EC" sz="2400" b="1" dirty="0"/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es-ES_tradnl" altLang="es-E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915" name="Rectangle 4"/>
          <p:cNvSpPr>
            <a:spLocks noGrp="1" noChangeArrowheads="1"/>
          </p:cNvSpPr>
          <p:nvPr>
            <p:ph type="title"/>
          </p:nvPr>
        </p:nvSpPr>
        <p:spPr>
          <a:xfrm>
            <a:off x="1992313" y="425451"/>
            <a:ext cx="8229600" cy="633413"/>
          </a:xfrm>
        </p:spPr>
        <p:txBody>
          <a:bodyPr/>
          <a:lstStyle/>
          <a:p>
            <a:pPr eaLnBrk="1" hangingPunct="1"/>
            <a:r>
              <a:rPr lang="es-ES" altLang="es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FRECUENCIA </a:t>
            </a:r>
            <a:r>
              <a:rPr lang="es-ES" altLang="es-E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RELATIVA</a:t>
            </a:r>
            <a:endParaRPr lang="es-MX" altLang="es-E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9971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</TotalTime>
  <Words>1286</Words>
  <Application>Microsoft Macintosh PowerPoint</Application>
  <PresentationFormat>Panorámica</PresentationFormat>
  <Paragraphs>146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9" baseType="lpstr">
      <vt:lpstr>-apple-system</vt:lpstr>
      <vt:lpstr>Arial</vt:lpstr>
      <vt:lpstr>Arial Narrow</vt:lpstr>
      <vt:lpstr>Calibri</vt:lpstr>
      <vt:lpstr>Calibri Light</vt:lpstr>
      <vt:lpstr>Poppins</vt:lpstr>
      <vt:lpstr>Tahoma</vt:lpstr>
      <vt:lpstr>Times New Roman</vt:lpstr>
      <vt:lpstr>Wingdings</vt:lpstr>
      <vt:lpstr>Tema de Office</vt:lpstr>
      <vt:lpstr>DISTRIBUCIÓN DE FRECUENCIAS EN DATOS SIN AGRUPAR  </vt:lpstr>
      <vt:lpstr>Ejercicios para resolver </vt:lpstr>
      <vt:lpstr>Diferencias entre distribución de datos agrupados- no agrupados</vt:lpstr>
      <vt:lpstr>Distribución de datos NO agrupados</vt:lpstr>
      <vt:lpstr>Tablas frecuencias datos sin agrupar </vt:lpstr>
      <vt:lpstr>Presentación de PowerPoint</vt:lpstr>
      <vt:lpstr>FRECUENCIA ABSOLUTA</vt:lpstr>
      <vt:lpstr>Ejercicio 1</vt:lpstr>
      <vt:lpstr>FRECUENCIA RELATIVA</vt:lpstr>
      <vt:lpstr>DISTRIBUCIÓN DE FRECUENCIA RELATIVA</vt:lpstr>
      <vt:lpstr>Frecuencia porcentual</vt:lpstr>
      <vt:lpstr>DISTRIBUCIÓN DE FRECUENCIA RELATIVA datos agrupados </vt:lpstr>
      <vt:lpstr>EJERCICIO 2</vt:lpstr>
      <vt:lpstr>Presentación de PowerPoint</vt:lpstr>
      <vt:lpstr>DISTRIBUCIÓN DE FRECUENCIA ABSOLUTA</vt:lpstr>
      <vt:lpstr>Ejercicio 4</vt:lpstr>
      <vt:lpstr>Ejercicio 5</vt:lpstr>
      <vt:lpstr>DISTRIBUCIÓN DE FRECUENCIA RELATIVA</vt:lpstr>
      <vt:lpstr>Ejercicio: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DISTRIBUCIÓN DE FRECUENCIAS EN DATOS SIN AGRUPAR  </dc:title>
  <dc:creator>Fabiana Maria De Leon Nicaretta</dc:creator>
  <cp:lastModifiedBy>Fabiana Maria De Leon Nicaretta</cp:lastModifiedBy>
  <cp:revision>13</cp:revision>
  <dcterms:created xsi:type="dcterms:W3CDTF">2021-11-30T03:23:54Z</dcterms:created>
  <dcterms:modified xsi:type="dcterms:W3CDTF">2023-10-26T17:34:55Z</dcterms:modified>
</cp:coreProperties>
</file>