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3" r:id="rId1"/>
  </p:sldMasterIdLst>
  <p:sldIdLst>
    <p:sldId id="256" r:id="rId2"/>
    <p:sldId id="257" r:id="rId3"/>
    <p:sldId id="260" r:id="rId4"/>
    <p:sldId id="261" r:id="rId5"/>
    <p:sldId id="259" r:id="rId6"/>
    <p:sldId id="258" r:id="rId7"/>
    <p:sldId id="310" r:id="rId8"/>
    <p:sldId id="30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00302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947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7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66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064982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406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0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68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296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61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008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8435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2OYFWK4Y8jM?start=33&amp;feature=oembe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rcruz@unach.edu.e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7DDE90-28CE-40DA-9961-CEFE1C0903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sz="3600" b="1" cap="none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Principales Defectos </a:t>
            </a:r>
            <a:br>
              <a:rPr lang="es-EC" sz="3600" b="1" cap="none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C" sz="3600" b="1" cap="none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C" sz="3600" b="1" cap="none" dirty="0">
                <a:solidFill>
                  <a:srgbClr val="40404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EC" sz="3600" b="1" cap="none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Metabolismo De Carbohidratos</a:t>
            </a:r>
            <a:endParaRPr lang="es-EC" sz="13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F78E1C-C268-48C2-98D3-ABD184086F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7222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E70E6936-3085-40BD-A8E1-97FD3DA8C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962" y="1465998"/>
            <a:ext cx="8982075" cy="4811826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A6E068E-373D-42A9-ACD7-12C474ED6C03}"/>
              </a:ext>
            </a:extLst>
          </p:cNvPr>
          <p:cNvSpPr txBox="1"/>
          <p:nvPr/>
        </p:nvSpPr>
        <p:spPr>
          <a:xfrm>
            <a:off x="2771775" y="694476"/>
            <a:ext cx="7329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b="1" dirty="0"/>
              <a:t>Defectos en el Metabolismo de Carbohidratos</a:t>
            </a:r>
            <a:endParaRPr lang="es-EC" sz="2400" b="1" dirty="0"/>
          </a:p>
        </p:txBody>
      </p:sp>
    </p:spTree>
    <p:extLst>
      <p:ext uri="{BB962C8B-B14F-4D97-AF65-F5344CB8AC3E}">
        <p14:creationId xmlns:p14="http://schemas.microsoft.com/office/powerpoint/2010/main" val="43882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lementos multimedia en línea 1" title="Transporte de Glucosa | Glucotransportadores | GLUT | SGLT">
            <a:hlinkClick r:id="" action="ppaction://media"/>
            <a:extLst>
              <a:ext uri="{FF2B5EF4-FFF2-40B4-BE49-F238E27FC236}">
                <a16:creationId xmlns:a16="http://schemas.microsoft.com/office/drawing/2014/main" id="{AE6D2F0B-F848-4611-8484-ACBC54E77BB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43176" y="1133487"/>
            <a:ext cx="8639912" cy="488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49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27A8FC8-2603-49C8-AF7A-E9F3B82A7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292907"/>
              </p:ext>
            </p:extLst>
          </p:nvPr>
        </p:nvGraphicFramePr>
        <p:xfrm>
          <a:off x="1800226" y="1200151"/>
          <a:ext cx="9386886" cy="398620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375917">
                  <a:extLst>
                    <a:ext uri="{9D8B030D-6E8A-4147-A177-3AD203B41FA5}">
                      <a16:colId xmlns:a16="http://schemas.microsoft.com/office/drawing/2014/main" val="2214314588"/>
                    </a:ext>
                  </a:extLst>
                </a:gridCol>
                <a:gridCol w="2420354">
                  <a:extLst>
                    <a:ext uri="{9D8B030D-6E8A-4147-A177-3AD203B41FA5}">
                      <a16:colId xmlns:a16="http://schemas.microsoft.com/office/drawing/2014/main" val="2946396639"/>
                    </a:ext>
                  </a:extLst>
                </a:gridCol>
                <a:gridCol w="2091046">
                  <a:extLst>
                    <a:ext uri="{9D8B030D-6E8A-4147-A177-3AD203B41FA5}">
                      <a16:colId xmlns:a16="http://schemas.microsoft.com/office/drawing/2014/main" val="654697234"/>
                    </a:ext>
                  </a:extLst>
                </a:gridCol>
                <a:gridCol w="3499569">
                  <a:extLst>
                    <a:ext uri="{9D8B030D-6E8A-4147-A177-3AD203B41FA5}">
                      <a16:colId xmlns:a16="http://schemas.microsoft.com/office/drawing/2014/main" val="876244139"/>
                    </a:ext>
                  </a:extLst>
                </a:gridCol>
              </a:tblGrid>
              <a:tr h="828434">
                <a:tc>
                  <a:txBody>
                    <a:bodyPr/>
                    <a:lstStyle/>
                    <a:p>
                      <a:pPr indent="14668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Tejido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668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Receptor involucrado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668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Transportador principal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4668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¿Depende de insulina?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95137835"/>
                  </a:ext>
                </a:extLst>
              </a:tr>
              <a:tr h="5395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Músculo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Receptor de insulina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GLUT4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✅ Sí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22678723"/>
                  </a:ext>
                </a:extLst>
              </a:tr>
              <a:tr h="8284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Tejido adiposo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Receptor de insulina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GLUT4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✅ Sí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91660711"/>
                  </a:ext>
                </a:extLst>
              </a:tr>
              <a:tr h="1250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Hígado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Receptor de insulina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GLUT2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❌ No (pero la insulina regula enzimas metabólicas)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80155298"/>
                  </a:ext>
                </a:extLst>
              </a:tr>
              <a:tr h="5395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Cerebro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No requiere insulina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>
                          <a:solidFill>
                            <a:schemeClr val="tx1"/>
                          </a:solidFill>
                          <a:effectLst/>
                        </a:rPr>
                        <a:t>GLUT1 y GLUT3</a:t>
                      </a:r>
                      <a:endParaRPr lang="es-EC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 dirty="0">
                          <a:solidFill>
                            <a:schemeClr val="tx1"/>
                          </a:solidFill>
                          <a:effectLst/>
                        </a:rPr>
                        <a:t>❌ No</a:t>
                      </a:r>
                      <a:endParaRPr lang="es-EC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17200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72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7BE584C-7021-410F-AB80-664EC7B2D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5137" y="133350"/>
            <a:ext cx="6181725" cy="65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468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CBA5755-EA36-4815-9130-CD133EF6E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6" y="1075972"/>
            <a:ext cx="7610474" cy="5446416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E071DAB-68AD-4551-817D-D9B3337C2F1B}"/>
              </a:ext>
            </a:extLst>
          </p:cNvPr>
          <p:cNvSpPr txBox="1"/>
          <p:nvPr/>
        </p:nvSpPr>
        <p:spPr>
          <a:xfrm>
            <a:off x="9166624" y="5529828"/>
            <a:ext cx="2506264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1400" b="1" dirty="0"/>
              <a:t>Nota: </a:t>
            </a:r>
            <a:r>
              <a:rPr lang="es-MX" sz="1400" dirty="0"/>
              <a:t>La resistencia a la insulina es reversible con cambios en el estilo de vida en etapas tempranas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12EAE74-2CBE-4271-B460-1CB7A2BFD75D}"/>
              </a:ext>
            </a:extLst>
          </p:cNvPr>
          <p:cNvSpPr txBox="1"/>
          <p:nvPr/>
        </p:nvSpPr>
        <p:spPr>
          <a:xfrm>
            <a:off x="2214562" y="335612"/>
            <a:ext cx="7329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1" dirty="0"/>
              <a:t>Resistencia a la insulina</a:t>
            </a:r>
          </a:p>
        </p:txBody>
      </p:sp>
    </p:spTree>
    <p:extLst>
      <p:ext uri="{BB962C8B-B14F-4D97-AF65-F5344CB8AC3E}">
        <p14:creationId xmlns:p14="http://schemas.microsoft.com/office/powerpoint/2010/main" val="702536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C9D7A7-A170-40FB-8276-0F405E68B9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400" b="1" dirty="0">
                <a:latin typeface="Cambria" panose="02040503050406030204" pitchFamily="18" charset="0"/>
                <a:ea typeface="Cambria" panose="02040503050406030204" pitchFamily="18" charset="0"/>
              </a:rPr>
              <a:t>Referencias Bibliográficas </a:t>
            </a:r>
            <a:endParaRPr lang="es-EC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342D44-24EC-4E99-8FD5-D30FE9DE7B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E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Murray R, Bender D, </a:t>
            </a:r>
            <a:r>
              <a:rPr lang="es-E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Botham</a:t>
            </a:r>
            <a:r>
              <a:rPr lang="es-E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K, et al.  Harper Bioquímica ilustrada - 29. ed. México: Editorial Mc Graw Hill Interamericana; 2012. 816 páginas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Laguna J. Bioquímica de Laguna. Edición: 6a ed. México: Editorial- Manual Moderno, 2009. 607 páginas.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4859C78-0DDB-4442-AD3B-86DFE1390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3918" y="6489368"/>
            <a:ext cx="6496957" cy="20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560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9EA12356-1B7E-4A1B-A484-37383BB5B033}"/>
              </a:ext>
            </a:extLst>
          </p:cNvPr>
          <p:cNvSpPr txBox="1">
            <a:spLocks/>
          </p:cNvSpPr>
          <p:nvPr/>
        </p:nvSpPr>
        <p:spPr>
          <a:xfrm>
            <a:off x="3570513" y="5069252"/>
            <a:ext cx="5050971" cy="1078768"/>
          </a:xfrm>
          <a:prstGeom prst="rect">
            <a:avLst/>
          </a:prstGeom>
          <a:noFill/>
          <a:ln w="38100" cap="sq">
            <a:solidFill>
              <a:schemeClr val="bg1"/>
            </a:solidFill>
            <a:miter lim="800000"/>
          </a:ln>
        </p:spPr>
        <p:txBody>
          <a:bodyPr vert="horz" lIns="274320" tIns="182880" rIns="274320" bIns="182880" rtlCol="0" anchor="ctr" anchorCtr="1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b="1" cap="none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rcruz@unach.edu.ec</a:t>
            </a:r>
            <a:r>
              <a:rPr lang="es-MX" sz="2400" b="1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s-EC" sz="1400" b="1" cap="none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474B5E3-38F1-4CBF-97C5-0428F1329C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9658" y="973670"/>
            <a:ext cx="1756088" cy="68756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B44E1ED-09FE-4B56-95FF-3616112AF1F8}"/>
              </a:ext>
            </a:extLst>
          </p:cNvPr>
          <p:cNvSpPr txBox="1"/>
          <p:nvPr/>
        </p:nvSpPr>
        <p:spPr>
          <a:xfrm>
            <a:off x="2914650" y="3557588"/>
            <a:ext cx="6543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000" b="1" dirty="0">
                <a:latin typeface="Cambria" panose="02040503050406030204" pitchFamily="18" charset="0"/>
                <a:ea typeface="Cambria" panose="02040503050406030204" pitchFamily="18" charset="0"/>
              </a:rPr>
              <a:t>Gracias </a:t>
            </a:r>
          </a:p>
        </p:txBody>
      </p:sp>
    </p:spTree>
    <p:extLst>
      <p:ext uri="{BB962C8B-B14F-4D97-AF65-F5344CB8AC3E}">
        <p14:creationId xmlns:p14="http://schemas.microsoft.com/office/powerpoint/2010/main" val="227060720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</TotalTime>
  <Words>151</Words>
  <Application>Microsoft Office PowerPoint</Application>
  <PresentationFormat>Panorámica</PresentationFormat>
  <Paragraphs>29</Paragraphs>
  <Slides>8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Calibri</vt:lpstr>
      <vt:lpstr>Cambria</vt:lpstr>
      <vt:lpstr>Franklin Gothic Book</vt:lpstr>
      <vt:lpstr>Segoe UI</vt:lpstr>
      <vt:lpstr>Recorte</vt:lpstr>
      <vt:lpstr>Principales Defectos  en el Metabolismo De Carbohidratos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 Bibliográficas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Principales Defectos  en el Metabolismo De Carbohidratos</dc:title>
  <dc:creator>Rosa Elisa Cruz Tenempaguay</dc:creator>
  <cp:lastModifiedBy>Rosa Elisa Cruz Tenempaguay</cp:lastModifiedBy>
  <cp:revision>2</cp:revision>
  <dcterms:created xsi:type="dcterms:W3CDTF">2025-04-20T18:39:19Z</dcterms:created>
  <dcterms:modified xsi:type="dcterms:W3CDTF">2025-04-23T17:52:11Z</dcterms:modified>
</cp:coreProperties>
</file>