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67" r:id="rId3"/>
    <p:sldId id="316" r:id="rId4"/>
    <p:sldId id="268" r:id="rId5"/>
    <p:sldId id="277" r:id="rId6"/>
    <p:sldId id="317" r:id="rId7"/>
    <p:sldId id="318" r:id="rId8"/>
    <p:sldId id="319" r:id="rId9"/>
    <p:sldId id="320" r:id="rId10"/>
    <p:sldId id="321" r:id="rId11"/>
    <p:sldId id="278" r:id="rId12"/>
    <p:sldId id="279" r:id="rId13"/>
    <p:sldId id="322" r:id="rId14"/>
    <p:sldId id="323" r:id="rId15"/>
    <p:sldId id="336" r:id="rId16"/>
    <p:sldId id="337" r:id="rId17"/>
    <p:sldId id="338" r:id="rId18"/>
    <p:sldId id="339" r:id="rId19"/>
    <p:sldId id="280" r:id="rId20"/>
    <p:sldId id="281" r:id="rId21"/>
    <p:sldId id="325" r:id="rId22"/>
    <p:sldId id="332" r:id="rId23"/>
    <p:sldId id="333" r:id="rId24"/>
    <p:sldId id="334" r:id="rId25"/>
    <p:sldId id="335" r:id="rId26"/>
    <p:sldId id="282" r:id="rId27"/>
    <p:sldId id="326" r:id="rId28"/>
    <p:sldId id="327" r:id="rId29"/>
    <p:sldId id="330" r:id="rId30"/>
    <p:sldId id="329" r:id="rId31"/>
    <p:sldId id="351" r:id="rId32"/>
    <p:sldId id="324" r:id="rId33"/>
    <p:sldId id="340" r:id="rId34"/>
    <p:sldId id="346" r:id="rId35"/>
    <p:sldId id="341" r:id="rId36"/>
    <p:sldId id="342" r:id="rId37"/>
    <p:sldId id="354" r:id="rId38"/>
    <p:sldId id="440" r:id="rId39"/>
    <p:sldId id="441" r:id="rId40"/>
    <p:sldId id="352" r:id="rId41"/>
    <p:sldId id="353" r:id="rId42"/>
    <p:sldId id="442" r:id="rId43"/>
    <p:sldId id="386" r:id="rId44"/>
    <p:sldId id="394" r:id="rId45"/>
    <p:sldId id="396" r:id="rId46"/>
    <p:sldId id="397" r:id="rId47"/>
    <p:sldId id="398" r:id="rId48"/>
    <p:sldId id="391" r:id="rId49"/>
    <p:sldId id="392" r:id="rId50"/>
    <p:sldId id="393" r:id="rId51"/>
    <p:sldId id="390" r:id="rId52"/>
    <p:sldId id="387" r:id="rId53"/>
    <p:sldId id="399" r:id="rId54"/>
    <p:sldId id="400" r:id="rId55"/>
    <p:sldId id="401" r:id="rId56"/>
    <p:sldId id="402" r:id="rId57"/>
    <p:sldId id="389" r:id="rId58"/>
    <p:sldId id="355" r:id="rId59"/>
    <p:sldId id="369" r:id="rId60"/>
    <p:sldId id="363" r:id="rId61"/>
    <p:sldId id="370" r:id="rId62"/>
    <p:sldId id="364" r:id="rId63"/>
    <p:sldId id="371" r:id="rId64"/>
    <p:sldId id="365" r:id="rId65"/>
    <p:sldId id="372" r:id="rId66"/>
    <p:sldId id="366" r:id="rId67"/>
    <p:sldId id="373" r:id="rId68"/>
    <p:sldId id="367" r:id="rId69"/>
    <p:sldId id="374" r:id="rId70"/>
    <p:sldId id="368" r:id="rId71"/>
    <p:sldId id="375" r:id="rId72"/>
    <p:sldId id="356" r:id="rId73"/>
    <p:sldId id="443" r:id="rId74"/>
    <p:sldId id="444" r:id="rId75"/>
    <p:sldId id="445" r:id="rId76"/>
    <p:sldId id="446" r:id="rId77"/>
    <p:sldId id="362" r:id="rId78"/>
    <p:sldId id="343" r:id="rId79"/>
    <p:sldId id="347" r:id="rId80"/>
    <p:sldId id="349" r:id="rId81"/>
    <p:sldId id="269" r:id="rId82"/>
    <p:sldId id="434" r:id="rId83"/>
    <p:sldId id="435" r:id="rId84"/>
    <p:sldId id="437" r:id="rId85"/>
    <p:sldId id="438" r:id="rId86"/>
    <p:sldId id="378" r:id="rId87"/>
    <p:sldId id="379" r:id="rId88"/>
    <p:sldId id="380" r:id="rId89"/>
    <p:sldId id="381" r:id="rId90"/>
    <p:sldId id="382" r:id="rId91"/>
    <p:sldId id="383" r:id="rId92"/>
    <p:sldId id="384" r:id="rId93"/>
    <p:sldId id="385" r:id="rId94"/>
    <p:sldId id="403" r:id="rId95"/>
    <p:sldId id="271" r:id="rId96"/>
    <p:sldId id="297" r:id="rId97"/>
    <p:sldId id="407" r:id="rId98"/>
    <p:sldId id="404" r:id="rId99"/>
    <p:sldId id="405" r:id="rId100"/>
    <p:sldId id="406" r:id="rId101"/>
    <p:sldId id="315" r:id="rId102"/>
    <p:sldId id="409" r:id="rId103"/>
    <p:sldId id="410" r:id="rId104"/>
    <p:sldId id="411" r:id="rId105"/>
    <p:sldId id="413" r:id="rId106"/>
    <p:sldId id="414" r:id="rId107"/>
    <p:sldId id="419" r:id="rId108"/>
    <p:sldId id="416" r:id="rId109"/>
    <p:sldId id="417" r:id="rId110"/>
    <p:sldId id="418" r:id="rId111"/>
    <p:sldId id="420" r:id="rId112"/>
    <p:sldId id="421" r:id="rId113"/>
    <p:sldId id="422" r:id="rId114"/>
    <p:sldId id="423" r:id="rId115"/>
    <p:sldId id="424" r:id="rId116"/>
    <p:sldId id="425" r:id="rId117"/>
    <p:sldId id="312" r:id="rId118"/>
    <p:sldId id="301" r:id="rId1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ela De Jesus Ramos Idrovo" initials="MDJRI" lastIdx="1" clrIdx="0">
    <p:extLst>
      <p:ext uri="{19B8F6BF-5375-455C-9EA6-DF929625EA0E}">
        <p15:presenceInfo xmlns:p15="http://schemas.microsoft.com/office/powerpoint/2012/main" userId="S::mjramos@unach.edu.ec::87c7689c-89e1-434f-ac76-ead172a6af2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MX"/>
              <a:t>Haz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331CFD41-4435-4E4C-B2C5-63F43A63450E}" type="datetimeFigureOut">
              <a:rPr lang="es-419" smtClean="0"/>
              <a:t>8/11/2024</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720364F1-DB71-4C6E-8C3A-E26B438AD13A}" type="slidenum">
              <a:rPr lang="es-419" smtClean="0"/>
              <a:t>‹Nº›</a:t>
            </a:fld>
            <a:endParaRPr lang="es-419"/>
          </a:p>
        </p:txBody>
      </p:sp>
    </p:spTree>
    <p:extLst>
      <p:ext uri="{BB962C8B-B14F-4D97-AF65-F5344CB8AC3E}">
        <p14:creationId xmlns:p14="http://schemas.microsoft.com/office/powerpoint/2010/main" val="62404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331CFD41-4435-4E4C-B2C5-63F43A63450E}" type="datetimeFigureOut">
              <a:rPr lang="es-419" smtClean="0"/>
              <a:t>8/11/2024</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720364F1-DB71-4C6E-8C3A-E26B438AD13A}" type="slidenum">
              <a:rPr lang="es-419" smtClean="0"/>
              <a:t>‹Nº›</a:t>
            </a:fld>
            <a:endParaRPr lang="es-419"/>
          </a:p>
        </p:txBody>
      </p:sp>
    </p:spTree>
    <p:extLst>
      <p:ext uri="{BB962C8B-B14F-4D97-AF65-F5344CB8AC3E}">
        <p14:creationId xmlns:p14="http://schemas.microsoft.com/office/powerpoint/2010/main" val="1785667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331CFD41-4435-4E4C-B2C5-63F43A63450E}" type="datetimeFigureOut">
              <a:rPr lang="es-419" smtClean="0"/>
              <a:t>8/11/2024</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720364F1-DB71-4C6E-8C3A-E26B438AD13A}" type="slidenum">
              <a:rPr lang="es-419" smtClean="0"/>
              <a:t>‹Nº›</a:t>
            </a:fld>
            <a:endParaRPr lang="es-419"/>
          </a:p>
        </p:txBody>
      </p:sp>
    </p:spTree>
    <p:extLst>
      <p:ext uri="{BB962C8B-B14F-4D97-AF65-F5344CB8AC3E}">
        <p14:creationId xmlns:p14="http://schemas.microsoft.com/office/powerpoint/2010/main" val="1796501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331CFD41-4435-4E4C-B2C5-63F43A63450E}" type="datetimeFigureOut">
              <a:rPr lang="es-419" smtClean="0"/>
              <a:t>8/11/2024</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720364F1-DB71-4C6E-8C3A-E26B438AD13A}" type="slidenum">
              <a:rPr lang="es-419" smtClean="0"/>
              <a:t>‹Nº›</a:t>
            </a:fld>
            <a:endParaRPr lang="es-419"/>
          </a:p>
        </p:txBody>
      </p:sp>
    </p:spTree>
    <p:extLst>
      <p:ext uri="{BB962C8B-B14F-4D97-AF65-F5344CB8AC3E}">
        <p14:creationId xmlns:p14="http://schemas.microsoft.com/office/powerpoint/2010/main" val="830094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331CFD41-4435-4E4C-B2C5-63F43A63450E}" type="datetimeFigureOut">
              <a:rPr lang="es-419" smtClean="0"/>
              <a:t>8/11/2024</a:t>
            </a:fld>
            <a:endParaRPr lang="es-419"/>
          </a:p>
        </p:txBody>
      </p:sp>
      <p:sp>
        <p:nvSpPr>
          <p:cNvPr id="5" name="Footer Placeholder 4"/>
          <p:cNvSpPr>
            <a:spLocks noGrp="1"/>
          </p:cNvSpPr>
          <p:nvPr>
            <p:ph type="ftr" sz="quarter" idx="11"/>
          </p:nvPr>
        </p:nvSpPr>
        <p:spPr>
          <a:xfrm>
            <a:off x="2182708" y="6272784"/>
            <a:ext cx="6327648" cy="365125"/>
          </a:xfrm>
        </p:spPr>
        <p:txBody>
          <a:bodyPr/>
          <a:lstStyle/>
          <a:p>
            <a:endParaRPr lang="es-419"/>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720364F1-DB71-4C6E-8C3A-E26B438AD13A}" type="slidenum">
              <a:rPr lang="es-419" smtClean="0"/>
              <a:t>‹Nº›</a:t>
            </a:fld>
            <a:endParaRPr lang="es-419"/>
          </a:p>
        </p:txBody>
      </p:sp>
    </p:spTree>
    <p:extLst>
      <p:ext uri="{BB962C8B-B14F-4D97-AF65-F5344CB8AC3E}">
        <p14:creationId xmlns:p14="http://schemas.microsoft.com/office/powerpoint/2010/main" val="132940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331CFD41-4435-4E4C-B2C5-63F43A63450E}" type="datetimeFigureOut">
              <a:rPr lang="es-419" smtClean="0"/>
              <a:t>8/11/2024</a:t>
            </a:fld>
            <a:endParaRPr lang="es-419"/>
          </a:p>
        </p:txBody>
      </p:sp>
      <p:sp>
        <p:nvSpPr>
          <p:cNvPr id="6" name="Footer Placeholder 5"/>
          <p:cNvSpPr>
            <a:spLocks noGrp="1"/>
          </p:cNvSpPr>
          <p:nvPr>
            <p:ph type="ftr" sz="quarter" idx="11"/>
          </p:nvPr>
        </p:nvSpPr>
        <p:spPr/>
        <p:txBody>
          <a:bodyPr/>
          <a:lstStyle/>
          <a:p>
            <a:endParaRPr lang="es-419"/>
          </a:p>
        </p:txBody>
      </p:sp>
      <p:sp>
        <p:nvSpPr>
          <p:cNvPr id="7" name="Slide Number Placeholder 6"/>
          <p:cNvSpPr>
            <a:spLocks noGrp="1"/>
          </p:cNvSpPr>
          <p:nvPr>
            <p:ph type="sldNum" sz="quarter" idx="12"/>
          </p:nvPr>
        </p:nvSpPr>
        <p:spPr/>
        <p:txBody>
          <a:bodyPr/>
          <a:lstStyle/>
          <a:p>
            <a:fld id="{720364F1-DB71-4C6E-8C3A-E26B438AD13A}" type="slidenum">
              <a:rPr lang="es-419" smtClean="0"/>
              <a:t>‹Nº›</a:t>
            </a:fld>
            <a:endParaRPr lang="es-419"/>
          </a:p>
        </p:txBody>
      </p:sp>
    </p:spTree>
    <p:extLst>
      <p:ext uri="{BB962C8B-B14F-4D97-AF65-F5344CB8AC3E}">
        <p14:creationId xmlns:p14="http://schemas.microsoft.com/office/powerpoint/2010/main" val="1805505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331CFD41-4435-4E4C-B2C5-63F43A63450E}" type="datetimeFigureOut">
              <a:rPr lang="es-419" smtClean="0"/>
              <a:t>8/11/2024</a:t>
            </a:fld>
            <a:endParaRPr lang="es-419"/>
          </a:p>
        </p:txBody>
      </p:sp>
      <p:sp>
        <p:nvSpPr>
          <p:cNvPr id="8" name="Footer Placeholder 7"/>
          <p:cNvSpPr>
            <a:spLocks noGrp="1"/>
          </p:cNvSpPr>
          <p:nvPr>
            <p:ph type="ftr" sz="quarter" idx="11"/>
          </p:nvPr>
        </p:nvSpPr>
        <p:spPr/>
        <p:txBody>
          <a:bodyPr/>
          <a:lstStyle/>
          <a:p>
            <a:endParaRPr lang="es-419"/>
          </a:p>
        </p:txBody>
      </p:sp>
      <p:sp>
        <p:nvSpPr>
          <p:cNvPr id="9" name="Slide Number Placeholder 8"/>
          <p:cNvSpPr>
            <a:spLocks noGrp="1"/>
          </p:cNvSpPr>
          <p:nvPr>
            <p:ph type="sldNum" sz="quarter" idx="12"/>
          </p:nvPr>
        </p:nvSpPr>
        <p:spPr/>
        <p:txBody>
          <a:bodyPr/>
          <a:lstStyle/>
          <a:p>
            <a:fld id="{720364F1-DB71-4C6E-8C3A-E26B438AD13A}" type="slidenum">
              <a:rPr lang="es-419" smtClean="0"/>
              <a:t>‹Nº›</a:t>
            </a:fld>
            <a:endParaRPr lang="es-419"/>
          </a:p>
        </p:txBody>
      </p:sp>
    </p:spTree>
    <p:extLst>
      <p:ext uri="{BB962C8B-B14F-4D97-AF65-F5344CB8AC3E}">
        <p14:creationId xmlns:p14="http://schemas.microsoft.com/office/powerpoint/2010/main" val="1637642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331CFD41-4435-4E4C-B2C5-63F43A63450E}" type="datetimeFigureOut">
              <a:rPr lang="es-419" smtClean="0"/>
              <a:t>8/11/2024</a:t>
            </a:fld>
            <a:endParaRPr lang="es-419"/>
          </a:p>
        </p:txBody>
      </p:sp>
      <p:sp>
        <p:nvSpPr>
          <p:cNvPr id="4" name="Footer Placeholder 3"/>
          <p:cNvSpPr>
            <a:spLocks noGrp="1"/>
          </p:cNvSpPr>
          <p:nvPr>
            <p:ph type="ftr" sz="quarter" idx="11"/>
          </p:nvPr>
        </p:nvSpPr>
        <p:spPr/>
        <p:txBody>
          <a:bodyPr/>
          <a:lstStyle/>
          <a:p>
            <a:endParaRPr lang="es-419"/>
          </a:p>
        </p:txBody>
      </p:sp>
      <p:sp>
        <p:nvSpPr>
          <p:cNvPr id="5" name="Slide Number Placeholder 4"/>
          <p:cNvSpPr>
            <a:spLocks noGrp="1"/>
          </p:cNvSpPr>
          <p:nvPr>
            <p:ph type="sldNum" sz="quarter" idx="12"/>
          </p:nvPr>
        </p:nvSpPr>
        <p:spPr/>
        <p:txBody>
          <a:bodyPr/>
          <a:lstStyle/>
          <a:p>
            <a:fld id="{720364F1-DB71-4C6E-8C3A-E26B438AD13A}" type="slidenum">
              <a:rPr lang="es-419" smtClean="0"/>
              <a:t>‹Nº›</a:t>
            </a:fld>
            <a:endParaRPr lang="es-419"/>
          </a:p>
        </p:txBody>
      </p:sp>
    </p:spTree>
    <p:extLst>
      <p:ext uri="{BB962C8B-B14F-4D97-AF65-F5344CB8AC3E}">
        <p14:creationId xmlns:p14="http://schemas.microsoft.com/office/powerpoint/2010/main" val="1310145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CFD41-4435-4E4C-B2C5-63F43A63450E}" type="datetimeFigureOut">
              <a:rPr lang="es-419" smtClean="0"/>
              <a:t>8/11/2024</a:t>
            </a:fld>
            <a:endParaRPr lang="es-419"/>
          </a:p>
        </p:txBody>
      </p:sp>
      <p:sp>
        <p:nvSpPr>
          <p:cNvPr id="3" name="Footer Placeholder 2"/>
          <p:cNvSpPr>
            <a:spLocks noGrp="1"/>
          </p:cNvSpPr>
          <p:nvPr>
            <p:ph type="ftr" sz="quarter" idx="11"/>
          </p:nvPr>
        </p:nvSpPr>
        <p:spPr/>
        <p:txBody>
          <a:bodyPr/>
          <a:lstStyle/>
          <a:p>
            <a:endParaRPr lang="es-419"/>
          </a:p>
        </p:txBody>
      </p:sp>
      <p:sp>
        <p:nvSpPr>
          <p:cNvPr id="4" name="Slide Number Placeholder 3"/>
          <p:cNvSpPr>
            <a:spLocks noGrp="1"/>
          </p:cNvSpPr>
          <p:nvPr>
            <p:ph type="sldNum" sz="quarter" idx="12"/>
          </p:nvPr>
        </p:nvSpPr>
        <p:spPr/>
        <p:txBody>
          <a:bodyPr/>
          <a:lstStyle/>
          <a:p>
            <a:fld id="{720364F1-DB71-4C6E-8C3A-E26B438AD13A}" type="slidenum">
              <a:rPr lang="es-419" smtClean="0"/>
              <a:t>‹Nº›</a:t>
            </a:fld>
            <a:endParaRPr lang="es-419"/>
          </a:p>
        </p:txBody>
      </p:sp>
    </p:spTree>
    <p:extLst>
      <p:ext uri="{BB962C8B-B14F-4D97-AF65-F5344CB8AC3E}">
        <p14:creationId xmlns:p14="http://schemas.microsoft.com/office/powerpoint/2010/main" val="155227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MX"/>
              <a:t>Haz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331CFD41-4435-4E4C-B2C5-63F43A63450E}" type="datetimeFigureOut">
              <a:rPr lang="es-419" smtClean="0"/>
              <a:t>8/11/2024</a:t>
            </a:fld>
            <a:endParaRPr lang="es-419"/>
          </a:p>
        </p:txBody>
      </p:sp>
      <p:sp>
        <p:nvSpPr>
          <p:cNvPr id="6" name="Footer Placeholder 5"/>
          <p:cNvSpPr>
            <a:spLocks noGrp="1"/>
          </p:cNvSpPr>
          <p:nvPr>
            <p:ph type="ftr" sz="quarter" idx="11"/>
          </p:nvPr>
        </p:nvSpPr>
        <p:spPr/>
        <p:txBody>
          <a:bodyPr/>
          <a:lstStyle/>
          <a:p>
            <a:endParaRPr lang="es-419"/>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20364F1-DB71-4C6E-8C3A-E26B438AD13A}" type="slidenum">
              <a:rPr lang="es-419" smtClean="0"/>
              <a:t>‹Nº›</a:t>
            </a:fld>
            <a:endParaRPr lang="es-419"/>
          </a:p>
        </p:txBody>
      </p:sp>
    </p:spTree>
    <p:extLst>
      <p:ext uri="{BB962C8B-B14F-4D97-AF65-F5344CB8AC3E}">
        <p14:creationId xmlns:p14="http://schemas.microsoft.com/office/powerpoint/2010/main" val="1856581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331CFD41-4435-4E4C-B2C5-63F43A63450E}" type="datetimeFigureOut">
              <a:rPr lang="es-419" smtClean="0"/>
              <a:t>8/11/2024</a:t>
            </a:fld>
            <a:endParaRPr lang="es-419"/>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20364F1-DB71-4C6E-8C3A-E26B438AD13A}" type="slidenum">
              <a:rPr lang="es-419" smtClean="0"/>
              <a:t>‹Nº›</a:t>
            </a:fld>
            <a:endParaRPr lang="es-419"/>
          </a:p>
        </p:txBody>
      </p:sp>
    </p:spTree>
    <p:extLst>
      <p:ext uri="{BB962C8B-B14F-4D97-AF65-F5344CB8AC3E}">
        <p14:creationId xmlns:p14="http://schemas.microsoft.com/office/powerpoint/2010/main" val="700829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331CFD41-4435-4E4C-B2C5-63F43A63450E}" type="datetimeFigureOut">
              <a:rPr lang="es-419" smtClean="0"/>
              <a:t>8/11/2024</a:t>
            </a:fld>
            <a:endParaRPr lang="es-419"/>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s-419"/>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720364F1-DB71-4C6E-8C3A-E26B438AD13A}" type="slidenum">
              <a:rPr lang="es-419" smtClean="0"/>
              <a:t>‹Nº›</a:t>
            </a:fld>
            <a:endParaRPr lang="es-419"/>
          </a:p>
        </p:txBody>
      </p:sp>
    </p:spTree>
    <p:extLst>
      <p:ext uri="{BB962C8B-B14F-4D97-AF65-F5344CB8AC3E}">
        <p14:creationId xmlns:p14="http://schemas.microsoft.com/office/powerpoint/2010/main" val="733342030"/>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03D8845F-49C1-4028-9B44-79C189F7BC61}"/>
              </a:ext>
            </a:extLst>
          </p:cNvPr>
          <p:cNvPicPr>
            <a:picLocks noChangeAspect="1"/>
          </p:cNvPicPr>
          <p:nvPr/>
        </p:nvPicPr>
        <p:blipFill>
          <a:blip r:embed="rId2"/>
          <a:stretch>
            <a:fillRect/>
          </a:stretch>
        </p:blipFill>
        <p:spPr>
          <a:xfrm>
            <a:off x="4013834" y="608797"/>
            <a:ext cx="3570873" cy="3570873"/>
          </a:xfrm>
          <a:prstGeom prst="rect">
            <a:avLst/>
          </a:prstGeom>
        </p:spPr>
      </p:pic>
      <p:sp>
        <p:nvSpPr>
          <p:cNvPr id="3" name="Subtítulo 2">
            <a:extLst>
              <a:ext uri="{FF2B5EF4-FFF2-40B4-BE49-F238E27FC236}">
                <a16:creationId xmlns:a16="http://schemas.microsoft.com/office/drawing/2014/main" id="{72D616B5-6174-4F3A-B1BD-EAD8909ADFC9}"/>
              </a:ext>
            </a:extLst>
          </p:cNvPr>
          <p:cNvSpPr>
            <a:spLocks noGrp="1"/>
          </p:cNvSpPr>
          <p:nvPr>
            <p:ph type="subTitle" idx="1"/>
          </p:nvPr>
        </p:nvSpPr>
        <p:spPr>
          <a:xfrm>
            <a:off x="3593432" y="4593441"/>
            <a:ext cx="5281061" cy="1655762"/>
          </a:xfrm>
        </p:spPr>
        <p:txBody>
          <a:bodyPr>
            <a:normAutofit/>
          </a:bodyPr>
          <a:lstStyle/>
          <a:p>
            <a:endParaRPr lang="es-MX" sz="2400" dirty="0"/>
          </a:p>
          <a:p>
            <a:r>
              <a:rPr lang="es-MX" sz="3200" dirty="0"/>
              <a:t>UNIDAD IV</a:t>
            </a:r>
            <a:br>
              <a:rPr lang="es-MX" sz="3200" dirty="0"/>
            </a:br>
            <a:r>
              <a:rPr lang="es-MX" sz="3200" dirty="0"/>
              <a:t>LA COMUNICACIÓN ORAL</a:t>
            </a:r>
            <a:endParaRPr lang="es-419" sz="2400" dirty="0"/>
          </a:p>
        </p:txBody>
      </p:sp>
    </p:spTree>
    <p:extLst>
      <p:ext uri="{BB962C8B-B14F-4D97-AF65-F5344CB8AC3E}">
        <p14:creationId xmlns:p14="http://schemas.microsoft.com/office/powerpoint/2010/main" val="706342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9BF2107-5EC3-433E-BE88-C814A779406A}"/>
              </a:ext>
            </a:extLst>
          </p:cNvPr>
          <p:cNvSpPr>
            <a:spLocks noGrp="1"/>
          </p:cNvSpPr>
          <p:nvPr>
            <p:ph idx="1"/>
          </p:nvPr>
        </p:nvSpPr>
        <p:spPr>
          <a:xfrm>
            <a:off x="503583" y="768626"/>
            <a:ext cx="10763974" cy="5764696"/>
          </a:xfrm>
        </p:spPr>
        <p:txBody>
          <a:bodyPr>
            <a:normAutofit/>
          </a:bodyPr>
          <a:lstStyle/>
          <a:p>
            <a:r>
              <a:rPr lang="es-ES" sz="2800" dirty="0">
                <a:solidFill>
                  <a:srgbClr val="FF0000"/>
                </a:solidFill>
              </a:rPr>
              <a:t>Ejercicios de Fortalecimiento Vocal:</a:t>
            </a:r>
          </a:p>
          <a:p>
            <a:r>
              <a:rPr lang="es-ES" sz="2800" dirty="0"/>
              <a:t>Considerar la realización de ejercicios específicos para fortalecer los músculos vocales.</a:t>
            </a:r>
          </a:p>
          <a:p>
            <a:r>
              <a:rPr lang="es-ES" sz="2800" dirty="0">
                <a:solidFill>
                  <a:srgbClr val="FF0000"/>
                </a:solidFill>
              </a:rPr>
              <a:t>Consulta Profesional:</a:t>
            </a:r>
          </a:p>
          <a:p>
            <a:r>
              <a:rPr lang="es-ES" sz="2800" dirty="0"/>
              <a:t>Si experimentas problemas vocales persistentes, considera consultar a un profesional de la salud vocal, como un foniatra o un terapeuta vocal.</a:t>
            </a:r>
          </a:p>
          <a:p>
            <a:endParaRPr lang="es-ES" sz="2800" dirty="0"/>
          </a:p>
          <a:p>
            <a:pPr marL="0" indent="0">
              <a:buNone/>
            </a:pPr>
            <a:r>
              <a:rPr lang="es-ES" sz="2800" dirty="0"/>
              <a:t>Adoptar prácticas saludables y cuidados específicos puede contribuir significativamente al mantenimiento de una voz clara y efectiva a lo largo del tiempo.</a:t>
            </a:r>
            <a:endParaRPr lang="es-EC" sz="2800" dirty="0"/>
          </a:p>
        </p:txBody>
      </p:sp>
    </p:spTree>
    <p:extLst>
      <p:ext uri="{BB962C8B-B14F-4D97-AF65-F5344CB8AC3E}">
        <p14:creationId xmlns:p14="http://schemas.microsoft.com/office/powerpoint/2010/main" val="93536977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B52F829-0BBB-4321-9C03-3172AAB589A9}"/>
              </a:ext>
            </a:extLst>
          </p:cNvPr>
          <p:cNvSpPr>
            <a:spLocks noGrp="1"/>
          </p:cNvSpPr>
          <p:nvPr>
            <p:ph idx="1"/>
          </p:nvPr>
        </p:nvSpPr>
        <p:spPr>
          <a:xfrm>
            <a:off x="212035" y="238539"/>
            <a:ext cx="11055522" cy="6122504"/>
          </a:xfrm>
        </p:spPr>
        <p:txBody>
          <a:bodyPr>
            <a:normAutofit/>
          </a:bodyPr>
          <a:lstStyle/>
          <a:p>
            <a:pPr algn="just"/>
            <a:r>
              <a:rPr lang="es-ES" sz="2800" dirty="0">
                <a:solidFill>
                  <a:srgbClr val="FF0000"/>
                </a:solidFill>
              </a:rPr>
              <a:t>5. Acentuación: </a:t>
            </a:r>
            <a:r>
              <a:rPr lang="es-ES" sz="2800" dirty="0"/>
              <a:t>Trata sobre la colocación de acentos ortográficos en palabras para indicar la sílaba tónica y, en algunos casos, para distinguir significados.</a:t>
            </a:r>
          </a:p>
          <a:p>
            <a:pPr algn="just"/>
            <a:r>
              <a:rPr lang="es-ES" sz="2800" dirty="0"/>
              <a:t>Incorrecto: "</a:t>
            </a:r>
            <a:r>
              <a:rPr lang="es-ES" sz="2800" dirty="0" err="1"/>
              <a:t>Estámos</a:t>
            </a:r>
            <a:r>
              <a:rPr lang="es-ES" sz="2800" dirty="0"/>
              <a:t> listos para salir."</a:t>
            </a:r>
          </a:p>
          <a:p>
            <a:pPr algn="just"/>
            <a:r>
              <a:rPr lang="es-ES" sz="2800" dirty="0"/>
              <a:t>Correcto: "Estamos listos para salir."</a:t>
            </a:r>
          </a:p>
          <a:p>
            <a:pPr marL="0" indent="0" algn="just">
              <a:buNone/>
            </a:pPr>
            <a:endParaRPr lang="es-ES" sz="2800" dirty="0"/>
          </a:p>
          <a:p>
            <a:pPr marL="0" indent="0" algn="just">
              <a:buNone/>
            </a:pPr>
            <a:r>
              <a:rPr lang="es-ES" sz="2800" dirty="0"/>
              <a:t>Estos son solo algunos ejemplos básicos, pero la ortografía abarca muchas más reglas y aspectos. La práctica constante y la revisión cuidadosa son clave para mejorar y mantener un buen nivel de ortografía en la escritura.</a:t>
            </a:r>
            <a:endParaRPr lang="es-EC" sz="2800" dirty="0"/>
          </a:p>
        </p:txBody>
      </p:sp>
    </p:spTree>
    <p:extLst>
      <p:ext uri="{BB962C8B-B14F-4D97-AF65-F5344CB8AC3E}">
        <p14:creationId xmlns:p14="http://schemas.microsoft.com/office/powerpoint/2010/main" val="6959046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274E253-A11D-4049-9E81-DCF24ABB2102}"/>
              </a:ext>
            </a:extLst>
          </p:cNvPr>
          <p:cNvSpPr>
            <a:spLocks noGrp="1"/>
          </p:cNvSpPr>
          <p:nvPr>
            <p:ph idx="1"/>
          </p:nvPr>
        </p:nvSpPr>
        <p:spPr>
          <a:xfrm>
            <a:off x="789272" y="837398"/>
            <a:ext cx="10607039" cy="5351646"/>
          </a:xfrm>
        </p:spPr>
        <p:txBody>
          <a:bodyPr>
            <a:normAutofit/>
          </a:bodyPr>
          <a:lstStyle/>
          <a:p>
            <a:pPr algn="l">
              <a:buFont typeface="+mj-lt"/>
              <a:buAutoNum type="arabicPeriod"/>
            </a:pPr>
            <a:r>
              <a:rPr lang="es-MX" sz="3200" b="0" i="0" dirty="0">
                <a:effectLst/>
                <a:latin typeface="Söhne"/>
              </a:rPr>
              <a:t>Uso de "hay" y "ahí":</a:t>
            </a:r>
          </a:p>
          <a:p>
            <a:pPr marL="742950" lvl="1" indent="-285750" algn="l">
              <a:buFont typeface="+mj-lt"/>
              <a:buAutoNum type="arabicPeriod"/>
            </a:pPr>
            <a:r>
              <a:rPr lang="es-MX" sz="2800" b="0" i="0" dirty="0">
                <a:effectLst/>
                <a:latin typeface="Söhne"/>
              </a:rPr>
              <a:t>Incorrecto: Ahí muchos libros en la biblioteca.</a:t>
            </a:r>
          </a:p>
          <a:p>
            <a:pPr marL="742950" lvl="1" indent="-285750" algn="l">
              <a:buFont typeface="+mj-lt"/>
              <a:buAutoNum type="arabicPeriod"/>
            </a:pPr>
            <a:r>
              <a:rPr lang="es-MX" sz="2800" b="0" i="0" dirty="0">
                <a:effectLst/>
                <a:latin typeface="Söhne"/>
              </a:rPr>
              <a:t>Correcto: Hay muchos libros en la biblioteca.</a:t>
            </a:r>
          </a:p>
          <a:p>
            <a:pPr algn="l">
              <a:buFont typeface="+mj-lt"/>
              <a:buAutoNum type="arabicPeriod"/>
            </a:pPr>
            <a:r>
              <a:rPr lang="es-MX" sz="3200" b="0" i="0" dirty="0">
                <a:effectLst/>
                <a:latin typeface="Söhne"/>
              </a:rPr>
              <a:t>Uso de "también" y "tampoco":</a:t>
            </a:r>
          </a:p>
          <a:p>
            <a:pPr marL="742950" lvl="1" indent="-285750" algn="l">
              <a:buFont typeface="+mj-lt"/>
              <a:buAutoNum type="arabicPeriod"/>
            </a:pPr>
            <a:r>
              <a:rPr lang="es-MX" sz="2800" b="0" i="0" dirty="0">
                <a:effectLst/>
                <a:latin typeface="Söhne"/>
              </a:rPr>
              <a:t>Incorrecto: No me gusta el café también el té.</a:t>
            </a:r>
          </a:p>
          <a:p>
            <a:pPr marL="742950" lvl="1" indent="-285750" algn="l">
              <a:buFont typeface="+mj-lt"/>
              <a:buAutoNum type="arabicPeriod"/>
            </a:pPr>
            <a:r>
              <a:rPr lang="es-MX" sz="2800" b="0" i="0" dirty="0">
                <a:effectLst/>
                <a:latin typeface="Söhne"/>
              </a:rPr>
              <a:t>Correcto: No me gusta el café, tampoco el té.</a:t>
            </a:r>
          </a:p>
          <a:p>
            <a:pPr algn="l">
              <a:buFont typeface="+mj-lt"/>
              <a:buAutoNum type="arabicPeriod"/>
            </a:pPr>
            <a:r>
              <a:rPr lang="es-MX" sz="3200" b="0" i="0" dirty="0">
                <a:effectLst/>
                <a:latin typeface="Söhne"/>
              </a:rPr>
              <a:t>Uso de "por qué", "porque", "porqué" y "por que":</a:t>
            </a:r>
          </a:p>
          <a:p>
            <a:pPr marL="742950" lvl="1" indent="-285750" algn="l">
              <a:buFont typeface="+mj-lt"/>
              <a:buAutoNum type="arabicPeriod"/>
            </a:pPr>
            <a:r>
              <a:rPr lang="es-MX" sz="2800" b="0" i="0" dirty="0">
                <a:effectLst/>
                <a:latin typeface="Söhne"/>
              </a:rPr>
              <a:t>Incorrecto: No fui a la fiesta porqué me sentía cansado.</a:t>
            </a:r>
          </a:p>
          <a:p>
            <a:pPr marL="742950" lvl="1" indent="-285750" algn="l">
              <a:buFont typeface="+mj-lt"/>
              <a:buAutoNum type="arabicPeriod"/>
            </a:pPr>
            <a:r>
              <a:rPr lang="es-MX" sz="2800" b="0" i="0" dirty="0">
                <a:effectLst/>
                <a:latin typeface="Söhne"/>
              </a:rPr>
              <a:t>Correcto: No fui a la fiesta porque me sentía cansado</a:t>
            </a:r>
          </a:p>
          <a:p>
            <a:endParaRPr lang="es-419" dirty="0"/>
          </a:p>
        </p:txBody>
      </p:sp>
    </p:spTree>
    <p:extLst>
      <p:ext uri="{BB962C8B-B14F-4D97-AF65-F5344CB8AC3E}">
        <p14:creationId xmlns:p14="http://schemas.microsoft.com/office/powerpoint/2010/main" val="403352808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A0F8E65-1330-4166-8273-7B0ADB69826C}"/>
              </a:ext>
            </a:extLst>
          </p:cNvPr>
          <p:cNvSpPr>
            <a:spLocks noGrp="1"/>
          </p:cNvSpPr>
          <p:nvPr>
            <p:ph idx="1"/>
          </p:nvPr>
        </p:nvSpPr>
        <p:spPr>
          <a:xfrm>
            <a:off x="437322" y="437322"/>
            <a:ext cx="10830235" cy="5353878"/>
          </a:xfrm>
        </p:spPr>
        <p:txBody>
          <a:bodyPr/>
          <a:lstStyle/>
          <a:p>
            <a:pPr algn="just"/>
            <a:r>
              <a:rPr lang="es-ES" sz="3600" b="1" i="0" dirty="0">
                <a:effectLst/>
                <a:latin typeface="Söhne"/>
              </a:rPr>
              <a:t>Uso de la "b" y la "v":</a:t>
            </a:r>
          </a:p>
          <a:p>
            <a:pPr algn="just">
              <a:buFont typeface="Arial" panose="020B0604020202020204" pitchFamily="34" charset="0"/>
              <a:buChar char="•"/>
            </a:pPr>
            <a:r>
              <a:rPr lang="es-ES" sz="4400" b="1" i="0" dirty="0">
                <a:effectLst/>
                <a:latin typeface="Söhne"/>
              </a:rPr>
              <a:t>Regla:</a:t>
            </a:r>
            <a:r>
              <a:rPr lang="es-ES" sz="4400" b="0" i="0" dirty="0">
                <a:effectLst/>
                <a:latin typeface="Söhne"/>
              </a:rPr>
              <a:t> Se escribe con "b" toda palabra que empieza por "bu", "</a:t>
            </a:r>
            <a:r>
              <a:rPr lang="es-ES" sz="4400" b="0" i="0" dirty="0" err="1">
                <a:effectLst/>
                <a:latin typeface="Söhne"/>
              </a:rPr>
              <a:t>bur</a:t>
            </a:r>
            <a:r>
              <a:rPr lang="es-ES" sz="4400" b="0" i="0" dirty="0">
                <a:effectLst/>
                <a:latin typeface="Söhne"/>
              </a:rPr>
              <a:t>", "bus" y "</a:t>
            </a:r>
            <a:r>
              <a:rPr lang="es-ES" sz="4400" b="0" i="0" dirty="0" err="1">
                <a:effectLst/>
                <a:latin typeface="Söhne"/>
              </a:rPr>
              <a:t>buc</a:t>
            </a:r>
            <a:r>
              <a:rPr lang="es-ES" sz="4400" b="0" i="0" dirty="0">
                <a:effectLst/>
                <a:latin typeface="Söhne"/>
              </a:rPr>
              <a:t>".</a:t>
            </a:r>
          </a:p>
          <a:p>
            <a:pPr marL="742950" lvl="1" indent="-285750" algn="just">
              <a:buFont typeface="Arial" panose="020B0604020202020204" pitchFamily="34" charset="0"/>
              <a:buChar char="•"/>
            </a:pPr>
            <a:r>
              <a:rPr lang="es-ES" sz="4000" b="0" i="1" dirty="0">
                <a:effectLst/>
                <a:latin typeface="Söhne"/>
              </a:rPr>
              <a:t>Ejemplo:</a:t>
            </a:r>
            <a:r>
              <a:rPr lang="es-ES" sz="4000" b="0" i="0" dirty="0">
                <a:effectLst/>
                <a:latin typeface="Söhne"/>
              </a:rPr>
              <a:t> "bucear", "burro", "buscador".</a:t>
            </a:r>
          </a:p>
          <a:p>
            <a:pPr algn="just">
              <a:buFont typeface="Arial" panose="020B0604020202020204" pitchFamily="34" charset="0"/>
              <a:buChar char="•"/>
            </a:pPr>
            <a:r>
              <a:rPr lang="es-ES" sz="4400" b="1" i="0" dirty="0">
                <a:effectLst/>
                <a:latin typeface="Söhne"/>
              </a:rPr>
              <a:t>Regla:</a:t>
            </a:r>
            <a:r>
              <a:rPr lang="es-ES" sz="4400" b="0" i="0" dirty="0">
                <a:effectLst/>
                <a:latin typeface="Söhne"/>
              </a:rPr>
              <a:t> Se escribe con "v" las palabras que empiezan por "v".</a:t>
            </a:r>
          </a:p>
          <a:p>
            <a:pPr marL="742950" lvl="1" indent="-285750" algn="just">
              <a:buFont typeface="Arial" panose="020B0604020202020204" pitchFamily="34" charset="0"/>
              <a:buChar char="•"/>
            </a:pPr>
            <a:r>
              <a:rPr lang="es-ES" sz="4000" b="0" i="1" dirty="0">
                <a:effectLst/>
                <a:latin typeface="Söhne"/>
              </a:rPr>
              <a:t>Ejemplo:</a:t>
            </a:r>
            <a:r>
              <a:rPr lang="es-ES" sz="4000" b="0" i="0" dirty="0">
                <a:effectLst/>
                <a:latin typeface="Söhne"/>
              </a:rPr>
              <a:t> "verano", "volar", "vino".</a:t>
            </a:r>
          </a:p>
          <a:p>
            <a:endParaRPr lang="es-EC" dirty="0"/>
          </a:p>
        </p:txBody>
      </p:sp>
    </p:spTree>
    <p:extLst>
      <p:ext uri="{BB962C8B-B14F-4D97-AF65-F5344CB8AC3E}">
        <p14:creationId xmlns:p14="http://schemas.microsoft.com/office/powerpoint/2010/main" val="8193873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FA43755-A22F-4DAB-81A0-BD0C33270CD4}"/>
              </a:ext>
            </a:extLst>
          </p:cNvPr>
          <p:cNvSpPr>
            <a:spLocks noGrp="1"/>
          </p:cNvSpPr>
          <p:nvPr>
            <p:ph idx="1"/>
          </p:nvPr>
        </p:nvSpPr>
        <p:spPr>
          <a:xfrm>
            <a:off x="397565" y="768625"/>
            <a:ext cx="11290852" cy="5526157"/>
          </a:xfrm>
        </p:spPr>
        <p:txBody>
          <a:bodyPr>
            <a:normAutofit/>
          </a:bodyPr>
          <a:lstStyle/>
          <a:p>
            <a:pPr algn="just"/>
            <a:r>
              <a:rPr lang="es-ES" sz="2800" dirty="0"/>
              <a:t>Uso de la "g" y la "j":</a:t>
            </a:r>
          </a:p>
          <a:p>
            <a:pPr algn="just"/>
            <a:r>
              <a:rPr lang="es-ES" sz="2800" dirty="0"/>
              <a:t>Regla: La letra "g" se pronuncia como "j" cuando va seguida de "e" o "i".</a:t>
            </a:r>
          </a:p>
          <a:p>
            <a:pPr algn="just"/>
            <a:endParaRPr lang="es-ES" sz="2800" dirty="0"/>
          </a:p>
          <a:p>
            <a:pPr algn="just"/>
            <a:r>
              <a:rPr lang="es-ES" sz="2800" dirty="0"/>
              <a:t>Ejemplo: "gente", "girar".</a:t>
            </a:r>
          </a:p>
          <a:p>
            <a:pPr algn="just"/>
            <a:r>
              <a:rPr lang="es-ES" sz="2800" dirty="0"/>
              <a:t>Regla: La letra "j" se utiliza cuando la "g" suena como la "j" de "jamón".</a:t>
            </a:r>
          </a:p>
          <a:p>
            <a:pPr algn="just"/>
            <a:endParaRPr lang="es-ES" sz="2800" dirty="0"/>
          </a:p>
          <a:p>
            <a:pPr algn="just"/>
            <a:r>
              <a:rPr lang="es-ES" sz="2800" dirty="0"/>
              <a:t>Ejemplo: "jirafa", "juego".</a:t>
            </a:r>
            <a:endParaRPr lang="es-EC" sz="2800" dirty="0"/>
          </a:p>
        </p:txBody>
      </p:sp>
    </p:spTree>
    <p:extLst>
      <p:ext uri="{BB962C8B-B14F-4D97-AF65-F5344CB8AC3E}">
        <p14:creationId xmlns:p14="http://schemas.microsoft.com/office/powerpoint/2010/main" val="254172829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087FA07-D521-44BB-A018-23981A091956}"/>
              </a:ext>
            </a:extLst>
          </p:cNvPr>
          <p:cNvSpPr>
            <a:spLocks noGrp="1"/>
          </p:cNvSpPr>
          <p:nvPr>
            <p:ph idx="1"/>
          </p:nvPr>
        </p:nvSpPr>
        <p:spPr>
          <a:xfrm>
            <a:off x="516835" y="503583"/>
            <a:ext cx="10750722" cy="5764695"/>
          </a:xfrm>
        </p:spPr>
        <p:txBody>
          <a:bodyPr>
            <a:normAutofit/>
          </a:bodyPr>
          <a:lstStyle/>
          <a:p>
            <a:pPr algn="just"/>
            <a:r>
              <a:rPr lang="es-ES" sz="2800" dirty="0"/>
              <a:t>Uso de la "c" y la "s":</a:t>
            </a:r>
          </a:p>
          <a:p>
            <a:pPr algn="just"/>
            <a:r>
              <a:rPr lang="es-ES" sz="2800" dirty="0"/>
              <a:t>Regla: La letra "c" se pronuncia como "s" ante las vocales "e", "i".</a:t>
            </a:r>
          </a:p>
          <a:p>
            <a:pPr algn="just"/>
            <a:endParaRPr lang="es-ES" sz="2800" dirty="0"/>
          </a:p>
          <a:p>
            <a:pPr algn="just"/>
            <a:r>
              <a:rPr lang="es-ES" sz="2800" dirty="0"/>
              <a:t>Ejemplo: "cielo", "ciudad".</a:t>
            </a:r>
          </a:p>
          <a:p>
            <a:pPr algn="just"/>
            <a:r>
              <a:rPr lang="es-ES" sz="2800" dirty="0"/>
              <a:t>Regla: La letra "c" suena como "k" ante las vocales "a", "o", "u" y las consonantes.</a:t>
            </a:r>
          </a:p>
          <a:p>
            <a:pPr algn="just"/>
            <a:endParaRPr lang="es-ES" sz="2800" dirty="0"/>
          </a:p>
          <a:p>
            <a:pPr algn="just"/>
            <a:r>
              <a:rPr lang="es-ES" sz="2800" dirty="0"/>
              <a:t>Ejemplo: "casa", "coco", "cuadro".</a:t>
            </a:r>
            <a:endParaRPr lang="es-EC" sz="2800" dirty="0"/>
          </a:p>
        </p:txBody>
      </p:sp>
    </p:spTree>
    <p:extLst>
      <p:ext uri="{BB962C8B-B14F-4D97-AF65-F5344CB8AC3E}">
        <p14:creationId xmlns:p14="http://schemas.microsoft.com/office/powerpoint/2010/main" val="309403353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C2E0B7F-DF83-4989-B5B0-DFA8F7AC2048}"/>
              </a:ext>
            </a:extLst>
          </p:cNvPr>
          <p:cNvSpPr>
            <a:spLocks noGrp="1"/>
          </p:cNvSpPr>
          <p:nvPr>
            <p:ph idx="1"/>
          </p:nvPr>
        </p:nvSpPr>
        <p:spPr>
          <a:xfrm>
            <a:off x="530087" y="795130"/>
            <a:ext cx="11145078" cy="5486400"/>
          </a:xfrm>
        </p:spPr>
        <p:txBody>
          <a:bodyPr>
            <a:normAutofit/>
          </a:bodyPr>
          <a:lstStyle/>
          <a:p>
            <a:r>
              <a:rPr lang="es-ES" sz="3200" dirty="0"/>
              <a:t>Uso de la "h":</a:t>
            </a:r>
          </a:p>
          <a:p>
            <a:r>
              <a:rPr lang="es-ES" sz="3200" dirty="0"/>
              <a:t>Regla: La "h" es una letra muda, es decir, no tiene sonido.</a:t>
            </a:r>
          </a:p>
          <a:p>
            <a:r>
              <a:rPr lang="es-ES" sz="3200" dirty="0"/>
              <a:t>Ejemplo: "hola", "hora".</a:t>
            </a:r>
            <a:endParaRPr lang="es-EC" sz="3200" dirty="0"/>
          </a:p>
        </p:txBody>
      </p:sp>
      <p:pic>
        <p:nvPicPr>
          <p:cNvPr id="4" name="Imagen 3">
            <a:extLst>
              <a:ext uri="{FF2B5EF4-FFF2-40B4-BE49-F238E27FC236}">
                <a16:creationId xmlns:a16="http://schemas.microsoft.com/office/drawing/2014/main" id="{D92BE2FE-E524-4C31-A14D-AF55A03FE9C7}"/>
              </a:ext>
            </a:extLst>
          </p:cNvPr>
          <p:cNvPicPr>
            <a:picLocks noChangeAspect="1"/>
          </p:cNvPicPr>
          <p:nvPr/>
        </p:nvPicPr>
        <p:blipFill>
          <a:blip r:embed="rId2"/>
          <a:stretch>
            <a:fillRect/>
          </a:stretch>
        </p:blipFill>
        <p:spPr>
          <a:xfrm>
            <a:off x="5556801" y="2940934"/>
            <a:ext cx="3679963" cy="3121936"/>
          </a:xfrm>
          <a:prstGeom prst="rect">
            <a:avLst/>
          </a:prstGeom>
        </p:spPr>
      </p:pic>
    </p:spTree>
    <p:extLst>
      <p:ext uri="{BB962C8B-B14F-4D97-AF65-F5344CB8AC3E}">
        <p14:creationId xmlns:p14="http://schemas.microsoft.com/office/powerpoint/2010/main" val="395083746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47AF30-F86B-4813-84F5-CE19E180DB68}"/>
              </a:ext>
            </a:extLst>
          </p:cNvPr>
          <p:cNvSpPr>
            <a:spLocks noGrp="1"/>
          </p:cNvSpPr>
          <p:nvPr>
            <p:ph type="title"/>
          </p:nvPr>
        </p:nvSpPr>
        <p:spPr>
          <a:xfrm>
            <a:off x="529482" y="185530"/>
            <a:ext cx="10353761" cy="1326321"/>
          </a:xfrm>
        </p:spPr>
        <p:txBody>
          <a:bodyPr/>
          <a:lstStyle/>
          <a:p>
            <a:r>
              <a:rPr lang="es-ES" dirty="0"/>
              <a:t>Datos curiosos</a:t>
            </a:r>
            <a:endParaRPr lang="es-EC" dirty="0"/>
          </a:p>
        </p:txBody>
      </p:sp>
      <p:sp>
        <p:nvSpPr>
          <p:cNvPr id="3" name="Marcador de contenido 2">
            <a:extLst>
              <a:ext uri="{FF2B5EF4-FFF2-40B4-BE49-F238E27FC236}">
                <a16:creationId xmlns:a16="http://schemas.microsoft.com/office/drawing/2014/main" id="{A9A5500B-0D16-44F0-BBFD-E893D9F715B3}"/>
              </a:ext>
            </a:extLst>
          </p:cNvPr>
          <p:cNvSpPr>
            <a:spLocks noGrp="1"/>
          </p:cNvSpPr>
          <p:nvPr>
            <p:ph idx="1"/>
          </p:nvPr>
        </p:nvSpPr>
        <p:spPr>
          <a:xfrm>
            <a:off x="529482" y="1179443"/>
            <a:ext cx="10738075" cy="5353879"/>
          </a:xfrm>
        </p:spPr>
        <p:txBody>
          <a:bodyPr>
            <a:normAutofit/>
          </a:bodyPr>
          <a:lstStyle/>
          <a:p>
            <a:r>
              <a:rPr lang="es-ES" dirty="0"/>
              <a:t>Se excluyen definitivamente del abecedario los signos ch y ll, ya que, en realidad, no son letras, sino dígrafos, esto es, conjuntos de dos letras o grafemas que representan un solo fonema.</a:t>
            </a:r>
          </a:p>
          <a:p>
            <a:r>
              <a:rPr lang="es-ES" dirty="0"/>
              <a:t>Un dígrafo es una combinación de dos letras que representan un solo sonido. Puede ser dos consonantes o una combinación de una consonante y una vocal. Algunos ejemplos comunes de dígrafos en español son:</a:t>
            </a:r>
          </a:p>
          <a:p>
            <a:endParaRPr lang="es-ES" dirty="0"/>
          </a:p>
          <a:p>
            <a:r>
              <a:rPr lang="es-ES" dirty="0"/>
              <a:t>Dígrafos con dos consonantes:</a:t>
            </a:r>
          </a:p>
          <a:p>
            <a:r>
              <a:rPr lang="es-ES" dirty="0"/>
              <a:t>"ch" en "chico"</a:t>
            </a:r>
          </a:p>
          <a:p>
            <a:r>
              <a:rPr lang="es-ES" dirty="0"/>
              <a:t>"</a:t>
            </a:r>
            <a:r>
              <a:rPr lang="es-ES" dirty="0" err="1"/>
              <a:t>rr</a:t>
            </a:r>
            <a:r>
              <a:rPr lang="es-ES" dirty="0"/>
              <a:t>" en "perro"</a:t>
            </a:r>
          </a:p>
          <a:p>
            <a:r>
              <a:rPr lang="es-ES" dirty="0"/>
              <a:t>"ll" en "llama"</a:t>
            </a:r>
          </a:p>
        </p:txBody>
      </p:sp>
      <p:sp>
        <p:nvSpPr>
          <p:cNvPr id="4" name="CuadroTexto 3">
            <a:extLst>
              <a:ext uri="{FF2B5EF4-FFF2-40B4-BE49-F238E27FC236}">
                <a16:creationId xmlns:a16="http://schemas.microsoft.com/office/drawing/2014/main" id="{11648501-5B0E-45E1-9C41-1BF62AB99A1E}"/>
              </a:ext>
            </a:extLst>
          </p:cNvPr>
          <p:cNvSpPr txBox="1"/>
          <p:nvPr/>
        </p:nvSpPr>
        <p:spPr>
          <a:xfrm>
            <a:off x="5612295" y="4234070"/>
            <a:ext cx="5095461" cy="1200329"/>
          </a:xfrm>
          <a:prstGeom prst="rect">
            <a:avLst/>
          </a:prstGeom>
          <a:noFill/>
        </p:spPr>
        <p:txBody>
          <a:bodyPr wrap="square" rtlCol="0">
            <a:spAutoFit/>
          </a:bodyPr>
          <a:lstStyle/>
          <a:p>
            <a:r>
              <a:rPr lang="es-ES" dirty="0"/>
              <a:t>Dígrafos con una consonante y una vocal:</a:t>
            </a:r>
          </a:p>
          <a:p>
            <a:r>
              <a:rPr lang="es-ES" dirty="0"/>
              <a:t>"</a:t>
            </a:r>
            <a:r>
              <a:rPr lang="es-ES" dirty="0" err="1"/>
              <a:t>qu</a:t>
            </a:r>
            <a:r>
              <a:rPr lang="es-ES" dirty="0"/>
              <a:t>" en "queso"</a:t>
            </a:r>
          </a:p>
          <a:p>
            <a:r>
              <a:rPr lang="es-ES" dirty="0"/>
              <a:t>"</a:t>
            </a:r>
            <a:r>
              <a:rPr lang="es-ES" dirty="0" err="1"/>
              <a:t>gu</a:t>
            </a:r>
            <a:r>
              <a:rPr lang="es-ES" dirty="0"/>
              <a:t>" en "guitarra"</a:t>
            </a:r>
            <a:endParaRPr lang="es-EC" dirty="0"/>
          </a:p>
          <a:p>
            <a:endParaRPr lang="es-EC" dirty="0"/>
          </a:p>
        </p:txBody>
      </p:sp>
    </p:spTree>
    <p:extLst>
      <p:ext uri="{BB962C8B-B14F-4D97-AF65-F5344CB8AC3E}">
        <p14:creationId xmlns:p14="http://schemas.microsoft.com/office/powerpoint/2010/main" val="332883653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2FB3E0-0C81-4321-97EC-3E5F34139C83}"/>
              </a:ext>
            </a:extLst>
          </p:cNvPr>
          <p:cNvSpPr>
            <a:spLocks noGrp="1"/>
          </p:cNvSpPr>
          <p:nvPr>
            <p:ph type="title"/>
          </p:nvPr>
        </p:nvSpPr>
        <p:spPr/>
        <p:txBody>
          <a:bodyPr/>
          <a:lstStyle/>
          <a:p>
            <a:r>
              <a:rPr lang="es-ES" dirty="0"/>
              <a:t>ELEMENTOS DE LA ORTOGRAFÍA</a:t>
            </a:r>
            <a:endParaRPr lang="es-EC" dirty="0"/>
          </a:p>
        </p:txBody>
      </p:sp>
      <p:sp>
        <p:nvSpPr>
          <p:cNvPr id="3" name="Marcador de contenido 2">
            <a:extLst>
              <a:ext uri="{FF2B5EF4-FFF2-40B4-BE49-F238E27FC236}">
                <a16:creationId xmlns:a16="http://schemas.microsoft.com/office/drawing/2014/main" id="{96C69E68-BB0C-4541-8FF9-85CA8137DA1C}"/>
              </a:ext>
            </a:extLst>
          </p:cNvPr>
          <p:cNvSpPr>
            <a:spLocks noGrp="1"/>
          </p:cNvSpPr>
          <p:nvPr>
            <p:ph idx="1"/>
          </p:nvPr>
        </p:nvSpPr>
        <p:spPr/>
        <p:txBody>
          <a:bodyPr>
            <a:normAutofit/>
          </a:bodyPr>
          <a:lstStyle/>
          <a:p>
            <a:pPr algn="just"/>
            <a:r>
              <a:rPr lang="es-ES" sz="3200" dirty="0"/>
              <a:t>La ortografía abarca diversos elementos que se aplican a la correcta escritura de las palabras y contribuyen a la claridad y coherencia en la comunicación escrita. Aquí están algunos de los elementos clave de la ortografía:</a:t>
            </a:r>
            <a:endParaRPr lang="es-EC" sz="3200" dirty="0"/>
          </a:p>
        </p:txBody>
      </p:sp>
    </p:spTree>
    <p:extLst>
      <p:ext uri="{BB962C8B-B14F-4D97-AF65-F5344CB8AC3E}">
        <p14:creationId xmlns:p14="http://schemas.microsoft.com/office/powerpoint/2010/main" val="228881491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2638907-4A7C-47FD-9258-620F79FE6AF0}"/>
              </a:ext>
            </a:extLst>
          </p:cNvPr>
          <p:cNvSpPr>
            <a:spLocks noGrp="1"/>
          </p:cNvSpPr>
          <p:nvPr>
            <p:ph idx="1"/>
          </p:nvPr>
        </p:nvSpPr>
        <p:spPr>
          <a:xfrm>
            <a:off x="556591" y="662609"/>
            <a:ext cx="10710966" cy="5910469"/>
          </a:xfrm>
        </p:spPr>
        <p:txBody>
          <a:bodyPr>
            <a:normAutofit/>
          </a:bodyPr>
          <a:lstStyle/>
          <a:p>
            <a:pPr algn="just"/>
            <a:r>
              <a:rPr lang="es-ES" sz="2400" u="sng" dirty="0">
                <a:solidFill>
                  <a:srgbClr val="FF0000"/>
                </a:solidFill>
              </a:rPr>
              <a:t>1. Acentuación:</a:t>
            </a:r>
          </a:p>
          <a:p>
            <a:pPr algn="just"/>
            <a:r>
              <a:rPr lang="es-ES" sz="2400" dirty="0"/>
              <a:t>Incluye el uso de tildes o acentos para indicar la sílaba tónica en las palabras, siguiendo las reglas establecidas.</a:t>
            </a:r>
          </a:p>
          <a:p>
            <a:pPr algn="just"/>
            <a:r>
              <a:rPr lang="es-ES" sz="2400" u="sng" dirty="0">
                <a:solidFill>
                  <a:srgbClr val="FF0000"/>
                </a:solidFill>
              </a:rPr>
              <a:t>2. Uso de Mayúsculas y Minúsculas:</a:t>
            </a:r>
          </a:p>
          <a:p>
            <a:pPr algn="just"/>
            <a:r>
              <a:rPr lang="es-ES" sz="2400" dirty="0"/>
              <a:t>Reglas que determinan cuándo se deben utilizar letras mayúsculas, como al inicio de una oración o en nombres propios, y cuándo se deben usar letras minúsculas.</a:t>
            </a:r>
          </a:p>
          <a:p>
            <a:pPr algn="just"/>
            <a:r>
              <a:rPr lang="es-ES" sz="2400" u="sng" dirty="0">
                <a:solidFill>
                  <a:srgbClr val="FF0000"/>
                </a:solidFill>
              </a:rPr>
              <a:t>3. Puntuación:</a:t>
            </a:r>
          </a:p>
          <a:p>
            <a:pPr algn="just"/>
            <a:r>
              <a:rPr lang="es-ES" sz="2400" dirty="0"/>
              <a:t>El uso adecuado de signos de puntuación, como comas, puntos, puntos y comas, comillas, entre otros, para dar estructura y sentido a las oraciones y párrafos.</a:t>
            </a:r>
            <a:endParaRPr lang="es-EC" sz="2400" dirty="0"/>
          </a:p>
        </p:txBody>
      </p:sp>
    </p:spTree>
    <p:extLst>
      <p:ext uri="{BB962C8B-B14F-4D97-AF65-F5344CB8AC3E}">
        <p14:creationId xmlns:p14="http://schemas.microsoft.com/office/powerpoint/2010/main" val="382240149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B005ED3-DB21-4A81-8270-65E1139DC814}"/>
              </a:ext>
            </a:extLst>
          </p:cNvPr>
          <p:cNvSpPr>
            <a:spLocks noGrp="1"/>
          </p:cNvSpPr>
          <p:nvPr>
            <p:ph idx="1"/>
          </p:nvPr>
        </p:nvSpPr>
        <p:spPr>
          <a:xfrm>
            <a:off x="463826" y="397565"/>
            <a:ext cx="10803731" cy="6188765"/>
          </a:xfrm>
        </p:spPr>
        <p:txBody>
          <a:bodyPr>
            <a:normAutofit/>
          </a:bodyPr>
          <a:lstStyle/>
          <a:p>
            <a:pPr algn="just"/>
            <a:r>
              <a:rPr lang="es-ES" sz="2800" b="1" i="0" dirty="0">
                <a:solidFill>
                  <a:srgbClr val="FF0000"/>
                </a:solidFill>
                <a:effectLst/>
                <a:latin typeface="Söhne"/>
              </a:rPr>
              <a:t>4. Dígrafos:</a:t>
            </a:r>
          </a:p>
          <a:p>
            <a:pPr algn="just">
              <a:buFont typeface="Arial" panose="020B0604020202020204" pitchFamily="34" charset="0"/>
              <a:buChar char="•"/>
            </a:pPr>
            <a:r>
              <a:rPr lang="es-ES" sz="2800" b="0" i="0" dirty="0">
                <a:effectLst/>
                <a:latin typeface="Söhne"/>
              </a:rPr>
              <a:t>Combinaciones de dos letras que representan un solo sonido, como "ch", "ll", y "</a:t>
            </a:r>
            <a:r>
              <a:rPr lang="es-ES" sz="2800" b="0" i="0" dirty="0" err="1">
                <a:effectLst/>
                <a:latin typeface="Söhne"/>
              </a:rPr>
              <a:t>rr</a:t>
            </a:r>
            <a:r>
              <a:rPr lang="es-ES" sz="2800" b="0" i="0" dirty="0">
                <a:effectLst/>
                <a:latin typeface="Söhne"/>
              </a:rPr>
              <a:t>".</a:t>
            </a:r>
          </a:p>
          <a:p>
            <a:pPr algn="just"/>
            <a:r>
              <a:rPr lang="es-ES" sz="2800" b="1" i="0" dirty="0">
                <a:solidFill>
                  <a:srgbClr val="FF0000"/>
                </a:solidFill>
                <a:effectLst/>
                <a:latin typeface="Söhne"/>
              </a:rPr>
              <a:t>5. Concordancia Verbal y Nominal:</a:t>
            </a:r>
          </a:p>
          <a:p>
            <a:pPr algn="just">
              <a:buFont typeface="Arial" panose="020B0604020202020204" pitchFamily="34" charset="0"/>
              <a:buChar char="•"/>
            </a:pPr>
            <a:r>
              <a:rPr lang="es-ES" sz="2800" b="0" i="0" dirty="0">
                <a:effectLst/>
                <a:latin typeface="Söhne"/>
              </a:rPr>
              <a:t>Reglas que rigen la concordancia entre los verbos y sus sujetos, así como entre los sustantivos y sus modificadores.</a:t>
            </a:r>
          </a:p>
          <a:p>
            <a:pPr algn="just"/>
            <a:r>
              <a:rPr lang="es-ES" sz="2800" b="1" i="0" dirty="0">
                <a:solidFill>
                  <a:srgbClr val="FF0000"/>
                </a:solidFill>
                <a:effectLst/>
                <a:latin typeface="Söhne"/>
              </a:rPr>
              <a:t>6. Homófonos:</a:t>
            </a:r>
          </a:p>
          <a:p>
            <a:pPr algn="just">
              <a:buFont typeface="Arial" panose="020B0604020202020204" pitchFamily="34" charset="0"/>
              <a:buChar char="•"/>
            </a:pPr>
            <a:r>
              <a:rPr lang="es-ES" sz="2800" b="0" i="0" dirty="0">
                <a:effectLst/>
                <a:latin typeface="Söhne"/>
              </a:rPr>
              <a:t>Palabras que suenan igual pero tienen significados y escrituras diferentes, como "bello" y "vello".</a:t>
            </a:r>
          </a:p>
          <a:p>
            <a:pPr algn="just"/>
            <a:r>
              <a:rPr lang="es-ES" sz="2800" b="1" i="0" dirty="0">
                <a:solidFill>
                  <a:srgbClr val="FF0000"/>
                </a:solidFill>
                <a:effectLst/>
                <a:latin typeface="Söhne"/>
              </a:rPr>
              <a:t>7. Homógrafos:</a:t>
            </a:r>
          </a:p>
          <a:p>
            <a:pPr algn="just">
              <a:buFont typeface="Arial" panose="020B0604020202020204" pitchFamily="34" charset="0"/>
              <a:buChar char="•"/>
            </a:pPr>
            <a:r>
              <a:rPr lang="es-ES" sz="2800" b="0" i="0" dirty="0">
                <a:effectLst/>
                <a:latin typeface="Söhne"/>
              </a:rPr>
              <a:t>Palabras que se escriben igual pero tienen significados diferentes, como "pollo" (ave) y "pollo" (carne).</a:t>
            </a:r>
          </a:p>
          <a:p>
            <a:endParaRPr lang="es-EC" dirty="0"/>
          </a:p>
        </p:txBody>
      </p:sp>
    </p:spTree>
    <p:extLst>
      <p:ext uri="{BB962C8B-B14F-4D97-AF65-F5344CB8AC3E}">
        <p14:creationId xmlns:p14="http://schemas.microsoft.com/office/powerpoint/2010/main" val="2420325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4CA37E7-7A5B-4E70-B723-D4E19AAEACDA}"/>
              </a:ext>
            </a:extLst>
          </p:cNvPr>
          <p:cNvSpPr>
            <a:spLocks noGrp="1"/>
          </p:cNvSpPr>
          <p:nvPr>
            <p:ph idx="1"/>
          </p:nvPr>
        </p:nvSpPr>
        <p:spPr>
          <a:xfrm>
            <a:off x="490888" y="654518"/>
            <a:ext cx="11126805" cy="5804034"/>
          </a:xfrm>
        </p:spPr>
        <p:txBody>
          <a:bodyPr>
            <a:normAutofit lnSpcReduction="10000"/>
          </a:bodyPr>
          <a:lstStyle/>
          <a:p>
            <a:pPr marL="0" indent="0" algn="just">
              <a:buNone/>
            </a:pPr>
            <a:r>
              <a:rPr lang="es-MX" sz="2800" u="sng" dirty="0">
                <a:solidFill>
                  <a:srgbClr val="FF0000"/>
                </a:solidFill>
              </a:rPr>
              <a:t>2.-Claridad y articulación: </a:t>
            </a:r>
          </a:p>
          <a:p>
            <a:pPr marL="0" indent="0" algn="just">
              <a:buNone/>
            </a:pPr>
            <a:r>
              <a:rPr lang="es-MX" sz="2800" dirty="0"/>
              <a:t>Habla de forma clara y articulada para que tu mensaje sea comprensible para los demás. Evita hablar demasiado rápido o demasiado lento.</a:t>
            </a:r>
          </a:p>
          <a:p>
            <a:pPr algn="just"/>
            <a:endParaRPr lang="es-MX" sz="2800" dirty="0"/>
          </a:p>
          <a:p>
            <a:pPr marL="0" indent="0" algn="just">
              <a:buNone/>
            </a:pPr>
            <a:r>
              <a:rPr lang="es-MX" sz="2800" u="sng" dirty="0">
                <a:solidFill>
                  <a:srgbClr val="FF0000"/>
                </a:solidFill>
              </a:rPr>
              <a:t>3.- Fluidez</a:t>
            </a:r>
          </a:p>
          <a:p>
            <a:pPr algn="just"/>
            <a:endParaRPr lang="es-MX" sz="2800" dirty="0"/>
          </a:p>
          <a:p>
            <a:pPr marL="0" indent="0" algn="just">
              <a:buNone/>
            </a:pPr>
            <a:r>
              <a:rPr lang="es-MX" sz="2800" dirty="0"/>
              <a:t>La fluidez por su parte es la capacidad que dispone un individuo para expresarse con corrección y naturalidad, ya sea en su idioma materno o también con su segunda lengua, en caso que halla. O sea, la fluidez es la posibilidad de hablar de manera continua y ello obviamente es funcional e imprescindible para que la expresión oral sea efectiva.</a:t>
            </a:r>
            <a:endParaRPr lang="es-419" sz="2800" dirty="0"/>
          </a:p>
        </p:txBody>
      </p:sp>
    </p:spTree>
    <p:extLst>
      <p:ext uri="{BB962C8B-B14F-4D97-AF65-F5344CB8AC3E}">
        <p14:creationId xmlns:p14="http://schemas.microsoft.com/office/powerpoint/2010/main" val="219514968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2C716C5-8997-4BD4-9460-6BDEECA5005F}"/>
              </a:ext>
            </a:extLst>
          </p:cNvPr>
          <p:cNvSpPr>
            <a:spLocks noGrp="1"/>
          </p:cNvSpPr>
          <p:nvPr>
            <p:ph idx="1"/>
          </p:nvPr>
        </p:nvSpPr>
        <p:spPr>
          <a:xfrm>
            <a:off x="569843" y="821635"/>
            <a:ext cx="10697714" cy="5632174"/>
          </a:xfrm>
        </p:spPr>
        <p:txBody>
          <a:bodyPr>
            <a:normAutofit/>
          </a:bodyPr>
          <a:lstStyle/>
          <a:p>
            <a:pPr algn="just"/>
            <a:r>
              <a:rPr lang="es-ES" sz="2800" u="sng" dirty="0">
                <a:solidFill>
                  <a:srgbClr val="FF0000"/>
                </a:solidFill>
              </a:rPr>
              <a:t>8. Palabras Agudas, Graves, Esdrújulas y Sobresdrújulas:</a:t>
            </a:r>
          </a:p>
          <a:p>
            <a:pPr algn="just"/>
            <a:r>
              <a:rPr lang="es-ES" sz="2800" dirty="0"/>
              <a:t>Clasificación de palabras según la posición de la sílaba tónica, lo que afecta la colocación de las tildes.</a:t>
            </a:r>
          </a:p>
          <a:p>
            <a:pPr algn="just"/>
            <a:r>
              <a:rPr lang="es-ES" sz="2800" u="sng" dirty="0">
                <a:solidFill>
                  <a:srgbClr val="FF0000"/>
                </a:solidFill>
              </a:rPr>
              <a:t>9. Diéresis:</a:t>
            </a:r>
          </a:p>
          <a:p>
            <a:pPr algn="just"/>
            <a:r>
              <a:rPr lang="es-ES" sz="2800" dirty="0"/>
              <a:t>Signo que se coloca sobre la vocal u para indicar que debe pronunciarse en combinaciones como "</a:t>
            </a:r>
            <a:r>
              <a:rPr lang="es-ES" sz="2800" dirty="0" err="1"/>
              <a:t>güe</a:t>
            </a:r>
            <a:r>
              <a:rPr lang="es-ES" sz="2800" dirty="0"/>
              <a:t>" y "</a:t>
            </a:r>
            <a:r>
              <a:rPr lang="es-ES" sz="2800" dirty="0" err="1"/>
              <a:t>güi</a:t>
            </a:r>
            <a:r>
              <a:rPr lang="es-ES" sz="2800" dirty="0"/>
              <a:t>".</a:t>
            </a:r>
          </a:p>
          <a:p>
            <a:pPr algn="just"/>
            <a:r>
              <a:rPr lang="es-ES" sz="2800" u="sng" dirty="0">
                <a:solidFill>
                  <a:srgbClr val="FF0000"/>
                </a:solidFill>
              </a:rPr>
              <a:t>10. Mayúsculas Diacríticas:</a:t>
            </a:r>
          </a:p>
          <a:p>
            <a:pPr algn="just"/>
            <a:r>
              <a:rPr lang="es-ES" sz="2800" dirty="0"/>
              <a:t>Uso de mayúsculas con tildes para distinguir significados, como "Él" (pronombre) y "El" (artículo).</a:t>
            </a:r>
            <a:endParaRPr lang="es-EC" sz="2800" dirty="0"/>
          </a:p>
        </p:txBody>
      </p:sp>
    </p:spTree>
    <p:extLst>
      <p:ext uri="{BB962C8B-B14F-4D97-AF65-F5344CB8AC3E}">
        <p14:creationId xmlns:p14="http://schemas.microsoft.com/office/powerpoint/2010/main" val="331710355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6072C67-6A18-4311-B9A5-8D7D4FAB433C}"/>
              </a:ext>
            </a:extLst>
          </p:cNvPr>
          <p:cNvSpPr>
            <a:spLocks noGrp="1"/>
          </p:cNvSpPr>
          <p:nvPr>
            <p:ph idx="1"/>
          </p:nvPr>
        </p:nvSpPr>
        <p:spPr>
          <a:xfrm>
            <a:off x="490330" y="702365"/>
            <a:ext cx="11118574" cy="5844209"/>
          </a:xfrm>
        </p:spPr>
        <p:txBody>
          <a:bodyPr>
            <a:normAutofit/>
          </a:bodyPr>
          <a:lstStyle/>
          <a:p>
            <a:pPr algn="just"/>
            <a:r>
              <a:rPr lang="es-ES" sz="2800" u="sng" dirty="0">
                <a:solidFill>
                  <a:srgbClr val="FF0000"/>
                </a:solidFill>
              </a:rPr>
              <a:t>11. Signos de Interrogación y Exclamación:</a:t>
            </a:r>
          </a:p>
          <a:p>
            <a:pPr algn="just"/>
            <a:r>
              <a:rPr lang="es-ES" sz="2800" dirty="0"/>
              <a:t>Signos que indican preguntas o exclamaciones al final de una oración.</a:t>
            </a:r>
          </a:p>
          <a:p>
            <a:pPr algn="just"/>
            <a:r>
              <a:rPr lang="es-ES" sz="2800" u="sng" dirty="0">
                <a:solidFill>
                  <a:srgbClr val="FF0000"/>
                </a:solidFill>
              </a:rPr>
              <a:t>12. Reglas de División de Palabras:</a:t>
            </a:r>
          </a:p>
          <a:p>
            <a:pPr algn="just"/>
            <a:r>
              <a:rPr lang="es-ES" sz="2800" dirty="0"/>
              <a:t>Normas que rigen la separación de palabras al final de una línea para mantener la legibilidad del texto.</a:t>
            </a:r>
          </a:p>
          <a:p>
            <a:pPr algn="just"/>
            <a:r>
              <a:rPr lang="es-ES" sz="2800" u="sng" dirty="0">
                <a:solidFill>
                  <a:srgbClr val="FF0000"/>
                </a:solidFill>
              </a:rPr>
              <a:t>13. Uso Correcto de las Vocales:</a:t>
            </a:r>
          </a:p>
          <a:p>
            <a:pPr algn="just"/>
            <a:r>
              <a:rPr lang="es-ES" sz="2800" dirty="0"/>
              <a:t>Reglas sobre la correcta escritura de vocales, especialmente en diptongos e hiatos.</a:t>
            </a:r>
            <a:endParaRPr lang="es-EC" sz="2800" dirty="0"/>
          </a:p>
        </p:txBody>
      </p:sp>
    </p:spTree>
    <p:extLst>
      <p:ext uri="{BB962C8B-B14F-4D97-AF65-F5344CB8AC3E}">
        <p14:creationId xmlns:p14="http://schemas.microsoft.com/office/powerpoint/2010/main" val="226055320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225D8D5-7F5B-43F4-8509-583B544AC7EC}"/>
              </a:ext>
            </a:extLst>
          </p:cNvPr>
          <p:cNvSpPr>
            <a:spLocks noGrp="1"/>
          </p:cNvSpPr>
          <p:nvPr>
            <p:ph idx="1"/>
          </p:nvPr>
        </p:nvSpPr>
        <p:spPr>
          <a:xfrm>
            <a:off x="503583" y="530087"/>
            <a:ext cx="10763974" cy="5261113"/>
          </a:xfrm>
        </p:spPr>
        <p:txBody>
          <a:bodyPr>
            <a:normAutofit/>
          </a:bodyPr>
          <a:lstStyle/>
          <a:p>
            <a:pPr algn="just"/>
            <a:r>
              <a:rPr lang="es-ES" sz="3200" dirty="0">
                <a:solidFill>
                  <a:srgbClr val="FF0000"/>
                </a:solidFill>
              </a:rPr>
              <a:t>14. Excepciones Ortográficas:</a:t>
            </a:r>
          </a:p>
          <a:p>
            <a:pPr algn="just"/>
            <a:r>
              <a:rPr lang="es-ES" sz="3200" dirty="0"/>
              <a:t>Palabras que, aunque sigan reglas generales, presentan excepciones en su escritura.</a:t>
            </a:r>
          </a:p>
          <a:p>
            <a:pPr algn="just"/>
            <a:r>
              <a:rPr lang="es-ES" sz="3200" dirty="0"/>
              <a:t>Estos elementos trabajan conjuntamente para establecer normas que garantizan una escritura clara y coherente en español. La correcta aplicación de estas reglas contribuye a una comunicación escrita efectiva y precisa.</a:t>
            </a:r>
            <a:endParaRPr lang="es-EC" sz="3200" dirty="0"/>
          </a:p>
        </p:txBody>
      </p:sp>
    </p:spTree>
    <p:extLst>
      <p:ext uri="{BB962C8B-B14F-4D97-AF65-F5344CB8AC3E}">
        <p14:creationId xmlns:p14="http://schemas.microsoft.com/office/powerpoint/2010/main" val="72854849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4768D6-CDAE-474D-B056-56018A89D84C}"/>
              </a:ext>
            </a:extLst>
          </p:cNvPr>
          <p:cNvSpPr>
            <a:spLocks noGrp="1"/>
          </p:cNvSpPr>
          <p:nvPr>
            <p:ph type="title"/>
          </p:nvPr>
        </p:nvSpPr>
        <p:spPr>
          <a:xfrm>
            <a:off x="795641" y="2765839"/>
            <a:ext cx="10353761" cy="1326321"/>
          </a:xfrm>
        </p:spPr>
        <p:txBody>
          <a:bodyPr>
            <a:normAutofit fontScale="90000"/>
          </a:bodyPr>
          <a:lstStyle/>
          <a:p>
            <a:pPr algn="ctr"/>
            <a:r>
              <a:rPr lang="es-ES" b="0" i="0" dirty="0">
                <a:solidFill>
                  <a:schemeClr val="tx1"/>
                </a:solidFill>
                <a:effectLst/>
                <a:latin typeface="Söhne"/>
              </a:rPr>
              <a:t>datos curiosos sobre el vocabulario</a:t>
            </a:r>
            <a:endParaRPr lang="es-EC" dirty="0">
              <a:solidFill>
                <a:schemeClr val="tx1"/>
              </a:solidFill>
            </a:endParaRPr>
          </a:p>
        </p:txBody>
      </p:sp>
    </p:spTree>
    <p:extLst>
      <p:ext uri="{BB962C8B-B14F-4D97-AF65-F5344CB8AC3E}">
        <p14:creationId xmlns:p14="http://schemas.microsoft.com/office/powerpoint/2010/main" val="380801234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078BBE4-589D-4FE3-9E0D-36CE0E58D5E3}"/>
              </a:ext>
            </a:extLst>
          </p:cNvPr>
          <p:cNvSpPr>
            <a:spLocks noGrp="1"/>
          </p:cNvSpPr>
          <p:nvPr>
            <p:ph idx="1"/>
          </p:nvPr>
        </p:nvSpPr>
        <p:spPr>
          <a:xfrm>
            <a:off x="291548" y="662608"/>
            <a:ext cx="11436625" cy="5764695"/>
          </a:xfrm>
        </p:spPr>
        <p:txBody>
          <a:bodyPr>
            <a:normAutofit/>
          </a:bodyPr>
          <a:lstStyle/>
          <a:p>
            <a:pPr algn="just"/>
            <a:r>
              <a:rPr lang="es-ES" sz="3200" dirty="0"/>
              <a:t>Tamaño del Vocabulario:</a:t>
            </a:r>
          </a:p>
          <a:p>
            <a:pPr algn="just"/>
            <a:r>
              <a:rPr lang="es-ES" sz="3200" dirty="0"/>
              <a:t>Se estima que hay más de 170,000 palabras en el idioma español. Sin embargo, las personas utilizan un vocabulario activo mucho más pequeño en su comunicación diaria.</a:t>
            </a:r>
          </a:p>
          <a:p>
            <a:pPr marL="0" indent="0" algn="just">
              <a:buNone/>
            </a:pPr>
            <a:endParaRPr lang="es-ES" sz="3200" dirty="0"/>
          </a:p>
          <a:p>
            <a:pPr algn="just"/>
            <a:r>
              <a:rPr lang="es-ES" sz="3200" dirty="0"/>
              <a:t>Palabras más Largas:</a:t>
            </a:r>
          </a:p>
          <a:p>
            <a:pPr algn="just"/>
            <a:r>
              <a:rPr lang="es-ES" sz="3200" dirty="0"/>
              <a:t>La palabra más larga en español reconocida por la RAE es "anticonstitucionalmente", con 23 letras.</a:t>
            </a:r>
            <a:endParaRPr lang="es-EC" sz="3200" dirty="0"/>
          </a:p>
        </p:txBody>
      </p:sp>
    </p:spTree>
    <p:extLst>
      <p:ext uri="{BB962C8B-B14F-4D97-AF65-F5344CB8AC3E}">
        <p14:creationId xmlns:p14="http://schemas.microsoft.com/office/powerpoint/2010/main" val="36552512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8A58A19-DA50-436B-AC3C-2A7394803AEC}"/>
              </a:ext>
            </a:extLst>
          </p:cNvPr>
          <p:cNvSpPr>
            <a:spLocks noGrp="1"/>
          </p:cNvSpPr>
          <p:nvPr>
            <p:ph idx="1"/>
          </p:nvPr>
        </p:nvSpPr>
        <p:spPr>
          <a:xfrm>
            <a:off x="933651" y="972151"/>
            <a:ext cx="10887288" cy="5388891"/>
          </a:xfrm>
        </p:spPr>
        <p:txBody>
          <a:bodyPr>
            <a:normAutofit/>
          </a:bodyPr>
          <a:lstStyle/>
          <a:p>
            <a:pPr algn="just"/>
            <a:r>
              <a:rPr lang="es-ES" sz="2800" dirty="0"/>
              <a:t>Palíndromos:</a:t>
            </a:r>
          </a:p>
          <a:p>
            <a:pPr algn="just">
              <a:buFont typeface="Arial" panose="020B0604020202020204" pitchFamily="34" charset="0"/>
              <a:buChar char="•"/>
            </a:pPr>
            <a:r>
              <a:rPr lang="es-ES" sz="2800" dirty="0"/>
              <a:t>Algunas palabras y frases son palíndromos, es decir, se leen igual de izquierda a derecha que de derecha a izquierda. Ejemplo: </a:t>
            </a:r>
          </a:p>
          <a:p>
            <a:pPr algn="just">
              <a:buFont typeface="Arial" panose="020B0604020202020204" pitchFamily="34" charset="0"/>
              <a:buChar char="•"/>
            </a:pPr>
            <a:r>
              <a:rPr lang="es-EC" sz="2800" b="0" i="0" dirty="0">
                <a:effectLst/>
                <a:latin typeface="Söhne"/>
              </a:rPr>
              <a:t>oso</a:t>
            </a:r>
          </a:p>
          <a:p>
            <a:pPr algn="just">
              <a:buFont typeface="Arial" panose="020B0604020202020204" pitchFamily="34" charset="0"/>
              <a:buChar char="•"/>
            </a:pPr>
            <a:r>
              <a:rPr lang="es-EC" sz="2800" b="0" i="0" dirty="0">
                <a:effectLst/>
                <a:latin typeface="Söhne"/>
              </a:rPr>
              <a:t>reconocer</a:t>
            </a:r>
          </a:p>
          <a:p>
            <a:pPr algn="just">
              <a:buFont typeface="Arial" panose="020B0604020202020204" pitchFamily="34" charset="0"/>
              <a:buChar char="•"/>
            </a:pPr>
            <a:r>
              <a:rPr lang="es-EC" sz="2800" b="0" i="0" dirty="0">
                <a:effectLst/>
                <a:latin typeface="Söhne"/>
              </a:rPr>
              <a:t>salas</a:t>
            </a:r>
          </a:p>
          <a:p>
            <a:pPr algn="just">
              <a:buFont typeface="Arial" panose="020B0604020202020204" pitchFamily="34" charset="0"/>
              <a:buChar char="•"/>
            </a:pPr>
            <a:r>
              <a:rPr lang="es-EC" sz="2800" b="0" i="0" dirty="0">
                <a:effectLst/>
                <a:latin typeface="Söhne"/>
              </a:rPr>
              <a:t>radar</a:t>
            </a:r>
          </a:p>
          <a:p>
            <a:endParaRPr lang="es-EC" dirty="0"/>
          </a:p>
        </p:txBody>
      </p:sp>
    </p:spTree>
    <p:extLst>
      <p:ext uri="{BB962C8B-B14F-4D97-AF65-F5344CB8AC3E}">
        <p14:creationId xmlns:p14="http://schemas.microsoft.com/office/powerpoint/2010/main" val="350465971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B4D3821-E06B-4102-89DF-17FAD8632977}"/>
              </a:ext>
            </a:extLst>
          </p:cNvPr>
          <p:cNvSpPr>
            <a:spLocks noGrp="1"/>
          </p:cNvSpPr>
          <p:nvPr>
            <p:ph idx="1"/>
          </p:nvPr>
        </p:nvSpPr>
        <p:spPr>
          <a:xfrm>
            <a:off x="503582" y="530087"/>
            <a:ext cx="11092069" cy="5764696"/>
          </a:xfrm>
        </p:spPr>
        <p:txBody>
          <a:bodyPr>
            <a:normAutofit/>
          </a:bodyPr>
          <a:lstStyle/>
          <a:p>
            <a:r>
              <a:rPr lang="es-ES" sz="3200" dirty="0"/>
              <a:t>Neologismos:</a:t>
            </a:r>
          </a:p>
          <a:p>
            <a:r>
              <a:rPr lang="es-ES" sz="3200" dirty="0"/>
              <a:t>La lengua evoluciona constantemente y se incorporan nuevos términos. La RAE añade alrededor de 2,000 palabras al diccionario cada año.</a:t>
            </a:r>
          </a:p>
          <a:p>
            <a:endParaRPr lang="es-ES" sz="3200" dirty="0"/>
          </a:p>
          <a:p>
            <a:r>
              <a:rPr lang="es-ES" sz="3200" dirty="0"/>
              <a:t>Idioma con más Palabras:</a:t>
            </a:r>
          </a:p>
          <a:p>
            <a:r>
              <a:rPr lang="es-ES" sz="3200" dirty="0"/>
              <a:t>Se estima que el inglés tiene el vocabulario más extenso de todos los idiomas, con más de 1 millón de palabras.</a:t>
            </a:r>
            <a:endParaRPr lang="es-EC" sz="3200" dirty="0"/>
          </a:p>
        </p:txBody>
      </p:sp>
    </p:spTree>
    <p:extLst>
      <p:ext uri="{BB962C8B-B14F-4D97-AF65-F5344CB8AC3E}">
        <p14:creationId xmlns:p14="http://schemas.microsoft.com/office/powerpoint/2010/main" val="384424991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7CF011-8B4B-4AC9-818A-C6D609007C88}"/>
              </a:ext>
            </a:extLst>
          </p:cNvPr>
          <p:cNvSpPr>
            <a:spLocks noGrp="1"/>
          </p:cNvSpPr>
          <p:nvPr>
            <p:ph type="title"/>
          </p:nvPr>
        </p:nvSpPr>
        <p:spPr>
          <a:xfrm>
            <a:off x="509534" y="312822"/>
            <a:ext cx="10353761" cy="1326321"/>
          </a:xfrm>
        </p:spPr>
        <p:txBody>
          <a:bodyPr/>
          <a:lstStyle/>
          <a:p>
            <a:r>
              <a:rPr lang="es-MX" dirty="0"/>
              <a:t>TALLER EN CLASE</a:t>
            </a:r>
            <a:endParaRPr lang="es-419" dirty="0"/>
          </a:p>
        </p:txBody>
      </p:sp>
      <p:sp>
        <p:nvSpPr>
          <p:cNvPr id="3" name="Marcador de contenido 2">
            <a:extLst>
              <a:ext uri="{FF2B5EF4-FFF2-40B4-BE49-F238E27FC236}">
                <a16:creationId xmlns:a16="http://schemas.microsoft.com/office/drawing/2014/main" id="{902B6400-686A-47C1-93B5-5004948CF116}"/>
              </a:ext>
            </a:extLst>
          </p:cNvPr>
          <p:cNvSpPr>
            <a:spLocks noGrp="1"/>
          </p:cNvSpPr>
          <p:nvPr>
            <p:ph idx="1"/>
          </p:nvPr>
        </p:nvSpPr>
        <p:spPr>
          <a:xfrm>
            <a:off x="913795" y="1405289"/>
            <a:ext cx="10353762" cy="5139890"/>
          </a:xfrm>
        </p:spPr>
        <p:txBody>
          <a:bodyPr>
            <a:normAutofit/>
          </a:bodyPr>
          <a:lstStyle/>
          <a:p>
            <a:r>
              <a:rPr lang="es-MX" sz="3000" dirty="0"/>
              <a:t>Nos encanta escribir y nos complace hacerlo……</a:t>
            </a:r>
          </a:p>
          <a:p>
            <a:pPr algn="just"/>
            <a:endParaRPr lang="es-MX" sz="2800" dirty="0"/>
          </a:p>
          <a:p>
            <a:pPr algn="just"/>
            <a:r>
              <a:rPr lang="es-MX" sz="2800" dirty="0"/>
              <a:t>Mediante una lectura breve al manual de La Real Academia Española (RAE) Ortografía de la lengua española (2010), indicar 5  criterios científicos que le llamaron su atención  e indique la importancia de aplicarlos correctamente en su vida estudiantil.</a:t>
            </a:r>
          </a:p>
          <a:p>
            <a:pPr algn="just"/>
            <a:r>
              <a:rPr lang="es-MX" sz="2800" dirty="0"/>
              <a:t>Tomar en </a:t>
            </a:r>
            <a:r>
              <a:rPr lang="es-MX" sz="2800"/>
              <a:t>consideración a las </a:t>
            </a:r>
            <a:r>
              <a:rPr lang="es-MX" sz="2800" dirty="0"/>
              <a:t>indicaciones dadas anteriormente apara </a:t>
            </a:r>
            <a:r>
              <a:rPr lang="es-MX" sz="2800"/>
              <a:t>su entrega.</a:t>
            </a:r>
            <a:endParaRPr lang="es-MX" sz="2800" dirty="0"/>
          </a:p>
          <a:p>
            <a:pPr algn="just"/>
            <a:endParaRPr lang="es-MX" sz="2800" dirty="0"/>
          </a:p>
          <a:p>
            <a:pPr marL="0" indent="0" algn="just">
              <a:buNone/>
            </a:pPr>
            <a:r>
              <a:rPr lang="es-MX" sz="2800" dirty="0"/>
              <a:t>Calificación 10 puntos</a:t>
            </a:r>
          </a:p>
          <a:p>
            <a:pPr algn="ctr"/>
            <a:endParaRPr lang="es-419" dirty="0"/>
          </a:p>
        </p:txBody>
      </p:sp>
    </p:spTree>
    <p:extLst>
      <p:ext uri="{BB962C8B-B14F-4D97-AF65-F5344CB8AC3E}">
        <p14:creationId xmlns:p14="http://schemas.microsoft.com/office/powerpoint/2010/main" val="408730376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47A417-7ABE-4EE9-B472-00910564C65C}"/>
              </a:ext>
            </a:extLst>
          </p:cNvPr>
          <p:cNvSpPr>
            <a:spLocks noGrp="1"/>
          </p:cNvSpPr>
          <p:nvPr>
            <p:ph type="title"/>
          </p:nvPr>
        </p:nvSpPr>
        <p:spPr>
          <a:xfrm>
            <a:off x="3271985" y="1918636"/>
            <a:ext cx="10353761" cy="1326321"/>
          </a:xfrm>
        </p:spPr>
        <p:txBody>
          <a:bodyPr>
            <a:normAutofit/>
          </a:bodyPr>
          <a:lstStyle/>
          <a:p>
            <a:r>
              <a:rPr lang="es-MX" sz="5400" dirty="0"/>
              <a:t>Muchas gracias</a:t>
            </a:r>
            <a:endParaRPr lang="es-419" sz="5400" dirty="0"/>
          </a:p>
        </p:txBody>
      </p:sp>
      <p:pic>
        <p:nvPicPr>
          <p:cNvPr id="3" name="Imagen 2">
            <a:extLst>
              <a:ext uri="{FF2B5EF4-FFF2-40B4-BE49-F238E27FC236}">
                <a16:creationId xmlns:a16="http://schemas.microsoft.com/office/drawing/2014/main" id="{1A59ABE9-D43E-47C3-B50E-7FB72E382031}"/>
              </a:ext>
            </a:extLst>
          </p:cNvPr>
          <p:cNvPicPr>
            <a:picLocks noChangeAspect="1"/>
          </p:cNvPicPr>
          <p:nvPr/>
        </p:nvPicPr>
        <p:blipFill>
          <a:blip r:embed="rId2"/>
          <a:stretch>
            <a:fillRect/>
          </a:stretch>
        </p:blipFill>
        <p:spPr>
          <a:xfrm>
            <a:off x="4508834" y="3503099"/>
            <a:ext cx="3174332" cy="2796435"/>
          </a:xfrm>
          <a:prstGeom prst="rect">
            <a:avLst/>
          </a:prstGeom>
        </p:spPr>
      </p:pic>
    </p:spTree>
    <p:extLst>
      <p:ext uri="{BB962C8B-B14F-4D97-AF65-F5344CB8AC3E}">
        <p14:creationId xmlns:p14="http://schemas.microsoft.com/office/powerpoint/2010/main" val="2024855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875B92C-A561-4C00-AF56-041DC346CF83}"/>
              </a:ext>
            </a:extLst>
          </p:cNvPr>
          <p:cNvSpPr>
            <a:spLocks noGrp="1"/>
          </p:cNvSpPr>
          <p:nvPr>
            <p:ph idx="1"/>
          </p:nvPr>
        </p:nvSpPr>
        <p:spPr>
          <a:xfrm>
            <a:off x="567890" y="481263"/>
            <a:ext cx="11107553" cy="6121668"/>
          </a:xfrm>
        </p:spPr>
        <p:txBody>
          <a:bodyPr>
            <a:normAutofit/>
          </a:bodyPr>
          <a:lstStyle/>
          <a:p>
            <a:pPr marL="0" indent="0" algn="just">
              <a:buNone/>
            </a:pPr>
            <a:r>
              <a:rPr lang="es-MX" sz="3200" u="sng" dirty="0">
                <a:solidFill>
                  <a:srgbClr val="FF0000"/>
                </a:solidFill>
              </a:rPr>
              <a:t>4.- Mirar a los ojos: </a:t>
            </a:r>
          </a:p>
          <a:p>
            <a:pPr marL="0" indent="0" algn="just">
              <a:buNone/>
            </a:pPr>
            <a:r>
              <a:rPr lang="es-MX" sz="3200" dirty="0"/>
              <a:t>Al hablar con alguien, mantén contacto visual. Esto demuestra confianza y muestra que estás interesado en lo que tienen que decir, Mantener un contacto ocular constante con el público será esencial para que la audiencia se sienta implicada. La mirada es de todos los elementos no verbales el más importante y uno de los que más comunica cosas. Comúnmente la gente se siente incómoda cuando del otro lado tiene un interlocutor que no la mira a los ojos, eso suele generar desconfianza y sin dudas afectará la llegada efectiva del mensaje.</a:t>
            </a:r>
          </a:p>
          <a:p>
            <a:endParaRPr lang="es-MX" dirty="0"/>
          </a:p>
        </p:txBody>
      </p:sp>
    </p:spTree>
    <p:extLst>
      <p:ext uri="{BB962C8B-B14F-4D97-AF65-F5344CB8AC3E}">
        <p14:creationId xmlns:p14="http://schemas.microsoft.com/office/powerpoint/2010/main" val="564683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C865D2C-EA9D-4001-A270-72AF19B10424}"/>
              </a:ext>
            </a:extLst>
          </p:cNvPr>
          <p:cNvSpPr>
            <a:spLocks noGrp="1"/>
          </p:cNvSpPr>
          <p:nvPr>
            <p:ph idx="1"/>
          </p:nvPr>
        </p:nvSpPr>
        <p:spPr>
          <a:xfrm>
            <a:off x="556590" y="503583"/>
            <a:ext cx="10893287" cy="5711687"/>
          </a:xfrm>
        </p:spPr>
        <p:txBody>
          <a:bodyPr>
            <a:normAutofit lnSpcReduction="10000"/>
          </a:bodyPr>
          <a:lstStyle/>
          <a:p>
            <a:pPr marL="0" indent="0" algn="just">
              <a:buNone/>
            </a:pPr>
            <a:r>
              <a:rPr lang="es-MX" sz="2800" b="1" u="sng" dirty="0">
                <a:solidFill>
                  <a:srgbClr val="FF0000"/>
                </a:solidFill>
              </a:rPr>
              <a:t>5.-Postura</a:t>
            </a:r>
          </a:p>
          <a:p>
            <a:pPr marL="0" indent="0" algn="just">
              <a:buNone/>
            </a:pPr>
            <a:r>
              <a:rPr lang="es-MX" sz="2800" dirty="0"/>
              <a:t>La postura es la relación de las posiciones que implican todas las articulaciones de nuestro cuerpo y la correlación entre las extremidades con el tronco y viceversa. Poniéndolo en términos más simples, la postura es la posición de nuestro cuerpo respecto del espacio circundante y la relación de la persona con ella. Cabe destacarse que además la postura se encuentra asociada a factores culturales, profesionales, hereditarios, a los hábitos, entre otros.</a:t>
            </a:r>
          </a:p>
          <a:p>
            <a:pPr marL="0" indent="0" algn="just">
              <a:buNone/>
            </a:pPr>
            <a:r>
              <a:rPr lang="es-MX" sz="2800" dirty="0"/>
              <a:t>Entonces por todas las implicancias que puede tener la postura es importante que el orador establezca a través de ella cercanía con su auditorio o interlocutor. Se aconseja siempre evitar la rigidez corporal y por el contrario, exhibir serenidad y dinamismo a través de la postura del cuerpo</a:t>
            </a:r>
            <a:r>
              <a:rPr lang="es-MX" sz="2800" b="1" dirty="0"/>
              <a:t>.</a:t>
            </a:r>
          </a:p>
          <a:p>
            <a:endParaRPr lang="es-EC" dirty="0"/>
          </a:p>
        </p:txBody>
      </p:sp>
    </p:spTree>
    <p:extLst>
      <p:ext uri="{BB962C8B-B14F-4D97-AF65-F5344CB8AC3E}">
        <p14:creationId xmlns:p14="http://schemas.microsoft.com/office/powerpoint/2010/main" val="3809415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D81265-CF04-4002-B2DD-8F5537B5CBA9}"/>
              </a:ext>
            </a:extLst>
          </p:cNvPr>
          <p:cNvSpPr>
            <a:spLocks noGrp="1"/>
          </p:cNvSpPr>
          <p:nvPr>
            <p:ph type="title"/>
          </p:nvPr>
        </p:nvSpPr>
        <p:spPr>
          <a:xfrm>
            <a:off x="2246545" y="96531"/>
            <a:ext cx="10353761" cy="1326321"/>
          </a:xfrm>
        </p:spPr>
        <p:txBody>
          <a:bodyPr/>
          <a:lstStyle/>
          <a:p>
            <a:r>
              <a:rPr lang="es-ES" dirty="0">
                <a:solidFill>
                  <a:srgbClr val="FF0000"/>
                </a:solidFill>
              </a:rPr>
              <a:t>NORMAS PARA LA POSTURA</a:t>
            </a:r>
            <a:endParaRPr lang="es-EC" dirty="0">
              <a:solidFill>
                <a:srgbClr val="FF0000"/>
              </a:solidFill>
            </a:endParaRPr>
          </a:p>
        </p:txBody>
      </p:sp>
      <p:sp>
        <p:nvSpPr>
          <p:cNvPr id="3" name="Marcador de contenido 2">
            <a:extLst>
              <a:ext uri="{FF2B5EF4-FFF2-40B4-BE49-F238E27FC236}">
                <a16:creationId xmlns:a16="http://schemas.microsoft.com/office/drawing/2014/main" id="{4088C6D0-04EB-4566-86A2-DFE85C584E8A}"/>
              </a:ext>
            </a:extLst>
          </p:cNvPr>
          <p:cNvSpPr>
            <a:spLocks noGrp="1"/>
          </p:cNvSpPr>
          <p:nvPr>
            <p:ph idx="1"/>
          </p:nvPr>
        </p:nvSpPr>
        <p:spPr>
          <a:xfrm>
            <a:off x="543339" y="1289785"/>
            <a:ext cx="10724218" cy="5236143"/>
          </a:xfrm>
        </p:spPr>
        <p:txBody>
          <a:bodyPr>
            <a:normAutofit lnSpcReduction="10000"/>
          </a:bodyPr>
          <a:lstStyle/>
          <a:p>
            <a:pPr algn="just"/>
            <a:r>
              <a:rPr lang="es-ES" sz="2400" b="0" i="0" dirty="0">
                <a:effectLst/>
                <a:latin typeface="Söhne"/>
              </a:rPr>
              <a:t>La postura adecuada es esencial para mantener la salud física y prevenir molestias y lesiones. Aquí tienes algunas normas generales para mantener una buena postura, tanto al estar de pie como al sentarse:</a:t>
            </a:r>
          </a:p>
          <a:p>
            <a:pPr algn="just"/>
            <a:r>
              <a:rPr lang="es-ES" sz="2400" b="0" i="0" dirty="0">
                <a:solidFill>
                  <a:srgbClr val="FF0000"/>
                </a:solidFill>
                <a:effectLst/>
                <a:latin typeface="Söhne"/>
              </a:rPr>
              <a:t>Postura al estar de Pie:</a:t>
            </a:r>
          </a:p>
          <a:p>
            <a:pPr algn="just"/>
            <a:r>
              <a:rPr lang="es-ES" sz="2400" b="0" i="0" u="sng" dirty="0">
                <a:effectLst/>
                <a:latin typeface="Söhne"/>
              </a:rPr>
              <a:t>Posición de los Pies:</a:t>
            </a:r>
          </a:p>
          <a:p>
            <a:pPr algn="just"/>
            <a:r>
              <a:rPr lang="es-ES" sz="2400" b="0" i="0" dirty="0">
                <a:effectLst/>
                <a:latin typeface="Söhne"/>
              </a:rPr>
              <a:t>Mantén los pies separados a la altura de los hombros para proporcionar una base estable.</a:t>
            </a:r>
          </a:p>
          <a:p>
            <a:pPr algn="just"/>
            <a:r>
              <a:rPr lang="es-ES" sz="2400" b="0" i="0" u="sng" dirty="0">
                <a:effectLst/>
                <a:latin typeface="Söhne"/>
              </a:rPr>
              <a:t>Peso Equitativo:</a:t>
            </a:r>
          </a:p>
          <a:p>
            <a:pPr algn="just"/>
            <a:r>
              <a:rPr lang="es-ES" sz="2400" b="0" i="0" dirty="0">
                <a:effectLst/>
                <a:latin typeface="Söhne"/>
              </a:rPr>
              <a:t>Distribuye el peso corporal de manera uniforme en ambos pies. Evita cargar demasiado peso en una pierna.</a:t>
            </a:r>
          </a:p>
          <a:p>
            <a:pPr algn="just"/>
            <a:r>
              <a:rPr lang="es-ES" sz="2400" b="0" i="0" u="sng" dirty="0">
                <a:effectLst/>
                <a:latin typeface="Söhne"/>
              </a:rPr>
              <a:t>Rodillas Ligeramente Dobladas:</a:t>
            </a:r>
          </a:p>
          <a:p>
            <a:pPr algn="just"/>
            <a:r>
              <a:rPr lang="es-ES" sz="2400" b="0" i="0" dirty="0">
                <a:effectLst/>
                <a:latin typeface="Söhne"/>
              </a:rPr>
              <a:t>Mantén las rodillas ligeramente dobladas en lugar de bloqueadas. Esto ayuda a reducir la presión en las articulaciones.</a:t>
            </a:r>
          </a:p>
          <a:p>
            <a:endParaRPr lang="es-ES" b="0" i="0" dirty="0">
              <a:solidFill>
                <a:srgbClr val="D1D5DB"/>
              </a:solidFill>
              <a:effectLst/>
              <a:latin typeface="Söhne"/>
            </a:endParaRPr>
          </a:p>
          <a:p>
            <a:endParaRPr lang="es-EC" dirty="0"/>
          </a:p>
        </p:txBody>
      </p:sp>
    </p:spTree>
    <p:extLst>
      <p:ext uri="{BB962C8B-B14F-4D97-AF65-F5344CB8AC3E}">
        <p14:creationId xmlns:p14="http://schemas.microsoft.com/office/powerpoint/2010/main" val="3385944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AC94CDA-CE73-4EC8-98AA-9B4743178C3D}"/>
              </a:ext>
            </a:extLst>
          </p:cNvPr>
          <p:cNvSpPr>
            <a:spLocks noGrp="1"/>
          </p:cNvSpPr>
          <p:nvPr>
            <p:ph idx="1"/>
          </p:nvPr>
        </p:nvSpPr>
        <p:spPr>
          <a:xfrm>
            <a:off x="424070" y="649357"/>
            <a:ext cx="11105321" cy="5592417"/>
          </a:xfrm>
        </p:spPr>
        <p:txBody>
          <a:bodyPr>
            <a:normAutofit/>
          </a:bodyPr>
          <a:lstStyle/>
          <a:p>
            <a:pPr algn="just"/>
            <a:r>
              <a:rPr lang="es-ES" sz="2400" u="sng" dirty="0"/>
              <a:t>Abdomen y Glúteos Activados:</a:t>
            </a:r>
          </a:p>
          <a:p>
            <a:pPr algn="just"/>
            <a:r>
              <a:rPr lang="es-ES" sz="2400" dirty="0"/>
              <a:t>Contrae los músculos del abdomen y glúteos para mantener el núcleo firme y proporcionar soporte a la espalda.</a:t>
            </a:r>
          </a:p>
          <a:p>
            <a:pPr algn="just"/>
            <a:r>
              <a:rPr lang="es-ES" sz="2400" u="sng" dirty="0"/>
              <a:t>Hombros Relajados:</a:t>
            </a:r>
          </a:p>
          <a:p>
            <a:pPr algn="just"/>
            <a:r>
              <a:rPr lang="es-ES" sz="2400" dirty="0"/>
              <a:t>Mantén los hombros relajados, no encorvados hacia adelante ni elevados hacia las orejas.</a:t>
            </a:r>
          </a:p>
          <a:p>
            <a:pPr algn="just"/>
            <a:r>
              <a:rPr lang="es-ES" sz="2400" u="sng" dirty="0"/>
              <a:t>Mantén la Cabeza en Posición Neutra:</a:t>
            </a:r>
          </a:p>
          <a:p>
            <a:pPr algn="just"/>
            <a:r>
              <a:rPr lang="es-ES" sz="2400" dirty="0"/>
              <a:t>La cabeza debe estar en posición neutra, alineada con la columna vertebral. Evita inclinarla hacia adelante o hacia atrás.</a:t>
            </a:r>
          </a:p>
          <a:p>
            <a:pPr algn="just"/>
            <a:r>
              <a:rPr lang="es-ES" sz="2400" u="sng" dirty="0"/>
              <a:t>Espalda Recta:</a:t>
            </a:r>
          </a:p>
          <a:p>
            <a:pPr algn="just"/>
            <a:r>
              <a:rPr lang="es-ES" sz="2400" dirty="0"/>
              <a:t>Mantén la espalda recta y en posición vertical, sin curvarse hacia adelante ni hacia atrás.</a:t>
            </a:r>
            <a:endParaRPr lang="es-EC" sz="2400" dirty="0"/>
          </a:p>
        </p:txBody>
      </p:sp>
    </p:spTree>
    <p:extLst>
      <p:ext uri="{BB962C8B-B14F-4D97-AF65-F5344CB8AC3E}">
        <p14:creationId xmlns:p14="http://schemas.microsoft.com/office/powerpoint/2010/main" val="528736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B750081-C12C-4190-9523-70F11B998EEF}"/>
              </a:ext>
            </a:extLst>
          </p:cNvPr>
          <p:cNvSpPr>
            <a:spLocks noGrp="1"/>
          </p:cNvSpPr>
          <p:nvPr>
            <p:ph idx="1"/>
          </p:nvPr>
        </p:nvSpPr>
        <p:spPr>
          <a:xfrm>
            <a:off x="384312" y="384313"/>
            <a:ext cx="11171583" cy="6003235"/>
          </a:xfrm>
        </p:spPr>
        <p:txBody>
          <a:bodyPr/>
          <a:lstStyle/>
          <a:p>
            <a:pPr algn="just"/>
            <a:r>
              <a:rPr lang="es-ES" sz="3200" u="sng" dirty="0"/>
              <a:t>Mira al Frente:</a:t>
            </a:r>
          </a:p>
          <a:p>
            <a:pPr algn="just"/>
            <a:r>
              <a:rPr lang="es-ES" sz="3200" dirty="0"/>
              <a:t>Dirige la mirada hacia adelante, no hacia abajo. Esto ayuda a mantener la cabeza en una posición neutral.</a:t>
            </a:r>
          </a:p>
          <a:p>
            <a:pPr algn="just"/>
            <a:r>
              <a:rPr lang="es-ES" sz="3200" dirty="0">
                <a:solidFill>
                  <a:srgbClr val="FF0000"/>
                </a:solidFill>
              </a:rPr>
              <a:t>Postura al Sentarse:</a:t>
            </a:r>
          </a:p>
          <a:p>
            <a:pPr algn="just"/>
            <a:r>
              <a:rPr lang="es-ES" sz="3200" u="sng" dirty="0"/>
              <a:t>Silla con Apoyo Lumbar:</a:t>
            </a:r>
          </a:p>
          <a:p>
            <a:pPr algn="just"/>
            <a:r>
              <a:rPr lang="es-ES" sz="3200" dirty="0"/>
              <a:t>Utiliza una silla con buen soporte lumbar o coloca un cojín en la parte baja de la espalda para mantener la curva natural.</a:t>
            </a:r>
          </a:p>
          <a:p>
            <a:pPr algn="just"/>
            <a:r>
              <a:rPr lang="es-ES" sz="3200" u="sng" dirty="0"/>
              <a:t>Pies Plenos en el Suelo:</a:t>
            </a:r>
          </a:p>
          <a:p>
            <a:pPr algn="just"/>
            <a:r>
              <a:rPr lang="es-ES" sz="3200" dirty="0"/>
              <a:t>Asegúrate de que los pies descansen completamente en el suelo o en un reposapiés si es necesario.</a:t>
            </a:r>
          </a:p>
          <a:p>
            <a:endParaRPr lang="es-EC" dirty="0"/>
          </a:p>
        </p:txBody>
      </p:sp>
    </p:spTree>
    <p:extLst>
      <p:ext uri="{BB962C8B-B14F-4D97-AF65-F5344CB8AC3E}">
        <p14:creationId xmlns:p14="http://schemas.microsoft.com/office/powerpoint/2010/main" val="2063191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84C268C-45AA-4501-A41A-22BB5027B311}"/>
              </a:ext>
            </a:extLst>
          </p:cNvPr>
          <p:cNvSpPr>
            <a:spLocks noGrp="1"/>
          </p:cNvSpPr>
          <p:nvPr>
            <p:ph idx="1"/>
          </p:nvPr>
        </p:nvSpPr>
        <p:spPr>
          <a:xfrm>
            <a:off x="477078" y="583096"/>
            <a:ext cx="11105322" cy="5671930"/>
          </a:xfrm>
        </p:spPr>
        <p:txBody>
          <a:bodyPr>
            <a:normAutofit lnSpcReduction="10000"/>
          </a:bodyPr>
          <a:lstStyle/>
          <a:p>
            <a:pPr algn="just"/>
            <a:r>
              <a:rPr lang="es-ES" sz="2800" u="sng" dirty="0"/>
              <a:t>Rodillas a Nivel de las Caderas:</a:t>
            </a:r>
          </a:p>
          <a:p>
            <a:pPr algn="just"/>
            <a:r>
              <a:rPr lang="es-ES" sz="2800" dirty="0"/>
              <a:t>Mantén las rodillas a la altura de las caderas y dobladas en un ángulo de 90 grados.</a:t>
            </a:r>
          </a:p>
          <a:p>
            <a:pPr algn="just"/>
            <a:r>
              <a:rPr lang="es-ES" sz="2800" u="sng" dirty="0"/>
              <a:t>Distancia entre la Pantalla y los Ojos:</a:t>
            </a:r>
          </a:p>
          <a:p>
            <a:pPr algn="just"/>
            <a:r>
              <a:rPr lang="es-ES" sz="2800" dirty="0"/>
              <a:t>Coloca la pantalla a la altura de los ojos y a una distancia que permita una lectura cómoda.</a:t>
            </a:r>
          </a:p>
          <a:p>
            <a:pPr algn="just"/>
            <a:r>
              <a:rPr lang="es-ES" sz="2800" u="sng" dirty="0"/>
              <a:t>Brazos a 90 Grados:</a:t>
            </a:r>
          </a:p>
          <a:p>
            <a:pPr algn="just"/>
            <a:r>
              <a:rPr lang="es-ES" sz="2800" dirty="0"/>
              <a:t>Mantén los codos cerca del cuerpo y los antebrazos a un ángulo de 90 grados al escribir o usar el teclado.</a:t>
            </a:r>
          </a:p>
          <a:p>
            <a:pPr algn="just"/>
            <a:r>
              <a:rPr lang="es-ES" sz="2800" u="sng" dirty="0"/>
              <a:t>Pausas para Estiramiento:</a:t>
            </a:r>
          </a:p>
          <a:p>
            <a:pPr algn="just"/>
            <a:r>
              <a:rPr lang="es-ES" sz="2800" dirty="0"/>
              <a:t>Realiza pausas breves para levantarte, estirarte y cambiar de posición cada 30-60 minutos.</a:t>
            </a:r>
            <a:endParaRPr lang="es-EC" sz="2800" dirty="0"/>
          </a:p>
        </p:txBody>
      </p:sp>
    </p:spTree>
    <p:extLst>
      <p:ext uri="{BB962C8B-B14F-4D97-AF65-F5344CB8AC3E}">
        <p14:creationId xmlns:p14="http://schemas.microsoft.com/office/powerpoint/2010/main" val="944535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C7F39BE-3C5A-4BA6-9E55-91B2156ADAA9}"/>
              </a:ext>
            </a:extLst>
          </p:cNvPr>
          <p:cNvSpPr>
            <a:spLocks noGrp="1"/>
          </p:cNvSpPr>
          <p:nvPr>
            <p:ph idx="1"/>
          </p:nvPr>
        </p:nvSpPr>
        <p:spPr>
          <a:xfrm>
            <a:off x="424070" y="689113"/>
            <a:ext cx="11145078" cy="5579165"/>
          </a:xfrm>
        </p:spPr>
        <p:txBody>
          <a:bodyPr>
            <a:normAutofit lnSpcReduction="10000"/>
          </a:bodyPr>
          <a:lstStyle/>
          <a:p>
            <a:pPr algn="just"/>
            <a:r>
              <a:rPr lang="es-ES" sz="3200" u="sng" dirty="0"/>
              <a:t>Evita Cruzar las Piernas:</a:t>
            </a:r>
          </a:p>
          <a:p>
            <a:pPr algn="just"/>
            <a:r>
              <a:rPr lang="es-ES" sz="3200" dirty="0"/>
              <a:t>Evita cruzar las piernas, ya que esto puede afectar la alineación de la espalda y la circulación sanguínea.</a:t>
            </a:r>
          </a:p>
          <a:p>
            <a:pPr algn="just"/>
            <a:r>
              <a:rPr lang="es-ES" sz="3200" u="sng" dirty="0"/>
              <a:t>Postura Activa:</a:t>
            </a:r>
          </a:p>
          <a:p>
            <a:pPr algn="just"/>
            <a:r>
              <a:rPr lang="es-ES" sz="3200" dirty="0"/>
              <a:t>Mantén una postura activa, cambiando de posición con frecuencia y evitando permanecer en la misma posición durante largos períodos.</a:t>
            </a:r>
          </a:p>
          <a:p>
            <a:pPr marL="0" indent="0" algn="just">
              <a:buNone/>
            </a:pPr>
            <a:r>
              <a:rPr lang="es-ES" sz="3200" dirty="0"/>
              <a:t>Recuerda que estas son pautas generales y es importante ajustar la postura según tus necesidades individuales y condiciones de salud. Consulta con un profesional de la salud si experimentas molestias persistentes o necesitas asesoramiento específico sobre tu postura</a:t>
            </a:r>
            <a:r>
              <a:rPr lang="es-ES" sz="2800" dirty="0"/>
              <a:t>.</a:t>
            </a:r>
            <a:endParaRPr lang="es-EC" sz="2800" dirty="0"/>
          </a:p>
        </p:txBody>
      </p:sp>
    </p:spTree>
    <p:extLst>
      <p:ext uri="{BB962C8B-B14F-4D97-AF65-F5344CB8AC3E}">
        <p14:creationId xmlns:p14="http://schemas.microsoft.com/office/powerpoint/2010/main" val="615860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FCCB4EE-3C37-4A14-97B3-291A822A77A6}"/>
              </a:ext>
            </a:extLst>
          </p:cNvPr>
          <p:cNvSpPr>
            <a:spLocks noGrp="1"/>
          </p:cNvSpPr>
          <p:nvPr>
            <p:ph idx="1"/>
          </p:nvPr>
        </p:nvSpPr>
        <p:spPr>
          <a:xfrm>
            <a:off x="635267" y="827773"/>
            <a:ext cx="11001676" cy="5553776"/>
          </a:xfrm>
        </p:spPr>
        <p:txBody>
          <a:bodyPr>
            <a:normAutofit/>
          </a:bodyPr>
          <a:lstStyle/>
          <a:p>
            <a:pPr marL="0" indent="0" algn="just">
              <a:buNone/>
            </a:pPr>
            <a:r>
              <a:rPr lang="es-MX" sz="3200" u="sng" dirty="0">
                <a:solidFill>
                  <a:srgbClr val="FF0000"/>
                </a:solidFill>
              </a:rPr>
              <a:t>6.- Claridad y coherencia</a:t>
            </a:r>
          </a:p>
          <a:p>
            <a:pPr marL="0" indent="0" algn="just">
              <a:buNone/>
            </a:pPr>
            <a:r>
              <a:rPr lang="es-MX" sz="3200" dirty="0"/>
              <a:t>Ambas son condiciones también relevantes porque ayudan positivamente a expresarnos de una mera precisa y siguiendo la lógica. Como está probado, cuando no existen ni claridad ni coherencia los mensajes no convencen, no cumplen con su cometido y por supuesto eso afectará la comunicación.</a:t>
            </a:r>
          </a:p>
          <a:p>
            <a:pPr marL="0" indent="0" algn="just">
              <a:buNone/>
            </a:pPr>
            <a:r>
              <a:rPr lang="es-MX" sz="3200" u="sng" dirty="0">
                <a:solidFill>
                  <a:srgbClr val="FF0000"/>
                </a:solidFill>
              </a:rPr>
              <a:t>7.- Respeto y empatía: </a:t>
            </a:r>
          </a:p>
          <a:p>
            <a:pPr marL="0" indent="0" algn="just">
              <a:buNone/>
            </a:pPr>
            <a:r>
              <a:rPr lang="es-MX" sz="3200" dirty="0"/>
              <a:t>Trata a los demás con respeto y sé empático con sus puntos de vista, incluso si no estás de acuerdo. Evita interrumpir o hablar por encima de los demás.</a:t>
            </a:r>
            <a:endParaRPr lang="es-419" sz="3200" dirty="0"/>
          </a:p>
        </p:txBody>
      </p:sp>
    </p:spTree>
    <p:extLst>
      <p:ext uri="{BB962C8B-B14F-4D97-AF65-F5344CB8AC3E}">
        <p14:creationId xmlns:p14="http://schemas.microsoft.com/office/powerpoint/2010/main" val="3321609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328FEC-6BCE-4264-91EE-8B582CF6B2A4}"/>
              </a:ext>
            </a:extLst>
          </p:cNvPr>
          <p:cNvSpPr>
            <a:spLocks noGrp="1"/>
          </p:cNvSpPr>
          <p:nvPr>
            <p:ph type="title"/>
          </p:nvPr>
        </p:nvSpPr>
        <p:spPr>
          <a:xfrm>
            <a:off x="1066800" y="600135"/>
            <a:ext cx="10058400" cy="1609344"/>
          </a:xfrm>
        </p:spPr>
        <p:txBody>
          <a:bodyPr>
            <a:normAutofit fontScale="90000"/>
          </a:bodyPr>
          <a:lstStyle/>
          <a:p>
            <a:pPr algn="ctr"/>
            <a:r>
              <a:rPr lang="es-419" sz="4000" dirty="0"/>
              <a:t>LA comunicación ORAL</a:t>
            </a:r>
            <a:br>
              <a:rPr lang="es-419" sz="4000" dirty="0"/>
            </a:br>
            <a:r>
              <a:rPr lang="es-MX" sz="4000" dirty="0"/>
              <a:t>CONCEPTO</a:t>
            </a:r>
            <a:br>
              <a:rPr lang="es-MX" sz="3200" dirty="0"/>
            </a:br>
            <a:br>
              <a:rPr lang="es-419" sz="3200" dirty="0"/>
            </a:br>
            <a:endParaRPr lang="es-419" dirty="0"/>
          </a:p>
        </p:txBody>
      </p:sp>
      <p:sp>
        <p:nvSpPr>
          <p:cNvPr id="3" name="Marcador de contenido 2">
            <a:extLst>
              <a:ext uri="{FF2B5EF4-FFF2-40B4-BE49-F238E27FC236}">
                <a16:creationId xmlns:a16="http://schemas.microsoft.com/office/drawing/2014/main" id="{29CB91DD-A48D-4FFB-97C4-24329C9333A1}"/>
              </a:ext>
            </a:extLst>
          </p:cNvPr>
          <p:cNvSpPr>
            <a:spLocks noGrp="1"/>
          </p:cNvSpPr>
          <p:nvPr>
            <p:ph idx="1"/>
          </p:nvPr>
        </p:nvSpPr>
        <p:spPr>
          <a:xfrm>
            <a:off x="431533" y="1608863"/>
            <a:ext cx="11328934" cy="4764505"/>
          </a:xfrm>
        </p:spPr>
        <p:txBody>
          <a:bodyPr>
            <a:normAutofit/>
          </a:bodyPr>
          <a:lstStyle/>
          <a:p>
            <a:pPr marL="0" indent="0" algn="just">
              <a:buNone/>
            </a:pPr>
            <a:r>
              <a:rPr lang="es-MX" sz="4200" dirty="0"/>
              <a:t>La comunicación oral es la capacidad de comunicarse a través del habla, es decir, manifestar de forma clara ideas, necesidades, pensamientos, entre otros, utilizando las convenciones gramaticales adecuadas a la situación formal cuidando la precisión en el uso de reglas gramaticales y ortográficas.</a:t>
            </a:r>
            <a:endParaRPr lang="es-419" sz="4200" dirty="0"/>
          </a:p>
        </p:txBody>
      </p:sp>
    </p:spTree>
    <p:extLst>
      <p:ext uri="{BB962C8B-B14F-4D97-AF65-F5344CB8AC3E}">
        <p14:creationId xmlns:p14="http://schemas.microsoft.com/office/powerpoint/2010/main" val="1729272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FBA9736-2AA3-40BF-BA2D-FC3D350ABC45}"/>
              </a:ext>
            </a:extLst>
          </p:cNvPr>
          <p:cNvSpPr>
            <a:spLocks noGrp="1"/>
          </p:cNvSpPr>
          <p:nvPr>
            <p:ph idx="1"/>
          </p:nvPr>
        </p:nvSpPr>
        <p:spPr>
          <a:xfrm>
            <a:off x="404261" y="510139"/>
            <a:ext cx="10863296" cy="5977288"/>
          </a:xfrm>
        </p:spPr>
        <p:txBody>
          <a:bodyPr>
            <a:normAutofit/>
          </a:bodyPr>
          <a:lstStyle/>
          <a:p>
            <a:pPr marL="0" indent="0" algn="just">
              <a:buNone/>
            </a:pPr>
            <a:r>
              <a:rPr lang="es-MX" sz="3600" u="sng" dirty="0">
                <a:solidFill>
                  <a:srgbClr val="FF0000"/>
                </a:solidFill>
              </a:rPr>
              <a:t>8.- Evita jergas y tecnicismos innecesarios: </a:t>
            </a:r>
          </a:p>
          <a:p>
            <a:pPr marL="0" indent="0" algn="just">
              <a:buNone/>
            </a:pPr>
            <a:r>
              <a:rPr lang="es-MX" sz="3600" dirty="0"/>
              <a:t>A menos que estés hablando con personas que entiendan términos especializados, utiliza un lenguaje claro y simple que todos puedan entender</a:t>
            </a:r>
          </a:p>
          <a:p>
            <a:pPr algn="just"/>
            <a:r>
              <a:rPr lang="es-MX" sz="3600" dirty="0"/>
              <a:t>No monopolices la conversación: </a:t>
            </a:r>
          </a:p>
          <a:p>
            <a:pPr marL="0" indent="0" algn="just">
              <a:buNone/>
            </a:pPr>
            <a:r>
              <a:rPr lang="es-MX" sz="3600" dirty="0"/>
              <a:t>Permite que los demás también participen en la conversación y expresen sus opiniones. Escucha activamente y da espacio para que hablen.</a:t>
            </a:r>
          </a:p>
          <a:p>
            <a:pPr marL="0" indent="0" algn="just">
              <a:buNone/>
            </a:pPr>
            <a:endParaRPr lang="es-MX" sz="2800" dirty="0"/>
          </a:p>
        </p:txBody>
      </p:sp>
    </p:spTree>
    <p:extLst>
      <p:ext uri="{BB962C8B-B14F-4D97-AF65-F5344CB8AC3E}">
        <p14:creationId xmlns:p14="http://schemas.microsoft.com/office/powerpoint/2010/main" val="2529944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124A2C9-8246-4903-9104-FF3E3700F45A}"/>
              </a:ext>
            </a:extLst>
          </p:cNvPr>
          <p:cNvSpPr>
            <a:spLocks noGrp="1"/>
          </p:cNvSpPr>
          <p:nvPr>
            <p:ph idx="1"/>
          </p:nvPr>
        </p:nvSpPr>
        <p:spPr>
          <a:xfrm>
            <a:off x="410817" y="664143"/>
            <a:ext cx="11237844" cy="5537874"/>
          </a:xfrm>
        </p:spPr>
        <p:txBody>
          <a:bodyPr>
            <a:normAutofit fontScale="92500"/>
          </a:bodyPr>
          <a:lstStyle/>
          <a:p>
            <a:pPr marL="0" indent="0" algn="just">
              <a:buNone/>
            </a:pPr>
            <a:r>
              <a:rPr lang="es-MX" sz="4000" u="sng" dirty="0">
                <a:solidFill>
                  <a:srgbClr val="FF0000"/>
                </a:solidFill>
              </a:rPr>
              <a:t>9.- Controla tus emociones: </a:t>
            </a:r>
          </a:p>
          <a:p>
            <a:pPr marL="0" indent="0" algn="just">
              <a:buNone/>
            </a:pPr>
            <a:r>
              <a:rPr lang="es-MX" sz="4000" dirty="0"/>
              <a:t>Si te sientes frustrado o molesto, intenta mantener la calma. La comunicación efectiva se ve obstaculizada por respuestas emocionales excesivas.</a:t>
            </a:r>
          </a:p>
          <a:p>
            <a:pPr marL="0" indent="0" algn="just">
              <a:buNone/>
            </a:pPr>
            <a:r>
              <a:rPr lang="es-ES" sz="4000" dirty="0"/>
              <a:t>El control emocional es una habilidad importante para gestionar adecuadamente las emociones y responder de manera efectiva a diversas situaciones. Aquí tienes algunas normas y estrategias para controlar las emociones:</a:t>
            </a:r>
            <a:endParaRPr lang="es-MX" sz="4000" dirty="0"/>
          </a:p>
          <a:p>
            <a:pPr marL="0" indent="0" algn="just">
              <a:buNone/>
            </a:pPr>
            <a:endParaRPr lang="es-MX" sz="2800" dirty="0"/>
          </a:p>
          <a:p>
            <a:endParaRPr lang="es-EC" dirty="0"/>
          </a:p>
        </p:txBody>
      </p:sp>
    </p:spTree>
    <p:extLst>
      <p:ext uri="{BB962C8B-B14F-4D97-AF65-F5344CB8AC3E}">
        <p14:creationId xmlns:p14="http://schemas.microsoft.com/office/powerpoint/2010/main" val="530829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5B9200-34E1-4064-85BA-8DDB56E0FA3D}"/>
              </a:ext>
            </a:extLst>
          </p:cNvPr>
          <p:cNvSpPr>
            <a:spLocks noGrp="1"/>
          </p:cNvSpPr>
          <p:nvPr>
            <p:ph type="title"/>
          </p:nvPr>
        </p:nvSpPr>
        <p:spPr>
          <a:xfrm>
            <a:off x="1916871" y="470452"/>
            <a:ext cx="10058400" cy="1609344"/>
          </a:xfrm>
        </p:spPr>
        <p:txBody>
          <a:bodyPr>
            <a:normAutofit/>
          </a:bodyPr>
          <a:lstStyle/>
          <a:p>
            <a:r>
              <a:rPr lang="es-MX" sz="3600" dirty="0">
                <a:solidFill>
                  <a:srgbClr val="FF0000"/>
                </a:solidFill>
              </a:rPr>
              <a:t>NORMAS PARA CONTROLAR LAS EMOCIONES</a:t>
            </a:r>
            <a:br>
              <a:rPr lang="es-419" sz="3600" dirty="0">
                <a:solidFill>
                  <a:srgbClr val="FF0000"/>
                </a:solidFill>
              </a:rPr>
            </a:br>
            <a:endParaRPr lang="es-EC" dirty="0"/>
          </a:p>
        </p:txBody>
      </p:sp>
      <p:sp>
        <p:nvSpPr>
          <p:cNvPr id="3" name="Marcador de contenido 2">
            <a:extLst>
              <a:ext uri="{FF2B5EF4-FFF2-40B4-BE49-F238E27FC236}">
                <a16:creationId xmlns:a16="http://schemas.microsoft.com/office/drawing/2014/main" id="{C1C8AFF5-F0FC-4329-83A1-C7A4F9C34B24}"/>
              </a:ext>
            </a:extLst>
          </p:cNvPr>
          <p:cNvSpPr>
            <a:spLocks noGrp="1"/>
          </p:cNvSpPr>
          <p:nvPr>
            <p:ph idx="1"/>
          </p:nvPr>
        </p:nvSpPr>
        <p:spPr>
          <a:xfrm>
            <a:off x="503583" y="1497496"/>
            <a:ext cx="10880034" cy="4890052"/>
          </a:xfrm>
        </p:spPr>
        <p:txBody>
          <a:bodyPr>
            <a:normAutofit/>
          </a:bodyPr>
          <a:lstStyle/>
          <a:p>
            <a:pPr algn="just"/>
            <a:r>
              <a:rPr lang="es-ES" sz="2400" dirty="0">
                <a:solidFill>
                  <a:srgbClr val="FF0000"/>
                </a:solidFill>
              </a:rPr>
              <a:t>Autoconciencia:</a:t>
            </a:r>
          </a:p>
          <a:p>
            <a:pPr algn="just"/>
            <a:r>
              <a:rPr lang="es-ES" sz="2400" dirty="0"/>
              <a:t>Reconoce y acepta tus emociones. Identificar lo que sientes es el primer paso para poder controlarlo.</a:t>
            </a:r>
          </a:p>
          <a:p>
            <a:pPr algn="just"/>
            <a:r>
              <a:rPr lang="es-ES" sz="2400" dirty="0">
                <a:solidFill>
                  <a:srgbClr val="FF0000"/>
                </a:solidFill>
              </a:rPr>
              <a:t>Respiración Consciente:</a:t>
            </a:r>
          </a:p>
          <a:p>
            <a:pPr algn="just"/>
            <a:r>
              <a:rPr lang="es-ES" sz="2400" dirty="0"/>
              <a:t>Practica la respiración profunda y consciente para calmarte. Respirar lentamente puede ayudar a reducir el estrés y la ansiedad.</a:t>
            </a:r>
          </a:p>
          <a:p>
            <a:pPr algn="just"/>
            <a:r>
              <a:rPr lang="es-ES" sz="2400" dirty="0">
                <a:solidFill>
                  <a:srgbClr val="FF0000"/>
                </a:solidFill>
              </a:rPr>
              <a:t>Distanciamiento Emocional:</a:t>
            </a:r>
          </a:p>
          <a:p>
            <a:pPr algn="just"/>
            <a:r>
              <a:rPr lang="es-ES" sz="2400" dirty="0"/>
              <a:t>Intenta observar tus emociones desde una perspectiva más objetiva. Alejarte emocionalmente puede ayudarte a tomar decisiones más racionales.</a:t>
            </a:r>
            <a:endParaRPr lang="es-EC" sz="2400" dirty="0"/>
          </a:p>
        </p:txBody>
      </p:sp>
    </p:spTree>
    <p:extLst>
      <p:ext uri="{BB962C8B-B14F-4D97-AF65-F5344CB8AC3E}">
        <p14:creationId xmlns:p14="http://schemas.microsoft.com/office/powerpoint/2010/main" val="42363709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FACDB87-010A-4BB4-A1CD-DEA21D7E707D}"/>
              </a:ext>
            </a:extLst>
          </p:cNvPr>
          <p:cNvSpPr>
            <a:spLocks noGrp="1"/>
          </p:cNvSpPr>
          <p:nvPr>
            <p:ph idx="1"/>
          </p:nvPr>
        </p:nvSpPr>
        <p:spPr>
          <a:xfrm>
            <a:off x="503583" y="715616"/>
            <a:ext cx="10866782" cy="5714059"/>
          </a:xfrm>
        </p:spPr>
        <p:txBody>
          <a:bodyPr>
            <a:normAutofit fontScale="92500" lnSpcReduction="10000"/>
          </a:bodyPr>
          <a:lstStyle/>
          <a:p>
            <a:pPr algn="just"/>
            <a:r>
              <a:rPr lang="es-ES" sz="3200" dirty="0">
                <a:solidFill>
                  <a:srgbClr val="FF0000"/>
                </a:solidFill>
              </a:rPr>
              <a:t>Pausa Antes de Responder:</a:t>
            </a:r>
          </a:p>
          <a:p>
            <a:pPr algn="just"/>
            <a:r>
              <a:rPr lang="es-ES" sz="3200" dirty="0"/>
              <a:t>Antes de reaccionar impulsivamente, toma una pausa. Esto te da tiempo para reflexionar y responder de manera más controlada.</a:t>
            </a:r>
          </a:p>
          <a:p>
            <a:pPr algn="just"/>
            <a:r>
              <a:rPr lang="es-ES" sz="3200" dirty="0">
                <a:solidFill>
                  <a:srgbClr val="FF0000"/>
                </a:solidFill>
              </a:rPr>
              <a:t>Identificación de Desencadenantes:</a:t>
            </a:r>
          </a:p>
          <a:p>
            <a:pPr algn="just"/>
            <a:r>
              <a:rPr lang="es-ES" sz="3200" dirty="0"/>
              <a:t>Identifica situaciones o pensamientos que tienden a desencadenar emociones intensas. Conociendo estos desencadenantes, puedes prepararte mejor para manejarlos.</a:t>
            </a:r>
          </a:p>
          <a:p>
            <a:pPr algn="just"/>
            <a:r>
              <a:rPr lang="es-ES" sz="3200" dirty="0">
                <a:solidFill>
                  <a:srgbClr val="FF0000"/>
                </a:solidFill>
              </a:rPr>
              <a:t>Establecimiento de Metas:</a:t>
            </a:r>
          </a:p>
          <a:p>
            <a:pPr algn="just"/>
            <a:r>
              <a:rPr lang="es-ES" sz="3200" dirty="0"/>
              <a:t>Establece metas realistas y alcanzables. Tener un sentido de propósito y dirección puede ayudar a reducir la frustración y el estrés.</a:t>
            </a:r>
            <a:endParaRPr lang="es-EC" sz="3200" dirty="0"/>
          </a:p>
        </p:txBody>
      </p:sp>
    </p:spTree>
    <p:extLst>
      <p:ext uri="{BB962C8B-B14F-4D97-AF65-F5344CB8AC3E}">
        <p14:creationId xmlns:p14="http://schemas.microsoft.com/office/powerpoint/2010/main" val="3003594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8326188-4727-46E2-8BA6-DCB732549419}"/>
              </a:ext>
            </a:extLst>
          </p:cNvPr>
          <p:cNvSpPr>
            <a:spLocks noGrp="1"/>
          </p:cNvSpPr>
          <p:nvPr>
            <p:ph idx="1"/>
          </p:nvPr>
        </p:nvSpPr>
        <p:spPr>
          <a:xfrm>
            <a:off x="410817" y="278296"/>
            <a:ext cx="10856740" cy="5870713"/>
          </a:xfrm>
        </p:spPr>
        <p:txBody>
          <a:bodyPr>
            <a:normAutofit/>
          </a:bodyPr>
          <a:lstStyle/>
          <a:p>
            <a:pPr algn="just"/>
            <a:r>
              <a:rPr lang="es-ES" sz="3200" dirty="0">
                <a:solidFill>
                  <a:srgbClr val="FF0000"/>
                </a:solidFill>
              </a:rPr>
              <a:t>Comunicación Asertiva:</a:t>
            </a:r>
          </a:p>
          <a:p>
            <a:pPr algn="just"/>
            <a:r>
              <a:rPr lang="es-ES" sz="3200" dirty="0"/>
              <a:t>Aprende a expresar tus emociones de manera clara y respetuosa. La comunicación asertiva promueve una expresión saludable de las emociones.</a:t>
            </a:r>
          </a:p>
          <a:p>
            <a:pPr algn="just"/>
            <a:r>
              <a:rPr lang="es-ES" sz="3200" dirty="0">
                <a:solidFill>
                  <a:srgbClr val="FF0000"/>
                </a:solidFill>
              </a:rPr>
              <a:t>Gestión del Tiempo:</a:t>
            </a:r>
          </a:p>
          <a:p>
            <a:pPr algn="just"/>
            <a:r>
              <a:rPr lang="es-ES" sz="3200" dirty="0"/>
              <a:t>Organiza tu tiempo de manera eficiente para evitar el estrés y la sensación de estar abrumado.</a:t>
            </a:r>
          </a:p>
          <a:p>
            <a:pPr algn="just"/>
            <a:r>
              <a:rPr lang="es-ES" sz="3200" dirty="0">
                <a:solidFill>
                  <a:srgbClr val="FF0000"/>
                </a:solidFill>
              </a:rPr>
              <a:t>Afrontamiento Positivo:</a:t>
            </a:r>
          </a:p>
          <a:p>
            <a:pPr algn="just"/>
            <a:r>
              <a:rPr lang="es-ES" sz="3200" dirty="0"/>
              <a:t>Desarrolla estrategias de afrontamiento positivas, como el ejercicio, la meditación o hablar con alguien de confianza.</a:t>
            </a:r>
          </a:p>
        </p:txBody>
      </p:sp>
    </p:spTree>
    <p:extLst>
      <p:ext uri="{BB962C8B-B14F-4D97-AF65-F5344CB8AC3E}">
        <p14:creationId xmlns:p14="http://schemas.microsoft.com/office/powerpoint/2010/main" val="33819614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D156AF5-B295-4C9A-A2D6-E20C43EAFAEA}"/>
              </a:ext>
            </a:extLst>
          </p:cNvPr>
          <p:cNvSpPr>
            <a:spLocks noGrp="1"/>
          </p:cNvSpPr>
          <p:nvPr>
            <p:ph idx="1"/>
          </p:nvPr>
        </p:nvSpPr>
        <p:spPr>
          <a:xfrm>
            <a:off x="490330" y="357809"/>
            <a:ext cx="11277600" cy="6122504"/>
          </a:xfrm>
        </p:spPr>
        <p:txBody>
          <a:bodyPr>
            <a:normAutofit/>
          </a:bodyPr>
          <a:lstStyle/>
          <a:p>
            <a:r>
              <a:rPr lang="es-ES" sz="2400" dirty="0">
                <a:solidFill>
                  <a:srgbClr val="FF0000"/>
                </a:solidFill>
              </a:rPr>
              <a:t>Apoyo Social:</a:t>
            </a:r>
          </a:p>
          <a:p>
            <a:r>
              <a:rPr lang="es-ES" sz="2400" dirty="0"/>
              <a:t>Busca el apoyo de amigos, familiares o profesionales cuando sea necesario. Hablar sobre tus emociones puede proporcionar una perspectiva externa valiosa.</a:t>
            </a:r>
          </a:p>
          <a:p>
            <a:r>
              <a:rPr lang="es-ES" sz="2400" dirty="0">
                <a:solidFill>
                  <a:srgbClr val="FF0000"/>
                </a:solidFill>
              </a:rPr>
              <a:t>Autocuidado:</a:t>
            </a:r>
          </a:p>
          <a:p>
            <a:r>
              <a:rPr lang="es-ES" sz="2400" dirty="0"/>
              <a:t>Prioriza el autocuidado. Descansa lo suficiente, come saludablemente y dedica tiempo a actividades que te brinden placer y relajación.</a:t>
            </a:r>
          </a:p>
          <a:p>
            <a:r>
              <a:rPr lang="es-ES" sz="2400" dirty="0">
                <a:solidFill>
                  <a:srgbClr val="FF0000"/>
                </a:solidFill>
              </a:rPr>
              <a:t>Aceptación de la Imperfección:</a:t>
            </a:r>
          </a:p>
          <a:p>
            <a:r>
              <a:rPr lang="es-ES" sz="2400" dirty="0"/>
              <a:t>Acepta que las emociones son parte de la experiencia humana. No te castigues por sentir ciertas emociones; en lugar de eso, trabaja en gestionarlas de manera saludable.</a:t>
            </a:r>
          </a:p>
          <a:p>
            <a:pPr marL="0" indent="0">
              <a:buNone/>
            </a:pPr>
            <a:r>
              <a:rPr lang="es-ES" sz="2400" dirty="0"/>
              <a:t>Recuerda que el control emocional no significa suprimir las emociones, sino gestionarlas de manera constructiva. La práctica constante de estas normas puede contribuir a un mejor control emocional y a una mayor calidad de vida.</a:t>
            </a:r>
            <a:endParaRPr lang="es-EC" sz="2400" dirty="0"/>
          </a:p>
        </p:txBody>
      </p:sp>
    </p:spTree>
    <p:extLst>
      <p:ext uri="{BB962C8B-B14F-4D97-AF65-F5344CB8AC3E}">
        <p14:creationId xmlns:p14="http://schemas.microsoft.com/office/powerpoint/2010/main" val="489840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D07241C-B4EF-4033-BFBA-59613EB80E57}"/>
              </a:ext>
            </a:extLst>
          </p:cNvPr>
          <p:cNvSpPr>
            <a:spLocks noGrp="1"/>
          </p:cNvSpPr>
          <p:nvPr>
            <p:ph idx="1"/>
          </p:nvPr>
        </p:nvSpPr>
        <p:spPr>
          <a:xfrm>
            <a:off x="490888" y="529389"/>
            <a:ext cx="10776669" cy="5852160"/>
          </a:xfrm>
        </p:spPr>
        <p:txBody>
          <a:bodyPr>
            <a:normAutofit/>
          </a:bodyPr>
          <a:lstStyle/>
          <a:p>
            <a:pPr marL="0" indent="0" algn="just">
              <a:buNone/>
            </a:pPr>
            <a:r>
              <a:rPr lang="es-MX" sz="4800" u="sng" dirty="0">
                <a:solidFill>
                  <a:srgbClr val="FF0000"/>
                </a:solidFill>
              </a:rPr>
              <a:t>10.-Construye un vocabulario: </a:t>
            </a:r>
          </a:p>
          <a:p>
            <a:pPr marL="0" indent="0" algn="just">
              <a:buNone/>
            </a:pPr>
            <a:r>
              <a:rPr lang="es-ES" sz="4800" dirty="0"/>
              <a:t>Desarrollar un buen vocabulario es una habilidad valiosa que puede mejorar la comunicación y la expresión. Aquí tienes algunas normas y prácticas que pueden ayudarte a enriquecer tu vocabulario:</a:t>
            </a:r>
            <a:endParaRPr lang="es-MX" sz="4800" dirty="0">
              <a:solidFill>
                <a:srgbClr val="FF0000"/>
              </a:solidFill>
            </a:endParaRPr>
          </a:p>
          <a:p>
            <a:pPr marL="0" indent="0">
              <a:buNone/>
            </a:pPr>
            <a:endParaRPr lang="es-MX" sz="3600" dirty="0">
              <a:solidFill>
                <a:srgbClr val="FF0000"/>
              </a:solidFill>
            </a:endParaRPr>
          </a:p>
        </p:txBody>
      </p:sp>
    </p:spTree>
    <p:extLst>
      <p:ext uri="{BB962C8B-B14F-4D97-AF65-F5344CB8AC3E}">
        <p14:creationId xmlns:p14="http://schemas.microsoft.com/office/powerpoint/2010/main" val="15461229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4DFCFC-9631-4149-9267-B5ECE8804670}"/>
              </a:ext>
            </a:extLst>
          </p:cNvPr>
          <p:cNvSpPr>
            <a:spLocks noGrp="1"/>
          </p:cNvSpPr>
          <p:nvPr>
            <p:ph type="title"/>
          </p:nvPr>
        </p:nvSpPr>
        <p:spPr>
          <a:xfrm>
            <a:off x="2292256" y="326577"/>
            <a:ext cx="10058400" cy="1609344"/>
          </a:xfrm>
        </p:spPr>
        <p:txBody>
          <a:bodyPr/>
          <a:lstStyle/>
          <a:p>
            <a:r>
              <a:rPr lang="es-MX" sz="3200" dirty="0">
                <a:solidFill>
                  <a:srgbClr val="FF0000"/>
                </a:solidFill>
              </a:rPr>
              <a:t>NORMAS PARA CREAR UN VOCABULARIO</a:t>
            </a:r>
            <a:endParaRPr lang="es-EC" dirty="0"/>
          </a:p>
        </p:txBody>
      </p:sp>
      <p:sp>
        <p:nvSpPr>
          <p:cNvPr id="3" name="Marcador de contenido 2">
            <a:extLst>
              <a:ext uri="{FF2B5EF4-FFF2-40B4-BE49-F238E27FC236}">
                <a16:creationId xmlns:a16="http://schemas.microsoft.com/office/drawing/2014/main" id="{0713BFBD-657E-4891-B788-53B1AE7F0543}"/>
              </a:ext>
            </a:extLst>
          </p:cNvPr>
          <p:cNvSpPr>
            <a:spLocks noGrp="1"/>
          </p:cNvSpPr>
          <p:nvPr>
            <p:ph idx="1"/>
          </p:nvPr>
        </p:nvSpPr>
        <p:spPr>
          <a:xfrm>
            <a:off x="198782" y="1935921"/>
            <a:ext cx="11502887" cy="4478131"/>
          </a:xfrm>
        </p:spPr>
        <p:txBody>
          <a:bodyPr>
            <a:normAutofit fontScale="92500"/>
          </a:bodyPr>
          <a:lstStyle/>
          <a:p>
            <a:r>
              <a:rPr lang="es-ES" sz="2800" dirty="0">
                <a:solidFill>
                  <a:srgbClr val="FF0000"/>
                </a:solidFill>
              </a:rPr>
              <a:t>Lectura Regular:</a:t>
            </a:r>
          </a:p>
          <a:p>
            <a:r>
              <a:rPr lang="es-ES" sz="2800" dirty="0"/>
              <a:t>Lee una variedad de materiales, incluyendo libros, artículos, revistas y periódicos. La lectura amplía tu exposición a diferentes palabras y contextos.</a:t>
            </a:r>
          </a:p>
          <a:p>
            <a:r>
              <a:rPr lang="es-ES" sz="2800" dirty="0">
                <a:solidFill>
                  <a:srgbClr val="FF0000"/>
                </a:solidFill>
              </a:rPr>
              <a:t>Diccionario y Tesauro (sinónimos, antónimos):</a:t>
            </a:r>
          </a:p>
          <a:p>
            <a:r>
              <a:rPr lang="es-ES" sz="2800" dirty="0"/>
              <a:t>Utiliza un diccionario y un tesauro para buscar el significado de nuevas palabras y encontrar sinónimos que enriquezcan tu vocabulario.</a:t>
            </a:r>
          </a:p>
          <a:p>
            <a:r>
              <a:rPr lang="es-ES" sz="2800" dirty="0">
                <a:solidFill>
                  <a:srgbClr val="FF0000"/>
                </a:solidFill>
              </a:rPr>
              <a:t>Palabras Desconocidas:</a:t>
            </a:r>
          </a:p>
          <a:p>
            <a:r>
              <a:rPr lang="es-ES" sz="2800" dirty="0"/>
              <a:t>Cuando encuentres palabras desconocidas durante la lectura, anótalas y busca su significado. Trata de incorporarlas en tu vocabulario diario.</a:t>
            </a:r>
            <a:endParaRPr lang="es-EC" sz="2800" dirty="0"/>
          </a:p>
        </p:txBody>
      </p:sp>
    </p:spTree>
    <p:extLst>
      <p:ext uri="{BB962C8B-B14F-4D97-AF65-F5344CB8AC3E}">
        <p14:creationId xmlns:p14="http://schemas.microsoft.com/office/powerpoint/2010/main" val="23030759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95F1634-7170-48F1-9F18-EA02774C67D9}"/>
              </a:ext>
            </a:extLst>
          </p:cNvPr>
          <p:cNvSpPr>
            <a:spLocks noGrp="1"/>
          </p:cNvSpPr>
          <p:nvPr>
            <p:ph idx="1"/>
          </p:nvPr>
        </p:nvSpPr>
        <p:spPr>
          <a:xfrm>
            <a:off x="622852" y="742122"/>
            <a:ext cx="10644705" cy="5512904"/>
          </a:xfrm>
        </p:spPr>
        <p:txBody>
          <a:bodyPr>
            <a:normAutofit/>
          </a:bodyPr>
          <a:lstStyle/>
          <a:p>
            <a:r>
              <a:rPr lang="es-ES" sz="2800" dirty="0">
                <a:solidFill>
                  <a:srgbClr val="FF0000"/>
                </a:solidFill>
              </a:rPr>
              <a:t>Contexto de Uso:</a:t>
            </a:r>
          </a:p>
          <a:p>
            <a:r>
              <a:rPr lang="es-ES" sz="2800" dirty="0"/>
              <a:t>Presta atención al contexto en el que encuentras nuevas palabras. Entender cómo se utilizan en oraciones te ayuda a comprender su significado y aplicación.</a:t>
            </a:r>
          </a:p>
          <a:p>
            <a:r>
              <a:rPr lang="es-ES" sz="2800" dirty="0">
                <a:solidFill>
                  <a:srgbClr val="FF0000"/>
                </a:solidFill>
              </a:rPr>
              <a:t>Práctica Activa:</a:t>
            </a:r>
          </a:p>
          <a:p>
            <a:r>
              <a:rPr lang="es-ES" sz="2800" dirty="0"/>
              <a:t>Practica el uso activo de nuevas palabras en tu habla y escritura diarias. La repetición y aplicación ayudan a consolidar el aprendizaje.</a:t>
            </a:r>
          </a:p>
          <a:p>
            <a:r>
              <a:rPr lang="es-ES" sz="2800" dirty="0">
                <a:solidFill>
                  <a:srgbClr val="FF0000"/>
                </a:solidFill>
              </a:rPr>
              <a:t>Juegos de Palabras:</a:t>
            </a:r>
          </a:p>
          <a:p>
            <a:r>
              <a:rPr lang="es-ES" sz="2800" dirty="0"/>
              <a:t>Participa en juegos de palabras como crucigramas, sopas de letras,  u otros juegos de vocabulario. Estos juegos pueden hacer que aprender nuevas palabras sea divertido.</a:t>
            </a:r>
            <a:endParaRPr lang="es-EC" sz="2800" dirty="0"/>
          </a:p>
        </p:txBody>
      </p:sp>
    </p:spTree>
    <p:extLst>
      <p:ext uri="{BB962C8B-B14F-4D97-AF65-F5344CB8AC3E}">
        <p14:creationId xmlns:p14="http://schemas.microsoft.com/office/powerpoint/2010/main" val="3212059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2094C1C-5050-40BD-829E-60F791BF07D8}"/>
              </a:ext>
            </a:extLst>
          </p:cNvPr>
          <p:cNvSpPr>
            <a:spLocks noGrp="1"/>
          </p:cNvSpPr>
          <p:nvPr>
            <p:ph idx="1"/>
          </p:nvPr>
        </p:nvSpPr>
        <p:spPr>
          <a:xfrm>
            <a:off x="768626" y="1020417"/>
            <a:ext cx="10498931" cy="5128592"/>
          </a:xfrm>
        </p:spPr>
        <p:txBody>
          <a:bodyPr>
            <a:normAutofit lnSpcReduction="10000"/>
          </a:bodyPr>
          <a:lstStyle/>
          <a:p>
            <a:pPr algn="just"/>
            <a:r>
              <a:rPr lang="es-ES" sz="2600" dirty="0">
                <a:solidFill>
                  <a:srgbClr val="FF0000"/>
                </a:solidFill>
              </a:rPr>
              <a:t>Contextualización:</a:t>
            </a:r>
          </a:p>
          <a:p>
            <a:pPr algn="just"/>
            <a:r>
              <a:rPr lang="es-ES" sz="2600" dirty="0"/>
              <a:t>Relaciona nuevas palabras con experiencias personales o hechos relevantes. La contextualización facilita la retención y comprensión.</a:t>
            </a:r>
          </a:p>
          <a:p>
            <a:pPr algn="just"/>
            <a:r>
              <a:rPr lang="es-ES" sz="2600" dirty="0">
                <a:solidFill>
                  <a:srgbClr val="FF0000"/>
                </a:solidFill>
              </a:rPr>
              <a:t>Escucha Atenta:</a:t>
            </a:r>
          </a:p>
          <a:p>
            <a:pPr algn="just"/>
            <a:r>
              <a:rPr lang="es-ES" sz="2600" dirty="0"/>
              <a:t>Presta atención a cómo otras personas utilizan el lenguaje. Escuchar conversaciones y discursos enriquecerá tu vocabulario y te expondrá a diferentes formas de expresión.</a:t>
            </a:r>
          </a:p>
          <a:p>
            <a:pPr algn="just"/>
            <a:r>
              <a:rPr lang="es-ES" sz="2600" dirty="0">
                <a:solidFill>
                  <a:srgbClr val="FF0000"/>
                </a:solidFill>
              </a:rPr>
              <a:t>Palabras de Diversos Campos:</a:t>
            </a:r>
          </a:p>
          <a:p>
            <a:pPr algn="just"/>
            <a:r>
              <a:rPr lang="es-ES" sz="2600" dirty="0"/>
              <a:t>Aprende palabras específicas de campos que te interesen. Esto no solo ampliará tu vocabulario general, sino que también te permitirá comunicarte de manera efectiva en áreas de tu interés.</a:t>
            </a:r>
          </a:p>
          <a:p>
            <a:endParaRPr lang="es-EC" dirty="0"/>
          </a:p>
        </p:txBody>
      </p:sp>
    </p:spTree>
    <p:extLst>
      <p:ext uri="{BB962C8B-B14F-4D97-AF65-F5344CB8AC3E}">
        <p14:creationId xmlns:p14="http://schemas.microsoft.com/office/powerpoint/2010/main" val="344453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5C9D1-9383-4E01-86E0-7D82273D32BD}"/>
              </a:ext>
            </a:extLst>
          </p:cNvPr>
          <p:cNvSpPr>
            <a:spLocks noGrp="1"/>
          </p:cNvSpPr>
          <p:nvPr>
            <p:ph type="title"/>
          </p:nvPr>
        </p:nvSpPr>
        <p:spPr>
          <a:xfrm>
            <a:off x="992846" y="512064"/>
            <a:ext cx="10058400" cy="1609344"/>
          </a:xfrm>
        </p:spPr>
        <p:txBody>
          <a:bodyPr/>
          <a:lstStyle/>
          <a:p>
            <a:pPr algn="ctr"/>
            <a:r>
              <a:rPr lang="es-ES" dirty="0"/>
              <a:t>LA EXPRESIÓN CREATIVA</a:t>
            </a:r>
            <a:br>
              <a:rPr lang="es-ES" dirty="0"/>
            </a:br>
            <a:r>
              <a:rPr lang="es-ES" dirty="0"/>
              <a:t>TÉCNICAS DE EXPRESIÓN ORAL</a:t>
            </a:r>
            <a:endParaRPr lang="es-EC" dirty="0"/>
          </a:p>
        </p:txBody>
      </p:sp>
      <p:sp>
        <p:nvSpPr>
          <p:cNvPr id="3" name="Marcador de contenido 2">
            <a:extLst>
              <a:ext uri="{FF2B5EF4-FFF2-40B4-BE49-F238E27FC236}">
                <a16:creationId xmlns:a16="http://schemas.microsoft.com/office/drawing/2014/main" id="{EB9439B5-7223-434E-89DD-D8338881C8C0}"/>
              </a:ext>
            </a:extLst>
          </p:cNvPr>
          <p:cNvSpPr>
            <a:spLocks noGrp="1"/>
          </p:cNvSpPr>
          <p:nvPr>
            <p:ph idx="1"/>
          </p:nvPr>
        </p:nvSpPr>
        <p:spPr>
          <a:xfrm>
            <a:off x="1066800" y="2295144"/>
            <a:ext cx="10058400" cy="4050792"/>
          </a:xfrm>
        </p:spPr>
        <p:txBody>
          <a:bodyPr>
            <a:normAutofit fontScale="92500" lnSpcReduction="20000"/>
          </a:bodyPr>
          <a:lstStyle/>
          <a:p>
            <a:pPr algn="just"/>
            <a:r>
              <a:rPr lang="es-ES" sz="2600" dirty="0"/>
              <a:t>Conjunto de técnicas que determinan  las pautas generales que deben seguirse para comunicarse oralmente con eficiencia y efectividad, para comunicarse correctamente se debe considerar los siguientes factores:</a:t>
            </a:r>
          </a:p>
          <a:p>
            <a:pPr algn="just"/>
            <a:r>
              <a:rPr lang="es-ES" sz="2600" dirty="0"/>
              <a:t>Claridad……entregar un mensaje claro que sea fácil de decodificar</a:t>
            </a:r>
          </a:p>
          <a:p>
            <a:pPr algn="just"/>
            <a:r>
              <a:rPr lang="es-ES" sz="2600" dirty="0"/>
              <a:t>Precisión….la información debe ser precisa y completa</a:t>
            </a:r>
          </a:p>
          <a:p>
            <a:pPr algn="just"/>
            <a:r>
              <a:rPr lang="es-ES" sz="2600" dirty="0"/>
              <a:t>Oportuno….el mensaje debe ser entregado en el momento preciso</a:t>
            </a:r>
          </a:p>
          <a:p>
            <a:pPr algn="just"/>
            <a:r>
              <a:rPr lang="es-ES" sz="2600" dirty="0"/>
              <a:t>Objetividad….la información debe ser autentica, veraz y lo mas imparcial posible</a:t>
            </a:r>
          </a:p>
          <a:p>
            <a:pPr algn="just"/>
            <a:r>
              <a:rPr lang="es-ES" sz="2600" dirty="0"/>
              <a:t>Interesante…el mensaje debe ser atractivo para quien lo está recibiendo </a:t>
            </a:r>
          </a:p>
          <a:p>
            <a:endParaRPr lang="es-EC" dirty="0"/>
          </a:p>
        </p:txBody>
      </p:sp>
    </p:spTree>
    <p:extLst>
      <p:ext uri="{BB962C8B-B14F-4D97-AF65-F5344CB8AC3E}">
        <p14:creationId xmlns:p14="http://schemas.microsoft.com/office/powerpoint/2010/main" val="59947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5E52C34-17FA-42C6-83C0-2954219187ED}"/>
              </a:ext>
            </a:extLst>
          </p:cNvPr>
          <p:cNvSpPr>
            <a:spLocks noGrp="1"/>
          </p:cNvSpPr>
          <p:nvPr>
            <p:ph idx="1"/>
          </p:nvPr>
        </p:nvSpPr>
        <p:spPr>
          <a:xfrm>
            <a:off x="530087" y="742121"/>
            <a:ext cx="11237843" cy="5605669"/>
          </a:xfrm>
        </p:spPr>
        <p:txBody>
          <a:bodyPr>
            <a:normAutofit/>
          </a:bodyPr>
          <a:lstStyle/>
          <a:p>
            <a:r>
              <a:rPr lang="es-ES" sz="2400" dirty="0">
                <a:solidFill>
                  <a:srgbClr val="FF0000"/>
                </a:solidFill>
              </a:rPr>
              <a:t>Conversaciones Intelectuales:</a:t>
            </a:r>
          </a:p>
          <a:p>
            <a:r>
              <a:rPr lang="es-ES" sz="2400" dirty="0"/>
              <a:t>Participa en conversaciones intelectuales o debates donde se utilicen términos más complejos. Esto te desafiará y mejorará tu vocabulario.</a:t>
            </a:r>
          </a:p>
          <a:p>
            <a:r>
              <a:rPr lang="es-ES" sz="2400" dirty="0">
                <a:solidFill>
                  <a:srgbClr val="FF0000"/>
                </a:solidFill>
              </a:rPr>
              <a:t>Revisión de Vocabulario:</a:t>
            </a:r>
          </a:p>
          <a:p>
            <a:r>
              <a:rPr lang="es-ES" sz="2400" dirty="0"/>
              <a:t>Haz revisiones periódicas de las palabras que has aprendido. La repetición espaciada ayuda a fortalecer la retención.</a:t>
            </a:r>
          </a:p>
          <a:p>
            <a:r>
              <a:rPr lang="es-ES" sz="2400" dirty="0">
                <a:solidFill>
                  <a:srgbClr val="FF0000"/>
                </a:solidFill>
              </a:rPr>
              <a:t>Aprender Idiomas Adicionales:</a:t>
            </a:r>
          </a:p>
          <a:p>
            <a:r>
              <a:rPr lang="es-ES" sz="2400" dirty="0"/>
              <a:t>Aprender otros idiomas puede mejorar tu comprensión de la etimología de las palabras y ampliar tu repertorio lingüístico.</a:t>
            </a:r>
          </a:p>
          <a:p>
            <a:pPr marL="0" indent="0">
              <a:buNone/>
            </a:pPr>
            <a:r>
              <a:rPr lang="es-ES" sz="2400" dirty="0"/>
              <a:t>Recuerda que desarrollar un vocabulario amplio es un proceso continuo. La práctica constante y la disposición para aprender son clave para expandir y mantener un buen vocabulario.</a:t>
            </a:r>
            <a:endParaRPr lang="es-EC" sz="2400" dirty="0"/>
          </a:p>
        </p:txBody>
      </p:sp>
    </p:spTree>
    <p:extLst>
      <p:ext uri="{BB962C8B-B14F-4D97-AF65-F5344CB8AC3E}">
        <p14:creationId xmlns:p14="http://schemas.microsoft.com/office/powerpoint/2010/main" val="10953374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E80263-CF51-4C75-8C00-0B05E00B6C45}"/>
              </a:ext>
            </a:extLst>
          </p:cNvPr>
          <p:cNvSpPr>
            <a:spLocks noGrp="1"/>
          </p:cNvSpPr>
          <p:nvPr>
            <p:ph type="title"/>
          </p:nvPr>
        </p:nvSpPr>
        <p:spPr/>
        <p:txBody>
          <a:bodyPr/>
          <a:lstStyle/>
          <a:p>
            <a:r>
              <a:rPr lang="es-ES" dirty="0"/>
              <a:t>TALLER INDIVIDUAL en clases</a:t>
            </a:r>
            <a:endParaRPr lang="es-EC" dirty="0"/>
          </a:p>
        </p:txBody>
      </p:sp>
      <p:sp>
        <p:nvSpPr>
          <p:cNvPr id="3" name="Marcador de contenido 2">
            <a:extLst>
              <a:ext uri="{FF2B5EF4-FFF2-40B4-BE49-F238E27FC236}">
                <a16:creationId xmlns:a16="http://schemas.microsoft.com/office/drawing/2014/main" id="{32E4DA71-B316-448F-890B-B390C63DD378}"/>
              </a:ext>
            </a:extLst>
          </p:cNvPr>
          <p:cNvSpPr>
            <a:spLocks noGrp="1"/>
          </p:cNvSpPr>
          <p:nvPr>
            <p:ph idx="1"/>
          </p:nvPr>
        </p:nvSpPr>
        <p:spPr/>
        <p:txBody>
          <a:bodyPr/>
          <a:lstStyle/>
          <a:p>
            <a:pPr algn="just"/>
            <a:r>
              <a:rPr lang="es-ES" dirty="0"/>
              <a:t>Lo importante para adjuntar un vocabulario a tu vida académica y profesional es buscar palabras que nunca escuchaste, escribirlas, definirlas, analizarlas y exponerlas.</a:t>
            </a:r>
          </a:p>
          <a:p>
            <a:pPr algn="just"/>
            <a:endParaRPr lang="es-ES" dirty="0"/>
          </a:p>
          <a:p>
            <a:pPr algn="just"/>
            <a:r>
              <a:rPr lang="es-ES" dirty="0"/>
              <a:t>Mediante 20 palabras escoge las que nunca escuchaste, coloca su definición y repasa que el taller es expositivo </a:t>
            </a:r>
            <a:endParaRPr lang="es-EC" dirty="0"/>
          </a:p>
        </p:txBody>
      </p:sp>
    </p:spTree>
    <p:extLst>
      <p:ext uri="{BB962C8B-B14F-4D97-AF65-F5344CB8AC3E}">
        <p14:creationId xmlns:p14="http://schemas.microsoft.com/office/powerpoint/2010/main" val="41670808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101BAB8-0E15-4748-AB64-447EEF6C5B6D}"/>
              </a:ext>
            </a:extLst>
          </p:cNvPr>
          <p:cNvSpPr>
            <a:spLocks noGrp="1"/>
          </p:cNvSpPr>
          <p:nvPr>
            <p:ph idx="1"/>
          </p:nvPr>
        </p:nvSpPr>
        <p:spPr>
          <a:xfrm>
            <a:off x="649356" y="702365"/>
            <a:ext cx="10933043" cy="5247861"/>
          </a:xfrm>
        </p:spPr>
        <p:txBody>
          <a:bodyPr/>
          <a:lstStyle/>
          <a:p>
            <a:pPr marL="0" indent="0" algn="just">
              <a:buNone/>
            </a:pPr>
            <a:r>
              <a:rPr lang="es-MX" sz="2800" u="sng" dirty="0">
                <a:solidFill>
                  <a:srgbClr val="FF0000"/>
                </a:solidFill>
              </a:rPr>
              <a:t>11.-Practica regularmente: </a:t>
            </a:r>
          </a:p>
          <a:p>
            <a:pPr marL="0" indent="0" algn="just">
              <a:buNone/>
            </a:pPr>
            <a:r>
              <a:rPr lang="es-MX" sz="2000" dirty="0"/>
              <a:t>Como con cualquier habilidad, la práctica es fundamental. Participa en conversaciones, debates y discursos para mejorar constantemente</a:t>
            </a:r>
            <a:endParaRPr lang="es-EC" dirty="0"/>
          </a:p>
        </p:txBody>
      </p:sp>
      <p:pic>
        <p:nvPicPr>
          <p:cNvPr id="4" name="Imagen 3">
            <a:extLst>
              <a:ext uri="{FF2B5EF4-FFF2-40B4-BE49-F238E27FC236}">
                <a16:creationId xmlns:a16="http://schemas.microsoft.com/office/drawing/2014/main" id="{1AB4DA0D-3098-4275-9FB0-D22A3C92D4FB}"/>
              </a:ext>
            </a:extLst>
          </p:cNvPr>
          <p:cNvPicPr>
            <a:picLocks noChangeAspect="1"/>
          </p:cNvPicPr>
          <p:nvPr/>
        </p:nvPicPr>
        <p:blipFill>
          <a:blip r:embed="rId2"/>
          <a:stretch>
            <a:fillRect/>
          </a:stretch>
        </p:blipFill>
        <p:spPr>
          <a:xfrm>
            <a:off x="5355742" y="2607364"/>
            <a:ext cx="3682241" cy="3682241"/>
          </a:xfrm>
          <a:prstGeom prst="rect">
            <a:avLst/>
          </a:prstGeom>
        </p:spPr>
      </p:pic>
    </p:spTree>
    <p:extLst>
      <p:ext uri="{BB962C8B-B14F-4D97-AF65-F5344CB8AC3E}">
        <p14:creationId xmlns:p14="http://schemas.microsoft.com/office/powerpoint/2010/main" val="28085357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1410C0-BAB9-42E3-8465-A3DE76D1BA62}"/>
              </a:ext>
            </a:extLst>
          </p:cNvPr>
          <p:cNvSpPr>
            <a:spLocks noGrp="1"/>
          </p:cNvSpPr>
          <p:nvPr>
            <p:ph type="title"/>
          </p:nvPr>
        </p:nvSpPr>
        <p:spPr>
          <a:xfrm>
            <a:off x="913794" y="265043"/>
            <a:ext cx="10353761" cy="1326321"/>
          </a:xfrm>
        </p:spPr>
        <p:txBody>
          <a:bodyPr/>
          <a:lstStyle/>
          <a:p>
            <a:r>
              <a:rPr lang="es-EC" dirty="0">
                <a:solidFill>
                  <a:srgbClr val="FF0000"/>
                </a:solidFill>
              </a:rPr>
              <a:t>La retórica: conceptos, principios.</a:t>
            </a:r>
          </a:p>
        </p:txBody>
      </p:sp>
      <p:sp>
        <p:nvSpPr>
          <p:cNvPr id="3" name="Marcador de contenido 2">
            <a:extLst>
              <a:ext uri="{FF2B5EF4-FFF2-40B4-BE49-F238E27FC236}">
                <a16:creationId xmlns:a16="http://schemas.microsoft.com/office/drawing/2014/main" id="{0FD24BF8-EC17-4007-9ABF-F2E7D3F39B68}"/>
              </a:ext>
            </a:extLst>
          </p:cNvPr>
          <p:cNvSpPr>
            <a:spLocks noGrp="1"/>
          </p:cNvSpPr>
          <p:nvPr>
            <p:ph idx="1"/>
          </p:nvPr>
        </p:nvSpPr>
        <p:spPr>
          <a:xfrm>
            <a:off x="410817" y="1364975"/>
            <a:ext cx="10856740" cy="5115338"/>
          </a:xfrm>
        </p:spPr>
        <p:txBody>
          <a:bodyPr>
            <a:normAutofit/>
          </a:bodyPr>
          <a:lstStyle/>
          <a:p>
            <a:pPr algn="just"/>
            <a:r>
              <a:rPr lang="es-ES" sz="2800" dirty="0"/>
              <a:t>La retórica se originó en la antigua Grecia, donde se consideraba una habilidad esencial para los ciudadanos que participaban en la vida política. Dos de los pensadores más influyentes en la retórica clásica fueron Aristóteles, quien escribió "Retórica", y Cicerón, un orador y escritor romano. A lo largo de la historia, la retórica ha evolucionado y se ha adaptado a diferentes contextos culturales y comunicativos.</a:t>
            </a:r>
          </a:p>
          <a:p>
            <a:pPr algn="just"/>
            <a:r>
              <a:rPr lang="es-ES" sz="2800" dirty="0"/>
              <a:t>Hoy en día, la retórica sigue siendo una disciplina importante en campos como la comunicación, el periodismo, la política y la publicidad. Además, se estudia en contextos académicos para comprender cómo las palabras y el lenguaje pueden influir en la sociedad y en la toma de decisiones.</a:t>
            </a:r>
          </a:p>
        </p:txBody>
      </p:sp>
    </p:spTree>
    <p:extLst>
      <p:ext uri="{BB962C8B-B14F-4D97-AF65-F5344CB8AC3E}">
        <p14:creationId xmlns:p14="http://schemas.microsoft.com/office/powerpoint/2010/main" val="19678057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AF6F9C0-D6C8-4197-8F91-ABF17503BF1A}"/>
              </a:ext>
            </a:extLst>
          </p:cNvPr>
          <p:cNvSpPr>
            <a:spLocks noGrp="1"/>
          </p:cNvSpPr>
          <p:nvPr>
            <p:ph idx="1"/>
          </p:nvPr>
        </p:nvSpPr>
        <p:spPr>
          <a:xfrm>
            <a:off x="913795" y="715617"/>
            <a:ext cx="10353762" cy="5830957"/>
          </a:xfrm>
        </p:spPr>
        <p:txBody>
          <a:bodyPr>
            <a:normAutofit/>
          </a:bodyPr>
          <a:lstStyle/>
          <a:p>
            <a:pPr algn="just"/>
            <a:r>
              <a:rPr lang="es-ES" sz="3000" dirty="0"/>
              <a:t>La retórica es el arte y la disciplina de utilizar el lenguaje de manera efectiva y se centra en la comunicación efectiva y en la habilidad de crear:</a:t>
            </a:r>
          </a:p>
          <a:p>
            <a:pPr algn="just"/>
            <a:r>
              <a:rPr lang="es-ES" sz="3000" dirty="0"/>
              <a:t>discursos, </a:t>
            </a:r>
          </a:p>
          <a:p>
            <a:pPr algn="just"/>
            <a:r>
              <a:rPr lang="es-ES" sz="3000" dirty="0"/>
              <a:t>argumentos y escritos que influyan en la opinión, el juicio o el comportamiento de otras personas. </a:t>
            </a:r>
          </a:p>
          <a:p>
            <a:pPr algn="just"/>
            <a:r>
              <a:rPr lang="es-ES" sz="3000" dirty="0"/>
              <a:t>La retórica ha sido estudiada y practicada desde la antigüedad, y su importancia abarca campos como la política, la literatura, la educación y la comunicación en general.</a:t>
            </a:r>
            <a:endParaRPr lang="es-EC" sz="3000" dirty="0"/>
          </a:p>
          <a:p>
            <a:endParaRPr lang="es-EC" dirty="0"/>
          </a:p>
        </p:txBody>
      </p:sp>
    </p:spTree>
    <p:extLst>
      <p:ext uri="{BB962C8B-B14F-4D97-AF65-F5344CB8AC3E}">
        <p14:creationId xmlns:p14="http://schemas.microsoft.com/office/powerpoint/2010/main" val="35220949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F710B94-576D-4315-932A-5F812EA093CB}"/>
              </a:ext>
            </a:extLst>
          </p:cNvPr>
          <p:cNvSpPr>
            <a:spLocks noGrp="1"/>
          </p:cNvSpPr>
          <p:nvPr>
            <p:ph idx="1"/>
          </p:nvPr>
        </p:nvSpPr>
        <p:spPr>
          <a:xfrm>
            <a:off x="622852" y="583095"/>
            <a:ext cx="11171583" cy="5751443"/>
          </a:xfrm>
        </p:spPr>
        <p:txBody>
          <a:bodyPr>
            <a:normAutofit/>
          </a:bodyPr>
          <a:lstStyle/>
          <a:p>
            <a:pPr algn="just"/>
            <a:r>
              <a:rPr lang="es-ES" sz="2800" dirty="0"/>
              <a:t>Algunos principios clave de la retórica incluyen:</a:t>
            </a:r>
          </a:p>
          <a:p>
            <a:pPr algn="just"/>
            <a:r>
              <a:rPr lang="es-ES" sz="2800" dirty="0">
                <a:solidFill>
                  <a:srgbClr val="FF0000"/>
                </a:solidFill>
              </a:rPr>
              <a:t>Orador (o Autor): </a:t>
            </a:r>
            <a:r>
              <a:rPr lang="es-ES" sz="2800" dirty="0"/>
              <a:t>La persona que utiliza la retórica para comunicar un mensaje. Puede ser un hablante, escritor u otra entidad comunicadora.</a:t>
            </a:r>
          </a:p>
          <a:p>
            <a:pPr algn="just"/>
            <a:r>
              <a:rPr lang="es-ES" sz="2800" dirty="0">
                <a:solidFill>
                  <a:srgbClr val="FF0000"/>
                </a:solidFill>
              </a:rPr>
              <a:t>Audiencia: </a:t>
            </a:r>
            <a:r>
              <a:rPr lang="es-ES" sz="2800" dirty="0"/>
              <a:t>El grupo de personas a las que se dirige el discurso o mensaje retórico. La retórica se adapta a la audiencia para lograr la máxima persuasión.</a:t>
            </a:r>
          </a:p>
          <a:p>
            <a:pPr algn="just"/>
            <a:r>
              <a:rPr lang="es-ES" sz="2800" dirty="0">
                <a:solidFill>
                  <a:srgbClr val="FF0000"/>
                </a:solidFill>
              </a:rPr>
              <a:t>Mensaje: </a:t>
            </a:r>
            <a:r>
              <a:rPr lang="es-ES" sz="2800" dirty="0"/>
              <a:t>El contenido del discurso o la comunicación. Incluye los argumentos, la estructura, las evidencias y las estrategias persuasivas utilizadas.</a:t>
            </a:r>
            <a:endParaRPr lang="es-EC" sz="2800" dirty="0"/>
          </a:p>
        </p:txBody>
      </p:sp>
    </p:spTree>
    <p:extLst>
      <p:ext uri="{BB962C8B-B14F-4D97-AF65-F5344CB8AC3E}">
        <p14:creationId xmlns:p14="http://schemas.microsoft.com/office/powerpoint/2010/main" val="36811900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1F4C323-1AAF-45DB-B760-3665E640D694}"/>
              </a:ext>
            </a:extLst>
          </p:cNvPr>
          <p:cNvSpPr>
            <a:spLocks noGrp="1"/>
          </p:cNvSpPr>
          <p:nvPr>
            <p:ph idx="1"/>
          </p:nvPr>
        </p:nvSpPr>
        <p:spPr>
          <a:xfrm>
            <a:off x="742122" y="808383"/>
            <a:ext cx="10525435" cy="5698434"/>
          </a:xfrm>
        </p:spPr>
        <p:txBody>
          <a:bodyPr>
            <a:normAutofit/>
          </a:bodyPr>
          <a:lstStyle/>
          <a:p>
            <a:r>
              <a:rPr lang="es-ES" sz="2800" dirty="0">
                <a:solidFill>
                  <a:srgbClr val="FF0000"/>
                </a:solidFill>
              </a:rPr>
              <a:t>Propósito: </a:t>
            </a:r>
            <a:r>
              <a:rPr lang="es-ES" sz="2800" dirty="0"/>
              <a:t>La intención detrás del discurso o mensaje. Puede ser persuadir, informar, entretener o inspirar, entre otros objetivos.</a:t>
            </a:r>
          </a:p>
          <a:p>
            <a:r>
              <a:rPr lang="es-ES" sz="2800" dirty="0">
                <a:solidFill>
                  <a:srgbClr val="FF0000"/>
                </a:solidFill>
              </a:rPr>
              <a:t>Estrategias Persuasivas: </a:t>
            </a:r>
            <a:r>
              <a:rPr lang="es-ES" sz="2800" dirty="0"/>
              <a:t>Técnicas utilizadas para influir en la audiencia, como el uso de la lógica, las emociones, la autoridad, la credibilidad y las pruebas.</a:t>
            </a:r>
          </a:p>
          <a:p>
            <a:r>
              <a:rPr lang="es-ES" sz="2800" dirty="0">
                <a:solidFill>
                  <a:srgbClr val="FF0000"/>
                </a:solidFill>
              </a:rPr>
              <a:t>Figuras Retóricas: </a:t>
            </a:r>
            <a:r>
              <a:rPr lang="es-ES" sz="2800" dirty="0"/>
              <a:t>Técnicas de estilo y expresión que embellecen el lenguaje y añaden énfasis, como la metáfora, la anáfora, entre otras.</a:t>
            </a:r>
            <a:endParaRPr lang="es-EC" sz="2800" dirty="0"/>
          </a:p>
        </p:txBody>
      </p:sp>
    </p:spTree>
    <p:extLst>
      <p:ext uri="{BB962C8B-B14F-4D97-AF65-F5344CB8AC3E}">
        <p14:creationId xmlns:p14="http://schemas.microsoft.com/office/powerpoint/2010/main" val="2949623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079E4C-FB1A-4675-821E-C773A4EFFEDC}"/>
              </a:ext>
            </a:extLst>
          </p:cNvPr>
          <p:cNvSpPr>
            <a:spLocks noGrp="1"/>
          </p:cNvSpPr>
          <p:nvPr>
            <p:ph type="title"/>
          </p:nvPr>
        </p:nvSpPr>
        <p:spPr>
          <a:xfrm>
            <a:off x="3062277" y="349878"/>
            <a:ext cx="10058400" cy="1609344"/>
          </a:xfrm>
        </p:spPr>
        <p:txBody>
          <a:bodyPr/>
          <a:lstStyle/>
          <a:p>
            <a:r>
              <a:rPr lang="es-ES" dirty="0"/>
              <a:t>Figuras Retóricas:</a:t>
            </a:r>
            <a:br>
              <a:rPr lang="es-ES" dirty="0"/>
            </a:br>
            <a:endParaRPr lang="es-EC" dirty="0"/>
          </a:p>
        </p:txBody>
      </p:sp>
      <p:sp>
        <p:nvSpPr>
          <p:cNvPr id="3" name="Marcador de contenido 2">
            <a:extLst>
              <a:ext uri="{FF2B5EF4-FFF2-40B4-BE49-F238E27FC236}">
                <a16:creationId xmlns:a16="http://schemas.microsoft.com/office/drawing/2014/main" id="{76D8769C-E0F6-4AF1-AB9C-CF2901B10870}"/>
              </a:ext>
            </a:extLst>
          </p:cNvPr>
          <p:cNvSpPr>
            <a:spLocks noGrp="1"/>
          </p:cNvSpPr>
          <p:nvPr>
            <p:ph idx="1"/>
          </p:nvPr>
        </p:nvSpPr>
        <p:spPr>
          <a:xfrm>
            <a:off x="357808" y="1484243"/>
            <a:ext cx="11396869" cy="4764157"/>
          </a:xfrm>
        </p:spPr>
        <p:txBody>
          <a:bodyPr>
            <a:normAutofit/>
          </a:bodyPr>
          <a:lstStyle/>
          <a:p>
            <a:pPr algn="just"/>
            <a:r>
              <a:rPr lang="es-ES" sz="4000" dirty="0"/>
              <a:t>Son recursos lingüísticos utilizados para embellecer el discurso y persuadir. Algunas figuras retóricas comunes son:</a:t>
            </a:r>
          </a:p>
          <a:p>
            <a:pPr algn="just"/>
            <a:r>
              <a:rPr lang="es-ES" sz="4000" dirty="0">
                <a:solidFill>
                  <a:srgbClr val="FF0000"/>
                </a:solidFill>
              </a:rPr>
              <a:t>METÁFORA: </a:t>
            </a:r>
            <a:r>
              <a:rPr lang="es-ES" sz="4000" dirty="0"/>
              <a:t>Uso de una palabra o frase en un sentido que no es literal, para hacer una comparación, y sirven para embellecer el lenguaje Ejemplo: </a:t>
            </a:r>
            <a:r>
              <a:rPr lang="es-MX" sz="3600" dirty="0"/>
              <a:t>"El tiempo es un río que nunca deja de fluir.“ “Eres mi roca"</a:t>
            </a:r>
            <a:endParaRPr lang="es-ES" sz="4000" dirty="0"/>
          </a:p>
          <a:p>
            <a:pPr marL="0" indent="0" algn="just">
              <a:buNone/>
            </a:pPr>
            <a:endParaRPr lang="es-ES" sz="3200" dirty="0"/>
          </a:p>
        </p:txBody>
      </p:sp>
    </p:spTree>
    <p:extLst>
      <p:ext uri="{BB962C8B-B14F-4D97-AF65-F5344CB8AC3E}">
        <p14:creationId xmlns:p14="http://schemas.microsoft.com/office/powerpoint/2010/main" val="9561115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48F6EA4-0A9D-4CDE-88F9-7568EC92BDFC}"/>
              </a:ext>
            </a:extLst>
          </p:cNvPr>
          <p:cNvSpPr>
            <a:spLocks noGrp="1"/>
          </p:cNvSpPr>
          <p:nvPr>
            <p:ph idx="1"/>
          </p:nvPr>
        </p:nvSpPr>
        <p:spPr>
          <a:xfrm>
            <a:off x="818147" y="1087655"/>
            <a:ext cx="10310101" cy="5084545"/>
          </a:xfrm>
        </p:spPr>
        <p:txBody>
          <a:bodyPr>
            <a:normAutofit lnSpcReduction="10000"/>
          </a:bodyPr>
          <a:lstStyle/>
          <a:p>
            <a:pPr algn="just"/>
            <a:r>
              <a:rPr lang="es-MX" sz="2800" dirty="0">
                <a:solidFill>
                  <a:srgbClr val="FF0000"/>
                </a:solidFill>
              </a:rPr>
              <a:t>ANÁFORA</a:t>
            </a:r>
          </a:p>
          <a:p>
            <a:pPr algn="just"/>
            <a:r>
              <a:rPr lang="es-MX" sz="2800" dirty="0"/>
              <a:t>Repetición de palabras o frases al principio de sucesivas oraciones o versos.</a:t>
            </a:r>
          </a:p>
          <a:p>
            <a:pPr algn="just"/>
            <a:r>
              <a:rPr lang="es-MX" sz="2800" dirty="0"/>
              <a:t>La anáfora es una figura retórica que son palabras que implica la repetición deliberada de o frases al principio de versos, cláusulas o párrafos. Se utiliza para enfatizar ciertas ideas o crear un ritmo en la escritura.</a:t>
            </a:r>
          </a:p>
          <a:p>
            <a:pPr algn="just"/>
            <a:r>
              <a:rPr lang="es-MX" sz="2800" dirty="0"/>
              <a:t>Ejemplo:</a:t>
            </a:r>
          </a:p>
          <a:p>
            <a:pPr algn="just"/>
            <a:r>
              <a:rPr lang="es-MX" sz="2800" dirty="0"/>
              <a:t>"Tenemos que estar juntos. </a:t>
            </a:r>
          </a:p>
          <a:p>
            <a:pPr algn="just"/>
            <a:r>
              <a:rPr lang="es-MX" sz="2800" dirty="0"/>
              <a:t>Tenemos que luchar juntos. </a:t>
            </a:r>
          </a:p>
          <a:p>
            <a:pPr algn="just"/>
            <a:r>
              <a:rPr lang="es-MX" sz="2800" dirty="0"/>
              <a:t>Tenemos que triunfar juntos.</a:t>
            </a:r>
            <a:endParaRPr lang="es-419" sz="2800" dirty="0"/>
          </a:p>
        </p:txBody>
      </p:sp>
    </p:spTree>
    <p:extLst>
      <p:ext uri="{BB962C8B-B14F-4D97-AF65-F5344CB8AC3E}">
        <p14:creationId xmlns:p14="http://schemas.microsoft.com/office/powerpoint/2010/main" val="13597534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AA24CD7-6B4C-4FA1-90E8-0B9AD4BA3988}"/>
              </a:ext>
            </a:extLst>
          </p:cNvPr>
          <p:cNvSpPr>
            <a:spLocks noGrp="1"/>
          </p:cNvSpPr>
          <p:nvPr>
            <p:ph idx="1"/>
          </p:nvPr>
        </p:nvSpPr>
        <p:spPr>
          <a:xfrm>
            <a:off x="962526" y="1174282"/>
            <a:ext cx="10165722" cy="4997918"/>
          </a:xfrm>
        </p:spPr>
        <p:txBody>
          <a:bodyPr>
            <a:normAutofit fontScale="92500" lnSpcReduction="10000"/>
          </a:bodyPr>
          <a:lstStyle/>
          <a:p>
            <a:pPr algn="just"/>
            <a:r>
              <a:rPr lang="es-MX" sz="3200" dirty="0">
                <a:solidFill>
                  <a:srgbClr val="FF0000"/>
                </a:solidFill>
              </a:rPr>
              <a:t>HIPÉRBOLE</a:t>
            </a:r>
          </a:p>
          <a:p>
            <a:pPr algn="just"/>
            <a:r>
              <a:rPr lang="es-MX" sz="3200" dirty="0"/>
              <a:t>Exageración deliberada con fines expresivos.</a:t>
            </a:r>
          </a:p>
          <a:p>
            <a:pPr algn="just"/>
            <a:r>
              <a:rPr lang="es-MX" sz="3200" dirty="0"/>
              <a:t>Ironía: Expresión de ideas de manera que signifiquen lo contrario de lo que se dice, generalmente con un tono humorístico o sarcástico.</a:t>
            </a:r>
          </a:p>
          <a:p>
            <a:pPr algn="just"/>
            <a:r>
              <a:rPr lang="es-MX" sz="3200" dirty="0"/>
              <a:t>La hipérbole es una exageración deliberada y evidente utilizada con el propósito de enfatizar o crear un efecto humorístico. En este caso, se exagera la verdad para resaltar una característica o situación.</a:t>
            </a:r>
          </a:p>
          <a:p>
            <a:pPr algn="just"/>
            <a:r>
              <a:rPr lang="es-MX" sz="3200" dirty="0"/>
              <a:t>Ejemplo:</a:t>
            </a:r>
          </a:p>
          <a:p>
            <a:pPr algn="just"/>
            <a:r>
              <a:rPr lang="es-MX" sz="3200" dirty="0"/>
              <a:t>"Tengo un hambre que podría comerme un elefante."</a:t>
            </a:r>
          </a:p>
          <a:p>
            <a:endParaRPr lang="es-419" dirty="0"/>
          </a:p>
        </p:txBody>
      </p:sp>
    </p:spTree>
    <p:extLst>
      <p:ext uri="{BB962C8B-B14F-4D97-AF65-F5344CB8AC3E}">
        <p14:creationId xmlns:p14="http://schemas.microsoft.com/office/powerpoint/2010/main" val="3234407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B16170-2ACE-413C-B5B5-B2DE409F36EC}"/>
              </a:ext>
            </a:extLst>
          </p:cNvPr>
          <p:cNvSpPr>
            <a:spLocks noGrp="1"/>
          </p:cNvSpPr>
          <p:nvPr>
            <p:ph type="title"/>
          </p:nvPr>
        </p:nvSpPr>
        <p:spPr>
          <a:xfrm>
            <a:off x="1294362" y="977774"/>
            <a:ext cx="9603275" cy="494891"/>
          </a:xfrm>
        </p:spPr>
        <p:txBody>
          <a:bodyPr>
            <a:normAutofit fontScale="90000"/>
          </a:bodyPr>
          <a:lstStyle/>
          <a:p>
            <a:pPr algn="ctr"/>
            <a:r>
              <a:rPr lang="es-MX" dirty="0"/>
              <a:t>normas y técnicas para saber hablar</a:t>
            </a:r>
            <a:endParaRPr lang="es-419" dirty="0"/>
          </a:p>
        </p:txBody>
      </p:sp>
      <p:sp>
        <p:nvSpPr>
          <p:cNvPr id="3" name="Marcador de contenido 2">
            <a:extLst>
              <a:ext uri="{FF2B5EF4-FFF2-40B4-BE49-F238E27FC236}">
                <a16:creationId xmlns:a16="http://schemas.microsoft.com/office/drawing/2014/main" id="{C08166AC-FC64-44B5-8A41-7186EA29DB12}"/>
              </a:ext>
            </a:extLst>
          </p:cNvPr>
          <p:cNvSpPr>
            <a:spLocks noGrp="1"/>
          </p:cNvSpPr>
          <p:nvPr>
            <p:ph idx="1"/>
          </p:nvPr>
        </p:nvSpPr>
        <p:spPr>
          <a:xfrm>
            <a:off x="664143" y="1732547"/>
            <a:ext cx="10770669" cy="4649001"/>
          </a:xfrm>
        </p:spPr>
        <p:txBody>
          <a:bodyPr>
            <a:normAutofit/>
          </a:bodyPr>
          <a:lstStyle/>
          <a:p>
            <a:pPr algn="just"/>
            <a:r>
              <a:rPr lang="es-MX" sz="4400" dirty="0"/>
              <a:t>Hablar efectivamente implica más que simplemente pronunciar palabras, en este sentido, se han desarrollado en los últimos tiempos, numerosas normas de exposición que permiten al individuo atrapar al público con sus discursos y persuadirlo en materia de ideas.</a:t>
            </a:r>
            <a:endParaRPr lang="es-419" sz="4400" dirty="0"/>
          </a:p>
        </p:txBody>
      </p:sp>
    </p:spTree>
    <p:extLst>
      <p:ext uri="{BB962C8B-B14F-4D97-AF65-F5344CB8AC3E}">
        <p14:creationId xmlns:p14="http://schemas.microsoft.com/office/powerpoint/2010/main" val="28796799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6801AA-6C74-4176-B030-E5C7465EF3DA}"/>
              </a:ext>
            </a:extLst>
          </p:cNvPr>
          <p:cNvSpPr>
            <a:spLocks noGrp="1"/>
          </p:cNvSpPr>
          <p:nvPr>
            <p:ph type="title"/>
          </p:nvPr>
        </p:nvSpPr>
        <p:spPr/>
        <p:txBody>
          <a:bodyPr/>
          <a:lstStyle/>
          <a:p>
            <a:r>
              <a:rPr lang="es-ES" dirty="0"/>
              <a:t>Elementos de la Retórica:</a:t>
            </a:r>
            <a:br>
              <a:rPr lang="es-ES" dirty="0"/>
            </a:br>
            <a:endParaRPr lang="es-EC" dirty="0"/>
          </a:p>
        </p:txBody>
      </p:sp>
      <p:sp>
        <p:nvSpPr>
          <p:cNvPr id="3" name="Marcador de contenido 2">
            <a:extLst>
              <a:ext uri="{FF2B5EF4-FFF2-40B4-BE49-F238E27FC236}">
                <a16:creationId xmlns:a16="http://schemas.microsoft.com/office/drawing/2014/main" id="{6919205E-C567-4624-8BF6-9FA7A547766D}"/>
              </a:ext>
            </a:extLst>
          </p:cNvPr>
          <p:cNvSpPr>
            <a:spLocks noGrp="1"/>
          </p:cNvSpPr>
          <p:nvPr>
            <p:ph idx="1"/>
          </p:nvPr>
        </p:nvSpPr>
        <p:spPr>
          <a:xfrm>
            <a:off x="490330" y="1789043"/>
            <a:ext cx="11211339" cy="4459357"/>
          </a:xfrm>
        </p:spPr>
        <p:txBody>
          <a:bodyPr>
            <a:normAutofit/>
          </a:bodyPr>
          <a:lstStyle/>
          <a:p>
            <a:pPr algn="just"/>
            <a:r>
              <a:rPr lang="es-ES" sz="2800" dirty="0">
                <a:solidFill>
                  <a:srgbClr val="FF0000"/>
                </a:solidFill>
              </a:rPr>
              <a:t>Ethos (Ética): </a:t>
            </a:r>
            <a:r>
              <a:rPr lang="es-ES" sz="2800" dirty="0"/>
              <a:t>Se refiere a la credibilidad y autoridad del hablante o escritor. Convence a la audiencia de la confiabilidad del orador.</a:t>
            </a:r>
          </a:p>
          <a:p>
            <a:pPr algn="just"/>
            <a:r>
              <a:rPr lang="es-ES" sz="2800" dirty="0">
                <a:solidFill>
                  <a:srgbClr val="FF0000"/>
                </a:solidFill>
              </a:rPr>
              <a:t>Pathos (Emoción): </a:t>
            </a:r>
            <a:r>
              <a:rPr lang="es-ES" sz="2800" dirty="0"/>
              <a:t>Busca conectar emocionalmente con la audiencia. Utiliza el lenguaje y ejemplos que evocan emociones para persuadir.</a:t>
            </a:r>
          </a:p>
          <a:p>
            <a:pPr algn="just"/>
            <a:r>
              <a:rPr lang="es-ES" sz="2800" dirty="0">
                <a:solidFill>
                  <a:srgbClr val="FF0000"/>
                </a:solidFill>
              </a:rPr>
              <a:t>Logos (Lógica): </a:t>
            </a:r>
            <a:r>
              <a:rPr lang="es-ES" sz="2800" dirty="0"/>
              <a:t>Hace referencia a la estructura lógica del discurso. Utiliza argumentos racionales, evidencia y hechos para persuadir.</a:t>
            </a:r>
            <a:endParaRPr lang="es-EC" sz="2800" dirty="0"/>
          </a:p>
        </p:txBody>
      </p:sp>
    </p:spTree>
    <p:extLst>
      <p:ext uri="{BB962C8B-B14F-4D97-AF65-F5344CB8AC3E}">
        <p14:creationId xmlns:p14="http://schemas.microsoft.com/office/powerpoint/2010/main" val="9563183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C076E0-B93A-46C7-857E-158A2C5CB4F8}"/>
              </a:ext>
            </a:extLst>
          </p:cNvPr>
          <p:cNvSpPr>
            <a:spLocks noGrp="1"/>
          </p:cNvSpPr>
          <p:nvPr>
            <p:ph type="title"/>
          </p:nvPr>
        </p:nvSpPr>
        <p:spPr/>
        <p:txBody>
          <a:bodyPr/>
          <a:lstStyle/>
          <a:p>
            <a:r>
              <a:rPr lang="es-ES" dirty="0"/>
              <a:t>Técnicas Modernas de Retórica:</a:t>
            </a:r>
            <a:br>
              <a:rPr lang="es-ES" dirty="0"/>
            </a:br>
            <a:endParaRPr lang="es-EC" dirty="0"/>
          </a:p>
        </p:txBody>
      </p:sp>
      <p:sp>
        <p:nvSpPr>
          <p:cNvPr id="3" name="Marcador de contenido 2">
            <a:extLst>
              <a:ext uri="{FF2B5EF4-FFF2-40B4-BE49-F238E27FC236}">
                <a16:creationId xmlns:a16="http://schemas.microsoft.com/office/drawing/2014/main" id="{397BD1A8-AE9B-4445-B08B-2D569666A443}"/>
              </a:ext>
            </a:extLst>
          </p:cNvPr>
          <p:cNvSpPr>
            <a:spLocks noGrp="1"/>
          </p:cNvSpPr>
          <p:nvPr>
            <p:ph idx="1"/>
          </p:nvPr>
        </p:nvSpPr>
        <p:spPr>
          <a:xfrm>
            <a:off x="583096" y="1457739"/>
            <a:ext cx="10684461" cy="4790661"/>
          </a:xfrm>
        </p:spPr>
        <p:txBody>
          <a:bodyPr>
            <a:normAutofit fontScale="85000" lnSpcReduction="20000"/>
          </a:bodyPr>
          <a:lstStyle/>
          <a:p>
            <a:pPr algn="just"/>
            <a:r>
              <a:rPr lang="es-ES" sz="2800" dirty="0">
                <a:solidFill>
                  <a:srgbClr val="FF0000"/>
                </a:solidFill>
              </a:rPr>
              <a:t>Narrativa Persuasiva: </a:t>
            </a:r>
            <a:r>
              <a:rPr lang="es-ES" sz="2800" dirty="0"/>
              <a:t>Contar historias convincentes para conectar con la audiencia, Ejemplo:</a:t>
            </a:r>
          </a:p>
          <a:p>
            <a:pPr algn="just"/>
            <a:r>
              <a:rPr lang="es-MX" sz="2800" dirty="0"/>
              <a:t>Discursos Políticos: Los discursos políticos a menudo utilizan narrativas persuasivas para ganar el apoyo de la audiencia. Por ejemplo, un político puede contar la historia de un ciudadano promedio que ha sido afectado negativamente por políticas económicas específicas, con el objetivo de persuadir a la audiencia de la necesidad de un cambio político.</a:t>
            </a:r>
            <a:endParaRPr lang="es-ES" sz="2800" dirty="0"/>
          </a:p>
          <a:p>
            <a:pPr algn="just"/>
            <a:r>
              <a:rPr lang="es-ES" sz="2800" dirty="0">
                <a:solidFill>
                  <a:srgbClr val="FF0000"/>
                </a:solidFill>
              </a:rPr>
              <a:t>Uso de Testimonios y Pruebas: </a:t>
            </a:r>
            <a:r>
              <a:rPr lang="es-ES" sz="2800" dirty="0"/>
              <a:t>Incorporar evidencia sólida para respaldar argumentos, e</a:t>
            </a:r>
            <a:r>
              <a:rPr lang="es-MX" sz="2800" dirty="0"/>
              <a:t>s una estrategia persuasiva efectiva para respaldar argumentos o puntos de vista. Aquí tienes un ejemplo de cómo se puede utilizar esta técnica: </a:t>
            </a:r>
          </a:p>
          <a:p>
            <a:pPr algn="just"/>
            <a:r>
              <a:rPr lang="es-MX" sz="2800" dirty="0"/>
              <a:t>Imagina una campaña de sensibilización sobre los efectos del tabaquismo en la salud. En un anuncio publicitario, se muestra a un ex fumador que comparte su testimonio personal sobre cómo el tabaquismo afectó su salud y calidad de vida.</a:t>
            </a:r>
            <a:endParaRPr lang="es-ES" sz="2800" dirty="0"/>
          </a:p>
        </p:txBody>
      </p:sp>
    </p:spTree>
    <p:extLst>
      <p:ext uri="{BB962C8B-B14F-4D97-AF65-F5344CB8AC3E}">
        <p14:creationId xmlns:p14="http://schemas.microsoft.com/office/powerpoint/2010/main" val="12052544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B7AA71A-A72B-4F1A-BCF6-CC5242EE67AE}"/>
              </a:ext>
            </a:extLst>
          </p:cNvPr>
          <p:cNvSpPr>
            <a:spLocks noGrp="1"/>
          </p:cNvSpPr>
          <p:nvPr>
            <p:ph idx="1"/>
          </p:nvPr>
        </p:nvSpPr>
        <p:spPr>
          <a:xfrm>
            <a:off x="1069848" y="1020279"/>
            <a:ext cx="10058400" cy="5151922"/>
          </a:xfrm>
        </p:spPr>
        <p:txBody>
          <a:bodyPr>
            <a:normAutofit fontScale="92500" lnSpcReduction="20000"/>
          </a:bodyPr>
          <a:lstStyle/>
          <a:p>
            <a:pPr algn="just"/>
            <a:r>
              <a:rPr lang="es-MX" sz="2400" dirty="0">
                <a:solidFill>
                  <a:srgbClr val="FF0000"/>
                </a:solidFill>
              </a:rPr>
              <a:t>Adaptación al Público: </a:t>
            </a:r>
            <a:r>
              <a:rPr lang="es-MX" sz="2400" dirty="0"/>
              <a:t> Implica ajustar el mensaje, el tono y el estilo de comunicación para satisfacer las necesidades, expectativas y características específicas de la audiencia. Aquí tienes un ejemplo:</a:t>
            </a:r>
          </a:p>
          <a:p>
            <a:pPr algn="just"/>
            <a:r>
              <a:rPr lang="es-MX" sz="2400" dirty="0"/>
              <a:t>Imagina que un político está dando un discurso sobre políticas de educación en una escuela primaria. En lugar de utilizar un lenguaje técnico y político complicado, el político adapta su discurso al público, utilizando un lenguaje simple y accesible que los niños puedan entender fácilmente. </a:t>
            </a:r>
          </a:p>
          <a:p>
            <a:pPr algn="just"/>
            <a:endParaRPr lang="es-MX" sz="2400" dirty="0"/>
          </a:p>
          <a:p>
            <a:pPr algn="just"/>
            <a:r>
              <a:rPr lang="es-MX" sz="2400" dirty="0">
                <a:solidFill>
                  <a:srgbClr val="FF0000"/>
                </a:solidFill>
              </a:rPr>
              <a:t>Énfasis en la Visualización: </a:t>
            </a:r>
            <a:r>
              <a:rPr lang="es-MX" sz="2400" dirty="0"/>
              <a:t>En la era digital, el uso de imágenes, gráficos y vídeos complementa la retórica verbal, ejemplo:</a:t>
            </a:r>
          </a:p>
          <a:p>
            <a:pPr algn="just"/>
            <a:r>
              <a:rPr lang="es-MX" sz="2400" dirty="0"/>
              <a:t>Imagina una presentación sobre la importancia de la conservación del medio ambiente. El presentador comienza describiendo una escena vívida: "Imaginen un hermoso bosque verde, lleno de árboles altos y frondosos. El sol brilla a través de las ramas, iluminando el suelo cubierto de musgo. Pueden escuchar el canto de los pájaros y el suave susurro del viento entre las hojas..."Luego, el presentador continúa hablando sobre cómo estas escenas pueden estar en peligro debido a la deforestación y la contaminación.</a:t>
            </a:r>
            <a:endParaRPr lang="es-419" sz="2400" dirty="0"/>
          </a:p>
        </p:txBody>
      </p:sp>
    </p:spTree>
    <p:extLst>
      <p:ext uri="{BB962C8B-B14F-4D97-AF65-F5344CB8AC3E}">
        <p14:creationId xmlns:p14="http://schemas.microsoft.com/office/powerpoint/2010/main" val="36194062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E79965-54A6-443B-8CAE-08CA093B2BA5}"/>
              </a:ext>
            </a:extLst>
          </p:cNvPr>
          <p:cNvSpPr>
            <a:spLocks noGrp="1"/>
          </p:cNvSpPr>
          <p:nvPr>
            <p:ph type="title"/>
          </p:nvPr>
        </p:nvSpPr>
        <p:spPr/>
        <p:txBody>
          <a:bodyPr>
            <a:normAutofit fontScale="90000"/>
          </a:bodyPr>
          <a:lstStyle/>
          <a:p>
            <a:r>
              <a:rPr lang="es-EC" dirty="0"/>
              <a:t>	El esquema de presentación oral, elementos verbales no v e r b a l e s en la exposición oral.</a:t>
            </a:r>
          </a:p>
        </p:txBody>
      </p:sp>
      <p:sp>
        <p:nvSpPr>
          <p:cNvPr id="3" name="Marcador de contenido 2">
            <a:extLst>
              <a:ext uri="{FF2B5EF4-FFF2-40B4-BE49-F238E27FC236}">
                <a16:creationId xmlns:a16="http://schemas.microsoft.com/office/drawing/2014/main" id="{DBAE5689-3C34-4423-95E0-B92BFB5CD7C9}"/>
              </a:ext>
            </a:extLst>
          </p:cNvPr>
          <p:cNvSpPr>
            <a:spLocks noGrp="1"/>
          </p:cNvSpPr>
          <p:nvPr>
            <p:ph idx="1"/>
          </p:nvPr>
        </p:nvSpPr>
        <p:spPr>
          <a:xfrm>
            <a:off x="913795" y="2096064"/>
            <a:ext cx="10353762" cy="4761936"/>
          </a:xfrm>
        </p:spPr>
        <p:txBody>
          <a:bodyPr>
            <a:normAutofit/>
          </a:bodyPr>
          <a:lstStyle/>
          <a:p>
            <a:pPr marL="0" indent="0">
              <a:buNone/>
            </a:pPr>
            <a:r>
              <a:rPr lang="es-ES" dirty="0"/>
              <a:t>Es crucial practicar la presentación oral para perfeccionar la ejecución de estos elementos verbales y no verbales. La retroalimentación constructiva también puede ser útil para mejorar aspectos específicos de la presentación</a:t>
            </a:r>
          </a:p>
          <a:p>
            <a:r>
              <a:rPr lang="es-ES" dirty="0">
                <a:solidFill>
                  <a:srgbClr val="FF0000"/>
                </a:solidFill>
              </a:rPr>
              <a:t>El Esquema de Presentación Oral:</a:t>
            </a:r>
          </a:p>
          <a:p>
            <a:r>
              <a:rPr lang="es-ES" dirty="0">
                <a:solidFill>
                  <a:srgbClr val="00B050"/>
                </a:solidFill>
              </a:rPr>
              <a:t>INTRODUCCIÓN:</a:t>
            </a:r>
          </a:p>
          <a:p>
            <a:r>
              <a:rPr lang="es-ES" u="sng" dirty="0">
                <a:solidFill>
                  <a:srgbClr val="FF0000"/>
                </a:solidFill>
              </a:rPr>
              <a:t>Propósito: </a:t>
            </a:r>
            <a:r>
              <a:rPr lang="es-ES" dirty="0"/>
              <a:t>Declarar claramente el propósito de la presentación.</a:t>
            </a:r>
          </a:p>
          <a:p>
            <a:r>
              <a:rPr lang="es-ES" u="sng" dirty="0">
                <a:solidFill>
                  <a:srgbClr val="FF0000"/>
                </a:solidFill>
              </a:rPr>
              <a:t>Atracción: </a:t>
            </a:r>
            <a:r>
              <a:rPr lang="es-ES" dirty="0"/>
              <a:t>Captar la atención del público con una introducción interesante.</a:t>
            </a:r>
          </a:p>
          <a:p>
            <a:r>
              <a:rPr lang="es-ES" u="sng" dirty="0">
                <a:solidFill>
                  <a:srgbClr val="FF0000"/>
                </a:solidFill>
              </a:rPr>
              <a:t>Tesis o Enunciado del Tema : </a:t>
            </a:r>
            <a:r>
              <a:rPr lang="es-ES" dirty="0"/>
              <a:t>Presentar la idea principal o el objetivo de la presentación.</a:t>
            </a:r>
          </a:p>
        </p:txBody>
      </p:sp>
    </p:spTree>
    <p:extLst>
      <p:ext uri="{BB962C8B-B14F-4D97-AF65-F5344CB8AC3E}">
        <p14:creationId xmlns:p14="http://schemas.microsoft.com/office/powerpoint/2010/main" val="33367790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37505D1-E46B-464A-B1B2-6F3321C90D1B}"/>
              </a:ext>
            </a:extLst>
          </p:cNvPr>
          <p:cNvSpPr>
            <a:spLocks noGrp="1"/>
          </p:cNvSpPr>
          <p:nvPr>
            <p:ph idx="1"/>
          </p:nvPr>
        </p:nvSpPr>
        <p:spPr>
          <a:xfrm>
            <a:off x="913795" y="1020417"/>
            <a:ext cx="10353762" cy="4770783"/>
          </a:xfrm>
        </p:spPr>
        <p:txBody>
          <a:bodyPr>
            <a:normAutofit/>
          </a:bodyPr>
          <a:lstStyle/>
          <a:p>
            <a:r>
              <a:rPr lang="es-ES" dirty="0">
                <a:solidFill>
                  <a:srgbClr val="00B050"/>
                </a:solidFill>
              </a:rPr>
              <a:t>DESARROLLO:</a:t>
            </a:r>
          </a:p>
          <a:p>
            <a:r>
              <a:rPr lang="es-ES" u="sng" dirty="0">
                <a:solidFill>
                  <a:srgbClr val="FF0000"/>
                </a:solidFill>
              </a:rPr>
              <a:t>Estructura Lógica: </a:t>
            </a:r>
            <a:r>
              <a:rPr lang="es-ES" dirty="0"/>
              <a:t>Organizar la información de manera coherente y lógica.</a:t>
            </a:r>
          </a:p>
          <a:p>
            <a:r>
              <a:rPr lang="es-ES" u="sng" dirty="0">
                <a:solidFill>
                  <a:srgbClr val="FF0000"/>
                </a:solidFill>
              </a:rPr>
              <a:t>Argumentos y Ejemplos: </a:t>
            </a:r>
            <a:r>
              <a:rPr lang="es-ES" dirty="0"/>
              <a:t>Apoyar la tesis con argumentos sólidos y ejemplos relevantes.</a:t>
            </a:r>
          </a:p>
          <a:p>
            <a:r>
              <a:rPr lang="es-ES" u="sng" dirty="0">
                <a:solidFill>
                  <a:srgbClr val="FF0000"/>
                </a:solidFill>
              </a:rPr>
              <a:t>Transiciones: </a:t>
            </a:r>
            <a:r>
              <a:rPr lang="es-ES" dirty="0"/>
              <a:t>Utilizar transiciones para facilitar la fluidez entre las ideas.</a:t>
            </a:r>
          </a:p>
          <a:p>
            <a:r>
              <a:rPr lang="es-ES" dirty="0">
                <a:solidFill>
                  <a:srgbClr val="00B050"/>
                </a:solidFill>
              </a:rPr>
              <a:t>CONCLUSIÓN:</a:t>
            </a:r>
          </a:p>
          <a:p>
            <a:r>
              <a:rPr lang="es-ES" u="sng" dirty="0">
                <a:solidFill>
                  <a:srgbClr val="FF0000"/>
                </a:solidFill>
              </a:rPr>
              <a:t>Resumen: </a:t>
            </a:r>
            <a:r>
              <a:rPr lang="es-ES" dirty="0"/>
              <a:t>Recapitular los puntos clave de la presentación.</a:t>
            </a:r>
          </a:p>
          <a:p>
            <a:r>
              <a:rPr lang="es-ES" u="sng" dirty="0">
                <a:solidFill>
                  <a:srgbClr val="FF0000"/>
                </a:solidFill>
              </a:rPr>
              <a:t>Mensaje Final</a:t>
            </a:r>
            <a:r>
              <a:rPr lang="es-ES" dirty="0"/>
              <a:t>: Dejar una impresión duradera al reforzar el mensaje principal.</a:t>
            </a:r>
          </a:p>
          <a:p>
            <a:r>
              <a:rPr lang="es-ES" u="sng" dirty="0">
                <a:solidFill>
                  <a:srgbClr val="FF0000"/>
                </a:solidFill>
              </a:rPr>
              <a:t>Cierre Impactante: </a:t>
            </a:r>
            <a:r>
              <a:rPr lang="es-ES" dirty="0"/>
              <a:t>Concluir de manera memorable para dejar una impresión duradera.</a:t>
            </a:r>
          </a:p>
          <a:p>
            <a:endParaRPr lang="es-EC" dirty="0"/>
          </a:p>
        </p:txBody>
      </p:sp>
    </p:spTree>
    <p:extLst>
      <p:ext uri="{BB962C8B-B14F-4D97-AF65-F5344CB8AC3E}">
        <p14:creationId xmlns:p14="http://schemas.microsoft.com/office/powerpoint/2010/main" val="6867122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4DCD00-098A-4B66-8222-3AD257B14176}"/>
              </a:ext>
            </a:extLst>
          </p:cNvPr>
          <p:cNvSpPr>
            <a:spLocks noGrp="1"/>
          </p:cNvSpPr>
          <p:nvPr>
            <p:ph type="title"/>
          </p:nvPr>
        </p:nvSpPr>
        <p:spPr>
          <a:xfrm>
            <a:off x="905867" y="0"/>
            <a:ext cx="10353761" cy="1326321"/>
          </a:xfrm>
        </p:spPr>
        <p:txBody>
          <a:bodyPr>
            <a:normAutofit fontScale="90000"/>
          </a:bodyPr>
          <a:lstStyle/>
          <a:p>
            <a:pPr algn="ctr"/>
            <a:br>
              <a:rPr lang="es-ES" dirty="0"/>
            </a:br>
            <a:r>
              <a:rPr lang="es-ES" sz="4900" dirty="0"/>
              <a:t>EJEMPLO DE UN Esquema de Presentación Oral: "Importancia de la Comunicación Efectiva en el Ámbito Laboral"</a:t>
            </a:r>
            <a:endParaRPr lang="es-EC" dirty="0"/>
          </a:p>
        </p:txBody>
      </p:sp>
      <p:sp>
        <p:nvSpPr>
          <p:cNvPr id="3" name="Marcador de contenido 2">
            <a:extLst>
              <a:ext uri="{FF2B5EF4-FFF2-40B4-BE49-F238E27FC236}">
                <a16:creationId xmlns:a16="http://schemas.microsoft.com/office/drawing/2014/main" id="{AB1C590C-7BBB-48DC-9262-780D5D313E0C}"/>
              </a:ext>
            </a:extLst>
          </p:cNvPr>
          <p:cNvSpPr>
            <a:spLocks noGrp="1"/>
          </p:cNvSpPr>
          <p:nvPr>
            <p:ph idx="1"/>
          </p:nvPr>
        </p:nvSpPr>
        <p:spPr>
          <a:xfrm>
            <a:off x="185530" y="1867300"/>
            <a:ext cx="11529392" cy="4666021"/>
          </a:xfrm>
        </p:spPr>
        <p:txBody>
          <a:bodyPr>
            <a:normAutofit/>
          </a:bodyPr>
          <a:lstStyle/>
          <a:p>
            <a:pPr marL="0" indent="0">
              <a:buNone/>
            </a:pPr>
            <a:r>
              <a:rPr lang="es-ES" b="1" dirty="0">
                <a:solidFill>
                  <a:srgbClr val="00B050"/>
                </a:solidFill>
              </a:rPr>
              <a:t>1. INTRODUCCIÓN:</a:t>
            </a:r>
          </a:p>
          <a:p>
            <a:r>
              <a:rPr lang="es-ES" dirty="0"/>
              <a:t>a. </a:t>
            </a:r>
            <a:r>
              <a:rPr lang="es-ES" dirty="0">
                <a:solidFill>
                  <a:srgbClr val="FF0000"/>
                </a:solidFill>
              </a:rPr>
              <a:t>Saludo y Presentación:</a:t>
            </a:r>
          </a:p>
          <a:p>
            <a:r>
              <a:rPr lang="es-ES" dirty="0"/>
              <a:t>- "Buenos días a todos. Mi nombre es [Tu Nombre], y hoy exploraremos juntos un tema fundamental: la importancia de la comunicación efectiva en el ámbito laboral."</a:t>
            </a:r>
          </a:p>
          <a:p>
            <a:r>
              <a:rPr lang="es-ES" dirty="0"/>
              <a:t>b</a:t>
            </a:r>
            <a:r>
              <a:rPr lang="es-ES" dirty="0">
                <a:solidFill>
                  <a:srgbClr val="FF0000"/>
                </a:solidFill>
              </a:rPr>
              <a:t>. Contextualización del Tema:</a:t>
            </a:r>
          </a:p>
          <a:p>
            <a:r>
              <a:rPr lang="es-ES" dirty="0"/>
              <a:t>- "En cualquier entorno laboral, la comunicación eficiente es clave para el éxito individual y organizacional."</a:t>
            </a:r>
          </a:p>
          <a:p>
            <a:r>
              <a:rPr lang="es-ES" dirty="0"/>
              <a:t>c. </a:t>
            </a:r>
            <a:r>
              <a:rPr lang="es-ES" dirty="0">
                <a:solidFill>
                  <a:srgbClr val="FF0000"/>
                </a:solidFill>
              </a:rPr>
              <a:t>Propósito:</a:t>
            </a:r>
          </a:p>
          <a:p>
            <a:r>
              <a:rPr lang="es-ES" dirty="0"/>
              <a:t>- "A lo largo de esta presentación, destacaré cómo una comunicación efectiva puede mejorar la colaboración, la productividad y las relaciones laborales.“</a:t>
            </a:r>
          </a:p>
          <a:p>
            <a:r>
              <a:rPr lang="es-ES" dirty="0"/>
              <a:t>d. </a:t>
            </a:r>
            <a:r>
              <a:rPr lang="es-ES" dirty="0">
                <a:solidFill>
                  <a:srgbClr val="FF0000"/>
                </a:solidFill>
              </a:rPr>
              <a:t>Tesis o Enunciado del Tema : </a:t>
            </a:r>
            <a:r>
              <a:rPr lang="es-ES" dirty="0"/>
              <a:t>Importancia de la comunicación efectiva en el ámbito laboral</a:t>
            </a:r>
            <a:endParaRPr lang="es-EC" dirty="0"/>
          </a:p>
        </p:txBody>
      </p:sp>
    </p:spTree>
    <p:extLst>
      <p:ext uri="{BB962C8B-B14F-4D97-AF65-F5344CB8AC3E}">
        <p14:creationId xmlns:p14="http://schemas.microsoft.com/office/powerpoint/2010/main" val="28394815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801A54E-D713-432B-B636-AC837C49568F}"/>
              </a:ext>
            </a:extLst>
          </p:cNvPr>
          <p:cNvSpPr>
            <a:spLocks noGrp="1"/>
          </p:cNvSpPr>
          <p:nvPr>
            <p:ph idx="1"/>
          </p:nvPr>
        </p:nvSpPr>
        <p:spPr>
          <a:xfrm>
            <a:off x="622852" y="530087"/>
            <a:ext cx="10644705" cy="6016487"/>
          </a:xfrm>
        </p:spPr>
        <p:txBody>
          <a:bodyPr>
            <a:normAutofit/>
          </a:bodyPr>
          <a:lstStyle/>
          <a:p>
            <a:pPr algn="just"/>
            <a:r>
              <a:rPr lang="es-ES" sz="2800" dirty="0">
                <a:solidFill>
                  <a:srgbClr val="00B050"/>
                </a:solidFill>
              </a:rPr>
              <a:t>2. DESARROLLO:</a:t>
            </a:r>
          </a:p>
          <a:p>
            <a:pPr algn="just"/>
            <a:r>
              <a:rPr lang="es-ES" sz="2800" dirty="0"/>
              <a:t>a. </a:t>
            </a:r>
            <a:r>
              <a:rPr lang="es-ES" sz="2800" u="sng" dirty="0">
                <a:solidFill>
                  <a:srgbClr val="FF0000"/>
                </a:solidFill>
              </a:rPr>
              <a:t>Estructura y Organización:</a:t>
            </a:r>
          </a:p>
          <a:p>
            <a:pPr algn="just"/>
            <a:r>
              <a:rPr lang="es-ES" sz="2800" dirty="0"/>
              <a:t>- "Dividiremos nuestro análisis en tres aspectos: comunicación verbal, no verbal y la importancia de la retroalimentación constructiva."</a:t>
            </a:r>
          </a:p>
          <a:p>
            <a:pPr algn="just"/>
            <a:r>
              <a:rPr lang="es-ES" sz="2800" dirty="0"/>
              <a:t>b. </a:t>
            </a:r>
            <a:r>
              <a:rPr lang="es-ES" sz="2800" u="sng" dirty="0">
                <a:solidFill>
                  <a:srgbClr val="FF0000"/>
                </a:solidFill>
              </a:rPr>
              <a:t>Argumentos y Ejemplos:</a:t>
            </a:r>
          </a:p>
          <a:p>
            <a:pPr algn="just"/>
            <a:r>
              <a:rPr lang="es-ES" sz="2800" dirty="0"/>
              <a:t>- "Comencemos con la comunicación verbal. Un ejemplo claro de esto es..."</a:t>
            </a:r>
          </a:p>
          <a:p>
            <a:pPr algn="just"/>
            <a:r>
              <a:rPr lang="es-ES" sz="2800" dirty="0"/>
              <a:t>c. </a:t>
            </a:r>
            <a:r>
              <a:rPr lang="es-ES" sz="2800" u="sng" dirty="0">
                <a:solidFill>
                  <a:srgbClr val="FF0000"/>
                </a:solidFill>
              </a:rPr>
              <a:t>Transiciones:</a:t>
            </a:r>
          </a:p>
          <a:p>
            <a:pPr algn="just"/>
            <a:r>
              <a:rPr lang="es-ES" sz="2800" dirty="0"/>
              <a:t>- "Ahora que hemos explorado la comunicación verbal, pasemos a la importancia de la comunicación no verbal en el entorno laboral."</a:t>
            </a:r>
            <a:endParaRPr lang="es-EC" sz="2800" dirty="0"/>
          </a:p>
        </p:txBody>
      </p:sp>
    </p:spTree>
    <p:extLst>
      <p:ext uri="{BB962C8B-B14F-4D97-AF65-F5344CB8AC3E}">
        <p14:creationId xmlns:p14="http://schemas.microsoft.com/office/powerpoint/2010/main" val="16896446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9059B97-E62C-43B9-B938-2E2957E82C5C}"/>
              </a:ext>
            </a:extLst>
          </p:cNvPr>
          <p:cNvSpPr>
            <a:spLocks noGrp="1"/>
          </p:cNvSpPr>
          <p:nvPr>
            <p:ph idx="1"/>
          </p:nvPr>
        </p:nvSpPr>
        <p:spPr>
          <a:xfrm>
            <a:off x="609600" y="768626"/>
            <a:ext cx="10657957" cy="5645426"/>
          </a:xfrm>
        </p:spPr>
        <p:txBody>
          <a:bodyPr>
            <a:normAutofit/>
          </a:bodyPr>
          <a:lstStyle/>
          <a:p>
            <a:pPr marL="0" indent="0" algn="just">
              <a:buNone/>
            </a:pPr>
            <a:r>
              <a:rPr lang="es-ES" sz="2800" dirty="0">
                <a:solidFill>
                  <a:srgbClr val="00B050"/>
                </a:solidFill>
              </a:rPr>
              <a:t>3. CONCLUSIÓN:</a:t>
            </a:r>
          </a:p>
          <a:p>
            <a:pPr algn="just"/>
            <a:r>
              <a:rPr lang="es-ES" sz="2800" u="sng" dirty="0">
                <a:solidFill>
                  <a:srgbClr val="FF0000"/>
                </a:solidFill>
              </a:rPr>
              <a:t>Resumen: </a:t>
            </a:r>
            <a:r>
              <a:rPr lang="es-ES" sz="2800" dirty="0"/>
              <a:t> "Hemos explorado cómo la comunicación verbal, no verbal y la retroalimentación constructiva impactan en el entorno laboral.“</a:t>
            </a:r>
          </a:p>
          <a:p>
            <a:pPr algn="just"/>
            <a:r>
              <a:rPr lang="es-ES" sz="2800" u="sng" dirty="0">
                <a:solidFill>
                  <a:srgbClr val="FF0000"/>
                </a:solidFill>
              </a:rPr>
              <a:t>Mensaje Final: </a:t>
            </a:r>
            <a:r>
              <a:rPr lang="es-ES" sz="2800" dirty="0"/>
              <a:t>"Recordemos que una comunicación efectiva es una herramienta poderosa para construir relaciones sólidas y alcanzar metas profesionales.".</a:t>
            </a:r>
          </a:p>
          <a:p>
            <a:pPr algn="just"/>
            <a:r>
              <a:rPr lang="es-ES" sz="2800" u="sng" dirty="0">
                <a:solidFill>
                  <a:srgbClr val="FF0000"/>
                </a:solidFill>
              </a:rPr>
              <a:t>Cierre Impactante: </a:t>
            </a:r>
            <a:r>
              <a:rPr lang="es-ES" sz="2800" dirty="0"/>
              <a:t>"Gracias por su atención. Estoy ansioso/a de escuchar sus pensamientos y responder a sus preguntas sobre este tema tan importante."</a:t>
            </a:r>
            <a:endParaRPr lang="es-EC" sz="2800" dirty="0"/>
          </a:p>
        </p:txBody>
      </p:sp>
    </p:spTree>
    <p:extLst>
      <p:ext uri="{BB962C8B-B14F-4D97-AF65-F5344CB8AC3E}">
        <p14:creationId xmlns:p14="http://schemas.microsoft.com/office/powerpoint/2010/main" val="16940551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A5E1DF8-557F-4D3A-8CCC-5E7A58A5CDD3}"/>
              </a:ext>
            </a:extLst>
          </p:cNvPr>
          <p:cNvSpPr>
            <a:spLocks noGrp="1"/>
          </p:cNvSpPr>
          <p:nvPr>
            <p:ph idx="1"/>
          </p:nvPr>
        </p:nvSpPr>
        <p:spPr>
          <a:xfrm>
            <a:off x="410816" y="238539"/>
            <a:ext cx="11463131" cy="5936973"/>
          </a:xfrm>
        </p:spPr>
        <p:txBody>
          <a:bodyPr>
            <a:normAutofit/>
          </a:bodyPr>
          <a:lstStyle/>
          <a:p>
            <a:pPr marL="0" indent="0" algn="ctr">
              <a:buNone/>
            </a:pPr>
            <a:r>
              <a:rPr lang="es-ES" sz="2400" dirty="0">
                <a:solidFill>
                  <a:srgbClr val="FF0000"/>
                </a:solidFill>
              </a:rPr>
              <a:t>ELEMENTOS VERBALES EN LA EXPOSICIÓN ORAL</a:t>
            </a:r>
          </a:p>
          <a:p>
            <a:r>
              <a:rPr lang="es-ES" dirty="0">
                <a:solidFill>
                  <a:srgbClr val="00B050"/>
                </a:solidFill>
              </a:rPr>
              <a:t>VOZ:</a:t>
            </a:r>
          </a:p>
          <a:p>
            <a:r>
              <a:rPr lang="es-ES" u="sng" dirty="0">
                <a:solidFill>
                  <a:srgbClr val="FF0000"/>
                </a:solidFill>
              </a:rPr>
              <a:t>Tono</a:t>
            </a:r>
            <a:r>
              <a:rPr lang="es-ES" dirty="0"/>
              <a:t>: Adaptar el tono de voz a la naturaleza del mensaje.</a:t>
            </a:r>
          </a:p>
          <a:p>
            <a:r>
              <a:rPr lang="es-ES" u="sng" dirty="0">
                <a:solidFill>
                  <a:srgbClr val="FF0000"/>
                </a:solidFill>
              </a:rPr>
              <a:t>Volumen: </a:t>
            </a:r>
            <a:r>
              <a:rPr lang="es-ES" dirty="0"/>
              <a:t>Ajustar el volumen para asegurar que todos en la audiencia puedan escuchar.</a:t>
            </a:r>
          </a:p>
          <a:p>
            <a:r>
              <a:rPr lang="es-ES" u="sng" dirty="0">
                <a:solidFill>
                  <a:srgbClr val="FF0000"/>
                </a:solidFill>
              </a:rPr>
              <a:t>Velocidad</a:t>
            </a:r>
            <a:r>
              <a:rPr lang="es-ES" dirty="0"/>
              <a:t>: Modificar la velocidad para enfatizar puntos clave y mantener la atención.</a:t>
            </a:r>
          </a:p>
          <a:p>
            <a:r>
              <a:rPr lang="es-ES" dirty="0">
                <a:solidFill>
                  <a:srgbClr val="00B050"/>
                </a:solidFill>
              </a:rPr>
              <a:t>LENGUAJE:</a:t>
            </a:r>
          </a:p>
          <a:p>
            <a:r>
              <a:rPr lang="es-ES" u="sng" dirty="0">
                <a:solidFill>
                  <a:srgbClr val="FF0000"/>
                </a:solidFill>
              </a:rPr>
              <a:t>Claridad: </a:t>
            </a:r>
            <a:r>
              <a:rPr lang="es-ES" dirty="0"/>
              <a:t>Utilizar un lenguaje claro y comprensible para la audiencia.</a:t>
            </a:r>
          </a:p>
          <a:p>
            <a:r>
              <a:rPr lang="es-ES" u="sng" dirty="0">
                <a:solidFill>
                  <a:srgbClr val="FF0000"/>
                </a:solidFill>
              </a:rPr>
              <a:t>Variedad: </a:t>
            </a:r>
            <a:r>
              <a:rPr lang="es-ES" dirty="0"/>
              <a:t>Evitar la monotonía incorporando variedad en la elección de palabras y estructuras de oraciones.</a:t>
            </a:r>
          </a:p>
          <a:p>
            <a:r>
              <a:rPr lang="es-ES" u="sng" dirty="0">
                <a:solidFill>
                  <a:srgbClr val="FF0000"/>
                </a:solidFill>
              </a:rPr>
              <a:t>Concisión: </a:t>
            </a:r>
            <a:r>
              <a:rPr lang="es-ES" dirty="0"/>
              <a:t>Evitar redundancias y ser conciso para mantener la atención del público.</a:t>
            </a:r>
          </a:p>
          <a:p>
            <a:r>
              <a:rPr lang="es-ES" dirty="0">
                <a:solidFill>
                  <a:srgbClr val="00B050"/>
                </a:solidFill>
              </a:rPr>
              <a:t>ENTONACIÓN:</a:t>
            </a:r>
          </a:p>
          <a:p>
            <a:r>
              <a:rPr lang="es-ES" u="sng" dirty="0">
                <a:solidFill>
                  <a:srgbClr val="FF0000"/>
                </a:solidFill>
              </a:rPr>
              <a:t>Énfasis: </a:t>
            </a:r>
            <a:r>
              <a:rPr lang="es-ES" dirty="0"/>
              <a:t>Utilizar cambios en la entonación para destacar puntos importantes.</a:t>
            </a:r>
          </a:p>
          <a:p>
            <a:r>
              <a:rPr lang="es-ES" u="sng" dirty="0">
                <a:solidFill>
                  <a:srgbClr val="FF0000"/>
                </a:solidFill>
              </a:rPr>
              <a:t>Entusiasmo</a:t>
            </a:r>
            <a:r>
              <a:rPr lang="es-ES" dirty="0"/>
              <a:t>: Transmitir entusiasmo y energía a través de la entonación.</a:t>
            </a:r>
          </a:p>
          <a:p>
            <a:endParaRPr lang="es-ES" dirty="0"/>
          </a:p>
        </p:txBody>
      </p:sp>
    </p:spTree>
    <p:extLst>
      <p:ext uri="{BB962C8B-B14F-4D97-AF65-F5344CB8AC3E}">
        <p14:creationId xmlns:p14="http://schemas.microsoft.com/office/powerpoint/2010/main" val="7047336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6F13A18-EAC0-4AE0-BFA1-3D13240D1D9A}"/>
              </a:ext>
            </a:extLst>
          </p:cNvPr>
          <p:cNvSpPr>
            <a:spLocks noGrp="1"/>
          </p:cNvSpPr>
          <p:nvPr>
            <p:ph idx="1"/>
          </p:nvPr>
        </p:nvSpPr>
        <p:spPr>
          <a:xfrm>
            <a:off x="463826" y="344557"/>
            <a:ext cx="10803731" cy="6082747"/>
          </a:xfrm>
        </p:spPr>
        <p:txBody>
          <a:bodyPr>
            <a:normAutofit/>
          </a:bodyPr>
          <a:lstStyle/>
          <a:p>
            <a:pPr marL="0" indent="0" algn="ctr">
              <a:buNone/>
            </a:pPr>
            <a:r>
              <a:rPr lang="es-ES" sz="2400" dirty="0">
                <a:solidFill>
                  <a:srgbClr val="FF0000"/>
                </a:solidFill>
              </a:rPr>
              <a:t>ELEMENTOS NO VERBALES EN LA EXPOSICIÓN ORAL</a:t>
            </a:r>
          </a:p>
          <a:p>
            <a:r>
              <a:rPr lang="es-ES" sz="2400" dirty="0">
                <a:solidFill>
                  <a:srgbClr val="00B050"/>
                </a:solidFill>
              </a:rPr>
              <a:t>CONTACTO VISUAL:</a:t>
            </a:r>
          </a:p>
          <a:p>
            <a:r>
              <a:rPr lang="es-ES" sz="2400" u="sng" dirty="0">
                <a:solidFill>
                  <a:srgbClr val="FF0000"/>
                </a:solidFill>
              </a:rPr>
              <a:t>Conexión: </a:t>
            </a:r>
            <a:r>
              <a:rPr lang="es-ES" sz="2400" dirty="0"/>
              <a:t>Establecer contacto visual con la audiencia para crear una conexión.</a:t>
            </a:r>
          </a:p>
          <a:p>
            <a:r>
              <a:rPr lang="es-ES" sz="2400" u="sng" dirty="0">
                <a:solidFill>
                  <a:srgbClr val="FF0000"/>
                </a:solidFill>
              </a:rPr>
              <a:t>Distribución: </a:t>
            </a:r>
            <a:r>
              <a:rPr lang="es-ES" sz="2400" dirty="0"/>
              <a:t>Evitar fijar la mirada en un solo punto y distribuir el contacto visual en toda la audiencia.</a:t>
            </a:r>
          </a:p>
          <a:p>
            <a:r>
              <a:rPr lang="es-ES" sz="2400" dirty="0">
                <a:solidFill>
                  <a:srgbClr val="00B050"/>
                </a:solidFill>
              </a:rPr>
              <a:t>EXPRESIONES FACIALES:</a:t>
            </a:r>
          </a:p>
          <a:p>
            <a:r>
              <a:rPr lang="es-ES" sz="2400" u="sng" dirty="0">
                <a:solidFill>
                  <a:srgbClr val="FF0000"/>
                </a:solidFill>
              </a:rPr>
              <a:t>Expresividad: </a:t>
            </a:r>
            <a:r>
              <a:rPr lang="es-ES" sz="2400" dirty="0"/>
              <a:t>Utilizar expresiones faciales para respaldar el tono y la emoción del discurso.</a:t>
            </a:r>
          </a:p>
          <a:p>
            <a:r>
              <a:rPr lang="es-ES" sz="2400" u="sng" dirty="0">
                <a:solidFill>
                  <a:srgbClr val="FF0000"/>
                </a:solidFill>
              </a:rPr>
              <a:t>Autenticidad: </a:t>
            </a:r>
            <a:r>
              <a:rPr lang="es-ES" sz="2400" dirty="0"/>
              <a:t>Mostrar autenticidad a través de expresiones faciales congruentes con el contenido verbal.</a:t>
            </a:r>
            <a:endParaRPr lang="es-EC" sz="2400" dirty="0"/>
          </a:p>
        </p:txBody>
      </p:sp>
    </p:spTree>
    <p:extLst>
      <p:ext uri="{BB962C8B-B14F-4D97-AF65-F5344CB8AC3E}">
        <p14:creationId xmlns:p14="http://schemas.microsoft.com/office/powerpoint/2010/main" val="1423918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2102FAC-72DD-4514-906B-1AF30EAE4EF3}"/>
              </a:ext>
            </a:extLst>
          </p:cNvPr>
          <p:cNvSpPr>
            <a:spLocks noGrp="1"/>
          </p:cNvSpPr>
          <p:nvPr>
            <p:ph idx="1"/>
          </p:nvPr>
        </p:nvSpPr>
        <p:spPr>
          <a:xfrm>
            <a:off x="913795" y="798897"/>
            <a:ext cx="10353762" cy="5544151"/>
          </a:xfrm>
        </p:spPr>
        <p:txBody>
          <a:bodyPr>
            <a:normAutofit/>
          </a:bodyPr>
          <a:lstStyle/>
          <a:p>
            <a:pPr marL="0" indent="0" algn="just">
              <a:buNone/>
            </a:pPr>
            <a:r>
              <a:rPr lang="es-MX" sz="3900" u="sng" dirty="0">
                <a:solidFill>
                  <a:srgbClr val="FF0000"/>
                </a:solidFill>
              </a:rPr>
              <a:t>1. LA VOZ</a:t>
            </a:r>
            <a:endParaRPr lang="es-MX" sz="3900" dirty="0"/>
          </a:p>
          <a:p>
            <a:pPr marL="0" indent="0" algn="just">
              <a:buNone/>
            </a:pPr>
            <a:r>
              <a:rPr lang="es-MX" sz="3200" dirty="0"/>
              <a:t>La voz es el sonido que sale al exterior una vez que el aire es expelido desde los pulmones y que al salir de la laringe hace que las cuerdas vocales vibren. La voz es importante a instancias de la expresión oral porque siempre la imagen auditiva impacta a cualquier audiencia. Sin lugar a dudas a través de la voz es posible transmitir sentimientos y actitudes.</a:t>
            </a:r>
          </a:p>
          <a:p>
            <a:pPr marL="0" indent="0" algn="just">
              <a:buNone/>
            </a:pPr>
            <a:r>
              <a:rPr lang="es-ES" sz="3200" dirty="0"/>
              <a:t>Una buena voz es esencial para una comunicación oral efectiva. Aquí tienes algunas normas y consejos para mantener y mejorar la calidad de tu voz</a:t>
            </a:r>
            <a:endParaRPr lang="es-MX" sz="3200" dirty="0"/>
          </a:p>
          <a:p>
            <a:endParaRPr lang="es-419" dirty="0"/>
          </a:p>
        </p:txBody>
      </p:sp>
    </p:spTree>
    <p:extLst>
      <p:ext uri="{BB962C8B-B14F-4D97-AF65-F5344CB8AC3E}">
        <p14:creationId xmlns:p14="http://schemas.microsoft.com/office/powerpoint/2010/main" val="12357226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6B5D9D4-FF27-40C2-9374-6DE39C992B16}"/>
              </a:ext>
            </a:extLst>
          </p:cNvPr>
          <p:cNvSpPr>
            <a:spLocks noGrp="1"/>
          </p:cNvSpPr>
          <p:nvPr>
            <p:ph idx="1"/>
          </p:nvPr>
        </p:nvSpPr>
        <p:spPr>
          <a:xfrm>
            <a:off x="913795" y="715617"/>
            <a:ext cx="10353762" cy="5367131"/>
          </a:xfrm>
        </p:spPr>
        <p:txBody>
          <a:bodyPr>
            <a:normAutofit/>
          </a:bodyPr>
          <a:lstStyle/>
          <a:p>
            <a:r>
              <a:rPr lang="es-ES" dirty="0">
                <a:solidFill>
                  <a:srgbClr val="00B050"/>
                </a:solidFill>
              </a:rPr>
              <a:t>GESTOS Y MOVIMIENTOS:</a:t>
            </a:r>
          </a:p>
          <a:p>
            <a:r>
              <a:rPr lang="es-ES" u="sng" dirty="0">
                <a:solidFill>
                  <a:srgbClr val="FF0000"/>
                </a:solidFill>
              </a:rPr>
              <a:t>Naturalidad: </a:t>
            </a:r>
            <a:r>
              <a:rPr lang="es-ES" dirty="0"/>
              <a:t>Hacer gestos de manera natural para enfatizar puntos clave.</a:t>
            </a:r>
          </a:p>
          <a:p>
            <a:r>
              <a:rPr lang="es-ES" u="sng" dirty="0">
                <a:solidFill>
                  <a:srgbClr val="FF0000"/>
                </a:solidFill>
              </a:rPr>
              <a:t>Movimientos Controlados: </a:t>
            </a:r>
            <a:r>
              <a:rPr lang="es-ES" dirty="0"/>
              <a:t>Evitar movimientos nerviosos y mantener gestos y movimientos bajo control.</a:t>
            </a:r>
          </a:p>
          <a:p>
            <a:r>
              <a:rPr lang="es-ES" dirty="0">
                <a:solidFill>
                  <a:srgbClr val="00B050"/>
                </a:solidFill>
              </a:rPr>
              <a:t>POSTURA Y POSICIONAMIENTO:</a:t>
            </a:r>
          </a:p>
          <a:p>
            <a:r>
              <a:rPr lang="es-ES" u="sng" dirty="0">
                <a:solidFill>
                  <a:srgbClr val="FF0000"/>
                </a:solidFill>
              </a:rPr>
              <a:t>Confianza: </a:t>
            </a:r>
            <a:r>
              <a:rPr lang="es-ES" dirty="0"/>
              <a:t>Mantener una postura erguida para proyectar confianza.</a:t>
            </a:r>
          </a:p>
          <a:p>
            <a:r>
              <a:rPr lang="es-ES" u="sng" dirty="0">
                <a:solidFill>
                  <a:srgbClr val="FF0000"/>
                </a:solidFill>
              </a:rPr>
              <a:t>Posicionamiento Estratégico: </a:t>
            </a:r>
            <a:r>
              <a:rPr lang="es-ES" dirty="0"/>
              <a:t>Moverse de manera estratégica para mantener la atención y el interés de la audiencia.</a:t>
            </a:r>
          </a:p>
          <a:p>
            <a:pPr marL="0" indent="0">
              <a:buNone/>
            </a:pPr>
            <a:r>
              <a:rPr lang="es-ES" dirty="0"/>
              <a:t>Integrar de manera efectiva estos elementos verbales y no verbales en la presentación oral contribuirá significativamente a la claridad, la persuasión y la retención del mensaje por parte de la audiencia.</a:t>
            </a:r>
            <a:endParaRPr lang="es-EC" dirty="0"/>
          </a:p>
        </p:txBody>
      </p:sp>
    </p:spTree>
    <p:extLst>
      <p:ext uri="{BB962C8B-B14F-4D97-AF65-F5344CB8AC3E}">
        <p14:creationId xmlns:p14="http://schemas.microsoft.com/office/powerpoint/2010/main" val="38307906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5A960A-11F4-4796-9390-E1BA83DF76BF}"/>
              </a:ext>
            </a:extLst>
          </p:cNvPr>
          <p:cNvSpPr>
            <a:spLocks noGrp="1"/>
          </p:cNvSpPr>
          <p:nvPr>
            <p:ph type="title"/>
          </p:nvPr>
        </p:nvSpPr>
        <p:spPr/>
        <p:txBody>
          <a:bodyPr/>
          <a:lstStyle/>
          <a:p>
            <a:r>
              <a:rPr lang="es-ES" dirty="0"/>
              <a:t>errores de dicción de acuerdo a la especialidad (comunicación)</a:t>
            </a:r>
            <a:endParaRPr lang="es-EC" dirty="0"/>
          </a:p>
        </p:txBody>
      </p:sp>
      <p:sp>
        <p:nvSpPr>
          <p:cNvPr id="3" name="Marcador de contenido 2">
            <a:extLst>
              <a:ext uri="{FF2B5EF4-FFF2-40B4-BE49-F238E27FC236}">
                <a16:creationId xmlns:a16="http://schemas.microsoft.com/office/drawing/2014/main" id="{F91BC735-3AE7-4A3F-9483-D6F9A0F3A9B1}"/>
              </a:ext>
            </a:extLst>
          </p:cNvPr>
          <p:cNvSpPr>
            <a:spLocks noGrp="1"/>
          </p:cNvSpPr>
          <p:nvPr>
            <p:ph idx="1"/>
          </p:nvPr>
        </p:nvSpPr>
        <p:spPr>
          <a:xfrm>
            <a:off x="913795" y="2096064"/>
            <a:ext cx="10353762" cy="4304736"/>
          </a:xfrm>
        </p:spPr>
        <p:txBody>
          <a:bodyPr>
            <a:normAutofit/>
          </a:bodyPr>
          <a:lstStyle/>
          <a:p>
            <a:pPr algn="just"/>
            <a:r>
              <a:rPr lang="es-ES" sz="2800" dirty="0"/>
              <a:t>Los errores de dicción en la comunicación pueden afectar la claridad y la efectividad del mensaje. Estos errores pueden manifestarse de diversas maneras, ya sea en la pronunciación incorrecta de palabras, en la elección inapropiada del vocabulario o en la falta de fluidez en la expresión verbal. Aquí hay algunos ejemplos de errores comunes de dicción:</a:t>
            </a:r>
            <a:endParaRPr lang="es-EC" sz="2800" dirty="0"/>
          </a:p>
        </p:txBody>
      </p:sp>
    </p:spTree>
    <p:extLst>
      <p:ext uri="{BB962C8B-B14F-4D97-AF65-F5344CB8AC3E}">
        <p14:creationId xmlns:p14="http://schemas.microsoft.com/office/powerpoint/2010/main" val="39933134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6A4B1C5-1659-44D3-B8E0-514CE0616FD4}"/>
              </a:ext>
            </a:extLst>
          </p:cNvPr>
          <p:cNvSpPr>
            <a:spLocks noGrp="1"/>
          </p:cNvSpPr>
          <p:nvPr>
            <p:ph idx="1"/>
          </p:nvPr>
        </p:nvSpPr>
        <p:spPr>
          <a:xfrm>
            <a:off x="344557" y="212035"/>
            <a:ext cx="10923000" cy="6042991"/>
          </a:xfrm>
        </p:spPr>
        <p:txBody>
          <a:bodyPr>
            <a:normAutofit/>
          </a:bodyPr>
          <a:lstStyle/>
          <a:p>
            <a:pPr algn="just"/>
            <a:r>
              <a:rPr lang="es-ES" sz="2800" dirty="0">
                <a:solidFill>
                  <a:srgbClr val="FF0000"/>
                </a:solidFill>
              </a:rPr>
              <a:t>1. Pronunciación Incorrecta:</a:t>
            </a:r>
          </a:p>
          <a:p>
            <a:pPr algn="just"/>
            <a:r>
              <a:rPr lang="es-ES" sz="2800" dirty="0"/>
              <a:t>Error: Decir "enfocarse" como "</a:t>
            </a:r>
            <a:r>
              <a:rPr lang="es-ES" sz="2800" dirty="0" err="1"/>
              <a:t>enfocarce</a:t>
            </a:r>
            <a:r>
              <a:rPr lang="es-ES" sz="2800" dirty="0"/>
              <a:t>" o "computadora" como "</a:t>
            </a:r>
            <a:r>
              <a:rPr lang="es-ES" sz="2800" dirty="0" err="1"/>
              <a:t>compudora</a:t>
            </a:r>
            <a:r>
              <a:rPr lang="es-ES" sz="2800" dirty="0"/>
              <a:t>."</a:t>
            </a:r>
          </a:p>
          <a:p>
            <a:pPr algn="just"/>
            <a:r>
              <a:rPr lang="es-ES" sz="2800" dirty="0"/>
              <a:t>Efecto: Puede causar malentendidos y distracciones, ya que la audiencia puede tener dificultades para interpretar las palabras correctamente.</a:t>
            </a:r>
          </a:p>
          <a:p>
            <a:pPr algn="just"/>
            <a:r>
              <a:rPr lang="es-ES" sz="2800" dirty="0">
                <a:solidFill>
                  <a:srgbClr val="FF0000"/>
                </a:solidFill>
              </a:rPr>
              <a:t>2. Uso Incorrecto de Palabras:</a:t>
            </a:r>
          </a:p>
          <a:p>
            <a:pPr algn="just"/>
            <a:r>
              <a:rPr lang="es-ES" sz="2800" dirty="0"/>
              <a:t>Error: Utilizar "a ver" en lugar de "haber" o "bien" en lugar de "bienes."</a:t>
            </a:r>
          </a:p>
          <a:p>
            <a:pPr algn="just"/>
            <a:r>
              <a:rPr lang="es-ES" sz="2800" dirty="0"/>
              <a:t>Efecto: Altera el significado de la oración y puede llevar a confusión o malinterpretación.</a:t>
            </a:r>
            <a:endParaRPr lang="es-EC" sz="2800" dirty="0"/>
          </a:p>
        </p:txBody>
      </p:sp>
    </p:spTree>
    <p:extLst>
      <p:ext uri="{BB962C8B-B14F-4D97-AF65-F5344CB8AC3E}">
        <p14:creationId xmlns:p14="http://schemas.microsoft.com/office/powerpoint/2010/main" val="33267038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9C03A84-4249-4418-87BD-C9A77AC3A5AF}"/>
              </a:ext>
            </a:extLst>
          </p:cNvPr>
          <p:cNvSpPr>
            <a:spLocks noGrp="1"/>
          </p:cNvSpPr>
          <p:nvPr>
            <p:ph idx="1"/>
          </p:nvPr>
        </p:nvSpPr>
        <p:spPr>
          <a:xfrm>
            <a:off x="304800" y="238539"/>
            <a:ext cx="11529391" cy="6268278"/>
          </a:xfrm>
        </p:spPr>
        <p:txBody>
          <a:bodyPr>
            <a:normAutofit/>
          </a:bodyPr>
          <a:lstStyle/>
          <a:p>
            <a:pPr algn="just"/>
            <a:r>
              <a:rPr lang="es-ES" sz="3200" dirty="0">
                <a:solidFill>
                  <a:srgbClr val="FF0000"/>
                </a:solidFill>
              </a:rPr>
              <a:t>3. Mala Articulación:</a:t>
            </a:r>
          </a:p>
          <a:p>
            <a:pPr algn="just"/>
            <a:r>
              <a:rPr lang="es-ES" sz="3200" dirty="0"/>
              <a:t>Error: No pronunciar claramente las consonantes, por ejemplo, al omitir la "s" al final de las palabras.</a:t>
            </a:r>
          </a:p>
          <a:p>
            <a:pPr algn="just"/>
            <a:r>
              <a:rPr lang="es-ES" sz="3200" dirty="0"/>
              <a:t>Efecto: Dificulta la comprensión y puede dar la impresión de falta de claridad en la expresión.</a:t>
            </a:r>
          </a:p>
          <a:p>
            <a:pPr algn="just"/>
            <a:r>
              <a:rPr lang="es-ES" sz="3200" dirty="0">
                <a:solidFill>
                  <a:srgbClr val="FF0000"/>
                </a:solidFill>
              </a:rPr>
              <a:t>4. Monotonía en la Entonación:</a:t>
            </a:r>
          </a:p>
          <a:p>
            <a:pPr algn="just"/>
            <a:r>
              <a:rPr lang="es-ES" sz="3200" dirty="0"/>
              <a:t>Error: Hablar en un tono constante sin variaciones en la entonación.</a:t>
            </a:r>
          </a:p>
          <a:p>
            <a:pPr algn="just"/>
            <a:r>
              <a:rPr lang="es-ES" sz="3200" dirty="0"/>
              <a:t>Efecto: Puede hacer que el discurso sea aburrido y dificultar la retención de la información por parte de la audiencia.</a:t>
            </a:r>
            <a:endParaRPr lang="es-EC" sz="3200" dirty="0"/>
          </a:p>
        </p:txBody>
      </p:sp>
    </p:spTree>
    <p:extLst>
      <p:ext uri="{BB962C8B-B14F-4D97-AF65-F5344CB8AC3E}">
        <p14:creationId xmlns:p14="http://schemas.microsoft.com/office/powerpoint/2010/main" val="882177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7B8D008-73B3-4CD9-B342-55BE53BBF03D}"/>
              </a:ext>
            </a:extLst>
          </p:cNvPr>
          <p:cNvSpPr>
            <a:spLocks noGrp="1"/>
          </p:cNvSpPr>
          <p:nvPr>
            <p:ph idx="1"/>
          </p:nvPr>
        </p:nvSpPr>
        <p:spPr>
          <a:xfrm>
            <a:off x="477078" y="132523"/>
            <a:ext cx="11489635" cy="6506816"/>
          </a:xfrm>
        </p:spPr>
        <p:txBody>
          <a:bodyPr>
            <a:normAutofit lnSpcReduction="10000"/>
          </a:bodyPr>
          <a:lstStyle/>
          <a:p>
            <a:pPr algn="just"/>
            <a:r>
              <a:rPr lang="es-ES" sz="2800" dirty="0">
                <a:solidFill>
                  <a:srgbClr val="FF0000"/>
                </a:solidFill>
              </a:rPr>
              <a:t>5. Uso Excesivo de Muletillas:</a:t>
            </a:r>
          </a:p>
          <a:p>
            <a:pPr algn="just"/>
            <a:r>
              <a:rPr lang="es-ES" sz="2800" dirty="0"/>
              <a:t>Error: Repetir constantemente palabras o frases como "eh," "</a:t>
            </a:r>
            <a:r>
              <a:rPr lang="es-ES" sz="2800" dirty="0" err="1"/>
              <a:t>um</a:t>
            </a:r>
            <a:r>
              <a:rPr lang="es-ES" sz="2800" dirty="0"/>
              <a:t>," o "bueno."</a:t>
            </a:r>
          </a:p>
          <a:p>
            <a:pPr algn="just"/>
            <a:r>
              <a:rPr lang="es-ES" sz="2800" dirty="0"/>
              <a:t>Efecto: Distrae a la audiencia y puede restar profesionalismo al discurso.</a:t>
            </a:r>
          </a:p>
          <a:p>
            <a:pPr algn="just"/>
            <a:r>
              <a:rPr lang="es-ES" sz="2800" dirty="0">
                <a:solidFill>
                  <a:srgbClr val="FF0000"/>
                </a:solidFill>
              </a:rPr>
              <a:t>6. Velocidad Inadecuada:</a:t>
            </a:r>
          </a:p>
          <a:p>
            <a:pPr algn="just"/>
            <a:r>
              <a:rPr lang="es-ES" sz="2800" dirty="0"/>
              <a:t>Error: Hablar demasiado rápido o demasiado lento.</a:t>
            </a:r>
          </a:p>
          <a:p>
            <a:pPr algn="just"/>
            <a:r>
              <a:rPr lang="es-ES" sz="2800" dirty="0"/>
              <a:t>Efecto: La rapidez puede dificultar la comprensión, mientras que la lentitud puede resultar aburrida o hacer que la audiencia pierda interés.</a:t>
            </a:r>
          </a:p>
          <a:p>
            <a:pPr algn="just"/>
            <a:r>
              <a:rPr lang="es-ES" sz="2800" dirty="0">
                <a:solidFill>
                  <a:srgbClr val="FF0000"/>
                </a:solidFill>
              </a:rPr>
              <a:t>7. Mal Uso de Expresiones Idiomáticas:</a:t>
            </a:r>
          </a:p>
          <a:p>
            <a:pPr algn="just"/>
            <a:r>
              <a:rPr lang="es-ES" sz="2800" dirty="0"/>
              <a:t>Error: Utilizar expresiones de manera incorrecta, por ejemplo, decir "dar el visto malo" en lugar de "dar el visto bueno."</a:t>
            </a:r>
          </a:p>
          <a:p>
            <a:pPr algn="just"/>
            <a:r>
              <a:rPr lang="es-ES" sz="2800" dirty="0"/>
              <a:t>Efecto: Puede causar confusión y transmitir una imagen de falta de familiaridad con el idioma.</a:t>
            </a:r>
            <a:endParaRPr lang="es-EC" sz="2800" dirty="0"/>
          </a:p>
        </p:txBody>
      </p:sp>
    </p:spTree>
    <p:extLst>
      <p:ext uri="{BB962C8B-B14F-4D97-AF65-F5344CB8AC3E}">
        <p14:creationId xmlns:p14="http://schemas.microsoft.com/office/powerpoint/2010/main" val="35240052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2B3DABC-9AE7-43DA-9060-BCEA54F7E0AF}"/>
              </a:ext>
            </a:extLst>
          </p:cNvPr>
          <p:cNvSpPr>
            <a:spLocks noGrp="1"/>
          </p:cNvSpPr>
          <p:nvPr>
            <p:ph idx="1"/>
          </p:nvPr>
        </p:nvSpPr>
        <p:spPr>
          <a:xfrm>
            <a:off x="357809" y="728869"/>
            <a:ext cx="10909748" cy="5711687"/>
          </a:xfrm>
        </p:spPr>
        <p:txBody>
          <a:bodyPr>
            <a:normAutofit/>
          </a:bodyPr>
          <a:lstStyle/>
          <a:p>
            <a:pPr algn="just"/>
            <a:r>
              <a:rPr lang="es-ES" sz="2800" dirty="0">
                <a:solidFill>
                  <a:srgbClr val="FF0000"/>
                </a:solidFill>
              </a:rPr>
              <a:t>8. Ambigüedad en la Pronunciación:</a:t>
            </a:r>
          </a:p>
          <a:p>
            <a:pPr algn="just"/>
            <a:r>
              <a:rPr lang="es-ES" sz="2800" dirty="0"/>
              <a:t>Error: Pronunciar de manera ambigua o poco clara, especialmente en nombres propios o términos técnicos.</a:t>
            </a:r>
          </a:p>
          <a:p>
            <a:pPr algn="just"/>
            <a:r>
              <a:rPr lang="es-ES" sz="2800" dirty="0"/>
              <a:t>Efecto: Dificulta la identificación de la palabra correcta y puede generar malentendidos.</a:t>
            </a:r>
          </a:p>
          <a:p>
            <a:pPr algn="just"/>
            <a:r>
              <a:rPr lang="es-ES" sz="2800" dirty="0">
                <a:solidFill>
                  <a:srgbClr val="FF0000"/>
                </a:solidFill>
              </a:rPr>
              <a:t>9. Falta de Coherencia:</a:t>
            </a:r>
          </a:p>
          <a:p>
            <a:pPr algn="just"/>
            <a:r>
              <a:rPr lang="es-ES" sz="2800" dirty="0"/>
              <a:t>Error: Saltar de un tema a otro sin una transición clara.</a:t>
            </a:r>
          </a:p>
          <a:p>
            <a:pPr algn="just"/>
            <a:r>
              <a:rPr lang="es-ES" sz="2800" dirty="0"/>
              <a:t>Efecto: Puede confundir a la audiencia y dificultar la seguimiento del mensaje.</a:t>
            </a:r>
            <a:endParaRPr lang="es-EC" sz="2800" dirty="0"/>
          </a:p>
        </p:txBody>
      </p:sp>
    </p:spTree>
    <p:extLst>
      <p:ext uri="{BB962C8B-B14F-4D97-AF65-F5344CB8AC3E}">
        <p14:creationId xmlns:p14="http://schemas.microsoft.com/office/powerpoint/2010/main" val="39930737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E529968-0E60-4659-8799-7F4CDE2A8B77}"/>
              </a:ext>
            </a:extLst>
          </p:cNvPr>
          <p:cNvSpPr>
            <a:spLocks noGrp="1"/>
          </p:cNvSpPr>
          <p:nvPr>
            <p:ph idx="1"/>
          </p:nvPr>
        </p:nvSpPr>
        <p:spPr>
          <a:xfrm>
            <a:off x="304800" y="728870"/>
            <a:ext cx="11502887" cy="5671930"/>
          </a:xfrm>
        </p:spPr>
        <p:txBody>
          <a:bodyPr>
            <a:normAutofit/>
          </a:bodyPr>
          <a:lstStyle/>
          <a:p>
            <a:pPr algn="just"/>
            <a:r>
              <a:rPr lang="es-ES" sz="3600" dirty="0">
                <a:solidFill>
                  <a:srgbClr val="FF0000"/>
                </a:solidFill>
              </a:rPr>
              <a:t>10. Interrupciones Constantes:</a:t>
            </a:r>
          </a:p>
          <a:p>
            <a:pPr algn="just"/>
            <a:r>
              <a:rPr lang="es-ES" sz="3600" dirty="0"/>
              <a:t>Error: Interrumpir el discurso con "eh," "</a:t>
            </a:r>
            <a:r>
              <a:rPr lang="es-ES" sz="3600" dirty="0" err="1"/>
              <a:t>mmm</a:t>
            </a:r>
            <a:r>
              <a:rPr lang="es-ES" sz="3600" dirty="0"/>
              <a:t>," u otras vocalizaciones constantes.</a:t>
            </a:r>
          </a:p>
          <a:p>
            <a:pPr algn="just"/>
            <a:r>
              <a:rPr lang="es-ES" sz="3600" dirty="0"/>
              <a:t>Efecto: Puede distraer y restar fluidez al discurso.</a:t>
            </a:r>
          </a:p>
          <a:p>
            <a:pPr marL="0" indent="0" algn="just">
              <a:buNone/>
            </a:pPr>
            <a:r>
              <a:rPr lang="es-ES" sz="3600" dirty="0"/>
              <a:t>La corrección de estos errores de dicción requiere conciencia y práctica. A menudo, recibir retroalimentación constructiva y realizar ejercicios específicos de dicción pueden ayudar a mejorar la calidad de la comunicación oral.</a:t>
            </a:r>
            <a:endParaRPr lang="es-EC" sz="3600" dirty="0"/>
          </a:p>
        </p:txBody>
      </p:sp>
    </p:spTree>
    <p:extLst>
      <p:ext uri="{BB962C8B-B14F-4D97-AF65-F5344CB8AC3E}">
        <p14:creationId xmlns:p14="http://schemas.microsoft.com/office/powerpoint/2010/main" val="923434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2EC529-CBA6-4487-AF60-565BF599F95D}"/>
              </a:ext>
            </a:extLst>
          </p:cNvPr>
          <p:cNvSpPr>
            <a:spLocks noGrp="1"/>
          </p:cNvSpPr>
          <p:nvPr>
            <p:ph type="title"/>
          </p:nvPr>
        </p:nvSpPr>
        <p:spPr>
          <a:xfrm>
            <a:off x="919119" y="261847"/>
            <a:ext cx="10353761" cy="1326321"/>
          </a:xfrm>
        </p:spPr>
        <p:txBody>
          <a:bodyPr>
            <a:normAutofit fontScale="90000"/>
          </a:bodyPr>
          <a:lstStyle/>
          <a:p>
            <a:r>
              <a:rPr lang="es-ES" dirty="0"/>
              <a:t>	Medios de apoyo para la presentación de textos orales.</a:t>
            </a:r>
            <a:endParaRPr lang="es-EC" dirty="0"/>
          </a:p>
        </p:txBody>
      </p:sp>
      <p:sp>
        <p:nvSpPr>
          <p:cNvPr id="3" name="Marcador de contenido 2">
            <a:extLst>
              <a:ext uri="{FF2B5EF4-FFF2-40B4-BE49-F238E27FC236}">
                <a16:creationId xmlns:a16="http://schemas.microsoft.com/office/drawing/2014/main" id="{3ABF5F32-105B-4262-AE4A-C943C5E2857F}"/>
              </a:ext>
            </a:extLst>
          </p:cNvPr>
          <p:cNvSpPr>
            <a:spLocks noGrp="1"/>
          </p:cNvSpPr>
          <p:nvPr>
            <p:ph idx="1"/>
          </p:nvPr>
        </p:nvSpPr>
        <p:spPr>
          <a:xfrm>
            <a:off x="212036" y="1588168"/>
            <a:ext cx="11661912" cy="4984910"/>
          </a:xfrm>
        </p:spPr>
        <p:txBody>
          <a:bodyPr>
            <a:normAutofit/>
          </a:bodyPr>
          <a:lstStyle/>
          <a:p>
            <a:r>
              <a:rPr lang="es-ES" sz="2400" dirty="0">
                <a:solidFill>
                  <a:srgbClr val="FF0000"/>
                </a:solidFill>
              </a:rPr>
              <a:t>Diapositivas de PowerPoint o Keynote:</a:t>
            </a:r>
          </a:p>
          <a:p>
            <a:r>
              <a:rPr lang="es-ES" sz="2400" dirty="0"/>
              <a:t>Utiliza imágenes, gráficos y textos concisos para resaltar puntos clave.</a:t>
            </a:r>
          </a:p>
          <a:p>
            <a:r>
              <a:rPr lang="es-ES" sz="2400" dirty="0"/>
              <a:t>Evita el uso excesivo de texto en las diapositivas y opta por imágenes llamativas.</a:t>
            </a:r>
          </a:p>
          <a:p>
            <a:r>
              <a:rPr lang="es-ES" sz="2400" dirty="0">
                <a:solidFill>
                  <a:srgbClr val="FF0000"/>
                </a:solidFill>
              </a:rPr>
              <a:t>Infografías:</a:t>
            </a:r>
          </a:p>
          <a:p>
            <a:r>
              <a:rPr lang="es-ES" sz="2400" dirty="0"/>
              <a:t>Resumen información compleja de manera visual y atractiva.</a:t>
            </a:r>
          </a:p>
          <a:p>
            <a:r>
              <a:rPr lang="es-ES" sz="2400" dirty="0"/>
              <a:t>Facilita la comprensión rápida de datos o conceptos.</a:t>
            </a:r>
          </a:p>
          <a:p>
            <a:r>
              <a:rPr lang="es-ES" sz="2400" dirty="0">
                <a:solidFill>
                  <a:srgbClr val="FF0000"/>
                </a:solidFill>
              </a:rPr>
              <a:t>Videos y Animaciones:</a:t>
            </a:r>
          </a:p>
          <a:p>
            <a:r>
              <a:rPr lang="es-ES" sz="2400" dirty="0"/>
              <a:t>Integra clips cortos para ilustrar ejemplos o procesos.</a:t>
            </a:r>
          </a:p>
          <a:p>
            <a:r>
              <a:rPr lang="es-ES" sz="2400" dirty="0"/>
              <a:t>Asegúrate de que los videos sean relevantes y de alta calidad.</a:t>
            </a:r>
            <a:endParaRPr lang="es-EC" sz="2400" dirty="0"/>
          </a:p>
        </p:txBody>
      </p:sp>
    </p:spTree>
    <p:extLst>
      <p:ext uri="{BB962C8B-B14F-4D97-AF65-F5344CB8AC3E}">
        <p14:creationId xmlns:p14="http://schemas.microsoft.com/office/powerpoint/2010/main" val="14851989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2A4B77-BCAE-47BB-A6C8-8F9EE047C4D4}"/>
              </a:ext>
            </a:extLst>
          </p:cNvPr>
          <p:cNvSpPr>
            <a:spLocks noGrp="1"/>
          </p:cNvSpPr>
          <p:nvPr>
            <p:ph type="title"/>
          </p:nvPr>
        </p:nvSpPr>
        <p:spPr/>
        <p:txBody>
          <a:bodyPr>
            <a:normAutofit fontScale="90000"/>
          </a:bodyPr>
          <a:lstStyle/>
          <a:p>
            <a:r>
              <a:rPr lang="es-ES" dirty="0"/>
              <a:t>Aplicación en Escritura y Comunicación Digital:</a:t>
            </a:r>
            <a:br>
              <a:rPr lang="es-ES" dirty="0"/>
            </a:br>
            <a:endParaRPr lang="es-EC" dirty="0"/>
          </a:p>
        </p:txBody>
      </p:sp>
      <p:sp>
        <p:nvSpPr>
          <p:cNvPr id="3" name="Marcador de contenido 2">
            <a:extLst>
              <a:ext uri="{FF2B5EF4-FFF2-40B4-BE49-F238E27FC236}">
                <a16:creationId xmlns:a16="http://schemas.microsoft.com/office/drawing/2014/main" id="{29EED4C0-3703-42A1-B09E-9C77203576B0}"/>
              </a:ext>
            </a:extLst>
          </p:cNvPr>
          <p:cNvSpPr>
            <a:spLocks noGrp="1"/>
          </p:cNvSpPr>
          <p:nvPr>
            <p:ph idx="1"/>
          </p:nvPr>
        </p:nvSpPr>
        <p:spPr>
          <a:xfrm>
            <a:off x="503583" y="1709529"/>
            <a:ext cx="10763974" cy="4638261"/>
          </a:xfrm>
        </p:spPr>
        <p:txBody>
          <a:bodyPr>
            <a:normAutofit/>
          </a:bodyPr>
          <a:lstStyle/>
          <a:p>
            <a:pPr marL="0" indent="0" algn="just">
              <a:buNone/>
            </a:pPr>
            <a:r>
              <a:rPr lang="es-ES" sz="3200" dirty="0">
                <a:solidFill>
                  <a:srgbClr val="FF0000"/>
                </a:solidFill>
              </a:rPr>
              <a:t>1.- Blogs y Redes Sociales:</a:t>
            </a:r>
          </a:p>
          <a:p>
            <a:pPr algn="just"/>
            <a:r>
              <a:rPr lang="es-ES" sz="3200" u="sng" dirty="0">
                <a:solidFill>
                  <a:srgbClr val="FF0000"/>
                </a:solidFill>
              </a:rPr>
              <a:t>Persuasión Online: </a:t>
            </a:r>
            <a:r>
              <a:rPr lang="es-ES" sz="3200" dirty="0"/>
              <a:t>La retórica se utiliza para influir en las opiniones, actitudes y comportamientos de los lectores en blogs y redes sociales.</a:t>
            </a:r>
          </a:p>
          <a:p>
            <a:pPr marL="0" indent="0" algn="just">
              <a:buNone/>
            </a:pPr>
            <a:r>
              <a:rPr lang="es-ES" sz="3200" dirty="0"/>
              <a:t>Ejemplo:</a:t>
            </a:r>
          </a:p>
          <a:p>
            <a:pPr marL="0" indent="0" algn="just">
              <a:buNone/>
            </a:pPr>
            <a:r>
              <a:rPr lang="es-ES" sz="3200" dirty="0"/>
              <a:t>Tweet: "¡Descubre los secretos para mejorar tu productividad hoy mismo! 💪✨ #Productividad #Éxito"</a:t>
            </a:r>
          </a:p>
        </p:txBody>
      </p:sp>
    </p:spTree>
    <p:extLst>
      <p:ext uri="{BB962C8B-B14F-4D97-AF65-F5344CB8AC3E}">
        <p14:creationId xmlns:p14="http://schemas.microsoft.com/office/powerpoint/2010/main" val="30454418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68061D9-59D9-4EA6-813C-760EF8A42EAC}"/>
              </a:ext>
            </a:extLst>
          </p:cNvPr>
          <p:cNvSpPr>
            <a:spLocks noGrp="1"/>
          </p:cNvSpPr>
          <p:nvPr>
            <p:ph idx="1"/>
          </p:nvPr>
        </p:nvSpPr>
        <p:spPr>
          <a:xfrm>
            <a:off x="913795" y="636104"/>
            <a:ext cx="10353762" cy="5155096"/>
          </a:xfrm>
        </p:spPr>
        <p:txBody>
          <a:bodyPr>
            <a:normAutofit lnSpcReduction="10000"/>
          </a:bodyPr>
          <a:lstStyle/>
          <a:p>
            <a:r>
              <a:rPr lang="es-ES" sz="4000" u="sng" dirty="0">
                <a:solidFill>
                  <a:srgbClr val="FF0000"/>
                </a:solidFill>
              </a:rPr>
              <a:t>Uso de Imágenes y Multimedia: </a:t>
            </a:r>
            <a:r>
              <a:rPr lang="es-ES" sz="4000" dirty="0"/>
              <a:t>La combinación de texto con elementos visuales y multimedia fortalece la retórica persuasiva.</a:t>
            </a:r>
          </a:p>
          <a:p>
            <a:r>
              <a:rPr lang="es-ES" sz="4000" dirty="0"/>
              <a:t>Ejemplo:</a:t>
            </a:r>
          </a:p>
          <a:p>
            <a:endParaRPr lang="es-EC" sz="2800" dirty="0"/>
          </a:p>
          <a:p>
            <a:r>
              <a:rPr lang="es-ES" sz="3600" dirty="0"/>
              <a:t>Artículo con Infografía: Un blog sobre hábitos saludables que incluye una infografía visual sobre los beneficios del ejercicio.</a:t>
            </a:r>
            <a:endParaRPr lang="es-EC" sz="3600" dirty="0"/>
          </a:p>
        </p:txBody>
      </p:sp>
    </p:spTree>
    <p:extLst>
      <p:ext uri="{BB962C8B-B14F-4D97-AF65-F5344CB8AC3E}">
        <p14:creationId xmlns:p14="http://schemas.microsoft.com/office/powerpoint/2010/main" val="994080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257DC2-A60E-42A9-A2AA-34E7CFDB73F9}"/>
              </a:ext>
            </a:extLst>
          </p:cNvPr>
          <p:cNvSpPr>
            <a:spLocks noGrp="1"/>
          </p:cNvSpPr>
          <p:nvPr>
            <p:ph type="title"/>
          </p:nvPr>
        </p:nvSpPr>
        <p:spPr>
          <a:xfrm>
            <a:off x="3100779" y="388380"/>
            <a:ext cx="10058400" cy="1609344"/>
          </a:xfrm>
        </p:spPr>
        <p:txBody>
          <a:bodyPr/>
          <a:lstStyle/>
          <a:p>
            <a:r>
              <a:rPr lang="es-ES" dirty="0"/>
              <a:t>Normas para la voz</a:t>
            </a:r>
            <a:endParaRPr lang="es-EC" dirty="0"/>
          </a:p>
        </p:txBody>
      </p:sp>
      <p:sp>
        <p:nvSpPr>
          <p:cNvPr id="3" name="Marcador de contenido 2">
            <a:extLst>
              <a:ext uri="{FF2B5EF4-FFF2-40B4-BE49-F238E27FC236}">
                <a16:creationId xmlns:a16="http://schemas.microsoft.com/office/drawing/2014/main" id="{7F529C03-1EA7-46AA-AAD4-9CF7105D4622}"/>
              </a:ext>
            </a:extLst>
          </p:cNvPr>
          <p:cNvSpPr>
            <a:spLocks noGrp="1"/>
          </p:cNvSpPr>
          <p:nvPr>
            <p:ph idx="1"/>
          </p:nvPr>
        </p:nvSpPr>
        <p:spPr>
          <a:xfrm>
            <a:off x="609600" y="1789043"/>
            <a:ext cx="10657957" cy="4459357"/>
          </a:xfrm>
        </p:spPr>
        <p:txBody>
          <a:bodyPr>
            <a:normAutofit/>
          </a:bodyPr>
          <a:lstStyle/>
          <a:p>
            <a:pPr marL="0" indent="0">
              <a:buNone/>
            </a:pPr>
            <a:r>
              <a:rPr lang="es-ES" sz="2400" dirty="0">
                <a:solidFill>
                  <a:srgbClr val="FF0000"/>
                </a:solidFill>
              </a:rPr>
              <a:t>Cuidado de la Salud Vocal:</a:t>
            </a:r>
            <a:endParaRPr lang="es-ES" sz="2400" dirty="0"/>
          </a:p>
          <a:p>
            <a:r>
              <a:rPr lang="es-ES" sz="2400" dirty="0"/>
              <a:t>Evitar el abuso vocal, como gritar en exceso o hablar durante largos periodos sin descanso.</a:t>
            </a:r>
          </a:p>
          <a:p>
            <a:r>
              <a:rPr lang="es-ES" sz="2400" dirty="0"/>
              <a:t>Mantenerse hidratado para asegurar que las cuerdas vocales estén bien lubricadas.</a:t>
            </a:r>
          </a:p>
          <a:p>
            <a:r>
              <a:rPr lang="es-ES" sz="2400" dirty="0"/>
              <a:t>Evitar el tabaco y reducir el consumo de alcohol, ya que pueden afectar la salud vocal.</a:t>
            </a:r>
          </a:p>
          <a:p>
            <a:r>
              <a:rPr lang="es-ES" sz="2400" dirty="0">
                <a:solidFill>
                  <a:srgbClr val="FF0000"/>
                </a:solidFill>
              </a:rPr>
              <a:t>Respiración Profunda:</a:t>
            </a:r>
            <a:endParaRPr lang="es-ES" sz="2400" dirty="0"/>
          </a:p>
          <a:p>
            <a:r>
              <a:rPr lang="es-ES" sz="2400" dirty="0"/>
              <a:t>Practicar la respiración diafragmática para asegurar una correcta entrada de aire a los pulmones y un mayor apoyo vocal.</a:t>
            </a:r>
          </a:p>
          <a:p>
            <a:pPr marL="0" indent="0">
              <a:buNone/>
            </a:pPr>
            <a:endParaRPr lang="es-ES" dirty="0"/>
          </a:p>
        </p:txBody>
      </p:sp>
    </p:spTree>
    <p:extLst>
      <p:ext uri="{BB962C8B-B14F-4D97-AF65-F5344CB8AC3E}">
        <p14:creationId xmlns:p14="http://schemas.microsoft.com/office/powerpoint/2010/main" val="30490276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C0B519D-CDC9-4111-9B79-BF76FF885D16}"/>
              </a:ext>
            </a:extLst>
          </p:cNvPr>
          <p:cNvSpPr>
            <a:spLocks noGrp="1"/>
          </p:cNvSpPr>
          <p:nvPr>
            <p:ph idx="1"/>
          </p:nvPr>
        </p:nvSpPr>
        <p:spPr>
          <a:xfrm>
            <a:off x="450574" y="675861"/>
            <a:ext cx="11158329" cy="5751443"/>
          </a:xfrm>
        </p:spPr>
        <p:txBody>
          <a:bodyPr>
            <a:normAutofit/>
          </a:bodyPr>
          <a:lstStyle/>
          <a:p>
            <a:pPr marL="0" indent="0" algn="just">
              <a:buNone/>
            </a:pPr>
            <a:r>
              <a:rPr lang="es-ES" sz="3600" dirty="0">
                <a:solidFill>
                  <a:srgbClr val="FF0000"/>
                </a:solidFill>
              </a:rPr>
              <a:t>2.- Publicidad Digital:</a:t>
            </a:r>
          </a:p>
          <a:p>
            <a:pPr algn="just"/>
            <a:r>
              <a:rPr lang="es-ES" sz="3600" u="sng" dirty="0" err="1">
                <a:solidFill>
                  <a:srgbClr val="FF0000"/>
                </a:solidFill>
              </a:rPr>
              <a:t>Copywriting</a:t>
            </a:r>
            <a:r>
              <a:rPr lang="es-ES" sz="3600" u="sng" dirty="0">
                <a:solidFill>
                  <a:srgbClr val="FF0000"/>
                </a:solidFill>
              </a:rPr>
              <a:t> Persuasivo: </a:t>
            </a:r>
            <a:r>
              <a:rPr lang="es-ES" sz="3600" dirty="0"/>
              <a:t>La redacción publicitaria se basa en la retórica para persuadir a los consumidores, </a:t>
            </a:r>
            <a:r>
              <a:rPr lang="es-MX" sz="3200" dirty="0"/>
              <a:t>Su objetivo es convencer a los lectores de realizar una acción específica, como comprar un producto, suscribirse a un servicio</a:t>
            </a:r>
            <a:endParaRPr lang="es-ES" sz="3600" dirty="0"/>
          </a:p>
          <a:p>
            <a:pPr algn="just"/>
            <a:r>
              <a:rPr lang="es-ES" sz="3600" dirty="0"/>
              <a:t>Ejemplo:</a:t>
            </a:r>
          </a:p>
          <a:p>
            <a:pPr algn="just"/>
            <a:r>
              <a:rPr lang="es-ES" sz="3600" dirty="0"/>
              <a:t>Anuncio en Línea: "Transforma tu vida con nuestro producto revolucionario. ¡Descubre el poder de cambiar hoy mismo!"</a:t>
            </a:r>
          </a:p>
        </p:txBody>
      </p:sp>
    </p:spTree>
    <p:extLst>
      <p:ext uri="{BB962C8B-B14F-4D97-AF65-F5344CB8AC3E}">
        <p14:creationId xmlns:p14="http://schemas.microsoft.com/office/powerpoint/2010/main" val="18798639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49845C4-5A07-4C48-AAD9-22BDE4C3AB3F}"/>
              </a:ext>
            </a:extLst>
          </p:cNvPr>
          <p:cNvSpPr>
            <a:spLocks noGrp="1"/>
          </p:cNvSpPr>
          <p:nvPr>
            <p:ph idx="1"/>
          </p:nvPr>
        </p:nvSpPr>
        <p:spPr>
          <a:xfrm>
            <a:off x="913795" y="569843"/>
            <a:ext cx="10353762" cy="5221357"/>
          </a:xfrm>
        </p:spPr>
        <p:txBody>
          <a:bodyPr/>
          <a:lstStyle/>
          <a:p>
            <a:pPr algn="just"/>
            <a:r>
              <a:rPr lang="es-ES" sz="3600" u="sng" dirty="0">
                <a:solidFill>
                  <a:srgbClr val="FF0000"/>
                </a:solidFill>
              </a:rPr>
              <a:t>Estrategias Emotivas: </a:t>
            </a:r>
            <a:r>
              <a:rPr lang="es-ES" sz="3600" dirty="0"/>
              <a:t>El uso de historias emotivas, testimonios y contenido visual se alinea con los principios de la retórica.</a:t>
            </a:r>
          </a:p>
          <a:p>
            <a:pPr algn="just"/>
            <a:r>
              <a:rPr lang="es-ES" sz="3600" dirty="0"/>
              <a:t>Ejemplo:</a:t>
            </a:r>
          </a:p>
          <a:p>
            <a:pPr algn="just"/>
            <a:r>
              <a:rPr lang="es-ES" sz="3600" dirty="0"/>
              <a:t>Anuncio de Video: Un anuncio que presenta testimonios emotivos de clientes satisfechos con el producto.</a:t>
            </a:r>
            <a:endParaRPr lang="es-EC" sz="3600" dirty="0"/>
          </a:p>
          <a:p>
            <a:endParaRPr lang="es-EC" dirty="0"/>
          </a:p>
        </p:txBody>
      </p:sp>
    </p:spTree>
    <p:extLst>
      <p:ext uri="{BB962C8B-B14F-4D97-AF65-F5344CB8AC3E}">
        <p14:creationId xmlns:p14="http://schemas.microsoft.com/office/powerpoint/2010/main" val="27964688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0094939-DAAE-471F-8A27-373881610535}"/>
              </a:ext>
            </a:extLst>
          </p:cNvPr>
          <p:cNvSpPr>
            <a:spLocks noGrp="1"/>
          </p:cNvSpPr>
          <p:nvPr>
            <p:ph idx="1"/>
          </p:nvPr>
        </p:nvSpPr>
        <p:spPr>
          <a:xfrm>
            <a:off x="437322" y="318051"/>
            <a:ext cx="11131826" cy="6003235"/>
          </a:xfrm>
        </p:spPr>
        <p:txBody>
          <a:bodyPr>
            <a:normAutofit/>
          </a:bodyPr>
          <a:lstStyle/>
          <a:p>
            <a:pPr marL="0" indent="0" algn="just">
              <a:buNone/>
            </a:pPr>
            <a:r>
              <a:rPr lang="es-ES" sz="3600" dirty="0">
                <a:solidFill>
                  <a:srgbClr val="FF0000"/>
                </a:solidFill>
              </a:rPr>
              <a:t>3.- Periodismo Digital:</a:t>
            </a:r>
          </a:p>
          <a:p>
            <a:pPr algn="just"/>
            <a:r>
              <a:rPr lang="es-ES" sz="3600" u="sng" dirty="0">
                <a:solidFill>
                  <a:srgbClr val="FF0000"/>
                </a:solidFill>
              </a:rPr>
              <a:t>Titulares Persuasivos: </a:t>
            </a:r>
            <a:r>
              <a:rPr lang="es-ES" sz="3600" dirty="0"/>
              <a:t>La retórica se refleja en la elección de palabras y estructuras de titulares para atraer la atención y comunicar eficazmente.</a:t>
            </a:r>
          </a:p>
          <a:p>
            <a:pPr algn="just"/>
            <a:r>
              <a:rPr lang="es-ES" sz="3600" dirty="0"/>
              <a:t>Ejemplo:</a:t>
            </a:r>
          </a:p>
          <a:p>
            <a:pPr algn="just"/>
            <a:r>
              <a:rPr lang="es-ES" sz="3600" dirty="0"/>
              <a:t>Artículo en Línea: "Las Revelaciones Impactantes que Transformarán tu Forma de Ver el Cambio Climático."</a:t>
            </a:r>
          </a:p>
        </p:txBody>
      </p:sp>
    </p:spTree>
    <p:extLst>
      <p:ext uri="{BB962C8B-B14F-4D97-AF65-F5344CB8AC3E}">
        <p14:creationId xmlns:p14="http://schemas.microsoft.com/office/powerpoint/2010/main" val="310406635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04CBC62-134C-4F99-A657-2B51566CF9F3}"/>
              </a:ext>
            </a:extLst>
          </p:cNvPr>
          <p:cNvSpPr>
            <a:spLocks noGrp="1"/>
          </p:cNvSpPr>
          <p:nvPr>
            <p:ph idx="1"/>
          </p:nvPr>
        </p:nvSpPr>
        <p:spPr>
          <a:xfrm>
            <a:off x="913795" y="596347"/>
            <a:ext cx="10353762" cy="5724939"/>
          </a:xfrm>
        </p:spPr>
        <p:txBody>
          <a:bodyPr/>
          <a:lstStyle/>
          <a:p>
            <a:pPr algn="just"/>
            <a:r>
              <a:rPr lang="es-ES" sz="3600" u="sng" dirty="0">
                <a:solidFill>
                  <a:srgbClr val="FF0000"/>
                </a:solidFill>
              </a:rPr>
              <a:t>Construcción de Narrativas: </a:t>
            </a:r>
            <a:r>
              <a:rPr lang="es-ES" sz="3600" dirty="0"/>
              <a:t>La construcción de historias en artículos en línea utiliza principios retóricos para mantener la atención del lector.</a:t>
            </a:r>
          </a:p>
          <a:p>
            <a:pPr algn="just"/>
            <a:r>
              <a:rPr lang="es-ES" sz="3600" dirty="0"/>
              <a:t>Ejemplo:</a:t>
            </a:r>
          </a:p>
          <a:p>
            <a:pPr algn="just"/>
            <a:r>
              <a:rPr lang="es-ES" sz="3600" dirty="0"/>
              <a:t>Reportaje Multimedia: Un informe que combina texto, imágenes y videos para contar la historia completa de un evento noticioso.</a:t>
            </a:r>
            <a:endParaRPr lang="es-EC" sz="3600" dirty="0"/>
          </a:p>
          <a:p>
            <a:endParaRPr lang="es-EC" dirty="0"/>
          </a:p>
        </p:txBody>
      </p:sp>
    </p:spTree>
    <p:extLst>
      <p:ext uri="{BB962C8B-B14F-4D97-AF65-F5344CB8AC3E}">
        <p14:creationId xmlns:p14="http://schemas.microsoft.com/office/powerpoint/2010/main" val="38079230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7935DF6-EA2A-4183-8B78-1A6DC84E9075}"/>
              </a:ext>
            </a:extLst>
          </p:cNvPr>
          <p:cNvSpPr>
            <a:spLocks noGrp="1"/>
          </p:cNvSpPr>
          <p:nvPr>
            <p:ph idx="1"/>
          </p:nvPr>
        </p:nvSpPr>
        <p:spPr>
          <a:xfrm>
            <a:off x="463826" y="675861"/>
            <a:ext cx="11290852" cy="5658678"/>
          </a:xfrm>
        </p:spPr>
        <p:txBody>
          <a:bodyPr>
            <a:normAutofit/>
          </a:bodyPr>
          <a:lstStyle/>
          <a:p>
            <a:pPr marL="0" indent="0" algn="just">
              <a:buNone/>
            </a:pPr>
            <a:r>
              <a:rPr lang="es-ES" sz="3600" dirty="0">
                <a:solidFill>
                  <a:srgbClr val="FF0000"/>
                </a:solidFill>
              </a:rPr>
              <a:t>4.- Emails y Marketing Online:</a:t>
            </a:r>
          </a:p>
          <a:p>
            <a:pPr algn="just"/>
            <a:r>
              <a:rPr lang="es-ES" sz="3600" u="sng" dirty="0">
                <a:solidFill>
                  <a:srgbClr val="FF0000"/>
                </a:solidFill>
              </a:rPr>
              <a:t>Llamadas a la Acción (CTA): </a:t>
            </a:r>
            <a:r>
              <a:rPr lang="es-ES" sz="3600" dirty="0"/>
              <a:t>El diseño de </a:t>
            </a:r>
            <a:r>
              <a:rPr lang="es-ES" sz="3600" dirty="0" err="1"/>
              <a:t>CTAs</a:t>
            </a:r>
            <a:r>
              <a:rPr lang="es-ES" sz="3600" dirty="0"/>
              <a:t> /</a:t>
            </a:r>
            <a:r>
              <a:rPr lang="es-ES" sz="3200" b="0" i="0" dirty="0">
                <a:solidFill>
                  <a:srgbClr val="D1D5DB"/>
                </a:solidFill>
                <a:effectLst/>
                <a:latin typeface="Söhne"/>
              </a:rPr>
              <a:t> En resumen, "CTA" es simplemente la sigla de "</a:t>
            </a:r>
            <a:r>
              <a:rPr lang="es-ES" sz="3200" b="0" i="0" dirty="0" err="1">
                <a:solidFill>
                  <a:srgbClr val="D1D5DB"/>
                </a:solidFill>
                <a:effectLst/>
                <a:latin typeface="Söhne"/>
              </a:rPr>
              <a:t>Call</a:t>
            </a:r>
            <a:r>
              <a:rPr lang="es-ES" sz="3200" b="0" i="0" dirty="0">
                <a:solidFill>
                  <a:srgbClr val="D1D5DB"/>
                </a:solidFill>
                <a:effectLst/>
                <a:latin typeface="Söhne"/>
              </a:rPr>
              <a:t> </a:t>
            </a:r>
            <a:r>
              <a:rPr lang="es-ES" sz="3200" b="0" i="0" dirty="0" err="1">
                <a:solidFill>
                  <a:srgbClr val="D1D5DB"/>
                </a:solidFill>
                <a:effectLst/>
                <a:latin typeface="Söhne"/>
              </a:rPr>
              <a:t>to</a:t>
            </a:r>
            <a:r>
              <a:rPr lang="es-ES" sz="3200" b="0" i="0" dirty="0">
                <a:solidFill>
                  <a:srgbClr val="D1D5DB"/>
                </a:solidFill>
                <a:effectLst/>
                <a:latin typeface="Söhne"/>
              </a:rPr>
              <a:t> </a:t>
            </a:r>
            <a:r>
              <a:rPr lang="es-ES" sz="3200" b="0" i="0" dirty="0" err="1">
                <a:solidFill>
                  <a:srgbClr val="D1D5DB"/>
                </a:solidFill>
                <a:effectLst/>
                <a:latin typeface="Söhne"/>
              </a:rPr>
              <a:t>Action</a:t>
            </a:r>
            <a:r>
              <a:rPr lang="es-ES" sz="3200" b="0" i="0" dirty="0">
                <a:solidFill>
                  <a:srgbClr val="D1D5DB"/>
                </a:solidFill>
                <a:effectLst/>
                <a:latin typeface="Söhne"/>
              </a:rPr>
              <a:t>" en inglés, y su equivalente en español es "Llamada a la Acción".)</a:t>
            </a:r>
            <a:r>
              <a:rPr lang="es-ES" sz="3600" dirty="0"/>
              <a:t> efectivas implica el uso de la retórica para motivar a los destinatarios a tomar medidas específicas.</a:t>
            </a:r>
          </a:p>
          <a:p>
            <a:pPr algn="just"/>
            <a:r>
              <a:rPr lang="es-ES" sz="3600" dirty="0"/>
              <a:t>Ejemplo:</a:t>
            </a:r>
          </a:p>
          <a:p>
            <a:pPr algn="just"/>
            <a:r>
              <a:rPr lang="es-ES" sz="3600" dirty="0"/>
              <a:t>Email: "¡No te pierdas la oferta exclusiva! Haz clic ahora y disfruta de un descuento del 20%. 🌟"</a:t>
            </a:r>
          </a:p>
          <a:p>
            <a:pPr algn="just"/>
            <a:endParaRPr lang="es-ES" sz="3600" dirty="0"/>
          </a:p>
        </p:txBody>
      </p:sp>
    </p:spTree>
    <p:extLst>
      <p:ext uri="{BB962C8B-B14F-4D97-AF65-F5344CB8AC3E}">
        <p14:creationId xmlns:p14="http://schemas.microsoft.com/office/powerpoint/2010/main" val="27714397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2150E92-B7A9-4D07-9EBA-774F3D91E768}"/>
              </a:ext>
            </a:extLst>
          </p:cNvPr>
          <p:cNvSpPr>
            <a:spLocks noGrp="1"/>
          </p:cNvSpPr>
          <p:nvPr>
            <p:ph idx="1"/>
          </p:nvPr>
        </p:nvSpPr>
        <p:spPr>
          <a:xfrm>
            <a:off x="913795" y="371061"/>
            <a:ext cx="10353762" cy="6255026"/>
          </a:xfrm>
        </p:spPr>
        <p:txBody>
          <a:bodyPr>
            <a:normAutofit/>
          </a:bodyPr>
          <a:lstStyle/>
          <a:p>
            <a:pPr algn="just"/>
            <a:r>
              <a:rPr lang="es-ES" sz="4000" u="sng" dirty="0">
                <a:solidFill>
                  <a:srgbClr val="FF0000"/>
                </a:solidFill>
              </a:rPr>
              <a:t>Segmentación de Audiencia: </a:t>
            </a:r>
            <a:r>
              <a:rPr lang="es-ES" sz="4000" dirty="0"/>
              <a:t>Adaptar el mensaje a segmentos específicos de la audiencia implica consideraciones retóricas.</a:t>
            </a:r>
          </a:p>
          <a:p>
            <a:pPr algn="just"/>
            <a:r>
              <a:rPr lang="es-ES" sz="4000" dirty="0"/>
              <a:t>Ejemplo:</a:t>
            </a:r>
          </a:p>
          <a:p>
            <a:pPr algn="just"/>
            <a:r>
              <a:rPr lang="es-ES" sz="4000" dirty="0" err="1"/>
              <a:t>Newsletter</a:t>
            </a:r>
            <a:r>
              <a:rPr lang="es-ES" sz="4000" dirty="0"/>
              <a:t> Personalizada: Un email que se personaliza según las preferencias del usuario, ofreciendo contenido específico basado en sus intereses.</a:t>
            </a:r>
            <a:endParaRPr lang="es-EC" sz="4000" dirty="0"/>
          </a:p>
          <a:p>
            <a:endParaRPr lang="es-EC" dirty="0"/>
          </a:p>
        </p:txBody>
      </p:sp>
    </p:spTree>
    <p:extLst>
      <p:ext uri="{BB962C8B-B14F-4D97-AF65-F5344CB8AC3E}">
        <p14:creationId xmlns:p14="http://schemas.microsoft.com/office/powerpoint/2010/main" val="2772666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3C98C55-7957-4BAF-90F2-69C4A6F9BB17}"/>
              </a:ext>
            </a:extLst>
          </p:cNvPr>
          <p:cNvSpPr>
            <a:spLocks noGrp="1"/>
          </p:cNvSpPr>
          <p:nvPr>
            <p:ph idx="1"/>
          </p:nvPr>
        </p:nvSpPr>
        <p:spPr>
          <a:xfrm>
            <a:off x="913795" y="331304"/>
            <a:ext cx="10353762" cy="6241774"/>
          </a:xfrm>
        </p:spPr>
        <p:txBody>
          <a:bodyPr>
            <a:normAutofit/>
          </a:bodyPr>
          <a:lstStyle/>
          <a:p>
            <a:pPr marL="0" indent="0" algn="just">
              <a:buNone/>
            </a:pPr>
            <a:r>
              <a:rPr lang="es-ES" sz="4000" dirty="0">
                <a:solidFill>
                  <a:srgbClr val="FF0000"/>
                </a:solidFill>
              </a:rPr>
              <a:t>5.- Comunicación en Red:</a:t>
            </a:r>
          </a:p>
          <a:p>
            <a:pPr algn="just"/>
            <a:r>
              <a:rPr lang="es-ES" sz="4000" u="sng" dirty="0">
                <a:solidFill>
                  <a:srgbClr val="FF0000"/>
                </a:solidFill>
              </a:rPr>
              <a:t>Foros y Comunidades Online: </a:t>
            </a:r>
            <a:r>
              <a:rPr lang="es-ES" sz="4000" dirty="0"/>
              <a:t>La retórica es esencial para participar en debates y discusiones de manera efectiva.</a:t>
            </a:r>
          </a:p>
          <a:p>
            <a:pPr algn="just"/>
            <a:r>
              <a:rPr lang="es-ES" sz="4000" dirty="0"/>
              <a:t>Ejemplo:</a:t>
            </a:r>
          </a:p>
          <a:p>
            <a:pPr algn="just"/>
            <a:r>
              <a:rPr lang="es-ES" sz="4000" dirty="0"/>
              <a:t>Comentario en un Foro: "Estoy completamente de acuerdo contigo. Aquí hay más evidencia que respalda esa perspectiva: [enlace]."</a:t>
            </a:r>
          </a:p>
        </p:txBody>
      </p:sp>
    </p:spTree>
    <p:extLst>
      <p:ext uri="{BB962C8B-B14F-4D97-AF65-F5344CB8AC3E}">
        <p14:creationId xmlns:p14="http://schemas.microsoft.com/office/powerpoint/2010/main" val="30020692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B726086-5191-4B62-8170-F5E87F9D0614}"/>
              </a:ext>
            </a:extLst>
          </p:cNvPr>
          <p:cNvSpPr>
            <a:spLocks noGrp="1"/>
          </p:cNvSpPr>
          <p:nvPr>
            <p:ph idx="1"/>
          </p:nvPr>
        </p:nvSpPr>
        <p:spPr>
          <a:xfrm>
            <a:off x="913795" y="463825"/>
            <a:ext cx="10353762" cy="6003235"/>
          </a:xfrm>
        </p:spPr>
        <p:txBody>
          <a:bodyPr>
            <a:normAutofit/>
          </a:bodyPr>
          <a:lstStyle/>
          <a:p>
            <a:pPr algn="just"/>
            <a:r>
              <a:rPr lang="es-ES" sz="3200" u="sng" dirty="0">
                <a:solidFill>
                  <a:srgbClr val="FF0000"/>
                </a:solidFill>
              </a:rPr>
              <a:t>Respuestas y Comentarios: </a:t>
            </a:r>
            <a:r>
              <a:rPr lang="es-ES" sz="3200" dirty="0"/>
              <a:t>La habilidad para expresar opiniones de manera persuasiva es clave en la interacción online.</a:t>
            </a:r>
          </a:p>
          <a:p>
            <a:pPr algn="just"/>
            <a:r>
              <a:rPr lang="es-ES" sz="3200" dirty="0"/>
              <a:t>Ejemplo:</a:t>
            </a:r>
          </a:p>
          <a:p>
            <a:pPr algn="just"/>
            <a:endParaRPr lang="es-EC" sz="3200" dirty="0"/>
          </a:p>
          <a:p>
            <a:pPr algn="just"/>
            <a:r>
              <a:rPr lang="es-ES" sz="3200" dirty="0"/>
              <a:t>Respuesta a un Comentario: "¡Gracias por tu aporte! Me hiciste reflexionar sobre este tema de una manera completamente nueva."</a:t>
            </a:r>
            <a:endParaRPr lang="es-EC" sz="3200" dirty="0"/>
          </a:p>
        </p:txBody>
      </p:sp>
    </p:spTree>
    <p:extLst>
      <p:ext uri="{BB962C8B-B14F-4D97-AF65-F5344CB8AC3E}">
        <p14:creationId xmlns:p14="http://schemas.microsoft.com/office/powerpoint/2010/main" val="108015298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0199848-B481-45AC-8AC2-001382EA2BC8}"/>
              </a:ext>
            </a:extLst>
          </p:cNvPr>
          <p:cNvSpPr>
            <a:spLocks noGrp="1"/>
          </p:cNvSpPr>
          <p:nvPr>
            <p:ph idx="1"/>
          </p:nvPr>
        </p:nvSpPr>
        <p:spPr>
          <a:xfrm>
            <a:off x="437322" y="490330"/>
            <a:ext cx="11304104" cy="5923722"/>
          </a:xfrm>
        </p:spPr>
        <p:txBody>
          <a:bodyPr>
            <a:normAutofit/>
          </a:bodyPr>
          <a:lstStyle/>
          <a:p>
            <a:pPr marL="0" indent="0" algn="just">
              <a:buNone/>
            </a:pPr>
            <a:r>
              <a:rPr lang="es-ES" sz="4000" dirty="0">
                <a:solidFill>
                  <a:srgbClr val="FF0000"/>
                </a:solidFill>
              </a:rPr>
              <a:t>6.- Presentaciones Digitales:</a:t>
            </a:r>
          </a:p>
          <a:p>
            <a:pPr algn="just"/>
            <a:r>
              <a:rPr lang="es-ES" sz="4000" u="sng" dirty="0">
                <a:solidFill>
                  <a:srgbClr val="FF0000"/>
                </a:solidFill>
              </a:rPr>
              <a:t>Diseño de Diapositivas: </a:t>
            </a:r>
            <a:r>
              <a:rPr lang="es-ES" sz="4000" dirty="0"/>
              <a:t>La retórica se aplica en el diseño visual y en la selección cuidadosa de palabras para presentaciones digitales efectivas.</a:t>
            </a:r>
          </a:p>
          <a:p>
            <a:pPr algn="just"/>
            <a:r>
              <a:rPr lang="es-ES" sz="4000" dirty="0"/>
              <a:t>Ejemplo:</a:t>
            </a:r>
          </a:p>
          <a:p>
            <a:pPr algn="just"/>
            <a:r>
              <a:rPr lang="es-ES" sz="4000" dirty="0"/>
              <a:t>Presentación en Línea: Diapositivas con colores y fuentes atractivas, combinadas con contenido claro y persuasivo.</a:t>
            </a:r>
          </a:p>
        </p:txBody>
      </p:sp>
    </p:spTree>
    <p:extLst>
      <p:ext uri="{BB962C8B-B14F-4D97-AF65-F5344CB8AC3E}">
        <p14:creationId xmlns:p14="http://schemas.microsoft.com/office/powerpoint/2010/main" val="30354924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BD336F3-2494-450D-952C-897DD6E5D595}"/>
              </a:ext>
            </a:extLst>
          </p:cNvPr>
          <p:cNvSpPr>
            <a:spLocks noGrp="1"/>
          </p:cNvSpPr>
          <p:nvPr>
            <p:ph idx="1"/>
          </p:nvPr>
        </p:nvSpPr>
        <p:spPr>
          <a:xfrm>
            <a:off x="913795" y="821635"/>
            <a:ext cx="10353762" cy="5764695"/>
          </a:xfrm>
        </p:spPr>
        <p:txBody>
          <a:bodyPr/>
          <a:lstStyle/>
          <a:p>
            <a:pPr algn="just"/>
            <a:r>
              <a:rPr lang="es-ES" sz="3600" u="sng" dirty="0">
                <a:solidFill>
                  <a:srgbClr val="FF0000"/>
                </a:solidFill>
              </a:rPr>
              <a:t>Uso de Multimedia: </a:t>
            </a:r>
            <a:r>
              <a:rPr lang="es-ES" sz="3600" dirty="0"/>
              <a:t>La inclusión de elementos multimedia se alinea con estrategias retóricas para captar la atención y comunicar de manera efectiva.</a:t>
            </a:r>
          </a:p>
          <a:p>
            <a:pPr algn="just"/>
            <a:r>
              <a:rPr lang="es-ES" sz="3600" dirty="0"/>
              <a:t>Ejemplo:</a:t>
            </a:r>
          </a:p>
          <a:p>
            <a:pPr algn="just"/>
            <a:r>
              <a:rPr lang="es-ES" sz="3600" dirty="0"/>
              <a:t>Presentación con Video: Integración de un video impactante para respaldar puntos clave durante una presentación.</a:t>
            </a:r>
            <a:endParaRPr lang="es-EC" sz="3600" dirty="0"/>
          </a:p>
          <a:p>
            <a:endParaRPr lang="es-EC" dirty="0"/>
          </a:p>
        </p:txBody>
      </p:sp>
    </p:spTree>
    <p:extLst>
      <p:ext uri="{BB962C8B-B14F-4D97-AF65-F5344CB8AC3E}">
        <p14:creationId xmlns:p14="http://schemas.microsoft.com/office/powerpoint/2010/main" val="3382973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27519F5-3581-4EDE-901B-060D06CF2419}"/>
              </a:ext>
            </a:extLst>
          </p:cNvPr>
          <p:cNvSpPr>
            <a:spLocks noGrp="1"/>
          </p:cNvSpPr>
          <p:nvPr>
            <p:ph idx="1"/>
          </p:nvPr>
        </p:nvSpPr>
        <p:spPr>
          <a:xfrm>
            <a:off x="583096" y="675861"/>
            <a:ext cx="10684461" cy="5592417"/>
          </a:xfrm>
        </p:spPr>
        <p:txBody>
          <a:bodyPr>
            <a:normAutofit/>
          </a:bodyPr>
          <a:lstStyle/>
          <a:p>
            <a:r>
              <a:rPr lang="es-ES" sz="2400" dirty="0">
                <a:solidFill>
                  <a:srgbClr val="FF0000"/>
                </a:solidFill>
              </a:rPr>
              <a:t>Postura Corporal:</a:t>
            </a:r>
            <a:endParaRPr lang="es-ES" sz="2400" dirty="0"/>
          </a:p>
          <a:p>
            <a:r>
              <a:rPr lang="es-ES" sz="2400" dirty="0"/>
              <a:t>Mantener una postura erguida y relajada para facilitar una buena respiración y proyección vocal.</a:t>
            </a:r>
          </a:p>
          <a:p>
            <a:r>
              <a:rPr lang="es-ES" sz="2400" dirty="0">
                <a:solidFill>
                  <a:srgbClr val="FF0000"/>
                </a:solidFill>
              </a:rPr>
              <a:t>Calentamiento Vocal:</a:t>
            </a:r>
          </a:p>
          <a:p>
            <a:r>
              <a:rPr lang="es-ES" sz="2400" dirty="0"/>
              <a:t>Realizar ejercicios de calentamiento vocal antes de hablar extensamente. Estos pueden incluir vocalizaciones suaves y ejercicios de flexión vocal.</a:t>
            </a:r>
          </a:p>
          <a:p>
            <a:r>
              <a:rPr lang="es-ES" sz="2400" dirty="0">
                <a:solidFill>
                  <a:srgbClr val="FF0000"/>
                </a:solidFill>
              </a:rPr>
              <a:t>Uso Modulado de la Voz:</a:t>
            </a:r>
          </a:p>
          <a:p>
            <a:r>
              <a:rPr lang="es-ES" sz="2400" dirty="0"/>
              <a:t>Varía la entonación y el tono de voz para evitar la monotonía. Aprende a modular la voz para expresar emociones y énfasis.</a:t>
            </a:r>
          </a:p>
          <a:p>
            <a:r>
              <a:rPr lang="es-ES" sz="2400" dirty="0">
                <a:solidFill>
                  <a:srgbClr val="FF0000"/>
                </a:solidFill>
              </a:rPr>
              <a:t>Articulación Clara:</a:t>
            </a:r>
            <a:endParaRPr lang="es-ES" sz="2400" dirty="0"/>
          </a:p>
          <a:p>
            <a:r>
              <a:rPr lang="es-ES" sz="2400" dirty="0"/>
              <a:t>Articular las palabras de manera clara y precisa para evitar malentendidos y mejorar la comprensión.</a:t>
            </a:r>
          </a:p>
          <a:p>
            <a:endParaRPr lang="es-ES" dirty="0"/>
          </a:p>
          <a:p>
            <a:endParaRPr lang="es-ES" dirty="0"/>
          </a:p>
          <a:p>
            <a:endParaRPr lang="es-ES" dirty="0"/>
          </a:p>
          <a:p>
            <a:endParaRPr lang="es-ES" dirty="0"/>
          </a:p>
          <a:p>
            <a:endParaRPr lang="es-ES" dirty="0"/>
          </a:p>
          <a:p>
            <a:endParaRPr lang="es-EC" dirty="0"/>
          </a:p>
        </p:txBody>
      </p:sp>
    </p:spTree>
    <p:extLst>
      <p:ext uri="{BB962C8B-B14F-4D97-AF65-F5344CB8AC3E}">
        <p14:creationId xmlns:p14="http://schemas.microsoft.com/office/powerpoint/2010/main" val="150848712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29F1969-87C0-483E-A404-E3B9617626E4}"/>
              </a:ext>
            </a:extLst>
          </p:cNvPr>
          <p:cNvSpPr>
            <a:spLocks noGrp="1"/>
          </p:cNvSpPr>
          <p:nvPr>
            <p:ph idx="1"/>
          </p:nvPr>
        </p:nvSpPr>
        <p:spPr>
          <a:xfrm>
            <a:off x="410817" y="503583"/>
            <a:ext cx="10856740" cy="6069495"/>
          </a:xfrm>
        </p:spPr>
        <p:txBody>
          <a:bodyPr>
            <a:normAutofit/>
          </a:bodyPr>
          <a:lstStyle/>
          <a:p>
            <a:pPr marL="0" indent="0" algn="just">
              <a:buNone/>
            </a:pPr>
            <a:r>
              <a:rPr lang="es-ES" sz="3200" dirty="0">
                <a:solidFill>
                  <a:srgbClr val="FF0000"/>
                </a:solidFill>
              </a:rPr>
              <a:t>7.- Efecto de la Inmediatez:</a:t>
            </a:r>
          </a:p>
          <a:p>
            <a:pPr algn="just"/>
            <a:r>
              <a:rPr lang="es-ES" sz="3200" u="sng" dirty="0">
                <a:solidFill>
                  <a:srgbClr val="FF0000"/>
                </a:solidFill>
              </a:rPr>
              <a:t>Rápida Diseminación de Mensajes: </a:t>
            </a:r>
            <a:r>
              <a:rPr lang="es-ES" sz="3200" dirty="0"/>
              <a:t>La velocidad de la comunicación online requiere adaptarse rápidamente a los principios retóricos para ser efectivos.</a:t>
            </a:r>
          </a:p>
          <a:p>
            <a:pPr algn="just"/>
            <a:r>
              <a:rPr lang="es-ES" sz="3200" dirty="0"/>
              <a:t>Ejemplo:</a:t>
            </a:r>
          </a:p>
          <a:p>
            <a:pPr algn="just"/>
            <a:r>
              <a:rPr lang="es-ES" sz="3200" dirty="0"/>
              <a:t>Actualización de Estado: "🚀 ¡Novedades emocionantes! La nueva colección está disponible ahora mismo. ¡Échale un vistazo!"</a:t>
            </a:r>
          </a:p>
          <a:p>
            <a:pPr marL="0" indent="0" algn="just">
              <a:buNone/>
            </a:pPr>
            <a:endParaRPr lang="es-EC" sz="3200" dirty="0"/>
          </a:p>
        </p:txBody>
      </p:sp>
    </p:spTree>
    <p:extLst>
      <p:ext uri="{BB962C8B-B14F-4D97-AF65-F5344CB8AC3E}">
        <p14:creationId xmlns:p14="http://schemas.microsoft.com/office/powerpoint/2010/main" val="30418038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56A74CE-35E1-4E77-A225-D56D7EEB7D8A}"/>
              </a:ext>
            </a:extLst>
          </p:cNvPr>
          <p:cNvSpPr>
            <a:spLocks noGrp="1"/>
          </p:cNvSpPr>
          <p:nvPr>
            <p:ph idx="1"/>
          </p:nvPr>
        </p:nvSpPr>
        <p:spPr>
          <a:xfrm>
            <a:off x="913795" y="702365"/>
            <a:ext cx="10353762" cy="5830957"/>
          </a:xfrm>
        </p:spPr>
        <p:txBody>
          <a:bodyPr>
            <a:normAutofit/>
          </a:bodyPr>
          <a:lstStyle/>
          <a:p>
            <a:pPr algn="just"/>
            <a:r>
              <a:rPr lang="es-ES" sz="4000" dirty="0"/>
              <a:t>La retórica en el entorno digital implica una comprensión profunda de cómo las palabras, las imágenes y el diseño interactúan para influir en la audiencia. La capacidad de comunicarse de manera persuasiva y efectiva en línea es esencial para el éxito en diversos campos, desde marketing hasta periodismo y comunicación empresarial</a:t>
            </a:r>
            <a:endParaRPr lang="es-EC" sz="4000" dirty="0"/>
          </a:p>
        </p:txBody>
      </p:sp>
    </p:spTree>
    <p:extLst>
      <p:ext uri="{BB962C8B-B14F-4D97-AF65-F5344CB8AC3E}">
        <p14:creationId xmlns:p14="http://schemas.microsoft.com/office/powerpoint/2010/main" val="37851166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5F87CD-95B7-40F6-9004-567E3861AF0D}"/>
              </a:ext>
            </a:extLst>
          </p:cNvPr>
          <p:cNvSpPr>
            <a:spLocks noGrp="1"/>
          </p:cNvSpPr>
          <p:nvPr>
            <p:ph type="title"/>
          </p:nvPr>
        </p:nvSpPr>
        <p:spPr>
          <a:xfrm>
            <a:off x="1056779" y="98218"/>
            <a:ext cx="10353761" cy="1326321"/>
          </a:xfrm>
        </p:spPr>
        <p:txBody>
          <a:bodyPr/>
          <a:lstStyle/>
          <a:p>
            <a:r>
              <a:rPr lang="es-ES" dirty="0"/>
              <a:t>TIPOS DE RETÓRICAS</a:t>
            </a:r>
            <a:endParaRPr lang="es-EC" dirty="0"/>
          </a:p>
        </p:txBody>
      </p:sp>
      <p:sp>
        <p:nvSpPr>
          <p:cNvPr id="3" name="Marcador de contenido 2">
            <a:extLst>
              <a:ext uri="{FF2B5EF4-FFF2-40B4-BE49-F238E27FC236}">
                <a16:creationId xmlns:a16="http://schemas.microsoft.com/office/drawing/2014/main" id="{29A263DD-2D75-489E-ABDC-D5900DDB4D5B}"/>
              </a:ext>
            </a:extLst>
          </p:cNvPr>
          <p:cNvSpPr>
            <a:spLocks noGrp="1"/>
          </p:cNvSpPr>
          <p:nvPr>
            <p:ph idx="1"/>
          </p:nvPr>
        </p:nvSpPr>
        <p:spPr>
          <a:xfrm>
            <a:off x="913795" y="1424539"/>
            <a:ext cx="10353762" cy="4963009"/>
          </a:xfrm>
        </p:spPr>
        <p:txBody>
          <a:bodyPr>
            <a:normAutofit lnSpcReduction="10000"/>
          </a:bodyPr>
          <a:lstStyle/>
          <a:p>
            <a:r>
              <a:rPr lang="es-MX" sz="2800" b="1" dirty="0">
                <a:solidFill>
                  <a:srgbClr val="FF0000"/>
                </a:solidFill>
              </a:rPr>
              <a:t>1. Metáfora</a:t>
            </a:r>
          </a:p>
          <a:p>
            <a:r>
              <a:rPr lang="es-MX" sz="2800" dirty="0"/>
              <a:t>Comparar dos cosas diferentes para resaltar una cualidad particular.</a:t>
            </a:r>
          </a:p>
          <a:p>
            <a:pPr>
              <a:buFont typeface="Arial" panose="020B0604020202020204" pitchFamily="34" charset="0"/>
              <a:buChar char="•"/>
            </a:pPr>
            <a:r>
              <a:rPr lang="es-MX" sz="2800" b="1" dirty="0"/>
              <a:t>Ejemplo:</a:t>
            </a:r>
            <a:r>
              <a:rPr lang="es-MX" sz="2800" dirty="0"/>
              <a:t> "El tiempo es dinero."</a:t>
            </a:r>
          </a:p>
          <a:p>
            <a:pPr marL="742950" lvl="1" indent="-285750">
              <a:buFont typeface="Arial" panose="020B0604020202020204" pitchFamily="34" charset="0"/>
              <a:buChar char="•"/>
            </a:pPr>
            <a:r>
              <a:rPr lang="es-MX" sz="2400" dirty="0"/>
              <a:t>Aquí se está comparando el tiempo con el dinero para enfatizar su valor.</a:t>
            </a:r>
          </a:p>
          <a:p>
            <a:pPr marL="742950" lvl="1" indent="-285750">
              <a:buFont typeface="Arial" panose="020B0604020202020204" pitchFamily="34" charset="0"/>
              <a:buChar char="•"/>
            </a:pPr>
            <a:endParaRPr lang="es-MX" sz="2400" dirty="0"/>
          </a:p>
          <a:p>
            <a:r>
              <a:rPr lang="es-MX" sz="2800" b="1" dirty="0">
                <a:solidFill>
                  <a:srgbClr val="FF0000"/>
                </a:solidFill>
              </a:rPr>
              <a:t>2. Símil</a:t>
            </a:r>
          </a:p>
          <a:p>
            <a:r>
              <a:rPr lang="es-MX" sz="2800" dirty="0"/>
              <a:t>Comparar dos cosas usando "como" o "parece".</a:t>
            </a:r>
          </a:p>
          <a:p>
            <a:pPr>
              <a:buFont typeface="Arial" panose="020B0604020202020204" pitchFamily="34" charset="0"/>
              <a:buChar char="•"/>
            </a:pPr>
            <a:r>
              <a:rPr lang="es-MX" sz="2800" b="1" dirty="0"/>
              <a:t>Ejemplo:</a:t>
            </a:r>
            <a:r>
              <a:rPr lang="es-MX" sz="2800" dirty="0"/>
              <a:t> "Fuerte como un toro."</a:t>
            </a:r>
          </a:p>
          <a:p>
            <a:pPr marL="742950" lvl="1" indent="-285750">
              <a:buFont typeface="Arial" panose="020B0604020202020204" pitchFamily="34" charset="0"/>
              <a:buChar char="•"/>
            </a:pPr>
            <a:r>
              <a:rPr lang="es-MX" sz="2400" dirty="0"/>
              <a:t>Comparar la fuerza de alguien con la de un toro para enfatizar su fuerza.</a:t>
            </a:r>
          </a:p>
          <a:p>
            <a:pPr marL="0" indent="0">
              <a:buNone/>
            </a:pPr>
            <a:endParaRPr lang="es-EC" sz="2800" dirty="0"/>
          </a:p>
        </p:txBody>
      </p:sp>
    </p:spTree>
    <p:extLst>
      <p:ext uri="{BB962C8B-B14F-4D97-AF65-F5344CB8AC3E}">
        <p14:creationId xmlns:p14="http://schemas.microsoft.com/office/powerpoint/2010/main" val="26738540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171820D-4E57-4760-8F07-84F40FC1772D}"/>
              </a:ext>
            </a:extLst>
          </p:cNvPr>
          <p:cNvSpPr>
            <a:spLocks noGrp="1"/>
          </p:cNvSpPr>
          <p:nvPr>
            <p:ph idx="1"/>
          </p:nvPr>
        </p:nvSpPr>
        <p:spPr>
          <a:xfrm>
            <a:off x="1069848" y="644893"/>
            <a:ext cx="10058400" cy="6015789"/>
          </a:xfrm>
        </p:spPr>
        <p:txBody>
          <a:bodyPr>
            <a:normAutofit lnSpcReduction="10000"/>
          </a:bodyPr>
          <a:lstStyle/>
          <a:p>
            <a:pPr algn="just"/>
            <a:r>
              <a:rPr lang="es-MX" sz="2800" b="1" dirty="0">
                <a:solidFill>
                  <a:srgbClr val="FF0000"/>
                </a:solidFill>
              </a:rPr>
              <a:t>3. Anáfora</a:t>
            </a:r>
          </a:p>
          <a:p>
            <a:pPr algn="just"/>
            <a:r>
              <a:rPr lang="es-MX" sz="2800" dirty="0"/>
              <a:t>Repetir una palabra o frase al comienzo de varias cláusulas o frases.</a:t>
            </a:r>
          </a:p>
          <a:p>
            <a:pPr algn="just">
              <a:buFont typeface="Arial" panose="020B0604020202020204" pitchFamily="34" charset="0"/>
              <a:buChar char="•"/>
            </a:pPr>
            <a:r>
              <a:rPr lang="es-MX" sz="2800" b="1" dirty="0"/>
              <a:t>Ejemplo:</a:t>
            </a:r>
            <a:r>
              <a:rPr lang="es-MX" sz="2800" dirty="0"/>
              <a:t> "Yo tengo un sueño... Yo tengo un sueño... Yo tengo un sueño..." (Martin Luther King Jr.)</a:t>
            </a:r>
          </a:p>
          <a:p>
            <a:pPr marL="742950" lvl="1" indent="-285750" algn="just">
              <a:buFont typeface="Arial" panose="020B0604020202020204" pitchFamily="34" charset="0"/>
              <a:buChar char="•"/>
            </a:pPr>
            <a:r>
              <a:rPr lang="es-MX" sz="2400" dirty="0"/>
              <a:t>La repetición de "Yo tengo un sueño" enfatiza la importancia de cada punto que sigue.</a:t>
            </a:r>
          </a:p>
          <a:p>
            <a:pPr algn="just"/>
            <a:r>
              <a:rPr lang="es-MX" sz="2800" b="1" dirty="0">
                <a:solidFill>
                  <a:srgbClr val="FF0000"/>
                </a:solidFill>
              </a:rPr>
              <a:t>4. Hipérbole</a:t>
            </a:r>
          </a:p>
          <a:p>
            <a:pPr algn="just"/>
            <a:r>
              <a:rPr lang="es-MX" sz="2800" dirty="0"/>
              <a:t>Exagerar algo para hacerlo parecer más dramático o importante.</a:t>
            </a:r>
          </a:p>
          <a:p>
            <a:pPr algn="just">
              <a:buFont typeface="Arial" panose="020B0604020202020204" pitchFamily="34" charset="0"/>
              <a:buChar char="•"/>
            </a:pPr>
            <a:r>
              <a:rPr lang="es-MX" sz="2800" b="1" dirty="0"/>
              <a:t>Ejemplo:</a:t>
            </a:r>
            <a:r>
              <a:rPr lang="es-MX" sz="2800" dirty="0"/>
              <a:t> "Tengo tanta hambre que podría comerme un caballo."</a:t>
            </a:r>
          </a:p>
          <a:p>
            <a:pPr marL="742950" lvl="1" indent="-285750" algn="just">
              <a:buFont typeface="Arial" panose="020B0604020202020204" pitchFamily="34" charset="0"/>
              <a:buChar char="•"/>
            </a:pPr>
            <a:r>
              <a:rPr lang="es-MX" sz="2400" dirty="0"/>
              <a:t>Exagera el hambre de una persona para enfatizar cuán hambrienta está.</a:t>
            </a:r>
          </a:p>
          <a:p>
            <a:endParaRPr lang="es-419" dirty="0"/>
          </a:p>
        </p:txBody>
      </p:sp>
    </p:spTree>
    <p:extLst>
      <p:ext uri="{BB962C8B-B14F-4D97-AF65-F5344CB8AC3E}">
        <p14:creationId xmlns:p14="http://schemas.microsoft.com/office/powerpoint/2010/main" val="248522859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3850D41-BCDD-49B4-B22F-3649D93DCFA6}"/>
              </a:ext>
            </a:extLst>
          </p:cNvPr>
          <p:cNvSpPr>
            <a:spLocks noGrp="1"/>
          </p:cNvSpPr>
          <p:nvPr>
            <p:ph idx="1"/>
          </p:nvPr>
        </p:nvSpPr>
        <p:spPr>
          <a:xfrm>
            <a:off x="1069848" y="741145"/>
            <a:ext cx="10058400" cy="5977289"/>
          </a:xfrm>
        </p:spPr>
        <p:txBody>
          <a:bodyPr>
            <a:normAutofit lnSpcReduction="10000"/>
          </a:bodyPr>
          <a:lstStyle/>
          <a:p>
            <a:pPr algn="just"/>
            <a:r>
              <a:rPr lang="es-MX" sz="3200" b="1" dirty="0">
                <a:solidFill>
                  <a:srgbClr val="FF0000"/>
                </a:solidFill>
              </a:rPr>
              <a:t>5. Eufemismo</a:t>
            </a:r>
          </a:p>
          <a:p>
            <a:pPr algn="just"/>
            <a:r>
              <a:rPr lang="es-MX" sz="3200" dirty="0"/>
              <a:t>Usar una expresión más suave o indirecta para referirse a algo desagradable o incómodo.</a:t>
            </a:r>
          </a:p>
          <a:p>
            <a:pPr algn="just">
              <a:buFont typeface="Arial" panose="020B0604020202020204" pitchFamily="34" charset="0"/>
              <a:buChar char="•"/>
            </a:pPr>
            <a:r>
              <a:rPr lang="es-MX" sz="3200" b="1" dirty="0"/>
              <a:t>Ejemplo:</a:t>
            </a:r>
            <a:r>
              <a:rPr lang="es-MX" sz="3200" dirty="0"/>
              <a:t> "Pasar a mejor vida" en lugar de "morir".</a:t>
            </a:r>
          </a:p>
          <a:p>
            <a:pPr marL="742950" lvl="1" indent="-285750" algn="just">
              <a:buFont typeface="Arial" panose="020B0604020202020204" pitchFamily="34" charset="0"/>
              <a:buChar char="•"/>
            </a:pPr>
            <a:r>
              <a:rPr lang="es-MX" sz="2800" dirty="0"/>
              <a:t>Se usa para hablar de la muerte de una manera más amable.</a:t>
            </a:r>
          </a:p>
          <a:p>
            <a:pPr algn="just"/>
            <a:r>
              <a:rPr lang="es-MX" sz="3200" b="1" dirty="0">
                <a:solidFill>
                  <a:srgbClr val="FF0000"/>
                </a:solidFill>
              </a:rPr>
              <a:t>6. Ironía</a:t>
            </a:r>
          </a:p>
          <a:p>
            <a:pPr algn="just"/>
            <a:r>
              <a:rPr lang="es-MX" sz="3200" dirty="0"/>
              <a:t>Decir algo en tono que implica lo contrario de lo que realmente se quiere decir.</a:t>
            </a:r>
          </a:p>
          <a:p>
            <a:pPr algn="just">
              <a:buFont typeface="Arial" panose="020B0604020202020204" pitchFamily="34" charset="0"/>
              <a:buChar char="•"/>
            </a:pPr>
            <a:r>
              <a:rPr lang="es-MX" sz="3200" b="1" dirty="0"/>
              <a:t>Ejemplo:</a:t>
            </a:r>
            <a:r>
              <a:rPr lang="es-MX" sz="3200" dirty="0"/>
              <a:t> Llegar tarde a una reunión y que alguien diga, "Llegas temprano."</a:t>
            </a:r>
          </a:p>
          <a:p>
            <a:pPr marL="742950" lvl="1" indent="-285750" algn="just">
              <a:buFont typeface="Arial" panose="020B0604020202020204" pitchFamily="34" charset="0"/>
              <a:buChar char="•"/>
            </a:pPr>
            <a:r>
              <a:rPr lang="es-MX" sz="2800" dirty="0"/>
              <a:t>La intención es resaltar la tardanza mediante un comentario aparentemente contrario</a:t>
            </a:r>
            <a:r>
              <a:rPr lang="es-MX" dirty="0"/>
              <a:t>.</a:t>
            </a:r>
          </a:p>
          <a:p>
            <a:endParaRPr lang="es-419" dirty="0"/>
          </a:p>
        </p:txBody>
      </p:sp>
    </p:spTree>
    <p:extLst>
      <p:ext uri="{BB962C8B-B14F-4D97-AF65-F5344CB8AC3E}">
        <p14:creationId xmlns:p14="http://schemas.microsoft.com/office/powerpoint/2010/main" val="6669096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CAC2C77-F3F9-4D8F-A0BE-5B5412D05728}"/>
              </a:ext>
            </a:extLst>
          </p:cNvPr>
          <p:cNvSpPr>
            <a:spLocks noGrp="1"/>
          </p:cNvSpPr>
          <p:nvPr>
            <p:ph idx="1"/>
          </p:nvPr>
        </p:nvSpPr>
        <p:spPr>
          <a:xfrm>
            <a:off x="1069848" y="462013"/>
            <a:ext cx="10058400" cy="6121667"/>
          </a:xfrm>
        </p:spPr>
        <p:txBody>
          <a:bodyPr>
            <a:normAutofit lnSpcReduction="10000"/>
          </a:bodyPr>
          <a:lstStyle/>
          <a:p>
            <a:pPr algn="just"/>
            <a:r>
              <a:rPr lang="es-MX" sz="3200" b="1" dirty="0">
                <a:solidFill>
                  <a:srgbClr val="FF0000"/>
                </a:solidFill>
              </a:rPr>
              <a:t>7. Aliteración</a:t>
            </a:r>
          </a:p>
          <a:p>
            <a:pPr algn="just"/>
            <a:r>
              <a:rPr lang="es-MX" sz="3200" dirty="0"/>
              <a:t>Repetir el mismo sonido consonántico al comienzo de varias palabras cercanas.</a:t>
            </a:r>
          </a:p>
          <a:p>
            <a:pPr algn="just">
              <a:buFont typeface="Arial" panose="020B0604020202020204" pitchFamily="34" charset="0"/>
              <a:buChar char="•"/>
            </a:pPr>
            <a:r>
              <a:rPr lang="es-MX" sz="3200" b="1" dirty="0"/>
              <a:t>Ejemplo:</a:t>
            </a:r>
            <a:r>
              <a:rPr lang="es-MX" sz="3200" dirty="0"/>
              <a:t> "Tres tristes tigres tragan trigo en un trigal."</a:t>
            </a:r>
          </a:p>
          <a:p>
            <a:pPr marL="742950" lvl="1" indent="-285750" algn="just">
              <a:buFont typeface="Arial" panose="020B0604020202020204" pitchFamily="34" charset="0"/>
              <a:buChar char="•"/>
            </a:pPr>
            <a:r>
              <a:rPr lang="es-MX" sz="2800" dirty="0"/>
              <a:t>La repetición del sonido "</a:t>
            </a:r>
            <a:r>
              <a:rPr lang="es-MX" sz="2800" dirty="0" err="1"/>
              <a:t>tr</a:t>
            </a:r>
            <a:r>
              <a:rPr lang="es-MX" sz="2800" dirty="0"/>
              <a:t>" crea un ritmo y puede hacer la frase más memorable.</a:t>
            </a:r>
          </a:p>
          <a:p>
            <a:pPr algn="just"/>
            <a:r>
              <a:rPr lang="es-MX" sz="3200" b="1" dirty="0">
                <a:solidFill>
                  <a:srgbClr val="FF0000"/>
                </a:solidFill>
              </a:rPr>
              <a:t>8. Retórica de Pregunta (Interrogación Retórica)</a:t>
            </a:r>
          </a:p>
          <a:p>
            <a:pPr algn="just"/>
            <a:r>
              <a:rPr lang="es-MX" sz="3200" dirty="0"/>
              <a:t>Hacer una pregunta cuya respuesta es obvia o no se espera que sea contestada.</a:t>
            </a:r>
          </a:p>
          <a:p>
            <a:pPr algn="just">
              <a:buFont typeface="Arial" panose="020B0604020202020204" pitchFamily="34" charset="0"/>
              <a:buChar char="•"/>
            </a:pPr>
            <a:r>
              <a:rPr lang="es-MX" sz="3200" b="1" dirty="0"/>
              <a:t>Ejemplo:</a:t>
            </a:r>
            <a:r>
              <a:rPr lang="es-MX" sz="3200" dirty="0"/>
              <a:t> "¿No es acaso obvio?"</a:t>
            </a:r>
          </a:p>
          <a:p>
            <a:pPr marL="742950" lvl="1" indent="-285750" algn="just">
              <a:buFont typeface="Arial" panose="020B0604020202020204" pitchFamily="34" charset="0"/>
              <a:buChar char="•"/>
            </a:pPr>
            <a:r>
              <a:rPr lang="es-MX" sz="2800" dirty="0"/>
              <a:t>La pregunta se hace para enfatizar un punto, no para obtener una respuesta.</a:t>
            </a:r>
          </a:p>
          <a:p>
            <a:endParaRPr lang="es-419" dirty="0"/>
          </a:p>
        </p:txBody>
      </p:sp>
    </p:spTree>
    <p:extLst>
      <p:ext uri="{BB962C8B-B14F-4D97-AF65-F5344CB8AC3E}">
        <p14:creationId xmlns:p14="http://schemas.microsoft.com/office/powerpoint/2010/main" val="159879821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75E0665-A469-40FC-8B03-9310545B997C}"/>
              </a:ext>
            </a:extLst>
          </p:cNvPr>
          <p:cNvSpPr>
            <a:spLocks noGrp="1"/>
          </p:cNvSpPr>
          <p:nvPr>
            <p:ph idx="1"/>
          </p:nvPr>
        </p:nvSpPr>
        <p:spPr>
          <a:xfrm>
            <a:off x="1069848" y="606392"/>
            <a:ext cx="10058400" cy="6251608"/>
          </a:xfrm>
        </p:spPr>
        <p:txBody>
          <a:bodyPr>
            <a:normAutofit fontScale="92500" lnSpcReduction="10000"/>
          </a:bodyPr>
          <a:lstStyle/>
          <a:p>
            <a:pPr algn="just"/>
            <a:r>
              <a:rPr lang="es-MX" sz="3200" b="1" dirty="0">
                <a:solidFill>
                  <a:srgbClr val="FF0000"/>
                </a:solidFill>
              </a:rPr>
              <a:t>9. Antítesis</a:t>
            </a:r>
          </a:p>
          <a:p>
            <a:pPr algn="just"/>
            <a:r>
              <a:rPr lang="es-MX" sz="3200" dirty="0"/>
              <a:t>Contraponer dos ideas opuestas para resaltar la diferencia entre ellas.</a:t>
            </a:r>
          </a:p>
          <a:p>
            <a:pPr algn="just">
              <a:buFont typeface="Arial" panose="020B0604020202020204" pitchFamily="34" charset="0"/>
              <a:buChar char="•"/>
            </a:pPr>
            <a:r>
              <a:rPr lang="es-MX" sz="3200" b="1" dirty="0"/>
              <a:t>Ejemplo:</a:t>
            </a:r>
            <a:r>
              <a:rPr lang="es-MX" sz="3200" dirty="0"/>
              <a:t> "Es un pequeño paso para un hombre, pero un gran salto para la humanidad." (Neil Armstrong)</a:t>
            </a:r>
          </a:p>
          <a:p>
            <a:pPr marL="742950" lvl="1" indent="-285750" algn="just">
              <a:buFont typeface="Arial" panose="020B0604020202020204" pitchFamily="34" charset="0"/>
              <a:buChar char="•"/>
            </a:pPr>
            <a:r>
              <a:rPr lang="es-MX" sz="2800" dirty="0"/>
              <a:t>Se contraponen "pequeño paso" y "gran salto" para resaltar la magnitud del evento.</a:t>
            </a:r>
          </a:p>
          <a:p>
            <a:pPr algn="just"/>
            <a:r>
              <a:rPr lang="es-MX" sz="3200" b="1" dirty="0">
                <a:solidFill>
                  <a:srgbClr val="FF0000"/>
                </a:solidFill>
              </a:rPr>
              <a:t>10. Apóstrofe</a:t>
            </a:r>
          </a:p>
          <a:p>
            <a:pPr algn="just"/>
            <a:r>
              <a:rPr lang="es-MX" sz="3200" dirty="0"/>
              <a:t>Dirigir el discurso a una persona ausente, una idea abstracta o una entidad inanimada.</a:t>
            </a:r>
          </a:p>
          <a:p>
            <a:pPr algn="just">
              <a:buFont typeface="Arial" panose="020B0604020202020204" pitchFamily="34" charset="0"/>
              <a:buChar char="•"/>
            </a:pPr>
            <a:r>
              <a:rPr lang="es-MX" sz="3200" b="1" dirty="0"/>
              <a:t>Ejemplo:</a:t>
            </a:r>
            <a:r>
              <a:rPr lang="es-MX" sz="3200" dirty="0"/>
              <a:t> "Oh, Libertad, cuántos crímenes se cometen en tu nombre."</a:t>
            </a:r>
          </a:p>
          <a:p>
            <a:pPr marL="742950" lvl="1" indent="-285750" algn="just">
              <a:buFont typeface="Arial" panose="020B0604020202020204" pitchFamily="34" charset="0"/>
              <a:buChar char="•"/>
            </a:pPr>
            <a:r>
              <a:rPr lang="es-MX" sz="2800" dirty="0"/>
              <a:t>Se habla directamente a la libertad como si fuera una persona.</a:t>
            </a:r>
          </a:p>
          <a:p>
            <a:endParaRPr lang="es-419" dirty="0"/>
          </a:p>
        </p:txBody>
      </p:sp>
    </p:spTree>
    <p:extLst>
      <p:ext uri="{BB962C8B-B14F-4D97-AF65-F5344CB8AC3E}">
        <p14:creationId xmlns:p14="http://schemas.microsoft.com/office/powerpoint/2010/main" val="11169082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0AFF012-A67E-4438-AE79-99E7A4CD5943}"/>
              </a:ext>
            </a:extLst>
          </p:cNvPr>
          <p:cNvSpPr>
            <a:spLocks noGrp="1"/>
          </p:cNvSpPr>
          <p:nvPr>
            <p:ph idx="1"/>
          </p:nvPr>
        </p:nvSpPr>
        <p:spPr>
          <a:xfrm>
            <a:off x="543339" y="927652"/>
            <a:ext cx="10724218" cy="5327374"/>
          </a:xfrm>
        </p:spPr>
        <p:txBody>
          <a:bodyPr>
            <a:normAutofit lnSpcReduction="10000"/>
          </a:bodyPr>
          <a:lstStyle/>
          <a:p>
            <a:pPr marL="0" indent="0" algn="just">
              <a:buNone/>
            </a:pPr>
            <a:r>
              <a:rPr lang="es-ES" sz="3000" dirty="0">
                <a:solidFill>
                  <a:srgbClr val="FF0000"/>
                </a:solidFill>
              </a:rPr>
              <a:t>11.  Paralelismo:</a:t>
            </a:r>
          </a:p>
          <a:p>
            <a:pPr algn="just"/>
            <a:r>
              <a:rPr lang="es-ES" sz="3000" dirty="0"/>
              <a:t>Repetición de estructuras gramaticales similares en cláusulas o frases para dar equilibrio y ritmo.</a:t>
            </a:r>
          </a:p>
          <a:p>
            <a:pPr algn="just"/>
            <a:r>
              <a:rPr lang="es-ES" sz="3000" dirty="0"/>
              <a:t>Ejemplo:</a:t>
            </a:r>
          </a:p>
          <a:p>
            <a:pPr algn="just"/>
            <a:endParaRPr lang="es-ES" sz="3000" dirty="0"/>
          </a:p>
          <a:p>
            <a:pPr algn="just"/>
            <a:r>
              <a:rPr lang="es-ES" sz="3000" dirty="0"/>
              <a:t>"Le gusta bailar, cantar y pintar."</a:t>
            </a:r>
          </a:p>
          <a:p>
            <a:pPr marL="0" indent="0" algn="just">
              <a:buNone/>
            </a:pPr>
            <a:endParaRPr lang="es-ES" sz="3000" dirty="0"/>
          </a:p>
          <a:p>
            <a:pPr marL="0" indent="0" algn="just">
              <a:buNone/>
            </a:pPr>
            <a:r>
              <a:rPr lang="es-ES" sz="3000" dirty="0"/>
              <a:t>Estos son solo algunos tipos y ejemplos de las formas como se debe utilizar las palabras por medio de la retórica. La combinación de estas estrategias puede enriquecer la expresión y persuasión en la comunicación.</a:t>
            </a:r>
            <a:endParaRPr lang="es-EC" sz="3000" dirty="0"/>
          </a:p>
        </p:txBody>
      </p:sp>
    </p:spTree>
    <p:extLst>
      <p:ext uri="{BB962C8B-B14F-4D97-AF65-F5344CB8AC3E}">
        <p14:creationId xmlns:p14="http://schemas.microsoft.com/office/powerpoint/2010/main" val="301788310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37F9DC-1C50-4E6A-8837-9025683F9104}"/>
              </a:ext>
            </a:extLst>
          </p:cNvPr>
          <p:cNvSpPr>
            <a:spLocks noGrp="1"/>
          </p:cNvSpPr>
          <p:nvPr>
            <p:ph type="title"/>
          </p:nvPr>
        </p:nvSpPr>
        <p:spPr>
          <a:xfrm>
            <a:off x="846231" y="237436"/>
            <a:ext cx="10353761" cy="1326321"/>
          </a:xfrm>
        </p:spPr>
        <p:txBody>
          <a:bodyPr/>
          <a:lstStyle/>
          <a:p>
            <a:r>
              <a:rPr lang="es-ES" dirty="0">
                <a:solidFill>
                  <a:srgbClr val="FF0000"/>
                </a:solidFill>
              </a:rPr>
              <a:t>La retórica en los comunicadores</a:t>
            </a:r>
            <a:endParaRPr lang="es-EC" dirty="0">
              <a:solidFill>
                <a:srgbClr val="FF0000"/>
              </a:solidFill>
            </a:endParaRPr>
          </a:p>
        </p:txBody>
      </p:sp>
      <p:sp>
        <p:nvSpPr>
          <p:cNvPr id="3" name="Marcador de contenido 2">
            <a:extLst>
              <a:ext uri="{FF2B5EF4-FFF2-40B4-BE49-F238E27FC236}">
                <a16:creationId xmlns:a16="http://schemas.microsoft.com/office/drawing/2014/main" id="{7BE0E934-9269-4C3D-A6B1-5FA35B7E6FB6}"/>
              </a:ext>
            </a:extLst>
          </p:cNvPr>
          <p:cNvSpPr>
            <a:spLocks noGrp="1"/>
          </p:cNvSpPr>
          <p:nvPr>
            <p:ph idx="1"/>
          </p:nvPr>
        </p:nvSpPr>
        <p:spPr>
          <a:xfrm>
            <a:off x="450574" y="1563757"/>
            <a:ext cx="11145077" cy="4903304"/>
          </a:xfrm>
        </p:spPr>
        <p:txBody>
          <a:bodyPr>
            <a:normAutofit/>
          </a:bodyPr>
          <a:lstStyle/>
          <a:p>
            <a:pPr algn="just"/>
            <a:r>
              <a:rPr lang="es-ES" sz="2400" dirty="0"/>
              <a:t>La retórica juega un papel fundamental en la comunicación efectiva, y los comunicadores, ya sean periodistas, oradores, publicistas o profesionales de relaciones públicas, la utilizan consciente o inconscientemente en sus discursos para influir en la audiencia. </a:t>
            </a:r>
          </a:p>
          <a:p>
            <a:pPr algn="just"/>
            <a:r>
              <a:rPr lang="es-ES" sz="2400" dirty="0"/>
              <a:t> la retórica es una herramienta esencial para los comunicadores que buscan persuadir y conectar con su audiencia. Al comprender y aplicar principios retóricos, los comunicadores pueden lograr una comunicación más efectiva y tener un impacto significativo en la opinión pública.</a:t>
            </a:r>
          </a:p>
          <a:p>
            <a:pPr algn="just"/>
            <a:endParaRPr lang="es-ES" sz="2400" dirty="0"/>
          </a:p>
          <a:p>
            <a:pPr algn="just"/>
            <a:r>
              <a:rPr lang="es-ES" sz="2400" dirty="0"/>
              <a:t>Aquí hay algunos aspectos de la retórica en los comunicadores:</a:t>
            </a:r>
            <a:endParaRPr lang="es-EC" sz="2400" dirty="0"/>
          </a:p>
        </p:txBody>
      </p:sp>
    </p:spTree>
    <p:extLst>
      <p:ext uri="{BB962C8B-B14F-4D97-AF65-F5344CB8AC3E}">
        <p14:creationId xmlns:p14="http://schemas.microsoft.com/office/powerpoint/2010/main" val="161153056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7707636-6B33-48B9-8670-05DC416BAC25}"/>
              </a:ext>
            </a:extLst>
          </p:cNvPr>
          <p:cNvSpPr>
            <a:spLocks noGrp="1"/>
          </p:cNvSpPr>
          <p:nvPr>
            <p:ph idx="1"/>
          </p:nvPr>
        </p:nvSpPr>
        <p:spPr>
          <a:xfrm>
            <a:off x="450574" y="516835"/>
            <a:ext cx="10816983" cy="5897217"/>
          </a:xfrm>
        </p:spPr>
        <p:txBody>
          <a:bodyPr>
            <a:normAutofit/>
          </a:bodyPr>
          <a:lstStyle/>
          <a:p>
            <a:r>
              <a:rPr lang="es-ES" dirty="0">
                <a:solidFill>
                  <a:srgbClr val="FF0000"/>
                </a:solidFill>
              </a:rPr>
              <a:t>Estrategias Persuasivas:</a:t>
            </a:r>
          </a:p>
          <a:p>
            <a:r>
              <a:rPr lang="es-ES" dirty="0"/>
              <a:t>Los comunicadores utilizan estrategias persuasivas para influir en las opiniones y actitudes de la audiencia. Esto puede incluir el uso de evidencias convincentes, testimonios, argumentos lógicos y apelaciones emocionales.</a:t>
            </a:r>
          </a:p>
          <a:p>
            <a:r>
              <a:rPr lang="es-ES" dirty="0">
                <a:solidFill>
                  <a:srgbClr val="FF0000"/>
                </a:solidFill>
              </a:rPr>
              <a:t>Adaptación al Público:</a:t>
            </a:r>
          </a:p>
          <a:p>
            <a:r>
              <a:rPr lang="es-ES" dirty="0"/>
              <a:t>La retórica implica adaptarse al público objetivo. Los comunicadores ajustan su mensaje, tono y estilo de presentación según las características de la audiencia para maximizar la persuasión.</a:t>
            </a:r>
          </a:p>
          <a:p>
            <a:r>
              <a:rPr lang="es-ES" dirty="0">
                <a:solidFill>
                  <a:srgbClr val="FF0000"/>
                </a:solidFill>
              </a:rPr>
              <a:t>Credibilidad del Orador:</a:t>
            </a:r>
          </a:p>
          <a:p>
            <a:r>
              <a:rPr lang="es-ES" dirty="0"/>
              <a:t>La credibilidad del comunicador es esencial. La audiencia es más propensa a ser persuadida por alguien que perciben como confiable, competente y ético. La retórica incluye la construcción y proyección de esta credibilidad.</a:t>
            </a:r>
            <a:endParaRPr lang="es-EC" dirty="0"/>
          </a:p>
        </p:txBody>
      </p:sp>
    </p:spTree>
    <p:extLst>
      <p:ext uri="{BB962C8B-B14F-4D97-AF65-F5344CB8AC3E}">
        <p14:creationId xmlns:p14="http://schemas.microsoft.com/office/powerpoint/2010/main" val="1783358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3E6414C-B4CB-4EFE-8246-10CAFF3D4922}"/>
              </a:ext>
            </a:extLst>
          </p:cNvPr>
          <p:cNvSpPr>
            <a:spLocks noGrp="1"/>
          </p:cNvSpPr>
          <p:nvPr>
            <p:ph idx="1"/>
          </p:nvPr>
        </p:nvSpPr>
        <p:spPr>
          <a:xfrm>
            <a:off x="371061" y="675861"/>
            <a:ext cx="10893287" cy="5764696"/>
          </a:xfrm>
        </p:spPr>
        <p:txBody>
          <a:bodyPr>
            <a:normAutofit/>
          </a:bodyPr>
          <a:lstStyle/>
          <a:p>
            <a:r>
              <a:rPr lang="es-ES" sz="3200" dirty="0">
                <a:solidFill>
                  <a:srgbClr val="FF0000"/>
                </a:solidFill>
              </a:rPr>
              <a:t>Volumen Adecuado:</a:t>
            </a:r>
          </a:p>
          <a:p>
            <a:r>
              <a:rPr lang="es-ES" sz="3200" dirty="0"/>
              <a:t>Ajustar el volumen de la voz según el entorno y la audiencia. Evitar hablar demasiado bajo o demasiado alto.</a:t>
            </a:r>
          </a:p>
          <a:p>
            <a:r>
              <a:rPr lang="es-ES" sz="3200" dirty="0">
                <a:solidFill>
                  <a:srgbClr val="FF0000"/>
                </a:solidFill>
              </a:rPr>
              <a:t>Velocidad del Habla:</a:t>
            </a:r>
          </a:p>
          <a:p>
            <a:r>
              <a:rPr lang="es-ES" sz="3200" dirty="0"/>
              <a:t>Regular la velocidad del habla para permitir una comprensión fácil. Evitar hablar demasiado rápido o demasiado lento.</a:t>
            </a:r>
          </a:p>
          <a:p>
            <a:r>
              <a:rPr lang="es-ES" sz="3200" dirty="0">
                <a:solidFill>
                  <a:srgbClr val="FF0000"/>
                </a:solidFill>
              </a:rPr>
              <a:t>Relajación de la Garganta:</a:t>
            </a:r>
          </a:p>
          <a:p>
            <a:r>
              <a:rPr lang="es-ES" sz="3200" dirty="0"/>
              <a:t>Mantener la garganta relajada al hablar. La tensión excesiva puede afectar la calidad vocal.</a:t>
            </a:r>
            <a:endParaRPr lang="es-EC" sz="3200" dirty="0"/>
          </a:p>
        </p:txBody>
      </p:sp>
    </p:spTree>
    <p:extLst>
      <p:ext uri="{BB962C8B-B14F-4D97-AF65-F5344CB8AC3E}">
        <p14:creationId xmlns:p14="http://schemas.microsoft.com/office/powerpoint/2010/main" val="28646580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01F5070-BE99-429A-B670-F0F901D24754}"/>
              </a:ext>
            </a:extLst>
          </p:cNvPr>
          <p:cNvSpPr>
            <a:spLocks noGrp="1"/>
          </p:cNvSpPr>
          <p:nvPr>
            <p:ph idx="1"/>
          </p:nvPr>
        </p:nvSpPr>
        <p:spPr>
          <a:xfrm>
            <a:off x="715617" y="251791"/>
            <a:ext cx="10551940" cy="6069496"/>
          </a:xfrm>
        </p:spPr>
        <p:txBody>
          <a:bodyPr>
            <a:normAutofit/>
          </a:bodyPr>
          <a:lstStyle/>
          <a:p>
            <a:pPr algn="just"/>
            <a:r>
              <a:rPr lang="es-ES" sz="3200" dirty="0">
                <a:solidFill>
                  <a:srgbClr val="FF0000"/>
                </a:solidFill>
              </a:rPr>
              <a:t>Uso de Lenguaje:</a:t>
            </a:r>
          </a:p>
          <a:p>
            <a:pPr algn="just"/>
            <a:r>
              <a:rPr lang="es-ES" sz="3200" dirty="0"/>
              <a:t>La elección cuidadosa de las palabras y el lenguaje es esencial. Los comunicadores utilizan un lenguaje claro, convincente y, en ocasiones, emotivo para transmitir su mensaje de manera efectiva.</a:t>
            </a:r>
          </a:p>
          <a:p>
            <a:pPr algn="just"/>
            <a:r>
              <a:rPr lang="es-ES" sz="3200" dirty="0">
                <a:solidFill>
                  <a:srgbClr val="FF0000"/>
                </a:solidFill>
              </a:rPr>
              <a:t>Énfasis en la Audiencia:</a:t>
            </a:r>
          </a:p>
          <a:p>
            <a:pPr algn="just"/>
            <a:r>
              <a:rPr lang="es-ES" sz="3200" dirty="0"/>
              <a:t>La retórica implica un enfoque en las necesidades y preocupaciones de la audiencia. Los comunicadores exitosos comprenden a su público y adaptan sus mensajes para resonar con sus valores y expectativas.</a:t>
            </a:r>
            <a:endParaRPr lang="es-EC" sz="3200" dirty="0"/>
          </a:p>
        </p:txBody>
      </p:sp>
    </p:spTree>
    <p:extLst>
      <p:ext uri="{BB962C8B-B14F-4D97-AF65-F5344CB8AC3E}">
        <p14:creationId xmlns:p14="http://schemas.microsoft.com/office/powerpoint/2010/main" val="38905254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55C61A-7F71-4930-99F4-226814FD8A43}"/>
              </a:ext>
            </a:extLst>
          </p:cNvPr>
          <p:cNvSpPr>
            <a:spLocks noGrp="1"/>
          </p:cNvSpPr>
          <p:nvPr>
            <p:ph type="title"/>
          </p:nvPr>
        </p:nvSpPr>
        <p:spPr>
          <a:xfrm>
            <a:off x="1087049" y="2021306"/>
            <a:ext cx="10530644" cy="2474936"/>
          </a:xfrm>
        </p:spPr>
        <p:txBody>
          <a:bodyPr>
            <a:normAutofit fontScale="90000"/>
          </a:bodyPr>
          <a:lstStyle/>
          <a:p>
            <a:r>
              <a:rPr lang="es-MX" dirty="0"/>
              <a:t>Formas individuales y grupales de la expresión oral disertaciones, discursos, oratoria, foro, mesa redonda y debate.</a:t>
            </a:r>
            <a:endParaRPr lang="es-419" dirty="0"/>
          </a:p>
        </p:txBody>
      </p:sp>
    </p:spTree>
    <p:extLst>
      <p:ext uri="{BB962C8B-B14F-4D97-AF65-F5344CB8AC3E}">
        <p14:creationId xmlns:p14="http://schemas.microsoft.com/office/powerpoint/2010/main" val="15536417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270F4A-0E76-46DE-9A29-D8D4CA76B7C3}"/>
              </a:ext>
            </a:extLst>
          </p:cNvPr>
          <p:cNvSpPr>
            <a:spLocks noGrp="1"/>
          </p:cNvSpPr>
          <p:nvPr>
            <p:ph type="title"/>
          </p:nvPr>
        </p:nvSpPr>
        <p:spPr>
          <a:xfrm>
            <a:off x="913795" y="253467"/>
            <a:ext cx="10353761" cy="813334"/>
          </a:xfrm>
        </p:spPr>
        <p:txBody>
          <a:bodyPr>
            <a:normAutofit fontScale="90000"/>
          </a:bodyPr>
          <a:lstStyle/>
          <a:p>
            <a:pPr algn="ctr"/>
            <a:r>
              <a:rPr lang="es-MX" cap="none" dirty="0">
                <a:solidFill>
                  <a:srgbClr val="FF0000"/>
                </a:solidFill>
              </a:rPr>
              <a:t>Ponencias y Declaraciones</a:t>
            </a:r>
            <a:endParaRPr lang="es-419" cap="none" dirty="0">
              <a:solidFill>
                <a:srgbClr val="FF0000"/>
              </a:solidFill>
            </a:endParaRPr>
          </a:p>
        </p:txBody>
      </p:sp>
      <p:sp>
        <p:nvSpPr>
          <p:cNvPr id="3" name="Marcador de contenido 2">
            <a:extLst>
              <a:ext uri="{FF2B5EF4-FFF2-40B4-BE49-F238E27FC236}">
                <a16:creationId xmlns:a16="http://schemas.microsoft.com/office/drawing/2014/main" id="{AA7A3061-72DC-4D0D-B8E8-3D1F5F86ADE1}"/>
              </a:ext>
            </a:extLst>
          </p:cNvPr>
          <p:cNvSpPr>
            <a:spLocks noGrp="1"/>
          </p:cNvSpPr>
          <p:nvPr>
            <p:ph idx="1"/>
          </p:nvPr>
        </p:nvSpPr>
        <p:spPr>
          <a:xfrm>
            <a:off x="913795" y="1066801"/>
            <a:ext cx="10353762" cy="5391751"/>
          </a:xfrm>
        </p:spPr>
        <p:txBody>
          <a:bodyPr>
            <a:normAutofit/>
          </a:bodyPr>
          <a:lstStyle/>
          <a:p>
            <a:pPr marL="0" indent="0" algn="just">
              <a:buNone/>
            </a:pPr>
            <a:r>
              <a:rPr lang="es-MX" sz="2800" dirty="0"/>
              <a:t>Las ponencias y declaraciones pueden variar ampliamente en su naturaleza y propósito. Aquí te proporciono algunas características generales:</a:t>
            </a:r>
          </a:p>
          <a:p>
            <a:pPr algn="just"/>
            <a:r>
              <a:rPr lang="es-MX" sz="2800" b="1" dirty="0">
                <a:solidFill>
                  <a:srgbClr val="FF0000"/>
                </a:solidFill>
              </a:rPr>
              <a:t>Características:</a:t>
            </a:r>
            <a:endParaRPr lang="es-MX" sz="2800" dirty="0">
              <a:solidFill>
                <a:srgbClr val="FF0000"/>
              </a:solidFill>
            </a:endParaRPr>
          </a:p>
          <a:p>
            <a:pPr marL="0" indent="0" algn="just">
              <a:buNone/>
            </a:pPr>
            <a:r>
              <a:rPr lang="es-MX" sz="2800" b="1" u="sng" dirty="0">
                <a:solidFill>
                  <a:srgbClr val="FF0000"/>
                </a:solidFill>
              </a:rPr>
              <a:t>Expresión de ideas:</a:t>
            </a:r>
            <a:r>
              <a:rPr lang="es-MX" sz="2800" u="sng" dirty="0">
                <a:solidFill>
                  <a:srgbClr val="FF0000"/>
                </a:solidFill>
              </a:rPr>
              <a:t> </a:t>
            </a:r>
            <a:r>
              <a:rPr lang="es-MX" sz="2800" dirty="0"/>
              <a:t>Tanto las ponencias como las declaraciones implican la comunicación de ideas, opiniones o información sobre un tema específico.</a:t>
            </a:r>
          </a:p>
          <a:p>
            <a:pPr marL="0" indent="0" algn="just">
              <a:buNone/>
            </a:pPr>
            <a:r>
              <a:rPr lang="es-MX" sz="2800" b="1" u="sng" dirty="0">
                <a:solidFill>
                  <a:srgbClr val="FF0000"/>
                </a:solidFill>
              </a:rPr>
              <a:t>Formalidad:</a:t>
            </a:r>
            <a:r>
              <a:rPr lang="es-MX" sz="2800" u="sng" dirty="0">
                <a:solidFill>
                  <a:srgbClr val="FF0000"/>
                </a:solidFill>
              </a:rPr>
              <a:t> </a:t>
            </a:r>
            <a:r>
              <a:rPr lang="es-MX" sz="2800" dirty="0"/>
              <a:t>Las ponencias suelen ser más formales y estructuradas, a menudo presentadas en conferencias, simposios o reuniones académicas. Las declaraciones pueden variar en formalidad, desde informes oficiales hasta comunicados de prensa o anuncios públicos.</a:t>
            </a:r>
          </a:p>
          <a:p>
            <a:endParaRPr lang="es-419" dirty="0"/>
          </a:p>
        </p:txBody>
      </p:sp>
    </p:spTree>
    <p:extLst>
      <p:ext uri="{BB962C8B-B14F-4D97-AF65-F5344CB8AC3E}">
        <p14:creationId xmlns:p14="http://schemas.microsoft.com/office/powerpoint/2010/main" val="223085852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14ED224-E9DD-4CDA-A9B4-E87414BD34D9}"/>
              </a:ext>
            </a:extLst>
          </p:cNvPr>
          <p:cNvSpPr>
            <a:spLocks noGrp="1"/>
          </p:cNvSpPr>
          <p:nvPr>
            <p:ph idx="1"/>
          </p:nvPr>
        </p:nvSpPr>
        <p:spPr>
          <a:xfrm>
            <a:off x="654518" y="1164657"/>
            <a:ext cx="10613039" cy="5043638"/>
          </a:xfrm>
        </p:spPr>
        <p:txBody>
          <a:bodyPr/>
          <a:lstStyle/>
          <a:p>
            <a:pPr marL="0" marR="0" lvl="0" indent="0" algn="just" defTabSz="914400" rtl="0" eaLnBrk="1" fontAlgn="auto" latinLnBrk="0" hangingPunct="1">
              <a:lnSpc>
                <a:spcPct val="120000"/>
              </a:lnSpc>
              <a:spcBef>
                <a:spcPts val="1000"/>
              </a:spcBef>
              <a:spcAft>
                <a:spcPts val="0"/>
              </a:spcAft>
              <a:buClrTx/>
              <a:buSzTx/>
              <a:buNone/>
              <a:tabLst/>
              <a:defRPr/>
            </a:pPr>
            <a:r>
              <a:rPr kumimoji="0" lang="es-MX" sz="2800" b="1" i="0" u="sng" strike="noStrike" kern="1200" cap="none" spc="0" normalizeH="0" baseline="0" noProof="0" dirty="0">
                <a:ln>
                  <a:noFill/>
                </a:ln>
                <a:solidFill>
                  <a:srgbClr val="FF0000"/>
                </a:solidFill>
                <a:effectLst>
                  <a:outerShdw blurRad="50800" dist="38100" dir="2700000" algn="tl" rotWithShape="0">
                    <a:srgbClr val="000000">
                      <a:alpha val="48000"/>
                    </a:srgbClr>
                  </a:outerShdw>
                </a:effectLst>
                <a:uLnTx/>
                <a:uFillTx/>
                <a:latin typeface="Rockwell" panose="02060603020205020403"/>
                <a:ea typeface="+mn-ea"/>
                <a:cs typeface="+mn-cs"/>
              </a:rPr>
              <a:t>Propósito:</a:t>
            </a:r>
            <a:r>
              <a:rPr kumimoji="0" lang="es-MX" sz="2800" b="0" i="0" u="sng" strike="noStrike" kern="1200" cap="none" spc="0" normalizeH="0" baseline="0" noProof="0" dirty="0">
                <a:ln>
                  <a:noFill/>
                </a:ln>
                <a:solidFill>
                  <a:srgbClr val="FF0000"/>
                </a:solidFill>
                <a:effectLst>
                  <a:outerShdw blurRad="50800" dist="38100" dir="2700000" algn="tl" rotWithShape="0">
                    <a:srgbClr val="000000">
                      <a:alpha val="48000"/>
                    </a:srgbClr>
                  </a:outerShdw>
                </a:effectLst>
                <a:uLnTx/>
                <a:uFillTx/>
                <a:latin typeface="Rockwell" panose="02060603020205020403"/>
                <a:ea typeface="+mn-ea"/>
                <a:cs typeface="+mn-cs"/>
              </a:rPr>
              <a:t> </a:t>
            </a:r>
            <a:r>
              <a:rPr kumimoji="0" lang="es-MX" sz="2800" b="0" i="0" u="none" strike="noStrike" kern="1200" cap="none" spc="0" normalizeH="0" baseline="0" noProof="0" dirty="0">
                <a:ln>
                  <a:noFill/>
                </a:ln>
                <a:effectLst>
                  <a:outerShdw blurRad="50800" dist="38100" dir="2700000" algn="tl" rotWithShape="0">
                    <a:srgbClr val="000000">
                      <a:alpha val="48000"/>
                    </a:srgbClr>
                  </a:outerShdw>
                </a:effectLst>
                <a:uLnTx/>
                <a:uFillTx/>
                <a:latin typeface="Rockwell" panose="02060603020205020403"/>
                <a:ea typeface="+mn-ea"/>
                <a:cs typeface="+mn-cs"/>
              </a:rPr>
              <a:t>Las ponencias suelen tener un propósito educativo o informativo, mientras que las declaraciones pueden tener objetivos diversos, como informar al público, expresar una postura política o responder a eventos actuales.</a:t>
            </a:r>
          </a:p>
          <a:p>
            <a:pPr marL="0" marR="0" lvl="0" indent="0" algn="just" defTabSz="914400" rtl="0" eaLnBrk="1" fontAlgn="auto" latinLnBrk="0" hangingPunct="1">
              <a:lnSpc>
                <a:spcPct val="120000"/>
              </a:lnSpc>
              <a:spcBef>
                <a:spcPts val="1000"/>
              </a:spcBef>
              <a:spcAft>
                <a:spcPts val="0"/>
              </a:spcAft>
              <a:buClrTx/>
              <a:buSzTx/>
              <a:buNone/>
              <a:tabLst/>
              <a:defRPr/>
            </a:pPr>
            <a:r>
              <a:rPr kumimoji="0" lang="es-MX" sz="2800" b="1" i="0" u="sng" strike="noStrike" kern="1200" cap="none" spc="0" normalizeH="0" baseline="0" noProof="0" dirty="0">
                <a:ln>
                  <a:noFill/>
                </a:ln>
                <a:solidFill>
                  <a:srgbClr val="FF0000"/>
                </a:solidFill>
                <a:effectLst>
                  <a:outerShdw blurRad="50800" dist="38100" dir="2700000" algn="tl" rotWithShape="0">
                    <a:srgbClr val="000000">
                      <a:alpha val="48000"/>
                    </a:srgbClr>
                  </a:outerShdw>
                </a:effectLst>
                <a:uLnTx/>
                <a:uFillTx/>
                <a:latin typeface="Rockwell" panose="02060603020205020403"/>
                <a:ea typeface="+mn-ea"/>
                <a:cs typeface="+mn-cs"/>
              </a:rPr>
              <a:t>Audiencia:</a:t>
            </a:r>
            <a:r>
              <a:rPr kumimoji="0" lang="es-MX" sz="2800" b="0" i="0" u="sng" strike="noStrike" kern="1200" cap="none" spc="0" normalizeH="0" baseline="0" noProof="0" dirty="0">
                <a:ln>
                  <a:noFill/>
                </a:ln>
                <a:solidFill>
                  <a:srgbClr val="FF0000"/>
                </a:solidFill>
                <a:effectLst>
                  <a:outerShdw blurRad="50800" dist="38100" dir="2700000" algn="tl" rotWithShape="0">
                    <a:srgbClr val="000000">
                      <a:alpha val="48000"/>
                    </a:srgbClr>
                  </a:outerShdw>
                </a:effectLst>
                <a:uLnTx/>
                <a:uFillTx/>
                <a:latin typeface="Rockwell" panose="02060603020205020403"/>
                <a:ea typeface="+mn-ea"/>
                <a:cs typeface="+mn-cs"/>
              </a:rPr>
              <a:t> </a:t>
            </a:r>
            <a:r>
              <a:rPr kumimoji="0" lang="es-MX" sz="2800" b="0" i="0" u="none" strike="noStrike" kern="1200" cap="none" spc="0" normalizeH="0" baseline="0" noProof="0" dirty="0">
                <a:ln>
                  <a:noFill/>
                </a:ln>
                <a:effectLst>
                  <a:outerShdw blurRad="50800" dist="38100" dir="2700000" algn="tl" rotWithShape="0">
                    <a:srgbClr val="000000">
                      <a:alpha val="48000"/>
                    </a:srgbClr>
                  </a:outerShdw>
                </a:effectLst>
                <a:uLnTx/>
                <a:uFillTx/>
                <a:latin typeface="Rockwell" panose="02060603020205020403"/>
                <a:ea typeface="+mn-ea"/>
                <a:cs typeface="+mn-cs"/>
              </a:rPr>
              <a:t>Las ponencias suelen dirigirse a audiencias específicas, como académicos, profesionales o expertos en un campo determinado. Las declaraciones pueden dirigirse a una audiencia más amplia, incluyendo al público en general, medios de comunicación o instituciones gubernamentales.</a:t>
            </a:r>
          </a:p>
          <a:p>
            <a:endParaRPr lang="es-419" dirty="0"/>
          </a:p>
        </p:txBody>
      </p:sp>
    </p:spTree>
    <p:extLst>
      <p:ext uri="{BB962C8B-B14F-4D97-AF65-F5344CB8AC3E}">
        <p14:creationId xmlns:p14="http://schemas.microsoft.com/office/powerpoint/2010/main" val="115053200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0E5E739-5028-43AC-A249-BCD0071A27D9}"/>
              </a:ext>
            </a:extLst>
          </p:cNvPr>
          <p:cNvSpPr>
            <a:spLocks noGrp="1"/>
          </p:cNvSpPr>
          <p:nvPr>
            <p:ph idx="1"/>
          </p:nvPr>
        </p:nvSpPr>
        <p:spPr>
          <a:xfrm>
            <a:off x="913795" y="1126156"/>
            <a:ext cx="10353762" cy="4665044"/>
          </a:xfrm>
        </p:spPr>
        <p:txBody>
          <a:bodyPr/>
          <a:lstStyle/>
          <a:p>
            <a:pPr algn="just"/>
            <a:r>
              <a:rPr lang="es-MX" sz="3200" b="1" dirty="0"/>
              <a:t>Ejemplos:</a:t>
            </a:r>
            <a:endParaRPr lang="es-MX" sz="3200" dirty="0"/>
          </a:p>
          <a:p>
            <a:pPr marL="0" indent="0" algn="just">
              <a:buNone/>
            </a:pPr>
            <a:r>
              <a:rPr lang="es-MX" sz="3200" b="1" dirty="0"/>
              <a:t>    Ponencias:</a:t>
            </a:r>
            <a:endParaRPr lang="es-MX" sz="3200" dirty="0"/>
          </a:p>
          <a:p>
            <a:pPr marL="742950" lvl="1" indent="-285750" algn="just">
              <a:buFont typeface="+mj-lt"/>
              <a:buAutoNum type="arabicPeriod"/>
            </a:pPr>
            <a:r>
              <a:rPr lang="es-MX" sz="2800" dirty="0"/>
              <a:t>Una presentación en una conferencia científica sobre los avances en medicina genética.</a:t>
            </a:r>
          </a:p>
          <a:p>
            <a:pPr marL="742950" lvl="1" indent="-285750" algn="just">
              <a:buFont typeface="+mj-lt"/>
              <a:buAutoNum type="arabicPeriod"/>
            </a:pPr>
            <a:r>
              <a:rPr lang="es-MX" sz="2800" dirty="0"/>
              <a:t>Una charla en una universidad sobre el impacto social de la inteligencia artificial.</a:t>
            </a:r>
          </a:p>
          <a:p>
            <a:pPr marL="742950" lvl="1" indent="-285750" algn="just">
              <a:buFont typeface="+mj-lt"/>
              <a:buAutoNum type="arabicPeriod"/>
            </a:pPr>
            <a:r>
              <a:rPr lang="es-MX" sz="2800" dirty="0"/>
              <a:t>Una exposición en un museo sobre la historia del arte renacentista.</a:t>
            </a:r>
          </a:p>
          <a:p>
            <a:endParaRPr lang="es-419" dirty="0"/>
          </a:p>
        </p:txBody>
      </p:sp>
    </p:spTree>
    <p:extLst>
      <p:ext uri="{BB962C8B-B14F-4D97-AF65-F5344CB8AC3E}">
        <p14:creationId xmlns:p14="http://schemas.microsoft.com/office/powerpoint/2010/main" val="213958544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DB2B143-F822-45C3-BDD4-925CD0DF73E8}"/>
              </a:ext>
            </a:extLst>
          </p:cNvPr>
          <p:cNvSpPr>
            <a:spLocks noGrp="1"/>
          </p:cNvSpPr>
          <p:nvPr>
            <p:ph idx="1"/>
          </p:nvPr>
        </p:nvSpPr>
        <p:spPr>
          <a:xfrm>
            <a:off x="913795" y="924025"/>
            <a:ext cx="10353762" cy="4867175"/>
          </a:xfrm>
        </p:spPr>
        <p:txBody>
          <a:bodyPr>
            <a:normAutofit/>
          </a:bodyPr>
          <a:lstStyle/>
          <a:p>
            <a:pPr algn="just"/>
            <a:r>
              <a:rPr lang="es-MX" sz="2800" b="1" dirty="0"/>
              <a:t>Ejemplos:</a:t>
            </a:r>
          </a:p>
          <a:p>
            <a:pPr algn="just"/>
            <a:r>
              <a:rPr lang="es-MX" sz="2800" b="1" dirty="0"/>
              <a:t>Declaraciones:</a:t>
            </a:r>
            <a:endParaRPr lang="es-MX" sz="2800" dirty="0"/>
          </a:p>
          <a:p>
            <a:pPr algn="just">
              <a:buFont typeface="Arial" panose="020B0604020202020204" pitchFamily="34" charset="0"/>
              <a:buChar char="•"/>
            </a:pPr>
            <a:r>
              <a:rPr lang="es-MX" sz="2800" dirty="0"/>
              <a:t>Un comunicado de prensa de una empresa anunciando sus resultados financieros trimestrales.</a:t>
            </a:r>
          </a:p>
          <a:p>
            <a:pPr algn="just">
              <a:buFont typeface="Arial" panose="020B0604020202020204" pitchFamily="34" charset="0"/>
              <a:buChar char="•"/>
            </a:pPr>
            <a:r>
              <a:rPr lang="es-MX" sz="2800" dirty="0"/>
              <a:t>Una declaración oficial de un gobierno sobre su postura ante un conflicto internacional.</a:t>
            </a:r>
          </a:p>
          <a:p>
            <a:pPr algn="just">
              <a:buFont typeface="Arial" panose="020B0604020202020204" pitchFamily="34" charset="0"/>
              <a:buChar char="•"/>
            </a:pPr>
            <a:r>
              <a:rPr lang="es-MX" sz="2800" dirty="0"/>
              <a:t>Un comunicado de una organización no gubernamental condenando los abusos contra los derechos humanos en una región específica.</a:t>
            </a:r>
          </a:p>
          <a:p>
            <a:endParaRPr lang="es-419" dirty="0"/>
          </a:p>
        </p:txBody>
      </p:sp>
    </p:spTree>
    <p:extLst>
      <p:ext uri="{BB962C8B-B14F-4D97-AF65-F5344CB8AC3E}">
        <p14:creationId xmlns:p14="http://schemas.microsoft.com/office/powerpoint/2010/main" val="366361374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07A8404-7646-4A80-890F-BBB9BC093EC6}"/>
              </a:ext>
            </a:extLst>
          </p:cNvPr>
          <p:cNvSpPr>
            <a:spLocks noGrp="1"/>
          </p:cNvSpPr>
          <p:nvPr>
            <p:ph idx="1"/>
          </p:nvPr>
        </p:nvSpPr>
        <p:spPr>
          <a:xfrm>
            <a:off x="913795" y="861391"/>
            <a:ext cx="10353762" cy="5645426"/>
          </a:xfrm>
        </p:spPr>
        <p:txBody>
          <a:bodyPr>
            <a:normAutofit/>
          </a:bodyPr>
          <a:lstStyle/>
          <a:p>
            <a:pPr algn="just"/>
            <a:r>
              <a:rPr lang="es-ES" sz="2800" dirty="0">
                <a:solidFill>
                  <a:srgbClr val="FF0000"/>
                </a:solidFill>
              </a:rPr>
              <a:t>Debate:</a:t>
            </a:r>
          </a:p>
          <a:p>
            <a:pPr algn="just"/>
            <a:r>
              <a:rPr lang="es-ES" sz="2800" dirty="0"/>
              <a:t>Definición: Un intercambio estructurado de argumentos entre dos equipos con puntos de vista opuestos sobre un tema específico.</a:t>
            </a:r>
          </a:p>
          <a:p>
            <a:pPr algn="just"/>
            <a:r>
              <a:rPr lang="es-ES" sz="2800" dirty="0"/>
              <a:t>Características: Participantes se dividen en equipos a favor y en contra del tema. Cada equipo presenta argumentos para respaldar su posición.</a:t>
            </a:r>
          </a:p>
          <a:p>
            <a:pPr algn="just"/>
            <a:r>
              <a:rPr lang="es-ES" sz="2800" b="0" i="0" dirty="0">
                <a:effectLst/>
                <a:latin typeface="Söhne"/>
              </a:rPr>
              <a:t>Ejemplo: Un debate estudiantil sobre la importancia de la inteligencia artificial en la sociedad, con un equipo argumentando a favor y otro en contra.</a:t>
            </a:r>
            <a:endParaRPr lang="es-EC" sz="2800" dirty="0"/>
          </a:p>
        </p:txBody>
      </p:sp>
    </p:spTree>
    <p:extLst>
      <p:ext uri="{BB962C8B-B14F-4D97-AF65-F5344CB8AC3E}">
        <p14:creationId xmlns:p14="http://schemas.microsoft.com/office/powerpoint/2010/main" val="188370956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3C95FE4-B6A8-4D92-9D39-8AA374B8137D}"/>
              </a:ext>
            </a:extLst>
          </p:cNvPr>
          <p:cNvSpPr>
            <a:spLocks noGrp="1"/>
          </p:cNvSpPr>
          <p:nvPr>
            <p:ph idx="1"/>
          </p:nvPr>
        </p:nvSpPr>
        <p:spPr>
          <a:xfrm>
            <a:off x="530087" y="344558"/>
            <a:ext cx="10816983" cy="6321286"/>
          </a:xfrm>
        </p:spPr>
        <p:txBody>
          <a:bodyPr/>
          <a:lstStyle/>
          <a:p>
            <a:pPr algn="just"/>
            <a:r>
              <a:rPr lang="es-ES" sz="3600" b="1" i="0" dirty="0">
                <a:solidFill>
                  <a:srgbClr val="FF0000"/>
                </a:solidFill>
                <a:effectLst/>
                <a:latin typeface="Söhne"/>
              </a:rPr>
              <a:t>Foro o Panel:</a:t>
            </a:r>
            <a:endParaRPr lang="es-ES" sz="3600" b="0" i="0" dirty="0">
              <a:solidFill>
                <a:srgbClr val="FF0000"/>
              </a:solidFill>
              <a:effectLst/>
              <a:latin typeface="Söhne"/>
            </a:endParaRPr>
          </a:p>
          <a:p>
            <a:pPr algn="just">
              <a:buFont typeface="Arial" panose="020B0604020202020204" pitchFamily="34" charset="0"/>
              <a:buChar char="•"/>
            </a:pPr>
            <a:r>
              <a:rPr lang="es-ES" sz="3600" b="1" i="0" dirty="0">
                <a:effectLst/>
                <a:latin typeface="Söhne"/>
              </a:rPr>
              <a:t>Definición:</a:t>
            </a:r>
            <a:r>
              <a:rPr lang="es-ES" sz="3600" b="0" i="0" dirty="0">
                <a:effectLst/>
                <a:latin typeface="Söhne"/>
              </a:rPr>
              <a:t> Un grupo de expertos o individuos discute un tema frente a una audiencia.</a:t>
            </a:r>
          </a:p>
          <a:p>
            <a:pPr algn="just">
              <a:buFont typeface="Arial" panose="020B0604020202020204" pitchFamily="34" charset="0"/>
              <a:buChar char="•"/>
            </a:pPr>
            <a:r>
              <a:rPr lang="es-ES" sz="3600" b="1" i="0" dirty="0">
                <a:effectLst/>
                <a:latin typeface="Söhne"/>
              </a:rPr>
              <a:t>Características:</a:t>
            </a:r>
            <a:r>
              <a:rPr lang="es-ES" sz="3600" b="0" i="0" dirty="0">
                <a:effectLst/>
                <a:latin typeface="Söhne"/>
              </a:rPr>
              <a:t> Cada miembro del panel o foro aporta perspectivas únicas sobre el tema, y la audiencia puede realizar preguntas al final.</a:t>
            </a:r>
          </a:p>
          <a:p>
            <a:pPr algn="just"/>
            <a:r>
              <a:rPr lang="es-ES" sz="3200" dirty="0"/>
              <a:t>Ejemplo: Un panel de expertos en medio ambiente discutiendo los desafíos del cambio climático en una conferencia.</a:t>
            </a:r>
            <a:endParaRPr lang="es-EC" sz="3200" dirty="0"/>
          </a:p>
        </p:txBody>
      </p:sp>
    </p:spTree>
    <p:extLst>
      <p:ext uri="{BB962C8B-B14F-4D97-AF65-F5344CB8AC3E}">
        <p14:creationId xmlns:p14="http://schemas.microsoft.com/office/powerpoint/2010/main" val="379997079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4D5BC49-59E6-4507-8412-B75EB208119F}"/>
              </a:ext>
            </a:extLst>
          </p:cNvPr>
          <p:cNvSpPr>
            <a:spLocks noGrp="1"/>
          </p:cNvSpPr>
          <p:nvPr>
            <p:ph idx="1"/>
          </p:nvPr>
        </p:nvSpPr>
        <p:spPr>
          <a:xfrm>
            <a:off x="424070" y="874643"/>
            <a:ext cx="10843487" cy="5632174"/>
          </a:xfrm>
        </p:spPr>
        <p:txBody>
          <a:bodyPr>
            <a:normAutofit/>
          </a:bodyPr>
          <a:lstStyle/>
          <a:p>
            <a:pPr algn="just"/>
            <a:r>
              <a:rPr lang="es-ES" sz="3200" b="1" i="0" dirty="0">
                <a:solidFill>
                  <a:srgbClr val="FF0000"/>
                </a:solidFill>
                <a:effectLst/>
                <a:latin typeface="Söhne"/>
              </a:rPr>
              <a:t>Entrevista Grupal:</a:t>
            </a:r>
            <a:endParaRPr lang="es-ES" sz="3200" b="0" i="0" dirty="0">
              <a:solidFill>
                <a:srgbClr val="FF0000"/>
              </a:solidFill>
              <a:effectLst/>
              <a:latin typeface="Söhne"/>
            </a:endParaRPr>
          </a:p>
          <a:p>
            <a:pPr algn="just">
              <a:buFont typeface="Arial" panose="020B0604020202020204" pitchFamily="34" charset="0"/>
              <a:buChar char="•"/>
            </a:pPr>
            <a:r>
              <a:rPr lang="es-ES" sz="3200" b="1" i="0" dirty="0">
                <a:effectLst/>
                <a:latin typeface="Söhne"/>
              </a:rPr>
              <a:t>Definición:</a:t>
            </a:r>
            <a:r>
              <a:rPr lang="es-ES" sz="3200" b="0" i="0" dirty="0">
                <a:effectLst/>
                <a:latin typeface="Söhne"/>
              </a:rPr>
              <a:t> Una conversación entre un entrevistador y un grupo de personas, generalmente con el propósito de obtener diversas opiniones sobre un tema.</a:t>
            </a:r>
          </a:p>
          <a:p>
            <a:pPr algn="just">
              <a:buFont typeface="Arial" panose="020B0604020202020204" pitchFamily="34" charset="0"/>
              <a:buChar char="•"/>
            </a:pPr>
            <a:r>
              <a:rPr lang="es-ES" sz="3200" b="1" i="0" dirty="0">
                <a:effectLst/>
                <a:latin typeface="Söhne"/>
              </a:rPr>
              <a:t>Características:</a:t>
            </a:r>
            <a:r>
              <a:rPr lang="es-ES" sz="3200" b="0" i="0" dirty="0">
                <a:effectLst/>
                <a:latin typeface="Söhne"/>
              </a:rPr>
              <a:t> Múltiples participantes comparten sus experiencias y puntos de vista sobre un tema en común.</a:t>
            </a:r>
          </a:p>
          <a:p>
            <a:pPr algn="just">
              <a:buFont typeface="Arial" panose="020B0604020202020204" pitchFamily="34" charset="0"/>
              <a:buChar char="•"/>
            </a:pPr>
            <a:r>
              <a:rPr lang="es-ES" sz="3200" b="0" i="0" dirty="0">
                <a:effectLst/>
                <a:latin typeface="Söhne"/>
              </a:rPr>
              <a:t>Ejemplo: Una entrevista grupal a padres de familia para obtener diferentes perspectivas sobre la educación a distancia durante la pandemia.</a:t>
            </a:r>
          </a:p>
          <a:p>
            <a:endParaRPr lang="es-EC" dirty="0"/>
          </a:p>
        </p:txBody>
      </p:sp>
    </p:spTree>
    <p:extLst>
      <p:ext uri="{BB962C8B-B14F-4D97-AF65-F5344CB8AC3E}">
        <p14:creationId xmlns:p14="http://schemas.microsoft.com/office/powerpoint/2010/main" val="144785644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F2B7962-CF78-48DC-A177-FE6A6D6E7CAE}"/>
              </a:ext>
            </a:extLst>
          </p:cNvPr>
          <p:cNvSpPr>
            <a:spLocks noGrp="1"/>
          </p:cNvSpPr>
          <p:nvPr>
            <p:ph idx="1"/>
          </p:nvPr>
        </p:nvSpPr>
        <p:spPr>
          <a:xfrm>
            <a:off x="371061" y="755373"/>
            <a:ext cx="10896496" cy="5552661"/>
          </a:xfrm>
        </p:spPr>
        <p:txBody>
          <a:bodyPr>
            <a:normAutofit/>
          </a:bodyPr>
          <a:lstStyle/>
          <a:p>
            <a:pPr algn="just"/>
            <a:r>
              <a:rPr lang="es-ES" sz="3200" b="1" i="0" dirty="0">
                <a:solidFill>
                  <a:srgbClr val="FF0000"/>
                </a:solidFill>
                <a:effectLst/>
                <a:latin typeface="Söhne"/>
              </a:rPr>
              <a:t>Mesa Redonda:</a:t>
            </a:r>
            <a:endParaRPr lang="es-ES" sz="3200" b="0" i="0" dirty="0">
              <a:solidFill>
                <a:srgbClr val="FF0000"/>
              </a:solidFill>
              <a:effectLst/>
              <a:latin typeface="Söhne"/>
            </a:endParaRPr>
          </a:p>
          <a:p>
            <a:pPr algn="just">
              <a:buFont typeface="Arial" panose="020B0604020202020204" pitchFamily="34" charset="0"/>
              <a:buChar char="•"/>
            </a:pPr>
            <a:r>
              <a:rPr lang="es-ES" sz="3200" b="1" i="0" dirty="0">
                <a:effectLst/>
                <a:latin typeface="Söhne"/>
              </a:rPr>
              <a:t>Definición:</a:t>
            </a:r>
            <a:r>
              <a:rPr lang="es-ES" sz="3200" b="0" i="0" dirty="0">
                <a:effectLst/>
                <a:latin typeface="Söhne"/>
              </a:rPr>
              <a:t> Un grupo de expertos discute un tema en un formato más informal y participativo.</a:t>
            </a:r>
          </a:p>
          <a:p>
            <a:pPr algn="just">
              <a:buFont typeface="Arial" panose="020B0604020202020204" pitchFamily="34" charset="0"/>
              <a:buChar char="•"/>
            </a:pPr>
            <a:r>
              <a:rPr lang="es-ES" sz="3200" b="1" i="0" dirty="0">
                <a:effectLst/>
                <a:latin typeface="Söhne"/>
              </a:rPr>
              <a:t>Características:</a:t>
            </a:r>
            <a:r>
              <a:rPr lang="es-ES" sz="3200" b="0" i="0" dirty="0">
                <a:effectLst/>
                <a:latin typeface="Söhne"/>
              </a:rPr>
              <a:t> Los participantes se sientan en una mesa, fomentando una conversación abierta y la interacción entre ellos.</a:t>
            </a:r>
          </a:p>
          <a:p>
            <a:pPr algn="just">
              <a:buFont typeface="Arial" panose="020B0604020202020204" pitchFamily="34" charset="0"/>
              <a:buChar char="•"/>
            </a:pPr>
            <a:endParaRPr lang="es-ES" sz="3200" b="0" i="0" dirty="0">
              <a:solidFill>
                <a:srgbClr val="D1D5DB"/>
              </a:solidFill>
              <a:effectLst/>
              <a:latin typeface="Söhne"/>
            </a:endParaRPr>
          </a:p>
          <a:p>
            <a:pPr algn="just"/>
            <a:r>
              <a:rPr lang="es-ES" sz="3200" dirty="0"/>
              <a:t>Ejemplo: Una mesa redonda sobre la diversidad en el lugar de trabajo, con profesionales de diversas industrias compartiendo sus experiencias.</a:t>
            </a:r>
            <a:endParaRPr lang="es-EC" sz="3200" dirty="0"/>
          </a:p>
        </p:txBody>
      </p:sp>
    </p:spTree>
    <p:extLst>
      <p:ext uri="{BB962C8B-B14F-4D97-AF65-F5344CB8AC3E}">
        <p14:creationId xmlns:p14="http://schemas.microsoft.com/office/powerpoint/2010/main" val="2016422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3D2FA44-F9D4-44B5-9220-5034314F30CF}"/>
              </a:ext>
            </a:extLst>
          </p:cNvPr>
          <p:cNvSpPr>
            <a:spLocks noGrp="1"/>
          </p:cNvSpPr>
          <p:nvPr>
            <p:ph idx="1"/>
          </p:nvPr>
        </p:nvSpPr>
        <p:spPr>
          <a:xfrm>
            <a:off x="530086" y="993913"/>
            <a:ext cx="11052313" cy="5155096"/>
          </a:xfrm>
        </p:spPr>
        <p:txBody>
          <a:bodyPr>
            <a:normAutofit/>
          </a:bodyPr>
          <a:lstStyle/>
          <a:p>
            <a:r>
              <a:rPr lang="es-ES" sz="2400" dirty="0">
                <a:solidFill>
                  <a:srgbClr val="FF0000"/>
                </a:solidFill>
              </a:rPr>
              <a:t>Evitar Carraspeo Excesivo:</a:t>
            </a:r>
          </a:p>
          <a:p>
            <a:r>
              <a:rPr lang="es-ES" sz="2400" dirty="0"/>
              <a:t>Evitar carraspear en exceso, ya que puede irritar las cuerdas vocales. Beber agua es más efectivo para mantener la garganta hidratada.</a:t>
            </a:r>
          </a:p>
          <a:p>
            <a:r>
              <a:rPr lang="es-ES" sz="2400" dirty="0">
                <a:solidFill>
                  <a:srgbClr val="FF0000"/>
                </a:solidFill>
              </a:rPr>
              <a:t>Cuidado con los Cambios Bruscos de Voz:</a:t>
            </a:r>
          </a:p>
          <a:p>
            <a:r>
              <a:rPr lang="es-ES" sz="2400" dirty="0"/>
              <a:t>Evitar cambios bruscos en la voz, como gritar repentinamente. Esto puede causar daño a las cuerdas vocales.</a:t>
            </a:r>
          </a:p>
          <a:p>
            <a:r>
              <a:rPr lang="es-ES" sz="2400" dirty="0">
                <a:solidFill>
                  <a:srgbClr val="FF0000"/>
                </a:solidFill>
              </a:rPr>
              <a:t>Descanso Vocal:</a:t>
            </a:r>
          </a:p>
          <a:p>
            <a:r>
              <a:rPr lang="es-ES" sz="2400" dirty="0"/>
              <a:t>Descansar la voz en caso de fatiga. Si sientes molestias o notas cambios en tu voz, dale tiempo de recuperación.</a:t>
            </a:r>
          </a:p>
          <a:p>
            <a:r>
              <a:rPr lang="es-ES" sz="2400" dirty="0">
                <a:solidFill>
                  <a:srgbClr val="FF0000"/>
                </a:solidFill>
              </a:rPr>
              <a:t>Evitar Carreras Vocales:</a:t>
            </a:r>
          </a:p>
          <a:p>
            <a:r>
              <a:rPr lang="es-ES" sz="2400" dirty="0"/>
              <a:t>Evitar hablar en exceso sin descanso. Planificar pausas durante largas conversaciones o presentaciones.</a:t>
            </a:r>
            <a:endParaRPr lang="es-EC" sz="2400" dirty="0"/>
          </a:p>
        </p:txBody>
      </p:sp>
    </p:spTree>
    <p:extLst>
      <p:ext uri="{BB962C8B-B14F-4D97-AF65-F5344CB8AC3E}">
        <p14:creationId xmlns:p14="http://schemas.microsoft.com/office/powerpoint/2010/main" val="244866437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8BCFBC7-4AC2-41FB-A197-45C025E1F0C1}"/>
              </a:ext>
            </a:extLst>
          </p:cNvPr>
          <p:cNvSpPr>
            <a:spLocks noGrp="1"/>
          </p:cNvSpPr>
          <p:nvPr>
            <p:ph idx="1"/>
          </p:nvPr>
        </p:nvSpPr>
        <p:spPr>
          <a:xfrm>
            <a:off x="463826" y="556591"/>
            <a:ext cx="10803731" cy="5870713"/>
          </a:xfrm>
        </p:spPr>
        <p:txBody>
          <a:bodyPr>
            <a:normAutofit/>
          </a:bodyPr>
          <a:lstStyle/>
          <a:p>
            <a:pPr algn="just"/>
            <a:r>
              <a:rPr lang="es-ES" sz="3200" b="1" i="0" dirty="0">
                <a:solidFill>
                  <a:srgbClr val="FF0000"/>
                </a:solidFill>
                <a:effectLst/>
                <a:latin typeface="Söhne"/>
              </a:rPr>
              <a:t>Simposio:</a:t>
            </a:r>
            <a:endParaRPr lang="es-ES" sz="3200" b="0" i="0" dirty="0">
              <a:solidFill>
                <a:srgbClr val="FF0000"/>
              </a:solidFill>
              <a:effectLst/>
              <a:latin typeface="Söhne"/>
            </a:endParaRPr>
          </a:p>
          <a:p>
            <a:pPr algn="just">
              <a:buFont typeface="Arial" panose="020B0604020202020204" pitchFamily="34" charset="0"/>
              <a:buChar char="•"/>
            </a:pPr>
            <a:r>
              <a:rPr lang="es-ES" sz="3200" b="1" i="0" dirty="0">
                <a:effectLst/>
                <a:latin typeface="Söhne"/>
              </a:rPr>
              <a:t>Definición:</a:t>
            </a:r>
            <a:r>
              <a:rPr lang="es-ES" sz="3200" b="0" i="0" dirty="0">
                <a:effectLst/>
                <a:latin typeface="Söhne"/>
              </a:rPr>
              <a:t> Una serie de presentaciones o discursos breves sobre un tema específico, seguido de una discusión.</a:t>
            </a:r>
          </a:p>
          <a:p>
            <a:pPr algn="just">
              <a:buFont typeface="Arial" panose="020B0604020202020204" pitchFamily="34" charset="0"/>
              <a:buChar char="•"/>
            </a:pPr>
            <a:r>
              <a:rPr lang="es-ES" sz="3200" b="1" i="0" dirty="0">
                <a:effectLst/>
                <a:latin typeface="Söhne"/>
              </a:rPr>
              <a:t>Características:</a:t>
            </a:r>
            <a:r>
              <a:rPr lang="es-ES" sz="3200" b="0" i="0" dirty="0">
                <a:effectLst/>
                <a:latin typeface="Söhne"/>
              </a:rPr>
              <a:t> Cada participante presenta una perspectiva única del tema antes de abrirlo a la audiencia para preguntas y comentarios.</a:t>
            </a:r>
          </a:p>
          <a:p>
            <a:pPr algn="just">
              <a:buFont typeface="Arial" panose="020B0604020202020204" pitchFamily="34" charset="0"/>
              <a:buChar char="•"/>
            </a:pPr>
            <a:endParaRPr lang="es-ES" sz="3200" b="0" i="0" dirty="0">
              <a:solidFill>
                <a:srgbClr val="D1D5DB"/>
              </a:solidFill>
              <a:effectLst/>
              <a:latin typeface="Söhne"/>
            </a:endParaRPr>
          </a:p>
          <a:p>
            <a:pPr algn="just"/>
            <a:r>
              <a:rPr lang="es-ES" sz="3200" dirty="0"/>
              <a:t>Ejemplo: Un simposio médico donde varios expertos presentan investigaciones recientes sobre tratamientos para una enfermedad específica.</a:t>
            </a:r>
            <a:endParaRPr lang="es-EC" sz="3200" dirty="0"/>
          </a:p>
        </p:txBody>
      </p:sp>
    </p:spTree>
    <p:extLst>
      <p:ext uri="{BB962C8B-B14F-4D97-AF65-F5344CB8AC3E}">
        <p14:creationId xmlns:p14="http://schemas.microsoft.com/office/powerpoint/2010/main" val="111883380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458B90F-5A41-4728-8B27-25233751AF4A}"/>
              </a:ext>
            </a:extLst>
          </p:cNvPr>
          <p:cNvSpPr>
            <a:spLocks noGrp="1"/>
          </p:cNvSpPr>
          <p:nvPr>
            <p:ph idx="1"/>
          </p:nvPr>
        </p:nvSpPr>
        <p:spPr>
          <a:xfrm>
            <a:off x="410817" y="198783"/>
            <a:ext cx="10856740" cy="6096000"/>
          </a:xfrm>
        </p:spPr>
        <p:txBody>
          <a:bodyPr>
            <a:normAutofit/>
          </a:bodyPr>
          <a:lstStyle/>
          <a:p>
            <a:pPr algn="just"/>
            <a:r>
              <a:rPr lang="es-ES" sz="3200" b="1" i="0" dirty="0">
                <a:solidFill>
                  <a:srgbClr val="FF0000"/>
                </a:solidFill>
                <a:effectLst/>
                <a:latin typeface="Söhne"/>
              </a:rPr>
              <a:t>Seminario:</a:t>
            </a:r>
            <a:endParaRPr lang="es-ES" sz="3200" b="0" i="0" dirty="0">
              <a:solidFill>
                <a:srgbClr val="FF0000"/>
              </a:solidFill>
              <a:effectLst/>
              <a:latin typeface="Söhne"/>
            </a:endParaRPr>
          </a:p>
          <a:p>
            <a:pPr algn="just">
              <a:buFont typeface="Arial" panose="020B0604020202020204" pitchFamily="34" charset="0"/>
              <a:buChar char="•"/>
            </a:pPr>
            <a:r>
              <a:rPr lang="es-ES" sz="3200" b="1" i="0" dirty="0">
                <a:effectLst/>
                <a:latin typeface="Söhne"/>
              </a:rPr>
              <a:t>Definición:</a:t>
            </a:r>
            <a:r>
              <a:rPr lang="es-ES" sz="3200" b="0" i="0" dirty="0">
                <a:effectLst/>
                <a:latin typeface="Söhne"/>
              </a:rPr>
              <a:t> Una reunión académica en la que un experto o grupo de expertos presenta información sobre un tema específico y facilita la discusión.</a:t>
            </a:r>
          </a:p>
          <a:p>
            <a:pPr algn="just">
              <a:buFont typeface="Arial" panose="020B0604020202020204" pitchFamily="34" charset="0"/>
              <a:buChar char="•"/>
            </a:pPr>
            <a:r>
              <a:rPr lang="es-ES" sz="3200" b="1" i="0" dirty="0">
                <a:effectLst/>
                <a:latin typeface="Söhne"/>
              </a:rPr>
              <a:t>Características:</a:t>
            </a:r>
            <a:r>
              <a:rPr lang="es-ES" sz="3200" b="0" i="0" dirty="0">
                <a:effectLst/>
                <a:latin typeface="Söhne"/>
              </a:rPr>
              <a:t> La participación activa de los asistentes se fomenta mediante preguntas y debate.</a:t>
            </a:r>
          </a:p>
          <a:p>
            <a:pPr algn="just">
              <a:buFont typeface="Arial" panose="020B0604020202020204" pitchFamily="34" charset="0"/>
              <a:buChar char="•"/>
            </a:pPr>
            <a:r>
              <a:rPr lang="es-ES" sz="3200" b="0" i="0" dirty="0">
                <a:effectLst/>
                <a:latin typeface="Söhne"/>
              </a:rPr>
              <a:t>Ejemplo: Un seminario de desarrollo profesional en el que un líder empresarial comparte estrategias efectivas de gestión con los empleados.</a:t>
            </a:r>
          </a:p>
          <a:p>
            <a:endParaRPr lang="es-EC" dirty="0"/>
          </a:p>
        </p:txBody>
      </p:sp>
    </p:spTree>
    <p:extLst>
      <p:ext uri="{BB962C8B-B14F-4D97-AF65-F5344CB8AC3E}">
        <p14:creationId xmlns:p14="http://schemas.microsoft.com/office/powerpoint/2010/main" val="382386590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0CEA8B3-4F03-4020-8D72-D7FA29B4D59F}"/>
              </a:ext>
            </a:extLst>
          </p:cNvPr>
          <p:cNvSpPr>
            <a:spLocks noGrp="1"/>
          </p:cNvSpPr>
          <p:nvPr>
            <p:ph idx="1"/>
          </p:nvPr>
        </p:nvSpPr>
        <p:spPr>
          <a:xfrm>
            <a:off x="503583" y="397565"/>
            <a:ext cx="10763974" cy="6029739"/>
          </a:xfrm>
        </p:spPr>
        <p:txBody>
          <a:bodyPr>
            <a:normAutofit/>
          </a:bodyPr>
          <a:lstStyle/>
          <a:p>
            <a:pPr algn="just"/>
            <a:r>
              <a:rPr lang="es-ES" sz="3200" b="1" i="0" dirty="0">
                <a:solidFill>
                  <a:srgbClr val="FF0000"/>
                </a:solidFill>
                <a:effectLst/>
                <a:latin typeface="Söhne"/>
              </a:rPr>
              <a:t>Asamblea o Reunión General:</a:t>
            </a:r>
            <a:endParaRPr lang="es-ES" sz="3200" b="0" i="0" dirty="0">
              <a:solidFill>
                <a:srgbClr val="FF0000"/>
              </a:solidFill>
              <a:effectLst/>
              <a:latin typeface="Söhne"/>
            </a:endParaRPr>
          </a:p>
          <a:p>
            <a:pPr algn="just">
              <a:buFont typeface="Arial" panose="020B0604020202020204" pitchFamily="34" charset="0"/>
              <a:buChar char="•"/>
            </a:pPr>
            <a:r>
              <a:rPr lang="es-ES" sz="3200" b="1" i="0" dirty="0">
                <a:effectLst/>
                <a:latin typeface="Söhne"/>
              </a:rPr>
              <a:t>Definición:</a:t>
            </a:r>
            <a:r>
              <a:rPr lang="es-ES" sz="3200" b="0" i="0" dirty="0">
                <a:effectLst/>
                <a:latin typeface="Söhne"/>
              </a:rPr>
              <a:t> Una reunión masiva de personas para discutir asuntos importantes y tomar decisiones.</a:t>
            </a:r>
          </a:p>
          <a:p>
            <a:pPr algn="just">
              <a:buFont typeface="Arial" panose="020B0604020202020204" pitchFamily="34" charset="0"/>
              <a:buChar char="•"/>
            </a:pPr>
            <a:r>
              <a:rPr lang="es-ES" sz="3200" b="1" i="0" dirty="0">
                <a:effectLst/>
                <a:latin typeface="Söhne"/>
              </a:rPr>
              <a:t>Características:</a:t>
            </a:r>
            <a:r>
              <a:rPr lang="es-ES" sz="3200" b="0" i="0" dirty="0">
                <a:effectLst/>
                <a:latin typeface="Söhne"/>
              </a:rPr>
              <a:t> Se utiliza en contextos como organizaciones, empresas o instituciones para tratar temas relevantes para el grupo.</a:t>
            </a:r>
          </a:p>
          <a:p>
            <a:pPr algn="just">
              <a:buFont typeface="Arial" panose="020B0604020202020204" pitchFamily="34" charset="0"/>
              <a:buChar char="•"/>
            </a:pPr>
            <a:endParaRPr lang="es-ES" sz="3200" b="0" i="0" dirty="0">
              <a:solidFill>
                <a:srgbClr val="D1D5DB"/>
              </a:solidFill>
              <a:effectLst/>
              <a:latin typeface="Söhne"/>
            </a:endParaRPr>
          </a:p>
          <a:p>
            <a:pPr algn="just"/>
            <a:r>
              <a:rPr lang="es-ES" sz="3200" dirty="0"/>
              <a:t>Ejemplo: Una asamblea estudiantil para discutir y tomar decisiones sobre cambios en las políticas escolares.</a:t>
            </a:r>
            <a:endParaRPr lang="es-EC" sz="3200" dirty="0"/>
          </a:p>
        </p:txBody>
      </p:sp>
    </p:spTree>
    <p:extLst>
      <p:ext uri="{BB962C8B-B14F-4D97-AF65-F5344CB8AC3E}">
        <p14:creationId xmlns:p14="http://schemas.microsoft.com/office/powerpoint/2010/main" val="173553706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714A343-60D9-4F63-9703-AF11B9540FF7}"/>
              </a:ext>
            </a:extLst>
          </p:cNvPr>
          <p:cNvSpPr>
            <a:spLocks noGrp="1"/>
          </p:cNvSpPr>
          <p:nvPr>
            <p:ph idx="1"/>
          </p:nvPr>
        </p:nvSpPr>
        <p:spPr>
          <a:xfrm>
            <a:off x="410817" y="728869"/>
            <a:ext cx="10856740" cy="5711687"/>
          </a:xfrm>
        </p:spPr>
        <p:txBody>
          <a:bodyPr/>
          <a:lstStyle/>
          <a:p>
            <a:pPr algn="just"/>
            <a:r>
              <a:rPr lang="es-ES" sz="3200" b="1" i="0" dirty="0">
                <a:solidFill>
                  <a:srgbClr val="FF0000"/>
                </a:solidFill>
                <a:effectLst/>
                <a:latin typeface="Söhne"/>
              </a:rPr>
              <a:t>Grupo de Discusión:</a:t>
            </a:r>
            <a:endParaRPr lang="es-ES" sz="3200" b="0" i="0" dirty="0">
              <a:solidFill>
                <a:srgbClr val="FF0000"/>
              </a:solidFill>
              <a:effectLst/>
              <a:latin typeface="Söhne"/>
            </a:endParaRPr>
          </a:p>
          <a:p>
            <a:pPr algn="just">
              <a:buFont typeface="Arial" panose="020B0604020202020204" pitchFamily="34" charset="0"/>
              <a:buChar char="•"/>
            </a:pPr>
            <a:r>
              <a:rPr lang="es-ES" sz="3600" b="1" i="0" dirty="0">
                <a:effectLst/>
                <a:latin typeface="Söhne"/>
              </a:rPr>
              <a:t>Definición:</a:t>
            </a:r>
            <a:r>
              <a:rPr lang="es-ES" sz="3600" b="0" i="0" dirty="0">
                <a:effectLst/>
                <a:latin typeface="Söhne"/>
              </a:rPr>
              <a:t> Un grupo pequeño de personas se reúne para discutir un tema específico bajo la guía de un moderador.</a:t>
            </a:r>
          </a:p>
          <a:p>
            <a:pPr algn="just">
              <a:buFont typeface="Arial" panose="020B0604020202020204" pitchFamily="34" charset="0"/>
              <a:buChar char="•"/>
            </a:pPr>
            <a:r>
              <a:rPr lang="es-ES" sz="3600" b="1" i="0" dirty="0">
                <a:effectLst/>
                <a:latin typeface="Söhne"/>
              </a:rPr>
              <a:t>Características:</a:t>
            </a:r>
            <a:r>
              <a:rPr lang="es-ES" sz="3600" b="0" i="0" dirty="0">
                <a:effectLst/>
                <a:latin typeface="Söhne"/>
              </a:rPr>
              <a:t> La conversación es más informal, y se busca la participación activa de todos los miembros.</a:t>
            </a:r>
          </a:p>
          <a:p>
            <a:pPr algn="just">
              <a:buFont typeface="Arial" panose="020B0604020202020204" pitchFamily="34" charset="0"/>
              <a:buChar char="•"/>
            </a:pPr>
            <a:r>
              <a:rPr lang="es-ES" sz="3600" b="0" i="0" dirty="0">
                <a:effectLst/>
                <a:latin typeface="Söhne"/>
              </a:rPr>
              <a:t>Ejemplo: Un grupo de discusión de consumidores que comparten sus opiniones sobre un nuevo producto con el equipo de desarrollo de la empresa.</a:t>
            </a:r>
          </a:p>
          <a:p>
            <a:endParaRPr lang="es-EC" dirty="0"/>
          </a:p>
        </p:txBody>
      </p:sp>
    </p:spTree>
    <p:extLst>
      <p:ext uri="{BB962C8B-B14F-4D97-AF65-F5344CB8AC3E}">
        <p14:creationId xmlns:p14="http://schemas.microsoft.com/office/powerpoint/2010/main" val="201848647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F1B9EC-C0D4-4389-8CE4-1D382C49D611}"/>
              </a:ext>
            </a:extLst>
          </p:cNvPr>
          <p:cNvSpPr>
            <a:spLocks noGrp="1"/>
          </p:cNvSpPr>
          <p:nvPr>
            <p:ph type="title"/>
          </p:nvPr>
        </p:nvSpPr>
        <p:spPr/>
        <p:txBody>
          <a:bodyPr/>
          <a:lstStyle/>
          <a:p>
            <a:r>
              <a:rPr lang="es-419" dirty="0"/>
              <a:t>Ortografía y vocabulario</a:t>
            </a:r>
            <a:endParaRPr lang="es-EC" dirty="0"/>
          </a:p>
        </p:txBody>
      </p:sp>
      <p:sp>
        <p:nvSpPr>
          <p:cNvPr id="3" name="Marcador de contenido 2">
            <a:extLst>
              <a:ext uri="{FF2B5EF4-FFF2-40B4-BE49-F238E27FC236}">
                <a16:creationId xmlns:a16="http://schemas.microsoft.com/office/drawing/2014/main" id="{DCA9AE39-29B9-4FD2-9D88-38F2585ACB64}"/>
              </a:ext>
            </a:extLst>
          </p:cNvPr>
          <p:cNvSpPr>
            <a:spLocks noGrp="1"/>
          </p:cNvSpPr>
          <p:nvPr>
            <p:ph idx="1"/>
          </p:nvPr>
        </p:nvSpPr>
        <p:spPr/>
        <p:txBody>
          <a:bodyPr>
            <a:normAutofit/>
          </a:bodyPr>
          <a:lstStyle/>
          <a:p>
            <a:pPr algn="just"/>
            <a:r>
              <a:rPr lang="es-ES" sz="3200" dirty="0"/>
              <a:t>La ortografía es la rama de la gramática que se ocupa de las reglas y convenciones que rigen la escritura correcta de las palabras en un idioma. Su objetivo principal es establecer normas y pautas para garantizar la uniformidad y claridad en la comunicación escrita. </a:t>
            </a:r>
            <a:endParaRPr lang="es-EC" sz="3200" dirty="0"/>
          </a:p>
        </p:txBody>
      </p:sp>
    </p:spTree>
    <p:extLst>
      <p:ext uri="{BB962C8B-B14F-4D97-AF65-F5344CB8AC3E}">
        <p14:creationId xmlns:p14="http://schemas.microsoft.com/office/powerpoint/2010/main" val="22039942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27C4AF2-20E6-43A6-B1DE-C8D0CC2554A0}"/>
              </a:ext>
            </a:extLst>
          </p:cNvPr>
          <p:cNvSpPr>
            <a:spLocks noGrp="1"/>
          </p:cNvSpPr>
          <p:nvPr>
            <p:ph idx="1"/>
          </p:nvPr>
        </p:nvSpPr>
        <p:spPr>
          <a:xfrm>
            <a:off x="530087" y="569843"/>
            <a:ext cx="10461964" cy="5678557"/>
          </a:xfrm>
        </p:spPr>
        <p:txBody>
          <a:bodyPr>
            <a:normAutofit/>
          </a:bodyPr>
          <a:lstStyle/>
          <a:p>
            <a:pPr algn="just"/>
            <a:r>
              <a:rPr lang="es-MX" sz="2800" dirty="0"/>
              <a:t>La ortografía es definida por los griegos como el arte de escribir correctamente. </a:t>
            </a:r>
          </a:p>
          <a:p>
            <a:pPr algn="just"/>
            <a:r>
              <a:rPr lang="es-MX" sz="2800" dirty="0"/>
              <a:t>Fija las letras y las normas de su correspondencia con los sonidos, las reglas de puntuación y acentuación, el uso de mayúsculas y minúsculas, los diferentes géneros de abreviaciones. </a:t>
            </a:r>
          </a:p>
          <a:p>
            <a:pPr algn="just"/>
            <a:r>
              <a:rPr lang="es-MX" sz="2800" dirty="0"/>
              <a:t>La ortografía posee una enorme importancia para la lengua, la adopción de normas comunes garantiza un sentimiento de cohesión que no se percibe en el léxico, en la pronunciación ni en la gramática. </a:t>
            </a:r>
          </a:p>
          <a:p>
            <a:pPr algn="just"/>
            <a:r>
              <a:rPr lang="es-MX" sz="2800" dirty="0"/>
              <a:t>La ortografía posee gran trascendencia en la formación personal. Su aprendizaje se inicia en los estadios más básicos y se prolonga toda la vida</a:t>
            </a:r>
            <a:endParaRPr lang="es-419" sz="2800" dirty="0"/>
          </a:p>
        </p:txBody>
      </p:sp>
    </p:spTree>
    <p:extLst>
      <p:ext uri="{BB962C8B-B14F-4D97-AF65-F5344CB8AC3E}">
        <p14:creationId xmlns:p14="http://schemas.microsoft.com/office/powerpoint/2010/main" val="350269367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5521246-C0F2-4B6C-BE7F-19C6D10DBFDE}"/>
              </a:ext>
            </a:extLst>
          </p:cNvPr>
          <p:cNvSpPr>
            <a:spLocks noGrp="1"/>
          </p:cNvSpPr>
          <p:nvPr>
            <p:ph idx="1"/>
          </p:nvPr>
        </p:nvSpPr>
        <p:spPr>
          <a:xfrm>
            <a:off x="346509" y="702644"/>
            <a:ext cx="11213432" cy="5467150"/>
          </a:xfrm>
        </p:spPr>
        <p:txBody>
          <a:bodyPr>
            <a:normAutofit/>
          </a:bodyPr>
          <a:lstStyle/>
          <a:p>
            <a:pPr algn="just"/>
            <a:r>
              <a:rPr lang="es-MX" sz="3200" dirty="0"/>
              <a:t>La Real Academia Española (RAE) y la Asociación de Academias de la Lengua Española (ASALE), con criterios científicos e inspiración panhispánica, proyectaron, elaboraron y aprobaron la Ortografía de la lengua española (2010). </a:t>
            </a:r>
          </a:p>
          <a:p>
            <a:pPr algn="just"/>
            <a:r>
              <a:rPr lang="es-MX" sz="3200" dirty="0"/>
              <a:t> Ofrecen una síntesis selectiva pensada para la enseñanza, la ortografía escolar de la lengua española. </a:t>
            </a:r>
          </a:p>
          <a:p>
            <a:pPr algn="just"/>
            <a:r>
              <a:rPr lang="es-MX" sz="3200" dirty="0"/>
              <a:t>Se ha procurado que la redacción sea transparente, ordenada, directa, ejemplificada. </a:t>
            </a:r>
          </a:p>
          <a:p>
            <a:pPr marL="0" indent="0">
              <a:buNone/>
            </a:pPr>
            <a:endParaRPr lang="es-419" dirty="0"/>
          </a:p>
        </p:txBody>
      </p:sp>
    </p:spTree>
    <p:extLst>
      <p:ext uri="{BB962C8B-B14F-4D97-AF65-F5344CB8AC3E}">
        <p14:creationId xmlns:p14="http://schemas.microsoft.com/office/powerpoint/2010/main" val="27327736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8A22693-DDB2-4A86-B407-FC421AB652D4}"/>
              </a:ext>
            </a:extLst>
          </p:cNvPr>
          <p:cNvSpPr>
            <a:spLocks noGrp="1"/>
          </p:cNvSpPr>
          <p:nvPr>
            <p:ph idx="1"/>
          </p:nvPr>
        </p:nvSpPr>
        <p:spPr>
          <a:xfrm>
            <a:off x="516835" y="808383"/>
            <a:ext cx="11171582" cy="5817704"/>
          </a:xfrm>
        </p:spPr>
        <p:txBody>
          <a:bodyPr/>
          <a:lstStyle/>
          <a:p>
            <a:pPr algn="just"/>
            <a:r>
              <a:rPr lang="es-MX" sz="3600" dirty="0"/>
              <a:t>Se utilizan recursos tipográficos que establecen visualmente jerarquía y estructuran la página. </a:t>
            </a:r>
          </a:p>
          <a:p>
            <a:pPr algn="just"/>
            <a:r>
              <a:rPr lang="es-MX" sz="3600" dirty="0"/>
              <a:t>Se acude a representaciones gráficas variadas con el fin de ayudar a la comprensión, memorización y recuerdo de las normas. </a:t>
            </a:r>
          </a:p>
          <a:p>
            <a:pPr algn="just"/>
            <a:r>
              <a:rPr lang="es-ES" sz="3600" dirty="0"/>
              <a:t>La ortografía abarca varios aspectos, entre ellos:</a:t>
            </a:r>
            <a:endParaRPr lang="es-MX" sz="3600" dirty="0"/>
          </a:p>
          <a:p>
            <a:endParaRPr lang="es-EC" dirty="0"/>
          </a:p>
        </p:txBody>
      </p:sp>
    </p:spTree>
    <p:extLst>
      <p:ext uri="{BB962C8B-B14F-4D97-AF65-F5344CB8AC3E}">
        <p14:creationId xmlns:p14="http://schemas.microsoft.com/office/powerpoint/2010/main" val="27572184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74AD5EC-F1F1-4727-84D7-5F3DB2606A06}"/>
              </a:ext>
            </a:extLst>
          </p:cNvPr>
          <p:cNvSpPr>
            <a:spLocks noGrp="1"/>
          </p:cNvSpPr>
          <p:nvPr>
            <p:ph idx="1"/>
          </p:nvPr>
        </p:nvSpPr>
        <p:spPr>
          <a:xfrm>
            <a:off x="702365" y="450575"/>
            <a:ext cx="10565192" cy="5791200"/>
          </a:xfrm>
        </p:spPr>
        <p:txBody>
          <a:bodyPr>
            <a:normAutofit/>
          </a:bodyPr>
          <a:lstStyle/>
          <a:p>
            <a:pPr marL="0" indent="0" algn="just">
              <a:buNone/>
            </a:pPr>
            <a:r>
              <a:rPr lang="es-ES" sz="2800" dirty="0">
                <a:solidFill>
                  <a:srgbClr val="FF0000"/>
                </a:solidFill>
              </a:rPr>
              <a:t>1. Correcta escritura de palabras: </a:t>
            </a:r>
            <a:r>
              <a:rPr lang="es-ES" sz="2800" dirty="0"/>
              <a:t>Incluye la correcta disposición de letras, acentos, diacríticos y otros elementos que conforman una palabra.</a:t>
            </a:r>
          </a:p>
          <a:p>
            <a:pPr algn="just"/>
            <a:r>
              <a:rPr lang="es-ES" sz="2800" dirty="0"/>
              <a:t>Incorrecto: "El chico </a:t>
            </a:r>
            <a:r>
              <a:rPr lang="es-ES" sz="2800" dirty="0" err="1"/>
              <a:t>lleba</a:t>
            </a:r>
            <a:r>
              <a:rPr lang="es-ES" sz="2800" dirty="0"/>
              <a:t> una camiseta azul."</a:t>
            </a:r>
          </a:p>
          <a:p>
            <a:pPr algn="just"/>
            <a:r>
              <a:rPr lang="es-ES" sz="2800" dirty="0"/>
              <a:t>Correcto: "El chico lleva una camiseta azul.</a:t>
            </a:r>
          </a:p>
          <a:p>
            <a:pPr marL="0" indent="0" algn="just">
              <a:buNone/>
            </a:pPr>
            <a:r>
              <a:rPr lang="es-ES" sz="2800" dirty="0">
                <a:solidFill>
                  <a:srgbClr val="FF0000"/>
                </a:solidFill>
              </a:rPr>
              <a:t>2. Reglas gramaticales: </a:t>
            </a:r>
            <a:r>
              <a:rPr lang="es-ES" sz="2800" dirty="0"/>
              <a:t>Involucra aspectos gramaticales relacionados con la concordancia entre las palabras, la correcta colocación de las mayúsculas y minúsculas, y otras convenciones lingüísticas.</a:t>
            </a:r>
          </a:p>
          <a:p>
            <a:pPr algn="just"/>
            <a:r>
              <a:rPr lang="es-ES" sz="2800" dirty="0"/>
              <a:t>Incorrecto: "Me encanta cantar, en el coche."</a:t>
            </a:r>
          </a:p>
          <a:p>
            <a:pPr algn="just"/>
            <a:r>
              <a:rPr lang="es-ES" sz="2800" dirty="0"/>
              <a:t>Correcto: "Me encanta cantar en el coche."</a:t>
            </a:r>
            <a:endParaRPr lang="es-EC" sz="2800" dirty="0"/>
          </a:p>
        </p:txBody>
      </p:sp>
    </p:spTree>
    <p:extLst>
      <p:ext uri="{BB962C8B-B14F-4D97-AF65-F5344CB8AC3E}">
        <p14:creationId xmlns:p14="http://schemas.microsoft.com/office/powerpoint/2010/main" val="309384849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EB2CF3A-2054-4C26-9F66-5F6F2A1BCCB9}"/>
              </a:ext>
            </a:extLst>
          </p:cNvPr>
          <p:cNvSpPr>
            <a:spLocks noGrp="1"/>
          </p:cNvSpPr>
          <p:nvPr>
            <p:ph idx="1"/>
          </p:nvPr>
        </p:nvSpPr>
        <p:spPr>
          <a:xfrm>
            <a:off x="278296" y="596347"/>
            <a:ext cx="10989261" cy="5910469"/>
          </a:xfrm>
        </p:spPr>
        <p:txBody>
          <a:bodyPr>
            <a:normAutofit/>
          </a:bodyPr>
          <a:lstStyle/>
          <a:p>
            <a:pPr marL="0" indent="0" algn="just">
              <a:buNone/>
            </a:pPr>
            <a:r>
              <a:rPr lang="es-ES" sz="2800" dirty="0">
                <a:solidFill>
                  <a:srgbClr val="FF0000"/>
                </a:solidFill>
              </a:rPr>
              <a:t>3. Puntuación: </a:t>
            </a:r>
            <a:r>
              <a:rPr lang="es-ES" sz="2800" dirty="0"/>
              <a:t>Se refiere al uso adecuado de signos de puntuación como comas, puntos, comillas y otros, que son fundamentales para la correcta interpretación de un texto.</a:t>
            </a:r>
          </a:p>
          <a:p>
            <a:pPr algn="just"/>
            <a:r>
              <a:rPr lang="es-ES" sz="2800" dirty="0"/>
              <a:t>Incorrecto: "No puedo, ahora estoy ocupado."</a:t>
            </a:r>
          </a:p>
          <a:p>
            <a:pPr algn="just"/>
            <a:r>
              <a:rPr lang="es-ES" sz="2800" dirty="0"/>
              <a:t>Correcto: "No puedo; ahora estoy ocupado."</a:t>
            </a:r>
          </a:p>
          <a:p>
            <a:pPr marL="0" indent="0" algn="just">
              <a:buNone/>
            </a:pPr>
            <a:r>
              <a:rPr lang="es-ES" sz="2800" dirty="0">
                <a:solidFill>
                  <a:srgbClr val="FF0000"/>
                </a:solidFill>
              </a:rPr>
              <a:t>4. Uso de mayúsculas y minúsculas: </a:t>
            </a:r>
            <a:r>
              <a:rPr lang="es-ES" sz="2800" dirty="0"/>
              <a:t>Establece las reglas para determinar cuándo usar letras mayúsculas o minúsculas, por ejemplo, al inicio de una oración, en nombres propios, etc.</a:t>
            </a:r>
          </a:p>
          <a:p>
            <a:pPr algn="just"/>
            <a:r>
              <a:rPr lang="es-ES" sz="2800" dirty="0"/>
              <a:t>Incorrecto: "</a:t>
            </a:r>
            <a:r>
              <a:rPr lang="es-ES" sz="2800" dirty="0" err="1"/>
              <a:t>maria</a:t>
            </a:r>
            <a:r>
              <a:rPr lang="es-ES" sz="2800" dirty="0"/>
              <a:t> fue a la tienda."</a:t>
            </a:r>
          </a:p>
          <a:p>
            <a:pPr algn="just"/>
            <a:r>
              <a:rPr lang="es-ES" sz="2800" dirty="0"/>
              <a:t>Correcto: "María fue a la tienda."</a:t>
            </a:r>
            <a:endParaRPr lang="es-EC" sz="2800" dirty="0"/>
          </a:p>
        </p:txBody>
      </p:sp>
    </p:spTree>
    <p:extLst>
      <p:ext uri="{BB962C8B-B14F-4D97-AF65-F5344CB8AC3E}">
        <p14:creationId xmlns:p14="http://schemas.microsoft.com/office/powerpoint/2010/main" val="35576062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tras en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Letras en madera</Template>
  <TotalTime>1488</TotalTime>
  <Words>9016</Words>
  <Application>Microsoft Office PowerPoint</Application>
  <PresentationFormat>Panorámica</PresentationFormat>
  <Paragraphs>616</Paragraphs>
  <Slides>118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118</vt:i4>
      </vt:variant>
    </vt:vector>
  </HeadingPairs>
  <TitlesOfParts>
    <vt:vector size="124" baseType="lpstr">
      <vt:lpstr>Arial</vt:lpstr>
      <vt:lpstr>Rockwell</vt:lpstr>
      <vt:lpstr>Rockwell Condensed</vt:lpstr>
      <vt:lpstr>Söhne</vt:lpstr>
      <vt:lpstr>Wingdings</vt:lpstr>
      <vt:lpstr>Letras en madera</vt:lpstr>
      <vt:lpstr>Presentación de PowerPoint</vt:lpstr>
      <vt:lpstr>LA comunicación ORAL CONCEPTO  </vt:lpstr>
      <vt:lpstr>LA EXPRESIÓN CREATIVA TÉCNICAS DE EXPRESIÓN ORAL</vt:lpstr>
      <vt:lpstr>normas y técnicas para saber hablar</vt:lpstr>
      <vt:lpstr>Presentación de PowerPoint</vt:lpstr>
      <vt:lpstr>Normas para la voz</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NORMAS PARA LA POSTURA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NORMAS PARA CONTROLAR LAS EMOCIONES </vt:lpstr>
      <vt:lpstr>Presentación de PowerPoint</vt:lpstr>
      <vt:lpstr>Presentación de PowerPoint</vt:lpstr>
      <vt:lpstr>Presentación de PowerPoint</vt:lpstr>
      <vt:lpstr>Presentación de PowerPoint</vt:lpstr>
      <vt:lpstr>NORMAS PARA CREAR UN VOCABULARIO</vt:lpstr>
      <vt:lpstr>Presentación de PowerPoint</vt:lpstr>
      <vt:lpstr>Presentación de PowerPoint</vt:lpstr>
      <vt:lpstr>Presentación de PowerPoint</vt:lpstr>
      <vt:lpstr>TALLER INDIVIDUAL en clases</vt:lpstr>
      <vt:lpstr>Presentación de PowerPoint</vt:lpstr>
      <vt:lpstr>La retórica: conceptos, principios.</vt:lpstr>
      <vt:lpstr>Presentación de PowerPoint</vt:lpstr>
      <vt:lpstr>Presentación de PowerPoint</vt:lpstr>
      <vt:lpstr>Presentación de PowerPoint</vt:lpstr>
      <vt:lpstr>Figuras Retóricas: </vt:lpstr>
      <vt:lpstr>Presentación de PowerPoint</vt:lpstr>
      <vt:lpstr>Presentación de PowerPoint</vt:lpstr>
      <vt:lpstr>Elementos de la Retórica: </vt:lpstr>
      <vt:lpstr>Técnicas Modernas de Retórica: </vt:lpstr>
      <vt:lpstr>Presentación de PowerPoint</vt:lpstr>
      <vt:lpstr> El esquema de presentación oral, elementos verbales no v e r b a l e s en la exposición oral.</vt:lpstr>
      <vt:lpstr>Presentación de PowerPoint</vt:lpstr>
      <vt:lpstr> EJEMPLO DE UN Esquema de Presentación Oral: "Importancia de la Comunicación Efectiva en el Ámbito Laboral"</vt:lpstr>
      <vt:lpstr>Presentación de PowerPoint</vt:lpstr>
      <vt:lpstr>Presentación de PowerPoint</vt:lpstr>
      <vt:lpstr>Presentación de PowerPoint</vt:lpstr>
      <vt:lpstr>Presentación de PowerPoint</vt:lpstr>
      <vt:lpstr>Presentación de PowerPoint</vt:lpstr>
      <vt:lpstr>errores de dicción de acuerdo a la especialidad (comunicación)</vt:lpstr>
      <vt:lpstr>Presentación de PowerPoint</vt:lpstr>
      <vt:lpstr>Presentación de PowerPoint</vt:lpstr>
      <vt:lpstr>Presentación de PowerPoint</vt:lpstr>
      <vt:lpstr>Presentación de PowerPoint</vt:lpstr>
      <vt:lpstr>Presentación de PowerPoint</vt:lpstr>
      <vt:lpstr> Medios de apoyo para la presentación de textos orales.</vt:lpstr>
      <vt:lpstr>Aplicación en Escritura y Comunicación Digital: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TIPOS DE RETÓRICAS</vt:lpstr>
      <vt:lpstr>Presentación de PowerPoint</vt:lpstr>
      <vt:lpstr>Presentación de PowerPoint</vt:lpstr>
      <vt:lpstr>Presentación de PowerPoint</vt:lpstr>
      <vt:lpstr>Presentación de PowerPoint</vt:lpstr>
      <vt:lpstr>Presentación de PowerPoint</vt:lpstr>
      <vt:lpstr>La retórica en los comunicadores</vt:lpstr>
      <vt:lpstr>Presentación de PowerPoint</vt:lpstr>
      <vt:lpstr>Presentación de PowerPoint</vt:lpstr>
      <vt:lpstr>Formas individuales y grupales de la expresión oral disertaciones, discursos, oratoria, foro, mesa redonda y debate.</vt:lpstr>
      <vt:lpstr>Ponencias y Declaraciones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Ortografía y vocabulario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Datos curiosos</vt:lpstr>
      <vt:lpstr>ELEMENTOS DE LA ORTOGRAFÍA</vt:lpstr>
      <vt:lpstr>Presentación de PowerPoint</vt:lpstr>
      <vt:lpstr>Presentación de PowerPoint</vt:lpstr>
      <vt:lpstr>Presentación de PowerPoint</vt:lpstr>
      <vt:lpstr>Presentación de PowerPoint</vt:lpstr>
      <vt:lpstr>Presentación de PowerPoint</vt:lpstr>
      <vt:lpstr>datos curiosos sobre el vocabulario</vt:lpstr>
      <vt:lpstr>Presentación de PowerPoint</vt:lpstr>
      <vt:lpstr>Presentación de PowerPoint</vt:lpstr>
      <vt:lpstr>Presentación de PowerPoint</vt:lpstr>
      <vt:lpstr>TALLER EN CLASE</vt:lpstr>
      <vt:lpstr>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Marcos Gomez</dc:creator>
  <cp:lastModifiedBy>Marcos Gomez</cp:lastModifiedBy>
  <cp:revision>90</cp:revision>
  <dcterms:created xsi:type="dcterms:W3CDTF">2023-06-21T01:32:02Z</dcterms:created>
  <dcterms:modified xsi:type="dcterms:W3CDTF">2024-11-08T17:54:35Z</dcterms:modified>
</cp:coreProperties>
</file>