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366" r:id="rId3"/>
    <p:sldId id="310" r:id="rId4"/>
    <p:sldId id="312" r:id="rId5"/>
    <p:sldId id="313" r:id="rId6"/>
    <p:sldId id="314" r:id="rId7"/>
    <p:sldId id="367" r:id="rId8"/>
    <p:sldId id="373" r:id="rId9"/>
    <p:sldId id="368" r:id="rId10"/>
    <p:sldId id="371" r:id="rId11"/>
    <p:sldId id="369" r:id="rId12"/>
    <p:sldId id="311" r:id="rId13"/>
    <p:sldId id="315" r:id="rId14"/>
    <p:sldId id="377" r:id="rId15"/>
    <p:sldId id="376" r:id="rId16"/>
    <p:sldId id="316" r:id="rId17"/>
    <p:sldId id="317" r:id="rId18"/>
    <p:sldId id="318" r:id="rId19"/>
    <p:sldId id="319" r:id="rId20"/>
    <p:sldId id="320" r:id="rId21"/>
    <p:sldId id="321" r:id="rId22"/>
    <p:sldId id="289" r:id="rId23"/>
    <p:sldId id="374" r:id="rId24"/>
    <p:sldId id="375" r:id="rId25"/>
    <p:sldId id="338" r:id="rId26"/>
    <p:sldId id="290" r:id="rId27"/>
    <p:sldId id="327" r:id="rId28"/>
    <p:sldId id="328" r:id="rId29"/>
    <p:sldId id="330" r:id="rId30"/>
    <p:sldId id="331" r:id="rId31"/>
    <p:sldId id="332" r:id="rId32"/>
    <p:sldId id="333" r:id="rId33"/>
    <p:sldId id="334" r:id="rId34"/>
    <p:sldId id="335" r:id="rId35"/>
    <p:sldId id="336" r:id="rId36"/>
    <p:sldId id="337" r:id="rId37"/>
    <p:sldId id="292" r:id="rId38"/>
    <p:sldId id="339" r:id="rId39"/>
    <p:sldId id="340" r:id="rId40"/>
    <p:sldId id="294" r:id="rId41"/>
    <p:sldId id="341" r:id="rId42"/>
    <p:sldId id="342" r:id="rId43"/>
    <p:sldId id="344" r:id="rId44"/>
    <p:sldId id="343" r:id="rId45"/>
    <p:sldId id="345" r:id="rId46"/>
    <p:sldId id="346" r:id="rId47"/>
    <p:sldId id="383" r:id="rId48"/>
    <p:sldId id="384" r:id="rId49"/>
    <p:sldId id="385" r:id="rId50"/>
    <p:sldId id="386" r:id="rId51"/>
    <p:sldId id="387" r:id="rId52"/>
    <p:sldId id="388" r:id="rId53"/>
    <p:sldId id="296" r:id="rId54"/>
    <p:sldId id="307" r:id="rId55"/>
    <p:sldId id="297" r:id="rId56"/>
    <p:sldId id="347" r:id="rId57"/>
    <p:sldId id="348" r:id="rId58"/>
    <p:sldId id="349" r:id="rId59"/>
    <p:sldId id="351" r:id="rId60"/>
    <p:sldId id="352" r:id="rId61"/>
    <p:sldId id="353" r:id="rId62"/>
    <p:sldId id="354" r:id="rId63"/>
    <p:sldId id="355" r:id="rId64"/>
    <p:sldId id="356" r:id="rId65"/>
    <p:sldId id="300" r:id="rId66"/>
    <p:sldId id="357" r:id="rId67"/>
    <p:sldId id="358" r:id="rId68"/>
    <p:sldId id="301" r:id="rId69"/>
    <p:sldId id="359" r:id="rId70"/>
    <p:sldId id="360" r:id="rId71"/>
    <p:sldId id="302" r:id="rId72"/>
    <p:sldId id="361" r:id="rId73"/>
    <p:sldId id="362" r:id="rId74"/>
    <p:sldId id="363" r:id="rId75"/>
    <p:sldId id="364" r:id="rId76"/>
    <p:sldId id="380" r:id="rId77"/>
    <p:sldId id="379" r:id="rId78"/>
    <p:sldId id="381" r:id="rId79"/>
    <p:sldId id="382" r:id="rId80"/>
    <p:sldId id="365"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588B57E0-1228-41FD-8559-96279F21AC14}" type="datetimeFigureOut">
              <a:rPr lang="es-419" smtClean="0"/>
              <a:t>29/5/2025</a:t>
            </a:fld>
            <a:endParaRPr lang="es-419"/>
          </a:p>
        </p:txBody>
      </p:sp>
      <p:sp>
        <p:nvSpPr>
          <p:cNvPr id="5" name="Footer Placeholder 4"/>
          <p:cNvSpPr>
            <a:spLocks noGrp="1"/>
          </p:cNvSpPr>
          <p:nvPr>
            <p:ph type="ftr" sz="quarter" idx="11"/>
          </p:nvPr>
        </p:nvSpPr>
        <p:spPr/>
        <p:txBody>
          <a:bodyPr/>
          <a:lstStyle/>
          <a:p>
            <a:endParaRPr lang="es-419"/>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A220842-4B3C-4DBF-9DE5-BBB15ABC53F8}" type="slidenum">
              <a:rPr lang="es-419" smtClean="0"/>
              <a:t>‹Nº›</a:t>
            </a:fld>
            <a:endParaRPr lang="es-419"/>
          </a:p>
        </p:txBody>
      </p:sp>
    </p:spTree>
    <p:extLst>
      <p:ext uri="{BB962C8B-B14F-4D97-AF65-F5344CB8AC3E}">
        <p14:creationId xmlns:p14="http://schemas.microsoft.com/office/powerpoint/2010/main" val="143287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588B57E0-1228-41FD-8559-96279F21AC14}" type="datetimeFigureOut">
              <a:rPr lang="es-419" smtClean="0"/>
              <a:t>29/5/2025</a:t>
            </a:fld>
            <a:endParaRPr lang="es-419"/>
          </a:p>
        </p:txBody>
      </p:sp>
      <p:sp>
        <p:nvSpPr>
          <p:cNvPr id="5" name="Footer Placeholder 4"/>
          <p:cNvSpPr>
            <a:spLocks noGrp="1"/>
          </p:cNvSpPr>
          <p:nvPr>
            <p:ph type="ftr" sz="quarter" idx="11"/>
          </p:nvPr>
        </p:nvSpPr>
        <p:spPr/>
        <p:txBody>
          <a:bodyPr/>
          <a:lstStyle/>
          <a:p>
            <a:endParaRPr lang="es-419"/>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220842-4B3C-4DBF-9DE5-BBB15ABC53F8}" type="slidenum">
              <a:rPr lang="es-419" smtClean="0"/>
              <a:t>‹Nº›</a:t>
            </a:fld>
            <a:endParaRPr lang="es-419"/>
          </a:p>
        </p:txBody>
      </p:sp>
    </p:spTree>
    <p:extLst>
      <p:ext uri="{BB962C8B-B14F-4D97-AF65-F5344CB8AC3E}">
        <p14:creationId xmlns:p14="http://schemas.microsoft.com/office/powerpoint/2010/main" val="854152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MX"/>
              <a:t>Haz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588B57E0-1228-41FD-8559-96279F21AC14}" type="datetimeFigureOut">
              <a:rPr lang="es-419" smtClean="0"/>
              <a:t>29/5/2025</a:t>
            </a:fld>
            <a:endParaRPr lang="es-419"/>
          </a:p>
        </p:txBody>
      </p:sp>
      <p:sp>
        <p:nvSpPr>
          <p:cNvPr id="5" name="Footer Placeholder 4"/>
          <p:cNvSpPr>
            <a:spLocks noGrp="1"/>
          </p:cNvSpPr>
          <p:nvPr>
            <p:ph type="ftr" sz="quarter" idx="11"/>
          </p:nvPr>
        </p:nvSpPr>
        <p:spPr/>
        <p:txBody>
          <a:bodyPr/>
          <a:lstStyle/>
          <a:p>
            <a:endParaRPr lang="es-419"/>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220842-4B3C-4DBF-9DE5-BBB15ABC53F8}" type="slidenum">
              <a:rPr lang="es-419" smtClean="0"/>
              <a:t>‹Nº›</a:t>
            </a:fld>
            <a:endParaRPr lang="es-419"/>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5728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MX"/>
              <a:t>Haga clic para modificar los estilos de texto del patrón</a:t>
            </a:r>
          </a:p>
        </p:txBody>
      </p:sp>
      <p:sp>
        <p:nvSpPr>
          <p:cNvPr id="5" name="Date Placeholder 4"/>
          <p:cNvSpPr>
            <a:spLocks noGrp="1"/>
          </p:cNvSpPr>
          <p:nvPr>
            <p:ph type="dt" sz="half" idx="10"/>
          </p:nvPr>
        </p:nvSpPr>
        <p:spPr/>
        <p:txBody>
          <a:bodyPr/>
          <a:lstStyle/>
          <a:p>
            <a:fld id="{588B57E0-1228-41FD-8559-96279F21AC14}" type="datetimeFigureOut">
              <a:rPr lang="es-419" smtClean="0"/>
              <a:t>29/5/2025</a:t>
            </a:fld>
            <a:endParaRPr lang="es-419"/>
          </a:p>
        </p:txBody>
      </p:sp>
      <p:sp>
        <p:nvSpPr>
          <p:cNvPr id="6" name="Footer Placeholder 5"/>
          <p:cNvSpPr>
            <a:spLocks noGrp="1"/>
          </p:cNvSpPr>
          <p:nvPr>
            <p:ph type="ftr" sz="quarter" idx="11"/>
          </p:nvPr>
        </p:nvSpPr>
        <p:spPr/>
        <p:txBody>
          <a:bodyPr/>
          <a:lstStyle/>
          <a:p>
            <a:endParaRPr lang="es-419"/>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220842-4B3C-4DBF-9DE5-BBB15ABC53F8}" type="slidenum">
              <a:rPr lang="es-419" smtClean="0"/>
              <a:t>‹Nº›</a:t>
            </a:fld>
            <a:endParaRPr lang="es-419"/>
          </a:p>
        </p:txBody>
      </p:sp>
    </p:spTree>
    <p:extLst>
      <p:ext uri="{BB962C8B-B14F-4D97-AF65-F5344CB8AC3E}">
        <p14:creationId xmlns:p14="http://schemas.microsoft.com/office/powerpoint/2010/main" val="256882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MX"/>
              <a:t>Haz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MX"/>
              <a:t>Haga clic para modificar los estilos de texto del patrón</a:t>
            </a:r>
          </a:p>
        </p:txBody>
      </p:sp>
      <p:sp>
        <p:nvSpPr>
          <p:cNvPr id="5" name="Date Placeholder 4"/>
          <p:cNvSpPr>
            <a:spLocks noGrp="1"/>
          </p:cNvSpPr>
          <p:nvPr>
            <p:ph type="dt" sz="half" idx="10"/>
          </p:nvPr>
        </p:nvSpPr>
        <p:spPr/>
        <p:txBody>
          <a:bodyPr/>
          <a:lstStyle/>
          <a:p>
            <a:fld id="{588B57E0-1228-41FD-8559-96279F21AC14}" type="datetimeFigureOut">
              <a:rPr lang="es-419" smtClean="0"/>
              <a:t>29/5/2025</a:t>
            </a:fld>
            <a:endParaRPr lang="es-419"/>
          </a:p>
        </p:txBody>
      </p:sp>
      <p:sp>
        <p:nvSpPr>
          <p:cNvPr id="6" name="Footer Placeholder 5"/>
          <p:cNvSpPr>
            <a:spLocks noGrp="1"/>
          </p:cNvSpPr>
          <p:nvPr>
            <p:ph type="ftr" sz="quarter" idx="11"/>
          </p:nvPr>
        </p:nvSpPr>
        <p:spPr/>
        <p:txBody>
          <a:bodyPr/>
          <a:lstStyle/>
          <a:p>
            <a:endParaRPr lang="es-419"/>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220842-4B3C-4DBF-9DE5-BBB15ABC53F8}" type="slidenum">
              <a:rPr lang="es-419" smtClean="0"/>
              <a:t>‹Nº›</a:t>
            </a:fld>
            <a:endParaRPr lang="es-419"/>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4677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MX"/>
              <a:t>Haz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MX"/>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MX"/>
              <a:t>Haga clic para modificar los estilos de texto del patrón</a:t>
            </a:r>
          </a:p>
        </p:txBody>
      </p:sp>
      <p:sp>
        <p:nvSpPr>
          <p:cNvPr id="5" name="Date Placeholder 4"/>
          <p:cNvSpPr>
            <a:spLocks noGrp="1"/>
          </p:cNvSpPr>
          <p:nvPr>
            <p:ph type="dt" sz="half" idx="10"/>
          </p:nvPr>
        </p:nvSpPr>
        <p:spPr/>
        <p:txBody>
          <a:bodyPr/>
          <a:lstStyle/>
          <a:p>
            <a:fld id="{588B57E0-1228-41FD-8559-96279F21AC14}" type="datetimeFigureOut">
              <a:rPr lang="es-419" smtClean="0"/>
              <a:t>29/5/2025</a:t>
            </a:fld>
            <a:endParaRPr lang="es-419"/>
          </a:p>
        </p:txBody>
      </p:sp>
      <p:sp>
        <p:nvSpPr>
          <p:cNvPr id="6" name="Footer Placeholder 5"/>
          <p:cNvSpPr>
            <a:spLocks noGrp="1"/>
          </p:cNvSpPr>
          <p:nvPr>
            <p:ph type="ftr" sz="quarter" idx="11"/>
          </p:nvPr>
        </p:nvSpPr>
        <p:spPr/>
        <p:txBody>
          <a:bodyPr/>
          <a:lstStyle/>
          <a:p>
            <a:endParaRPr lang="es-419"/>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220842-4B3C-4DBF-9DE5-BBB15ABC53F8}" type="slidenum">
              <a:rPr lang="es-419" smtClean="0"/>
              <a:t>‹Nº›</a:t>
            </a:fld>
            <a:endParaRPr lang="es-419"/>
          </a:p>
        </p:txBody>
      </p:sp>
    </p:spTree>
    <p:extLst>
      <p:ext uri="{BB962C8B-B14F-4D97-AF65-F5344CB8AC3E}">
        <p14:creationId xmlns:p14="http://schemas.microsoft.com/office/powerpoint/2010/main" val="2271148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88B57E0-1228-41FD-8559-96279F21AC14}" type="datetimeFigureOut">
              <a:rPr lang="es-419" smtClean="0"/>
              <a:t>29/5/2025</a:t>
            </a:fld>
            <a:endParaRPr lang="es-419"/>
          </a:p>
        </p:txBody>
      </p:sp>
      <p:sp>
        <p:nvSpPr>
          <p:cNvPr id="5" name="Footer Placeholder 4"/>
          <p:cNvSpPr>
            <a:spLocks noGrp="1"/>
          </p:cNvSpPr>
          <p:nvPr>
            <p:ph type="ftr" sz="quarter" idx="11"/>
          </p:nvPr>
        </p:nvSpPr>
        <p:spPr/>
        <p:txBody>
          <a:bodyPr/>
          <a:lstStyle/>
          <a:p>
            <a:endParaRPr lang="es-419"/>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220842-4B3C-4DBF-9DE5-BBB15ABC53F8}" type="slidenum">
              <a:rPr lang="es-419" smtClean="0"/>
              <a:t>‹Nº›</a:t>
            </a:fld>
            <a:endParaRPr lang="es-419"/>
          </a:p>
        </p:txBody>
      </p:sp>
    </p:spTree>
    <p:extLst>
      <p:ext uri="{BB962C8B-B14F-4D97-AF65-F5344CB8AC3E}">
        <p14:creationId xmlns:p14="http://schemas.microsoft.com/office/powerpoint/2010/main" val="3029316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88B57E0-1228-41FD-8559-96279F21AC14}" type="datetimeFigureOut">
              <a:rPr lang="es-419" smtClean="0"/>
              <a:t>29/5/2025</a:t>
            </a:fld>
            <a:endParaRPr lang="es-419"/>
          </a:p>
        </p:txBody>
      </p:sp>
      <p:sp>
        <p:nvSpPr>
          <p:cNvPr id="5" name="Footer Placeholder 4"/>
          <p:cNvSpPr>
            <a:spLocks noGrp="1"/>
          </p:cNvSpPr>
          <p:nvPr>
            <p:ph type="ftr" sz="quarter" idx="11"/>
          </p:nvPr>
        </p:nvSpPr>
        <p:spPr/>
        <p:txBody>
          <a:bodyPr/>
          <a:lstStyle/>
          <a:p>
            <a:endParaRPr lang="es-419"/>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220842-4B3C-4DBF-9DE5-BBB15ABC53F8}" type="slidenum">
              <a:rPr lang="es-419" smtClean="0"/>
              <a:t>‹Nº›</a:t>
            </a:fld>
            <a:endParaRPr lang="es-419"/>
          </a:p>
        </p:txBody>
      </p:sp>
    </p:spTree>
    <p:extLst>
      <p:ext uri="{BB962C8B-B14F-4D97-AF65-F5344CB8AC3E}">
        <p14:creationId xmlns:p14="http://schemas.microsoft.com/office/powerpoint/2010/main" val="427963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MX"/>
              <a:t>Haz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88B57E0-1228-41FD-8559-96279F21AC14}" type="datetimeFigureOut">
              <a:rPr lang="es-419" smtClean="0"/>
              <a:t>29/5/2025</a:t>
            </a:fld>
            <a:endParaRPr lang="es-419"/>
          </a:p>
        </p:txBody>
      </p:sp>
      <p:sp>
        <p:nvSpPr>
          <p:cNvPr id="5" name="Footer Placeholder 4"/>
          <p:cNvSpPr>
            <a:spLocks noGrp="1"/>
          </p:cNvSpPr>
          <p:nvPr>
            <p:ph type="ftr" sz="quarter" idx="11"/>
          </p:nvPr>
        </p:nvSpPr>
        <p:spPr/>
        <p:txBody>
          <a:bodyPr/>
          <a:lstStyle/>
          <a:p>
            <a:endParaRPr lang="es-419"/>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220842-4B3C-4DBF-9DE5-BBB15ABC53F8}" type="slidenum">
              <a:rPr lang="es-419" smtClean="0"/>
              <a:t>‹Nº›</a:t>
            </a:fld>
            <a:endParaRPr lang="es-419"/>
          </a:p>
        </p:txBody>
      </p:sp>
    </p:spTree>
    <p:extLst>
      <p:ext uri="{BB962C8B-B14F-4D97-AF65-F5344CB8AC3E}">
        <p14:creationId xmlns:p14="http://schemas.microsoft.com/office/powerpoint/2010/main" val="404332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588B57E0-1228-41FD-8559-96279F21AC14}" type="datetimeFigureOut">
              <a:rPr lang="es-419" smtClean="0"/>
              <a:t>29/5/2025</a:t>
            </a:fld>
            <a:endParaRPr lang="es-419"/>
          </a:p>
        </p:txBody>
      </p:sp>
      <p:sp>
        <p:nvSpPr>
          <p:cNvPr id="5" name="Footer Placeholder 4"/>
          <p:cNvSpPr>
            <a:spLocks noGrp="1"/>
          </p:cNvSpPr>
          <p:nvPr>
            <p:ph type="ftr" sz="quarter" idx="11"/>
          </p:nvPr>
        </p:nvSpPr>
        <p:spPr/>
        <p:txBody>
          <a:bodyPr/>
          <a:lstStyle/>
          <a:p>
            <a:endParaRPr lang="es-419"/>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220842-4B3C-4DBF-9DE5-BBB15ABC53F8}" type="slidenum">
              <a:rPr lang="es-419" smtClean="0"/>
              <a:t>‹Nº›</a:t>
            </a:fld>
            <a:endParaRPr lang="es-419"/>
          </a:p>
        </p:txBody>
      </p:sp>
    </p:spTree>
    <p:extLst>
      <p:ext uri="{BB962C8B-B14F-4D97-AF65-F5344CB8AC3E}">
        <p14:creationId xmlns:p14="http://schemas.microsoft.com/office/powerpoint/2010/main" val="191256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588B57E0-1228-41FD-8559-96279F21AC14}" type="datetimeFigureOut">
              <a:rPr lang="es-419" smtClean="0"/>
              <a:t>29/5/2025</a:t>
            </a:fld>
            <a:endParaRPr lang="es-419"/>
          </a:p>
        </p:txBody>
      </p:sp>
      <p:sp>
        <p:nvSpPr>
          <p:cNvPr id="6" name="Footer Placeholder 5"/>
          <p:cNvSpPr>
            <a:spLocks noGrp="1"/>
          </p:cNvSpPr>
          <p:nvPr>
            <p:ph type="ftr" sz="quarter" idx="11"/>
          </p:nvPr>
        </p:nvSpPr>
        <p:spPr/>
        <p:txBody>
          <a:bodyPr/>
          <a:lstStyle/>
          <a:p>
            <a:endParaRPr lang="es-419"/>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A220842-4B3C-4DBF-9DE5-BBB15ABC53F8}" type="slidenum">
              <a:rPr lang="es-419" smtClean="0"/>
              <a:t>‹Nº›</a:t>
            </a:fld>
            <a:endParaRPr lang="es-419"/>
          </a:p>
        </p:txBody>
      </p:sp>
    </p:spTree>
    <p:extLst>
      <p:ext uri="{BB962C8B-B14F-4D97-AF65-F5344CB8AC3E}">
        <p14:creationId xmlns:p14="http://schemas.microsoft.com/office/powerpoint/2010/main" val="3664551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588B57E0-1228-41FD-8559-96279F21AC14}" type="datetimeFigureOut">
              <a:rPr lang="es-419" smtClean="0"/>
              <a:t>29/5/2025</a:t>
            </a:fld>
            <a:endParaRPr lang="es-419"/>
          </a:p>
        </p:txBody>
      </p:sp>
      <p:sp>
        <p:nvSpPr>
          <p:cNvPr id="8" name="Footer Placeholder 7"/>
          <p:cNvSpPr>
            <a:spLocks noGrp="1"/>
          </p:cNvSpPr>
          <p:nvPr>
            <p:ph type="ftr" sz="quarter" idx="11"/>
          </p:nvPr>
        </p:nvSpPr>
        <p:spPr/>
        <p:txBody>
          <a:bodyPr/>
          <a:lstStyle/>
          <a:p>
            <a:endParaRPr lang="es-419"/>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A220842-4B3C-4DBF-9DE5-BBB15ABC53F8}" type="slidenum">
              <a:rPr lang="es-419" smtClean="0"/>
              <a:t>‹Nº›</a:t>
            </a:fld>
            <a:endParaRPr lang="es-419"/>
          </a:p>
        </p:txBody>
      </p:sp>
    </p:spTree>
    <p:extLst>
      <p:ext uri="{BB962C8B-B14F-4D97-AF65-F5344CB8AC3E}">
        <p14:creationId xmlns:p14="http://schemas.microsoft.com/office/powerpoint/2010/main" val="294742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588B57E0-1228-41FD-8559-96279F21AC14}" type="datetimeFigureOut">
              <a:rPr lang="es-419" smtClean="0"/>
              <a:t>29/5/2025</a:t>
            </a:fld>
            <a:endParaRPr lang="es-419"/>
          </a:p>
        </p:txBody>
      </p:sp>
      <p:sp>
        <p:nvSpPr>
          <p:cNvPr id="4" name="Footer Placeholder 3"/>
          <p:cNvSpPr>
            <a:spLocks noGrp="1"/>
          </p:cNvSpPr>
          <p:nvPr>
            <p:ph type="ftr" sz="quarter" idx="11"/>
          </p:nvPr>
        </p:nvSpPr>
        <p:spPr/>
        <p:txBody>
          <a:bodyPr/>
          <a:lstStyle/>
          <a:p>
            <a:endParaRPr lang="es-419"/>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A220842-4B3C-4DBF-9DE5-BBB15ABC53F8}" type="slidenum">
              <a:rPr lang="es-419" smtClean="0"/>
              <a:t>‹Nº›</a:t>
            </a:fld>
            <a:endParaRPr lang="es-419"/>
          </a:p>
        </p:txBody>
      </p:sp>
    </p:spTree>
    <p:extLst>
      <p:ext uri="{BB962C8B-B14F-4D97-AF65-F5344CB8AC3E}">
        <p14:creationId xmlns:p14="http://schemas.microsoft.com/office/powerpoint/2010/main" val="340414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B57E0-1228-41FD-8559-96279F21AC14}" type="datetimeFigureOut">
              <a:rPr lang="es-419" smtClean="0"/>
              <a:t>29/5/2025</a:t>
            </a:fld>
            <a:endParaRPr lang="es-419"/>
          </a:p>
        </p:txBody>
      </p:sp>
      <p:sp>
        <p:nvSpPr>
          <p:cNvPr id="3" name="Footer Placeholder 2"/>
          <p:cNvSpPr>
            <a:spLocks noGrp="1"/>
          </p:cNvSpPr>
          <p:nvPr>
            <p:ph type="ftr" sz="quarter" idx="11"/>
          </p:nvPr>
        </p:nvSpPr>
        <p:spPr/>
        <p:txBody>
          <a:bodyPr/>
          <a:lstStyle/>
          <a:p>
            <a:endParaRPr lang="es-419"/>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A220842-4B3C-4DBF-9DE5-BBB15ABC53F8}" type="slidenum">
              <a:rPr lang="es-419" smtClean="0"/>
              <a:t>‹Nº›</a:t>
            </a:fld>
            <a:endParaRPr lang="es-419"/>
          </a:p>
        </p:txBody>
      </p:sp>
    </p:spTree>
    <p:extLst>
      <p:ext uri="{BB962C8B-B14F-4D97-AF65-F5344CB8AC3E}">
        <p14:creationId xmlns:p14="http://schemas.microsoft.com/office/powerpoint/2010/main" val="114053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MX"/>
              <a:t>Haz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88B57E0-1228-41FD-8559-96279F21AC14}" type="datetimeFigureOut">
              <a:rPr lang="es-419" smtClean="0"/>
              <a:t>29/5/2025</a:t>
            </a:fld>
            <a:endParaRPr lang="es-419"/>
          </a:p>
        </p:txBody>
      </p:sp>
      <p:sp>
        <p:nvSpPr>
          <p:cNvPr id="6" name="Footer Placeholder 5"/>
          <p:cNvSpPr>
            <a:spLocks noGrp="1"/>
          </p:cNvSpPr>
          <p:nvPr>
            <p:ph type="ftr" sz="quarter" idx="11"/>
          </p:nvPr>
        </p:nvSpPr>
        <p:spPr/>
        <p:txBody>
          <a:bodyPr/>
          <a:lstStyle/>
          <a:p>
            <a:endParaRPr lang="es-419"/>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A220842-4B3C-4DBF-9DE5-BBB15ABC53F8}" type="slidenum">
              <a:rPr lang="es-419" smtClean="0"/>
              <a:t>‹Nº›</a:t>
            </a:fld>
            <a:endParaRPr lang="es-419"/>
          </a:p>
        </p:txBody>
      </p:sp>
    </p:spTree>
    <p:extLst>
      <p:ext uri="{BB962C8B-B14F-4D97-AF65-F5344CB8AC3E}">
        <p14:creationId xmlns:p14="http://schemas.microsoft.com/office/powerpoint/2010/main" val="271710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88B57E0-1228-41FD-8559-96279F21AC14}" type="datetimeFigureOut">
              <a:rPr lang="es-419" smtClean="0"/>
              <a:t>29/5/2025</a:t>
            </a:fld>
            <a:endParaRPr lang="es-419"/>
          </a:p>
        </p:txBody>
      </p:sp>
      <p:sp>
        <p:nvSpPr>
          <p:cNvPr id="6" name="Footer Placeholder 5"/>
          <p:cNvSpPr>
            <a:spLocks noGrp="1"/>
          </p:cNvSpPr>
          <p:nvPr>
            <p:ph type="ftr" sz="quarter" idx="11"/>
          </p:nvPr>
        </p:nvSpPr>
        <p:spPr/>
        <p:txBody>
          <a:bodyPr/>
          <a:lstStyle/>
          <a:p>
            <a:endParaRPr lang="es-419"/>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220842-4B3C-4DBF-9DE5-BBB15ABC53F8}" type="slidenum">
              <a:rPr lang="es-419" smtClean="0"/>
              <a:t>‹Nº›</a:t>
            </a:fld>
            <a:endParaRPr lang="es-419"/>
          </a:p>
        </p:txBody>
      </p:sp>
    </p:spTree>
    <p:extLst>
      <p:ext uri="{BB962C8B-B14F-4D97-AF65-F5344CB8AC3E}">
        <p14:creationId xmlns:p14="http://schemas.microsoft.com/office/powerpoint/2010/main" val="338627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88B57E0-1228-41FD-8559-96279F21AC14}" type="datetimeFigureOut">
              <a:rPr lang="es-419" smtClean="0"/>
              <a:t>29/5/2025</a:t>
            </a:fld>
            <a:endParaRPr lang="es-419"/>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419"/>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A220842-4B3C-4DBF-9DE5-BBB15ABC53F8}" type="slidenum">
              <a:rPr lang="es-419" smtClean="0"/>
              <a:t>‹Nº›</a:t>
            </a:fld>
            <a:endParaRPr lang="es-419"/>
          </a:p>
        </p:txBody>
      </p:sp>
    </p:spTree>
    <p:extLst>
      <p:ext uri="{BB962C8B-B14F-4D97-AF65-F5344CB8AC3E}">
        <p14:creationId xmlns:p14="http://schemas.microsoft.com/office/powerpoint/2010/main" val="292642064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AB0DE-C022-425E-9716-90A900EAE319}"/>
              </a:ext>
            </a:extLst>
          </p:cNvPr>
          <p:cNvSpPr>
            <a:spLocks noGrp="1"/>
          </p:cNvSpPr>
          <p:nvPr>
            <p:ph type="ctrTitle"/>
          </p:nvPr>
        </p:nvSpPr>
        <p:spPr>
          <a:xfrm>
            <a:off x="1215092" y="3128210"/>
            <a:ext cx="9911266" cy="3325891"/>
          </a:xfrm>
        </p:spPr>
        <p:txBody>
          <a:bodyPr>
            <a:normAutofit fontScale="90000"/>
          </a:bodyPr>
          <a:lstStyle/>
          <a:p>
            <a:pPr algn="ctr"/>
            <a:r>
              <a:rPr lang="es-MX" sz="6000" dirty="0"/>
              <a:t>UNIDAD II</a:t>
            </a:r>
            <a:br>
              <a:rPr lang="es-MX" sz="6000" dirty="0"/>
            </a:br>
            <a:r>
              <a:rPr lang="es-MX" sz="6000" dirty="0"/>
              <a:t>COMUNICACIÓN ESCRITA</a:t>
            </a:r>
            <a:br>
              <a:rPr lang="es-MX" dirty="0"/>
            </a:br>
            <a:br>
              <a:rPr lang="es-419" dirty="0"/>
            </a:br>
            <a:endParaRPr lang="es-419" dirty="0"/>
          </a:p>
        </p:txBody>
      </p:sp>
      <p:pic>
        <p:nvPicPr>
          <p:cNvPr id="5" name="Imagen 4">
            <a:extLst>
              <a:ext uri="{FF2B5EF4-FFF2-40B4-BE49-F238E27FC236}">
                <a16:creationId xmlns:a16="http://schemas.microsoft.com/office/drawing/2014/main" id="{E48610D1-E4AC-4810-8172-5AEB12240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025" y="152810"/>
            <a:ext cx="2975400" cy="2975400"/>
          </a:xfrm>
          <a:prstGeom prst="rect">
            <a:avLst/>
          </a:prstGeom>
        </p:spPr>
      </p:pic>
    </p:spTree>
    <p:extLst>
      <p:ext uri="{BB962C8B-B14F-4D97-AF65-F5344CB8AC3E}">
        <p14:creationId xmlns:p14="http://schemas.microsoft.com/office/powerpoint/2010/main" val="83329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6BA35-3D28-4D88-9B60-2784BC8C9DA7}"/>
              </a:ext>
            </a:extLst>
          </p:cNvPr>
          <p:cNvSpPr>
            <a:spLocks noGrp="1"/>
          </p:cNvSpPr>
          <p:nvPr>
            <p:ph type="title"/>
          </p:nvPr>
        </p:nvSpPr>
        <p:spPr>
          <a:xfrm>
            <a:off x="1855751" y="262048"/>
            <a:ext cx="7729728" cy="344344"/>
          </a:xfrm>
        </p:spPr>
        <p:txBody>
          <a:bodyPr>
            <a:noAutofit/>
          </a:bodyPr>
          <a:lstStyle/>
          <a:p>
            <a:r>
              <a:rPr lang="es-419" sz="2000" b="1" i="0" u="none" strike="noStrike" baseline="0" dirty="0">
                <a:latin typeface="ArialNormal"/>
              </a:rPr>
              <a:t>Parafrasear características.</a:t>
            </a:r>
            <a:endParaRPr lang="es-419" sz="3200" b="1" dirty="0"/>
          </a:p>
        </p:txBody>
      </p:sp>
      <p:sp>
        <p:nvSpPr>
          <p:cNvPr id="3" name="Marcador de contenido 2">
            <a:extLst>
              <a:ext uri="{FF2B5EF4-FFF2-40B4-BE49-F238E27FC236}">
                <a16:creationId xmlns:a16="http://schemas.microsoft.com/office/drawing/2014/main" id="{F42BD475-DAD4-4514-8CEB-F87D2884D4A2}"/>
              </a:ext>
            </a:extLst>
          </p:cNvPr>
          <p:cNvSpPr>
            <a:spLocks noGrp="1"/>
          </p:cNvSpPr>
          <p:nvPr>
            <p:ph idx="1"/>
          </p:nvPr>
        </p:nvSpPr>
        <p:spPr>
          <a:xfrm>
            <a:off x="471638" y="1058779"/>
            <a:ext cx="11126804" cy="5537173"/>
          </a:xfrm>
        </p:spPr>
        <p:txBody>
          <a:bodyPr>
            <a:normAutofit fontScale="92500" lnSpcReduction="10000"/>
          </a:bodyPr>
          <a:lstStyle/>
          <a:p>
            <a:pPr algn="just"/>
            <a:r>
              <a:rPr lang="es-MX" sz="2400" dirty="0"/>
              <a:t>Parafrasear significa expresar una idea con palabras diferentes a las originales, manteniendo el mismo significado. Al parafrasear, se transforma la estructura y el vocabulario de un texto sin cambiar la idea central o el mensaje, La paráfrasis es útil para explicar ideas de forma personal, y se utiliza para evitar el plagio cuando se trata de presentar la información de otra fuente.</a:t>
            </a:r>
          </a:p>
          <a:p>
            <a:pPr algn="just"/>
            <a:endParaRPr lang="es-MX" sz="2400" dirty="0"/>
          </a:p>
          <a:p>
            <a:pPr marL="0" marR="0" lvl="0" indent="0" algn="just" defTabSz="914400" rtl="0" eaLnBrk="0" fontAlgn="base" latinLnBrk="0" hangingPunct="0">
              <a:lnSpc>
                <a:spcPct val="100000"/>
              </a:lnSpc>
              <a:spcBef>
                <a:spcPct val="0"/>
              </a:spcBef>
              <a:spcAft>
                <a:spcPct val="0"/>
              </a:spcAft>
              <a:buClrTx/>
              <a:buSzTx/>
              <a:buNone/>
              <a:tabLst/>
            </a:pPr>
            <a:r>
              <a:rPr kumimoji="0" lang="es-419" altLang="es-419" sz="2400" b="1" u="sng" strike="noStrike" cap="none" normalizeH="0" baseline="0" dirty="0">
                <a:ln>
                  <a:noFill/>
                </a:ln>
                <a:solidFill>
                  <a:srgbClr val="FF0000"/>
                </a:solidFill>
                <a:effectLst/>
                <a:latin typeface="Arial" panose="020B0604020202020204" pitchFamily="34" charset="0"/>
              </a:rPr>
              <a:t>1. Mantiene el sentido original</a:t>
            </a:r>
            <a:r>
              <a:rPr kumimoji="0" lang="es-419" altLang="es-419" sz="2400" b="0" u="sng" strike="noStrike" cap="none" normalizeH="0" baseline="0" dirty="0">
                <a:ln>
                  <a:noFill/>
                </a:ln>
                <a:solidFill>
                  <a:srgbClr val="FF0000"/>
                </a:solidFill>
                <a:effectLst/>
                <a:latin typeface="Arial" panose="020B0604020202020204" pitchFamily="34" charset="0"/>
              </a:rPr>
              <a:t>: </a:t>
            </a:r>
            <a:r>
              <a:rPr kumimoji="0" lang="es-419" altLang="es-419" sz="2400" b="0" i="0" u="none" strike="noStrike" cap="none" normalizeH="0" baseline="0" dirty="0">
                <a:ln>
                  <a:noFill/>
                </a:ln>
                <a:solidFill>
                  <a:schemeClr val="tx1"/>
                </a:solidFill>
                <a:effectLst/>
                <a:latin typeface="Arial" panose="020B0604020202020204" pitchFamily="34" charset="0"/>
              </a:rPr>
              <a:t>Aunque se cambian las palabras, la esencia de la información debe conservarse.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2400" b="1" i="0" u="none" strike="noStrike" cap="none" normalizeH="0" baseline="0" dirty="0">
                <a:ln>
                  <a:noFill/>
                </a:ln>
                <a:solidFill>
                  <a:schemeClr val="tx1"/>
                </a:solidFill>
                <a:effectLst/>
                <a:latin typeface="Arial" panose="020B0604020202020204" pitchFamily="34" charset="0"/>
              </a:rPr>
              <a:t>Ejemplo original: </a:t>
            </a:r>
            <a:r>
              <a:rPr kumimoji="0" lang="es-419" altLang="es-419" sz="2400" b="0" i="0" u="none" strike="noStrike" cap="none" normalizeH="0" baseline="0" dirty="0">
                <a:ln>
                  <a:noFill/>
                </a:ln>
                <a:solidFill>
                  <a:schemeClr val="tx1"/>
                </a:solidFill>
                <a:effectLst/>
                <a:latin typeface="Arial" panose="020B0604020202020204" pitchFamily="34" charset="0"/>
              </a:rPr>
              <a:t>"Los gatos son animales independientes."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2400" b="1" i="0" u="none" strike="noStrike" cap="none" normalizeH="0" baseline="0" dirty="0">
                <a:ln>
                  <a:noFill/>
                </a:ln>
                <a:solidFill>
                  <a:schemeClr val="tx1"/>
                </a:solidFill>
                <a:effectLst/>
                <a:latin typeface="Arial" panose="020B0604020202020204" pitchFamily="34" charset="0"/>
              </a:rPr>
              <a:t>Ejemplo parafraseado: </a:t>
            </a:r>
            <a:r>
              <a:rPr kumimoji="0" lang="es-419" altLang="es-419" sz="2400" b="0" i="0" u="none" strike="noStrike" cap="none" normalizeH="0" baseline="0" dirty="0">
                <a:ln>
                  <a:noFill/>
                </a:ln>
                <a:solidFill>
                  <a:schemeClr val="tx1"/>
                </a:solidFill>
                <a:effectLst/>
                <a:latin typeface="Arial" panose="020B0604020202020204" pitchFamily="34" charset="0"/>
              </a:rPr>
              <a:t>"Los felinos domésticos suelen ser conocidos por su independencia."</a:t>
            </a:r>
          </a:p>
          <a:p>
            <a:pPr marL="0" marR="0" lvl="0" indent="0" algn="just" defTabSz="914400" rtl="0" eaLnBrk="0" fontAlgn="base" latinLnBrk="0" hangingPunct="0">
              <a:lnSpc>
                <a:spcPct val="100000"/>
              </a:lnSpc>
              <a:spcBef>
                <a:spcPct val="0"/>
              </a:spcBef>
              <a:spcAft>
                <a:spcPct val="0"/>
              </a:spcAft>
              <a:buClrTx/>
              <a:buSzTx/>
              <a:buNone/>
              <a:tabLst/>
            </a:pPr>
            <a:r>
              <a:rPr kumimoji="0" lang="es-419" altLang="es-419" sz="2400" b="1" i="0" u="sng" strike="noStrike" cap="none" normalizeH="0" baseline="0" dirty="0">
                <a:ln>
                  <a:noFill/>
                </a:ln>
                <a:solidFill>
                  <a:srgbClr val="FF0000"/>
                </a:solidFill>
                <a:effectLst/>
                <a:latin typeface="Arial" panose="020B0604020202020204" pitchFamily="34" charset="0"/>
              </a:rPr>
              <a:t>2. Usa sinónimos o frases equivalentes</a:t>
            </a:r>
            <a:r>
              <a:rPr kumimoji="0" lang="es-419" altLang="es-419" sz="2400" b="0" i="0" u="sng" strike="noStrike" cap="none" normalizeH="0" baseline="0" dirty="0">
                <a:ln>
                  <a:noFill/>
                </a:ln>
                <a:solidFill>
                  <a:srgbClr val="FF0000"/>
                </a:solidFill>
                <a:effectLst/>
                <a:latin typeface="Arial" panose="020B0604020202020204" pitchFamily="34" charset="0"/>
              </a:rPr>
              <a:t>: </a:t>
            </a:r>
            <a:r>
              <a:rPr kumimoji="0" lang="es-419" altLang="es-419" sz="2400" b="0" i="0" u="none" strike="noStrike" cap="none" normalizeH="0" baseline="0" dirty="0">
                <a:ln>
                  <a:noFill/>
                </a:ln>
                <a:solidFill>
                  <a:schemeClr val="tx1"/>
                </a:solidFill>
                <a:effectLst/>
                <a:latin typeface="Arial" panose="020B0604020202020204" pitchFamily="34" charset="0"/>
              </a:rPr>
              <a:t>Para evitar la repetición exacta, se recurre a sinónimos o expresiones similares.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2400" b="1" i="0" u="none" strike="noStrike" cap="none" normalizeH="0" baseline="0" dirty="0">
                <a:ln>
                  <a:noFill/>
                </a:ln>
                <a:solidFill>
                  <a:schemeClr val="tx1"/>
                </a:solidFill>
                <a:effectLst/>
                <a:latin typeface="Arial" panose="020B0604020202020204" pitchFamily="34" charset="0"/>
              </a:rPr>
              <a:t>Ejemplo original: </a:t>
            </a:r>
            <a:r>
              <a:rPr kumimoji="0" lang="es-419" altLang="es-419" sz="2400" b="0" i="0" u="none" strike="noStrike" cap="none" normalizeH="0" baseline="0" dirty="0">
                <a:ln>
                  <a:noFill/>
                </a:ln>
                <a:solidFill>
                  <a:schemeClr val="tx1"/>
                </a:solidFill>
                <a:effectLst/>
                <a:latin typeface="Arial" panose="020B0604020202020204" pitchFamily="34" charset="0"/>
              </a:rPr>
              <a:t>"La computadora es una herramienta esencial en el trabajo."</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2400" b="1" i="0" u="none" strike="noStrike" cap="none" normalizeH="0" baseline="0" dirty="0">
                <a:ln>
                  <a:noFill/>
                </a:ln>
                <a:solidFill>
                  <a:schemeClr val="tx1"/>
                </a:solidFill>
                <a:effectLst/>
                <a:latin typeface="Arial" panose="020B0604020202020204" pitchFamily="34" charset="0"/>
              </a:rPr>
              <a:t>Ejemplo parafraseado: </a:t>
            </a:r>
            <a:r>
              <a:rPr kumimoji="0" lang="es-419" altLang="es-419" sz="2400" b="0" i="0" u="none" strike="noStrike" cap="none" normalizeH="0" baseline="0" dirty="0">
                <a:ln>
                  <a:noFill/>
                </a:ln>
                <a:solidFill>
                  <a:schemeClr val="tx1"/>
                </a:solidFill>
                <a:effectLst/>
                <a:latin typeface="Arial" panose="020B0604020202020204" pitchFamily="34" charset="0"/>
              </a:rPr>
              <a:t>"El ordenador se ha convertido en un recurso fundamental para realizar tareas laborales."</a:t>
            </a:r>
          </a:p>
          <a:p>
            <a:endParaRPr lang="es-MX" dirty="0"/>
          </a:p>
          <a:p>
            <a:endParaRPr lang="es-MX" dirty="0"/>
          </a:p>
          <a:p>
            <a:endParaRPr lang="es-419" dirty="0"/>
          </a:p>
        </p:txBody>
      </p:sp>
    </p:spTree>
    <p:extLst>
      <p:ext uri="{BB962C8B-B14F-4D97-AF65-F5344CB8AC3E}">
        <p14:creationId xmlns:p14="http://schemas.microsoft.com/office/powerpoint/2010/main" val="16101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07EF453-9098-4641-89DA-8E27FF9653EE}"/>
              </a:ext>
            </a:extLst>
          </p:cNvPr>
          <p:cNvSpPr>
            <a:spLocks noGrp="1" noChangeArrowheads="1"/>
          </p:cNvSpPr>
          <p:nvPr>
            <p:ph idx="1"/>
          </p:nvPr>
        </p:nvSpPr>
        <p:spPr bwMode="auto">
          <a:xfrm>
            <a:off x="213360" y="0"/>
            <a:ext cx="11572240"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None/>
              <a:tabLst/>
            </a:pPr>
            <a:r>
              <a:rPr kumimoji="0" lang="es-419" altLang="es-419" sz="3200" b="1" i="0" u="sng" strike="noStrike" cap="none" normalizeH="0" baseline="0" dirty="0">
                <a:ln>
                  <a:noFill/>
                </a:ln>
                <a:solidFill>
                  <a:srgbClr val="FF0000"/>
                </a:solidFill>
                <a:effectLst/>
                <a:latin typeface="Arial" panose="020B0604020202020204" pitchFamily="34" charset="0"/>
              </a:rPr>
              <a:t>3. Modifica la estructura de la oración</a:t>
            </a:r>
            <a:r>
              <a:rPr kumimoji="0" lang="es-419" altLang="es-419" sz="3200" b="0" i="0" u="sng" strike="noStrike" cap="none" normalizeH="0" baseline="0" dirty="0">
                <a:ln>
                  <a:noFill/>
                </a:ln>
                <a:solidFill>
                  <a:srgbClr val="FF0000"/>
                </a:solidFill>
                <a:effectLst/>
                <a:latin typeface="Arial" panose="020B0604020202020204" pitchFamily="34" charset="0"/>
              </a:rPr>
              <a:t>: </a:t>
            </a:r>
            <a:r>
              <a:rPr kumimoji="0" lang="es-419" altLang="es-419" sz="3200" b="0" i="0" u="none" strike="noStrike" cap="none" normalizeH="0" baseline="0" dirty="0">
                <a:ln>
                  <a:noFill/>
                </a:ln>
                <a:solidFill>
                  <a:schemeClr val="tx1"/>
                </a:solidFill>
                <a:effectLst/>
                <a:latin typeface="Arial" panose="020B0604020202020204" pitchFamily="34" charset="0"/>
              </a:rPr>
              <a:t>Al cambiar el orden de las palabras o la forma de la oración, se evita copiar el estilo original.</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3200" b="1" i="0" u="none" strike="noStrike" cap="none" normalizeH="0" baseline="0" dirty="0">
                <a:ln>
                  <a:noFill/>
                </a:ln>
                <a:solidFill>
                  <a:schemeClr val="tx1"/>
                </a:solidFill>
                <a:effectLst/>
                <a:latin typeface="Arial" panose="020B0604020202020204" pitchFamily="34" charset="0"/>
              </a:rPr>
              <a:t>Ejemplo original: </a:t>
            </a:r>
            <a:r>
              <a:rPr kumimoji="0" lang="es-419" altLang="es-419" sz="3200" b="0" i="0" u="none" strike="noStrike" cap="none" normalizeH="0" baseline="0" dirty="0">
                <a:ln>
                  <a:noFill/>
                </a:ln>
                <a:solidFill>
                  <a:schemeClr val="tx1"/>
                </a:solidFill>
                <a:effectLst/>
                <a:latin typeface="Arial" panose="020B0604020202020204" pitchFamily="34" charset="0"/>
              </a:rPr>
              <a:t>"Las plantas necesitan luz y agua para sobrevivir."</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3200" b="1" i="0" u="none" strike="noStrike" cap="none" normalizeH="0" baseline="0" dirty="0">
                <a:ln>
                  <a:noFill/>
                </a:ln>
                <a:solidFill>
                  <a:schemeClr val="tx1"/>
                </a:solidFill>
                <a:effectLst/>
                <a:latin typeface="Arial" panose="020B0604020202020204" pitchFamily="34" charset="0"/>
              </a:rPr>
              <a:t>Ejemplo parafraseado: </a:t>
            </a:r>
            <a:r>
              <a:rPr kumimoji="0" lang="es-419" altLang="es-419" sz="3200" b="0" i="0" u="none" strike="noStrike" cap="none" normalizeH="0" baseline="0" dirty="0">
                <a:ln>
                  <a:noFill/>
                </a:ln>
                <a:solidFill>
                  <a:schemeClr val="tx1"/>
                </a:solidFill>
                <a:effectLst/>
                <a:latin typeface="Arial" panose="020B0604020202020204" pitchFamily="34" charset="0"/>
              </a:rPr>
              <a:t>"Para mantenerse vivas, las plantas requieren agua y luz."</a:t>
            </a:r>
          </a:p>
          <a:p>
            <a:pPr marL="0" marR="0" lvl="0" indent="0" algn="just" defTabSz="914400" rtl="0" eaLnBrk="0" fontAlgn="base" latinLnBrk="0" hangingPunct="0">
              <a:lnSpc>
                <a:spcPct val="100000"/>
              </a:lnSpc>
              <a:spcBef>
                <a:spcPct val="0"/>
              </a:spcBef>
              <a:spcAft>
                <a:spcPct val="0"/>
              </a:spcAft>
              <a:buClrTx/>
              <a:buSzTx/>
              <a:buNone/>
              <a:tabLst/>
            </a:pPr>
            <a:r>
              <a:rPr kumimoji="0" lang="es-419" altLang="es-419" sz="3200" b="1" i="0" u="sng" strike="noStrike" cap="none" normalizeH="0" baseline="0" dirty="0">
                <a:ln>
                  <a:noFill/>
                </a:ln>
                <a:solidFill>
                  <a:srgbClr val="FF0000"/>
                </a:solidFill>
                <a:effectLst/>
                <a:latin typeface="Arial" panose="020B0604020202020204" pitchFamily="34" charset="0"/>
              </a:rPr>
              <a:t>4. Usa un tono propio</a:t>
            </a:r>
            <a:r>
              <a:rPr kumimoji="0" lang="es-419" altLang="es-419" sz="3200" b="0" i="0" u="sng" strike="noStrike" cap="none" normalizeH="0" baseline="0" dirty="0">
                <a:ln>
                  <a:noFill/>
                </a:ln>
                <a:solidFill>
                  <a:srgbClr val="FF0000"/>
                </a:solidFill>
                <a:effectLst/>
                <a:latin typeface="Arial" panose="020B0604020202020204" pitchFamily="34" charset="0"/>
              </a:rPr>
              <a:t>: </a:t>
            </a:r>
            <a:r>
              <a:rPr kumimoji="0" lang="es-419" altLang="es-419" sz="3200" b="0" i="0" u="none" strike="noStrike" cap="none" normalizeH="0" baseline="0" dirty="0">
                <a:ln>
                  <a:noFill/>
                </a:ln>
                <a:solidFill>
                  <a:schemeClr val="tx1"/>
                </a:solidFill>
                <a:effectLst/>
                <a:latin typeface="Arial" panose="020B0604020202020204" pitchFamily="34" charset="0"/>
              </a:rPr>
              <a:t>Aunque se respete el mensaje, la paráfrasis permite expresarlo en un estilo o voz propia.</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3200" b="1" i="0" u="none" strike="noStrike" cap="none" normalizeH="0" baseline="0" dirty="0">
                <a:ln>
                  <a:noFill/>
                </a:ln>
                <a:solidFill>
                  <a:schemeClr val="tx1"/>
                </a:solidFill>
                <a:effectLst/>
                <a:latin typeface="Arial" panose="020B0604020202020204" pitchFamily="34" charset="0"/>
              </a:rPr>
              <a:t>Ejemplo original: </a:t>
            </a:r>
            <a:r>
              <a:rPr kumimoji="0" lang="es-419" altLang="es-419" sz="3200" b="0" i="0" u="none" strike="noStrike" cap="none" normalizeH="0" baseline="0" dirty="0">
                <a:ln>
                  <a:noFill/>
                </a:ln>
                <a:solidFill>
                  <a:schemeClr val="tx1"/>
                </a:solidFill>
                <a:effectLst/>
                <a:latin typeface="Arial" panose="020B0604020202020204" pitchFamily="34" charset="0"/>
              </a:rPr>
              <a:t>"El verano es la época favorita de muchos debido al clima cálido."</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3200" b="1" i="0" u="none" strike="noStrike" cap="none" normalizeH="0" baseline="0" dirty="0">
                <a:ln>
                  <a:noFill/>
                </a:ln>
                <a:solidFill>
                  <a:schemeClr val="tx1"/>
                </a:solidFill>
                <a:effectLst/>
                <a:latin typeface="Arial" panose="020B0604020202020204" pitchFamily="34" charset="0"/>
              </a:rPr>
              <a:t>Ejemplo parafraseado</a:t>
            </a:r>
            <a:r>
              <a:rPr kumimoji="0" lang="es-419" altLang="es-419" sz="3200" b="0" i="0" u="none" strike="noStrike" cap="none" normalizeH="0" baseline="0" dirty="0">
                <a:ln>
                  <a:noFill/>
                </a:ln>
                <a:solidFill>
                  <a:schemeClr val="tx1"/>
                </a:solidFill>
                <a:effectLst/>
                <a:latin typeface="Arial" panose="020B0604020202020204" pitchFamily="34" charset="0"/>
              </a:rPr>
              <a:t>: "Muchas personas prefieren el verano porque trae consigo un clima cálido."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419" altLang="es-419"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832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8256" y="163503"/>
            <a:ext cx="7729728" cy="1188720"/>
          </a:xfrm>
        </p:spPr>
        <p:txBody>
          <a:bodyPr/>
          <a:lstStyle/>
          <a:p>
            <a:r>
              <a:rPr lang="es-MX" dirty="0"/>
              <a:t>REGLAS PARA UNA CORRECTA ESCRITURA</a:t>
            </a:r>
            <a:endParaRPr lang="en-US" dirty="0"/>
          </a:p>
        </p:txBody>
      </p:sp>
      <p:sp>
        <p:nvSpPr>
          <p:cNvPr id="3" name="Marcador de contenido 2"/>
          <p:cNvSpPr>
            <a:spLocks noGrp="1"/>
          </p:cNvSpPr>
          <p:nvPr>
            <p:ph idx="1"/>
          </p:nvPr>
        </p:nvSpPr>
        <p:spPr>
          <a:xfrm>
            <a:off x="513806" y="1506583"/>
            <a:ext cx="11216640" cy="5129349"/>
          </a:xfrm>
        </p:spPr>
        <p:txBody>
          <a:bodyPr>
            <a:normAutofit fontScale="92500" lnSpcReduction="20000"/>
          </a:bodyPr>
          <a:lstStyle/>
          <a:p>
            <a:r>
              <a:rPr lang="es-MX" dirty="0"/>
              <a:t>Reglas fundamentales para una correcta escritura en español:</a:t>
            </a:r>
          </a:p>
          <a:p>
            <a:endParaRPr lang="es-MX" dirty="0"/>
          </a:p>
          <a:p>
            <a:pPr marL="0" indent="0">
              <a:buNone/>
            </a:pPr>
            <a:r>
              <a:rPr lang="es-MX" dirty="0">
                <a:solidFill>
                  <a:srgbClr val="FF0000"/>
                </a:solidFill>
              </a:rPr>
              <a:t>Ortografía y Acentuación:</a:t>
            </a:r>
          </a:p>
          <a:p>
            <a:r>
              <a:rPr lang="es-MX" dirty="0"/>
              <a:t>Aprende y aplica las reglas de acentuación.</a:t>
            </a:r>
          </a:p>
          <a:p>
            <a:r>
              <a:rPr lang="es-MX" dirty="0"/>
              <a:t>Cuida las tildes en las palabras agudas, graves y esdrújulas.</a:t>
            </a:r>
          </a:p>
          <a:p>
            <a:r>
              <a:rPr lang="es-MX" dirty="0"/>
              <a:t>Usa correctamente las letras "b" y "v", así como "c" y "s".</a:t>
            </a:r>
          </a:p>
          <a:p>
            <a:pPr marL="0" indent="0">
              <a:buNone/>
            </a:pPr>
            <a:endParaRPr lang="es-MX" dirty="0"/>
          </a:p>
          <a:p>
            <a:pPr marL="0" indent="0">
              <a:buNone/>
            </a:pPr>
            <a:r>
              <a:rPr lang="es-MX" dirty="0">
                <a:solidFill>
                  <a:srgbClr val="FF0000"/>
                </a:solidFill>
              </a:rPr>
              <a:t>Uso de Mayúsculas:</a:t>
            </a:r>
          </a:p>
          <a:p>
            <a:r>
              <a:rPr lang="es-MX" dirty="0"/>
              <a:t>Utiliza mayúsculas al inicio de una oración.</a:t>
            </a:r>
          </a:p>
          <a:p>
            <a:r>
              <a:rPr lang="es-MX" dirty="0"/>
              <a:t>Escribe en mayúscula los nombres propios, lugares y títulos.</a:t>
            </a:r>
          </a:p>
          <a:p>
            <a:pPr marL="0" indent="0">
              <a:buNone/>
            </a:pPr>
            <a:endParaRPr lang="es-MX" dirty="0"/>
          </a:p>
          <a:p>
            <a:pPr marL="0" indent="0">
              <a:buNone/>
            </a:pPr>
            <a:r>
              <a:rPr lang="es-MX" dirty="0">
                <a:solidFill>
                  <a:srgbClr val="FF0000"/>
                </a:solidFill>
              </a:rPr>
              <a:t>Puntuación:</a:t>
            </a:r>
          </a:p>
          <a:p>
            <a:r>
              <a:rPr lang="es-MX" dirty="0"/>
              <a:t>Emplea comas, puntos, signos de interrogación y exclamación adecuadamente.</a:t>
            </a:r>
          </a:p>
          <a:p>
            <a:r>
              <a:rPr lang="es-MX" dirty="0"/>
              <a:t>Usa comillas para citas y diálogos.</a:t>
            </a:r>
          </a:p>
          <a:p>
            <a:r>
              <a:rPr lang="es-MX" dirty="0"/>
              <a:t>Domina el uso de los dos puntos, punto y coma, y puntos suspensivos.</a:t>
            </a:r>
            <a:endParaRPr lang="en-US" dirty="0"/>
          </a:p>
        </p:txBody>
      </p:sp>
    </p:spTree>
    <p:extLst>
      <p:ext uri="{BB962C8B-B14F-4D97-AF65-F5344CB8AC3E}">
        <p14:creationId xmlns:p14="http://schemas.microsoft.com/office/powerpoint/2010/main" val="2056114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5726" y="252549"/>
            <a:ext cx="11277599" cy="6605451"/>
          </a:xfrm>
        </p:spPr>
        <p:txBody>
          <a:bodyPr>
            <a:normAutofit fontScale="77500" lnSpcReduction="20000"/>
          </a:bodyPr>
          <a:lstStyle/>
          <a:p>
            <a:r>
              <a:rPr lang="es-MX" sz="2200" dirty="0">
                <a:solidFill>
                  <a:srgbClr val="FF0000"/>
                </a:solidFill>
              </a:rPr>
              <a:t>Uso de Preposiciones:</a:t>
            </a:r>
          </a:p>
          <a:p>
            <a:r>
              <a:rPr lang="es-MX" sz="2200" dirty="0"/>
              <a:t>Utiliza las preposiciones adecuadas según el contexto.</a:t>
            </a:r>
          </a:p>
          <a:p>
            <a:r>
              <a:rPr lang="es-MX" sz="2200" dirty="0"/>
              <a:t>Las preposiciones se utilizan para conectar palabras y frases en una oración y desempeñan un papel importante en la estructura y la claridad del lenguaje escrito y hablado. Cada preposición tiene su propio significado y uso particular en diferentes </a:t>
            </a:r>
            <a:r>
              <a:rPr lang="es-MX" dirty="0"/>
              <a:t>contextos.</a:t>
            </a:r>
          </a:p>
          <a:p>
            <a:endParaRPr lang="es-MX" dirty="0"/>
          </a:p>
          <a:p>
            <a:r>
              <a:rPr lang="es-MX" sz="2800" dirty="0"/>
              <a:t>a			entre</a:t>
            </a:r>
          </a:p>
          <a:p>
            <a:r>
              <a:rPr lang="es-MX" sz="2800" dirty="0"/>
              <a:t>ante		hacia		</a:t>
            </a:r>
          </a:p>
          <a:p>
            <a:r>
              <a:rPr lang="es-MX" sz="2800" dirty="0"/>
              <a:t>bajo		tras</a:t>
            </a:r>
          </a:p>
          <a:p>
            <a:r>
              <a:rPr lang="es-MX" sz="2800" dirty="0"/>
              <a:t>cabe		sobre</a:t>
            </a:r>
          </a:p>
          <a:p>
            <a:r>
              <a:rPr lang="es-MX" sz="2800" dirty="0"/>
              <a:t>con			sin</a:t>
            </a:r>
          </a:p>
          <a:p>
            <a:r>
              <a:rPr lang="es-MX" sz="2800" dirty="0"/>
              <a:t>contra		según</a:t>
            </a:r>
          </a:p>
          <a:p>
            <a:r>
              <a:rPr lang="es-MX" sz="2800" dirty="0"/>
              <a:t>de			por</a:t>
            </a:r>
          </a:p>
          <a:p>
            <a:r>
              <a:rPr lang="es-MX" sz="2800" dirty="0"/>
              <a:t>desde		para</a:t>
            </a:r>
          </a:p>
          <a:p>
            <a:r>
              <a:rPr lang="es-MX" sz="2800" dirty="0"/>
              <a:t>durante	mediante</a:t>
            </a:r>
          </a:p>
          <a:p>
            <a:r>
              <a:rPr lang="es-MX" sz="2800" dirty="0"/>
              <a:t>en			hasta</a:t>
            </a:r>
          </a:p>
          <a:p>
            <a:r>
              <a:rPr lang="es-MX" sz="2800" dirty="0"/>
              <a:t>entre</a:t>
            </a:r>
          </a:p>
          <a:p>
            <a:pPr marL="0" indent="0">
              <a:buNone/>
            </a:pPr>
            <a:endParaRPr lang="es-MX" sz="2800" dirty="0"/>
          </a:p>
          <a:p>
            <a:endParaRPr lang="es-MX" sz="2800" dirty="0"/>
          </a:p>
          <a:p>
            <a:endParaRPr lang="es-MX" sz="2800" dirty="0"/>
          </a:p>
          <a:p>
            <a:pPr marL="0" indent="0">
              <a:buNone/>
            </a:pPr>
            <a:endParaRPr lang="es-MX" sz="2800" dirty="0"/>
          </a:p>
          <a:p>
            <a:endParaRPr lang="es-MX" sz="2800" dirty="0"/>
          </a:p>
        </p:txBody>
      </p:sp>
    </p:spTree>
    <p:extLst>
      <p:ext uri="{BB962C8B-B14F-4D97-AF65-F5344CB8AC3E}">
        <p14:creationId xmlns:p14="http://schemas.microsoft.com/office/powerpoint/2010/main" val="3952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541B7A-09F9-4579-9B61-55688BF79A4D}"/>
              </a:ext>
            </a:extLst>
          </p:cNvPr>
          <p:cNvSpPr>
            <a:spLocks noGrp="1"/>
          </p:cNvSpPr>
          <p:nvPr>
            <p:ph type="title"/>
          </p:nvPr>
        </p:nvSpPr>
        <p:spPr>
          <a:xfrm>
            <a:off x="1309037" y="654518"/>
            <a:ext cx="10195576" cy="1250482"/>
          </a:xfrm>
        </p:spPr>
        <p:txBody>
          <a:bodyPr/>
          <a:lstStyle/>
          <a:p>
            <a:r>
              <a:rPr lang="es-MX" b="1" dirty="0"/>
              <a:t>Características de las Preposiciones</a:t>
            </a:r>
            <a:br>
              <a:rPr lang="es-MX" b="1" dirty="0"/>
            </a:br>
            <a:endParaRPr lang="es-419" dirty="0"/>
          </a:p>
        </p:txBody>
      </p:sp>
      <p:sp>
        <p:nvSpPr>
          <p:cNvPr id="3" name="Marcador de contenido 2">
            <a:extLst>
              <a:ext uri="{FF2B5EF4-FFF2-40B4-BE49-F238E27FC236}">
                <a16:creationId xmlns:a16="http://schemas.microsoft.com/office/drawing/2014/main" id="{6E5E27D0-E9B3-4F57-968C-8997B81777CF}"/>
              </a:ext>
            </a:extLst>
          </p:cNvPr>
          <p:cNvSpPr>
            <a:spLocks noGrp="1"/>
          </p:cNvSpPr>
          <p:nvPr>
            <p:ph idx="1"/>
          </p:nvPr>
        </p:nvSpPr>
        <p:spPr>
          <a:xfrm>
            <a:off x="577516" y="1617044"/>
            <a:ext cx="10930809" cy="4207551"/>
          </a:xfrm>
        </p:spPr>
        <p:txBody>
          <a:bodyPr>
            <a:normAutofit lnSpcReduction="10000"/>
          </a:bodyPr>
          <a:lstStyle/>
          <a:p>
            <a:pPr algn="just"/>
            <a:r>
              <a:rPr lang="es-MX" sz="3200" dirty="0"/>
              <a:t>✅ Son </a:t>
            </a:r>
            <a:r>
              <a:rPr lang="es-MX" sz="3200" b="1" dirty="0"/>
              <a:t>palabras invariables</a:t>
            </a:r>
            <a:r>
              <a:rPr lang="es-MX" sz="3200" dirty="0"/>
              <a:t>, es decir, no cambian de género, número, ni persona.</a:t>
            </a:r>
            <a:br>
              <a:rPr lang="es-MX" sz="3200" dirty="0"/>
            </a:br>
            <a:r>
              <a:rPr lang="es-MX" sz="3200" dirty="0"/>
              <a:t>✅ Su función es </a:t>
            </a:r>
            <a:r>
              <a:rPr lang="es-MX" sz="3200" b="1" dirty="0"/>
              <a:t>enlazar</a:t>
            </a:r>
            <a:r>
              <a:rPr lang="es-MX" sz="3200" dirty="0"/>
              <a:t> palabras o grupos de palabras dentro de la oración.</a:t>
            </a:r>
            <a:br>
              <a:rPr lang="es-MX" sz="3200" dirty="0"/>
            </a:br>
            <a:r>
              <a:rPr lang="es-MX" sz="3200" dirty="0"/>
              <a:t>✅ Expresan relaciones de </a:t>
            </a:r>
            <a:r>
              <a:rPr lang="es-MX" sz="3200" b="1" dirty="0"/>
              <a:t>lugar, tiempo, causa, propósito, compañía, entre otras</a:t>
            </a:r>
            <a:r>
              <a:rPr lang="es-MX" sz="3200" dirty="0"/>
              <a:t>.</a:t>
            </a:r>
            <a:br>
              <a:rPr lang="es-MX" sz="3200" dirty="0"/>
            </a:br>
            <a:r>
              <a:rPr lang="es-MX" sz="3200" dirty="0"/>
              <a:t>✅ Las preposiciones no tienen significado por sí mismas, sino que adquieren sentido al formar frases preposicionales.</a:t>
            </a:r>
          </a:p>
          <a:p>
            <a:endParaRPr lang="es-419" dirty="0"/>
          </a:p>
        </p:txBody>
      </p:sp>
    </p:spTree>
    <p:extLst>
      <p:ext uri="{BB962C8B-B14F-4D97-AF65-F5344CB8AC3E}">
        <p14:creationId xmlns:p14="http://schemas.microsoft.com/office/powerpoint/2010/main" val="3276284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5A101333-9354-42BC-A3A5-D7400FCEB272}"/>
              </a:ext>
            </a:extLst>
          </p:cNvPr>
          <p:cNvGraphicFramePr>
            <a:graphicFrameLocks noGrp="1"/>
          </p:cNvGraphicFramePr>
          <p:nvPr>
            <p:ph idx="1"/>
            <p:extLst>
              <p:ext uri="{D42A27DB-BD31-4B8C-83A1-F6EECF244321}">
                <p14:modId xmlns:p14="http://schemas.microsoft.com/office/powerpoint/2010/main" val="2687894226"/>
              </p:ext>
            </p:extLst>
          </p:nvPr>
        </p:nvGraphicFramePr>
        <p:xfrm>
          <a:off x="2159265" y="308564"/>
          <a:ext cx="8794284" cy="5685289"/>
        </p:xfrm>
        <a:graphic>
          <a:graphicData uri="http://schemas.openxmlformats.org/drawingml/2006/table">
            <a:tbl>
              <a:tblPr/>
              <a:tblGrid>
                <a:gridCol w="4397142">
                  <a:extLst>
                    <a:ext uri="{9D8B030D-6E8A-4147-A177-3AD203B41FA5}">
                      <a16:colId xmlns:a16="http://schemas.microsoft.com/office/drawing/2014/main" val="1302947445"/>
                    </a:ext>
                  </a:extLst>
                </a:gridCol>
                <a:gridCol w="4397142">
                  <a:extLst>
                    <a:ext uri="{9D8B030D-6E8A-4147-A177-3AD203B41FA5}">
                      <a16:colId xmlns:a16="http://schemas.microsoft.com/office/drawing/2014/main" val="2462432836"/>
                    </a:ext>
                  </a:extLst>
                </a:gridCol>
              </a:tblGrid>
              <a:tr h="263160">
                <a:tc>
                  <a:txBody>
                    <a:bodyPr/>
                    <a:lstStyle/>
                    <a:p>
                      <a:r>
                        <a:rPr lang="es-419" sz="1800" b="1" dirty="0">
                          <a:solidFill>
                            <a:srgbClr val="FF0000"/>
                          </a:solidFill>
                        </a:rPr>
                        <a:t>Preposición</a:t>
                      </a:r>
                    </a:p>
                  </a:txBody>
                  <a:tcPr marL="65142" marR="65142" marT="32571" marB="32571" anchor="ctr">
                    <a:lnL>
                      <a:noFill/>
                    </a:lnL>
                    <a:lnR>
                      <a:noFill/>
                    </a:lnR>
                    <a:lnT>
                      <a:noFill/>
                    </a:lnT>
                    <a:lnB>
                      <a:noFill/>
                    </a:lnB>
                  </a:tcPr>
                </a:tc>
                <a:tc>
                  <a:txBody>
                    <a:bodyPr/>
                    <a:lstStyle/>
                    <a:p>
                      <a:r>
                        <a:rPr lang="es-419" sz="1800" b="1" dirty="0">
                          <a:solidFill>
                            <a:srgbClr val="FF0000"/>
                          </a:solidFill>
                        </a:rPr>
                        <a:t>Uso Ejemplo</a:t>
                      </a:r>
                    </a:p>
                  </a:txBody>
                  <a:tcPr marL="65142" marR="65142" marT="32571" marB="32571" anchor="ctr">
                    <a:lnL>
                      <a:noFill/>
                    </a:lnL>
                    <a:lnR>
                      <a:noFill/>
                    </a:lnR>
                    <a:lnT>
                      <a:noFill/>
                    </a:lnT>
                    <a:lnB>
                      <a:noFill/>
                    </a:lnB>
                  </a:tcPr>
                </a:tc>
                <a:extLst>
                  <a:ext uri="{0D108BD9-81ED-4DB2-BD59-A6C34878D82A}">
                    <a16:rowId xmlns:a16="http://schemas.microsoft.com/office/drawing/2014/main" val="2117389084"/>
                  </a:ext>
                </a:extLst>
              </a:tr>
              <a:tr h="617493">
                <a:tc>
                  <a:txBody>
                    <a:bodyPr/>
                    <a:lstStyle/>
                    <a:p>
                      <a:r>
                        <a:rPr lang="es-419" sz="1800" b="1" dirty="0"/>
                        <a:t>a</a:t>
                      </a:r>
                      <a:endParaRPr lang="es-419" sz="1800" dirty="0"/>
                    </a:p>
                  </a:txBody>
                  <a:tcPr marL="65142" marR="65142" marT="32571" marB="32571" anchor="ctr">
                    <a:lnL>
                      <a:noFill/>
                    </a:lnL>
                    <a:lnR>
                      <a:noFill/>
                    </a:lnR>
                    <a:lnT>
                      <a:noFill/>
                    </a:lnT>
                    <a:lnB>
                      <a:noFill/>
                    </a:lnB>
                  </a:tcPr>
                </a:tc>
                <a:tc>
                  <a:txBody>
                    <a:bodyPr/>
                    <a:lstStyle/>
                    <a:p>
                      <a:r>
                        <a:rPr lang="es-MX" sz="1800" dirty="0"/>
                        <a:t>Dirección, tiempo, modo. Ej.: Voy a la casa.</a:t>
                      </a:r>
                    </a:p>
                  </a:txBody>
                  <a:tcPr marL="65142" marR="65142" marT="32571" marB="32571" anchor="ctr">
                    <a:lnL>
                      <a:noFill/>
                    </a:lnL>
                    <a:lnR>
                      <a:noFill/>
                    </a:lnR>
                    <a:lnT>
                      <a:noFill/>
                    </a:lnT>
                    <a:lnB>
                      <a:noFill/>
                    </a:lnB>
                  </a:tcPr>
                </a:tc>
                <a:extLst>
                  <a:ext uri="{0D108BD9-81ED-4DB2-BD59-A6C34878D82A}">
                    <a16:rowId xmlns:a16="http://schemas.microsoft.com/office/drawing/2014/main" val="3089206671"/>
                  </a:ext>
                </a:extLst>
              </a:tr>
              <a:tr h="808225">
                <a:tc>
                  <a:txBody>
                    <a:bodyPr/>
                    <a:lstStyle/>
                    <a:p>
                      <a:r>
                        <a:rPr lang="es-419" sz="1800" b="1" dirty="0"/>
                        <a:t>ante</a:t>
                      </a:r>
                      <a:endParaRPr lang="es-419" sz="1800" dirty="0"/>
                    </a:p>
                  </a:txBody>
                  <a:tcPr marL="65142" marR="65142" marT="32571" marB="32571" anchor="ctr">
                    <a:lnL>
                      <a:noFill/>
                    </a:lnL>
                    <a:lnR>
                      <a:noFill/>
                    </a:lnR>
                    <a:lnT>
                      <a:noFill/>
                    </a:lnT>
                    <a:lnB>
                      <a:noFill/>
                    </a:lnB>
                  </a:tcPr>
                </a:tc>
                <a:tc>
                  <a:txBody>
                    <a:bodyPr/>
                    <a:lstStyle/>
                    <a:p>
                      <a:r>
                        <a:rPr lang="es-MX" sz="1800" dirty="0"/>
                        <a:t>Situación de inferioridad o presencia. Ej.: Estaba ante el tribunal.</a:t>
                      </a:r>
                    </a:p>
                  </a:txBody>
                  <a:tcPr marL="65142" marR="65142" marT="32571" marB="32571" anchor="ctr">
                    <a:lnL>
                      <a:noFill/>
                    </a:lnL>
                    <a:lnR>
                      <a:noFill/>
                    </a:lnR>
                    <a:lnT>
                      <a:noFill/>
                    </a:lnT>
                    <a:lnB>
                      <a:noFill/>
                    </a:lnB>
                  </a:tcPr>
                </a:tc>
                <a:extLst>
                  <a:ext uri="{0D108BD9-81ED-4DB2-BD59-A6C34878D82A}">
                    <a16:rowId xmlns:a16="http://schemas.microsoft.com/office/drawing/2014/main" val="2396408837"/>
                  </a:ext>
                </a:extLst>
              </a:tr>
              <a:tr h="617493">
                <a:tc>
                  <a:txBody>
                    <a:bodyPr/>
                    <a:lstStyle/>
                    <a:p>
                      <a:r>
                        <a:rPr lang="es-419" sz="1800" b="1"/>
                        <a:t>bajo</a:t>
                      </a:r>
                      <a:endParaRPr lang="es-419" sz="1800"/>
                    </a:p>
                  </a:txBody>
                  <a:tcPr marL="65142" marR="65142" marT="32571" marB="32571" anchor="ctr">
                    <a:lnL>
                      <a:noFill/>
                    </a:lnL>
                    <a:lnR>
                      <a:noFill/>
                    </a:lnR>
                    <a:lnT>
                      <a:noFill/>
                    </a:lnT>
                    <a:lnB>
                      <a:noFill/>
                    </a:lnB>
                  </a:tcPr>
                </a:tc>
                <a:tc>
                  <a:txBody>
                    <a:bodyPr/>
                    <a:lstStyle/>
                    <a:p>
                      <a:r>
                        <a:rPr lang="es-MX" sz="1800"/>
                        <a:t>Lugar físico, condición. Ej.: Bajo la mesa.</a:t>
                      </a:r>
                    </a:p>
                  </a:txBody>
                  <a:tcPr marL="65142" marR="65142" marT="32571" marB="32571" anchor="ctr">
                    <a:lnL>
                      <a:noFill/>
                    </a:lnL>
                    <a:lnR>
                      <a:noFill/>
                    </a:lnR>
                    <a:lnT>
                      <a:noFill/>
                    </a:lnT>
                    <a:lnB>
                      <a:noFill/>
                    </a:lnB>
                  </a:tcPr>
                </a:tc>
                <a:extLst>
                  <a:ext uri="{0D108BD9-81ED-4DB2-BD59-A6C34878D82A}">
                    <a16:rowId xmlns:a16="http://schemas.microsoft.com/office/drawing/2014/main" val="1432587576"/>
                  </a:ext>
                </a:extLst>
              </a:tr>
              <a:tr h="617493">
                <a:tc>
                  <a:txBody>
                    <a:bodyPr/>
                    <a:lstStyle/>
                    <a:p>
                      <a:r>
                        <a:rPr lang="es-419" sz="1800" b="1" dirty="0"/>
                        <a:t>con</a:t>
                      </a:r>
                      <a:endParaRPr lang="es-419" sz="1800" dirty="0"/>
                    </a:p>
                  </a:txBody>
                  <a:tcPr marL="65142" marR="65142" marT="32571" marB="32571" anchor="ctr">
                    <a:lnL>
                      <a:noFill/>
                    </a:lnL>
                    <a:lnR>
                      <a:noFill/>
                    </a:lnR>
                    <a:lnT>
                      <a:noFill/>
                    </a:lnT>
                    <a:lnB>
                      <a:noFill/>
                    </a:lnB>
                  </a:tcPr>
                </a:tc>
                <a:tc>
                  <a:txBody>
                    <a:bodyPr/>
                    <a:lstStyle/>
                    <a:p>
                      <a:r>
                        <a:rPr lang="es-MX" sz="1800"/>
                        <a:t>Compañía, instrumento. Ej.: Viajo con ella.</a:t>
                      </a:r>
                    </a:p>
                  </a:txBody>
                  <a:tcPr marL="65142" marR="65142" marT="32571" marB="32571" anchor="ctr">
                    <a:lnL>
                      <a:noFill/>
                    </a:lnL>
                    <a:lnR>
                      <a:noFill/>
                    </a:lnR>
                    <a:lnT>
                      <a:noFill/>
                    </a:lnT>
                    <a:lnB>
                      <a:noFill/>
                    </a:lnB>
                  </a:tcPr>
                </a:tc>
                <a:extLst>
                  <a:ext uri="{0D108BD9-81ED-4DB2-BD59-A6C34878D82A}">
                    <a16:rowId xmlns:a16="http://schemas.microsoft.com/office/drawing/2014/main" val="462993538"/>
                  </a:ext>
                </a:extLst>
              </a:tr>
              <a:tr h="455579">
                <a:tc>
                  <a:txBody>
                    <a:bodyPr/>
                    <a:lstStyle/>
                    <a:p>
                      <a:r>
                        <a:rPr lang="es-419" sz="1800" b="1" dirty="0"/>
                        <a:t>contra</a:t>
                      </a:r>
                      <a:endParaRPr lang="es-419" sz="1800" dirty="0"/>
                    </a:p>
                  </a:txBody>
                  <a:tcPr marL="65142" marR="65142" marT="32571" marB="32571" anchor="ctr">
                    <a:lnL>
                      <a:noFill/>
                    </a:lnL>
                    <a:lnR>
                      <a:noFill/>
                    </a:lnR>
                    <a:lnT>
                      <a:noFill/>
                    </a:lnT>
                    <a:lnB>
                      <a:noFill/>
                    </a:lnB>
                  </a:tcPr>
                </a:tc>
                <a:tc>
                  <a:txBody>
                    <a:bodyPr/>
                    <a:lstStyle/>
                    <a:p>
                      <a:r>
                        <a:rPr lang="es-MX" sz="1800"/>
                        <a:t>Oposición. Ej.: Luchó contra el mal.</a:t>
                      </a:r>
                    </a:p>
                  </a:txBody>
                  <a:tcPr marL="65142" marR="65142" marT="32571" marB="32571" anchor="ctr">
                    <a:lnL>
                      <a:noFill/>
                    </a:lnL>
                    <a:lnR>
                      <a:noFill/>
                    </a:lnR>
                    <a:lnT>
                      <a:noFill/>
                    </a:lnT>
                    <a:lnB>
                      <a:noFill/>
                    </a:lnB>
                  </a:tcPr>
                </a:tc>
                <a:extLst>
                  <a:ext uri="{0D108BD9-81ED-4DB2-BD59-A6C34878D82A}">
                    <a16:rowId xmlns:a16="http://schemas.microsoft.com/office/drawing/2014/main" val="3168845927"/>
                  </a:ext>
                </a:extLst>
              </a:tr>
              <a:tr h="455579">
                <a:tc>
                  <a:txBody>
                    <a:bodyPr/>
                    <a:lstStyle/>
                    <a:p>
                      <a:r>
                        <a:rPr lang="es-419" sz="1800" b="1"/>
                        <a:t>de</a:t>
                      </a:r>
                      <a:endParaRPr lang="es-419" sz="1800"/>
                    </a:p>
                  </a:txBody>
                  <a:tcPr marL="65142" marR="65142" marT="32571" marB="32571" anchor="ctr">
                    <a:lnL>
                      <a:noFill/>
                    </a:lnL>
                    <a:lnR>
                      <a:noFill/>
                    </a:lnR>
                    <a:lnT>
                      <a:noFill/>
                    </a:lnT>
                    <a:lnB>
                      <a:noFill/>
                    </a:lnB>
                  </a:tcPr>
                </a:tc>
                <a:tc>
                  <a:txBody>
                    <a:bodyPr/>
                    <a:lstStyle/>
                    <a:p>
                      <a:r>
                        <a:rPr lang="es-MX" sz="1800" dirty="0"/>
                        <a:t>Posesión, origen. Ej.: Casa de Juan.</a:t>
                      </a:r>
                    </a:p>
                  </a:txBody>
                  <a:tcPr marL="65142" marR="65142" marT="32571" marB="32571" anchor="ctr">
                    <a:lnL>
                      <a:noFill/>
                    </a:lnL>
                    <a:lnR>
                      <a:noFill/>
                    </a:lnR>
                    <a:lnT>
                      <a:noFill/>
                    </a:lnT>
                    <a:lnB>
                      <a:noFill/>
                    </a:lnB>
                  </a:tcPr>
                </a:tc>
                <a:extLst>
                  <a:ext uri="{0D108BD9-81ED-4DB2-BD59-A6C34878D82A}">
                    <a16:rowId xmlns:a16="http://schemas.microsoft.com/office/drawing/2014/main" val="4228075728"/>
                  </a:ext>
                </a:extLst>
              </a:tr>
              <a:tr h="659193">
                <a:tc>
                  <a:txBody>
                    <a:bodyPr/>
                    <a:lstStyle/>
                    <a:p>
                      <a:r>
                        <a:rPr lang="es-419" sz="1800" b="1"/>
                        <a:t>desde</a:t>
                      </a:r>
                      <a:endParaRPr lang="es-419" sz="1800"/>
                    </a:p>
                  </a:txBody>
                  <a:tcPr marL="65142" marR="65142" marT="32571" marB="32571" anchor="ctr">
                    <a:lnL>
                      <a:noFill/>
                    </a:lnL>
                    <a:lnR>
                      <a:noFill/>
                    </a:lnR>
                    <a:lnT>
                      <a:noFill/>
                    </a:lnT>
                    <a:lnB>
                      <a:noFill/>
                    </a:lnB>
                  </a:tcPr>
                </a:tc>
                <a:tc>
                  <a:txBody>
                    <a:bodyPr/>
                    <a:lstStyle/>
                    <a:p>
                      <a:r>
                        <a:rPr lang="es-MX" sz="1800"/>
                        <a:t>Origen en el tiempo o espacio. Ej.: Trabajo desde casa.</a:t>
                      </a:r>
                    </a:p>
                  </a:txBody>
                  <a:tcPr marL="65142" marR="65142" marT="32571" marB="32571" anchor="ctr">
                    <a:lnL>
                      <a:noFill/>
                    </a:lnL>
                    <a:lnR>
                      <a:noFill/>
                    </a:lnR>
                    <a:lnT>
                      <a:noFill/>
                    </a:lnT>
                    <a:lnB>
                      <a:noFill/>
                    </a:lnB>
                  </a:tcPr>
                </a:tc>
                <a:extLst>
                  <a:ext uri="{0D108BD9-81ED-4DB2-BD59-A6C34878D82A}">
                    <a16:rowId xmlns:a16="http://schemas.microsoft.com/office/drawing/2014/main" val="1257182049"/>
                  </a:ext>
                </a:extLst>
              </a:tr>
              <a:tr h="455579">
                <a:tc>
                  <a:txBody>
                    <a:bodyPr/>
                    <a:lstStyle/>
                    <a:p>
                      <a:r>
                        <a:rPr lang="es-419" sz="1800" b="1"/>
                        <a:t>en</a:t>
                      </a:r>
                      <a:endParaRPr lang="es-419" sz="1800"/>
                    </a:p>
                  </a:txBody>
                  <a:tcPr marL="65142" marR="65142" marT="32571" marB="32571" anchor="ctr">
                    <a:lnL>
                      <a:noFill/>
                    </a:lnL>
                    <a:lnR>
                      <a:noFill/>
                    </a:lnR>
                    <a:lnT>
                      <a:noFill/>
                    </a:lnT>
                    <a:lnB>
                      <a:noFill/>
                    </a:lnB>
                  </a:tcPr>
                </a:tc>
                <a:tc>
                  <a:txBody>
                    <a:bodyPr/>
                    <a:lstStyle/>
                    <a:p>
                      <a:r>
                        <a:rPr lang="es-MX" sz="1800"/>
                        <a:t>Lugar, tiempo. Ej.: Estoy en la oficina.</a:t>
                      </a:r>
                    </a:p>
                  </a:txBody>
                  <a:tcPr marL="65142" marR="65142" marT="32571" marB="32571" anchor="ctr">
                    <a:lnL>
                      <a:noFill/>
                    </a:lnL>
                    <a:lnR>
                      <a:noFill/>
                    </a:lnR>
                    <a:lnT>
                      <a:noFill/>
                    </a:lnT>
                    <a:lnB>
                      <a:noFill/>
                    </a:lnB>
                  </a:tcPr>
                </a:tc>
                <a:extLst>
                  <a:ext uri="{0D108BD9-81ED-4DB2-BD59-A6C34878D82A}">
                    <a16:rowId xmlns:a16="http://schemas.microsoft.com/office/drawing/2014/main" val="1559413879"/>
                  </a:ext>
                </a:extLst>
              </a:tr>
              <a:tr h="659193">
                <a:tc>
                  <a:txBody>
                    <a:bodyPr/>
                    <a:lstStyle/>
                    <a:p>
                      <a:r>
                        <a:rPr lang="es-419" sz="1800" b="1"/>
                        <a:t>entre</a:t>
                      </a:r>
                      <a:endParaRPr lang="es-419" sz="1800"/>
                    </a:p>
                  </a:txBody>
                  <a:tcPr marL="65142" marR="65142" marT="32571" marB="32571" anchor="ctr">
                    <a:lnL>
                      <a:noFill/>
                    </a:lnL>
                    <a:lnR>
                      <a:noFill/>
                    </a:lnR>
                    <a:lnT>
                      <a:noFill/>
                    </a:lnT>
                    <a:lnB>
                      <a:noFill/>
                    </a:lnB>
                  </a:tcPr>
                </a:tc>
                <a:tc>
                  <a:txBody>
                    <a:bodyPr/>
                    <a:lstStyle/>
                    <a:p>
                      <a:r>
                        <a:rPr lang="es-MX" sz="1800" dirty="0"/>
                        <a:t>Intermediación o distribución. Ej.: Entre amigos.</a:t>
                      </a:r>
                    </a:p>
                  </a:txBody>
                  <a:tcPr marL="65142" marR="65142" marT="32571" marB="32571" anchor="ctr">
                    <a:lnL>
                      <a:noFill/>
                    </a:lnL>
                    <a:lnR>
                      <a:noFill/>
                    </a:lnR>
                    <a:lnT>
                      <a:noFill/>
                    </a:lnT>
                    <a:lnB>
                      <a:noFill/>
                    </a:lnB>
                  </a:tcPr>
                </a:tc>
                <a:extLst>
                  <a:ext uri="{0D108BD9-81ED-4DB2-BD59-A6C34878D82A}">
                    <a16:rowId xmlns:a16="http://schemas.microsoft.com/office/drawing/2014/main" val="1635707116"/>
                  </a:ext>
                </a:extLst>
              </a:tr>
            </a:tbl>
          </a:graphicData>
        </a:graphic>
      </p:graphicFrame>
    </p:spTree>
    <p:extLst>
      <p:ext uri="{BB962C8B-B14F-4D97-AF65-F5344CB8AC3E}">
        <p14:creationId xmlns:p14="http://schemas.microsoft.com/office/powerpoint/2010/main" val="1728834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2515" y="317634"/>
            <a:ext cx="11190514" cy="6335715"/>
          </a:xfrm>
        </p:spPr>
        <p:txBody>
          <a:bodyPr>
            <a:normAutofit fontScale="92500"/>
          </a:bodyPr>
          <a:lstStyle/>
          <a:p>
            <a:pPr algn="just"/>
            <a:r>
              <a:rPr lang="es-MX" sz="2800" dirty="0">
                <a:solidFill>
                  <a:srgbClr val="FF0000"/>
                </a:solidFill>
              </a:rPr>
              <a:t>Evita las Repeticiones:</a:t>
            </a:r>
          </a:p>
          <a:p>
            <a:pPr algn="just"/>
            <a:r>
              <a:rPr lang="es-MX" sz="2800" dirty="0"/>
              <a:t>Evita usar la misma palabra o frase repetidamente.</a:t>
            </a:r>
          </a:p>
          <a:p>
            <a:pPr algn="just"/>
            <a:r>
              <a:rPr lang="es-MX" sz="2800" dirty="0"/>
              <a:t>Utiliza sinónimos o reformula tus oraciones cuando sea necesario.</a:t>
            </a:r>
          </a:p>
          <a:p>
            <a:pPr marL="0" indent="0" algn="just">
              <a:buNone/>
            </a:pPr>
            <a:endParaRPr lang="es-MX" sz="2800" dirty="0">
              <a:solidFill>
                <a:srgbClr val="FF0000"/>
              </a:solidFill>
            </a:endParaRPr>
          </a:p>
          <a:p>
            <a:pPr algn="just"/>
            <a:r>
              <a:rPr lang="es-MX" sz="2800" dirty="0">
                <a:solidFill>
                  <a:srgbClr val="FF0000"/>
                </a:solidFill>
              </a:rPr>
              <a:t>Coherencia y Cohesión:</a:t>
            </a:r>
          </a:p>
          <a:p>
            <a:pPr algn="just"/>
            <a:r>
              <a:rPr lang="es-MX" sz="2800" dirty="0"/>
              <a:t>Mantén una estructura lógica y una secuencia de ideas coherente en tus párrafos.</a:t>
            </a:r>
          </a:p>
          <a:p>
            <a:pPr algn="just"/>
            <a:r>
              <a:rPr lang="es-MX" sz="2800" dirty="0"/>
              <a:t>Utiliza conectores y transiciones para enlazar oraciones y párrafos.</a:t>
            </a:r>
          </a:p>
          <a:p>
            <a:pPr marL="0" indent="0" algn="just">
              <a:buNone/>
            </a:pPr>
            <a:r>
              <a:rPr lang="es-MX" sz="2800" dirty="0"/>
              <a:t>Los conectores y las transiciones son palabras o frases que se utilizan para enlazar ideas, oraciones y párrafos en un texto, lo que facilita la comprensión del lector y mejora la coherencia del escrito. Aquí tienes una lista de algunos conectores y transiciones comunes en español:</a:t>
            </a:r>
          </a:p>
          <a:p>
            <a:endParaRPr lang="en-US" dirty="0"/>
          </a:p>
        </p:txBody>
      </p:sp>
    </p:spTree>
    <p:extLst>
      <p:ext uri="{BB962C8B-B14F-4D97-AF65-F5344CB8AC3E}">
        <p14:creationId xmlns:p14="http://schemas.microsoft.com/office/powerpoint/2010/main" val="1081323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6057" y="444137"/>
            <a:ext cx="11155680" cy="6191793"/>
          </a:xfrm>
        </p:spPr>
        <p:txBody>
          <a:bodyPr>
            <a:noAutofit/>
          </a:bodyPr>
          <a:lstStyle/>
          <a:p>
            <a:r>
              <a:rPr lang="es-MX" sz="2400" dirty="0">
                <a:solidFill>
                  <a:srgbClr val="FF0000"/>
                </a:solidFill>
              </a:rPr>
              <a:t>Conectores de Adición:</a:t>
            </a:r>
            <a:endParaRPr lang="es-MX" sz="2400" dirty="0"/>
          </a:p>
          <a:p>
            <a:r>
              <a:rPr lang="es-MX" sz="2400" dirty="0"/>
              <a:t>Además</a:t>
            </a:r>
          </a:p>
          <a:p>
            <a:r>
              <a:rPr lang="es-MX" sz="2400" dirty="0"/>
              <a:t>Igualmente</a:t>
            </a:r>
          </a:p>
          <a:p>
            <a:r>
              <a:rPr lang="es-MX" sz="2400" dirty="0"/>
              <a:t>Asimismo</a:t>
            </a:r>
          </a:p>
          <a:p>
            <a:r>
              <a:rPr lang="es-MX" sz="2400" dirty="0"/>
              <a:t>También</a:t>
            </a:r>
          </a:p>
          <a:p>
            <a:r>
              <a:rPr lang="es-MX" sz="2400" dirty="0"/>
              <a:t>De igual modo</a:t>
            </a:r>
          </a:p>
          <a:p>
            <a:r>
              <a:rPr lang="es-MX" sz="2400" dirty="0">
                <a:solidFill>
                  <a:srgbClr val="FF0000"/>
                </a:solidFill>
              </a:rPr>
              <a:t>Conectores de Contraste:</a:t>
            </a:r>
          </a:p>
          <a:p>
            <a:r>
              <a:rPr lang="es-MX" sz="2400" dirty="0">
                <a:solidFill>
                  <a:schemeClr val="tx1"/>
                </a:solidFill>
              </a:rPr>
              <a:t>pero</a:t>
            </a:r>
          </a:p>
          <a:p>
            <a:r>
              <a:rPr lang="es-MX" sz="2400" dirty="0"/>
              <a:t>Sin embargo</a:t>
            </a:r>
          </a:p>
          <a:p>
            <a:r>
              <a:rPr lang="es-MX" sz="2400" dirty="0"/>
              <a:t>Aunque</a:t>
            </a:r>
          </a:p>
          <a:p>
            <a:r>
              <a:rPr lang="es-MX" sz="2400" dirty="0"/>
              <a:t>No obstante</a:t>
            </a:r>
          </a:p>
          <a:p>
            <a:r>
              <a:rPr lang="es-MX" sz="2400" dirty="0"/>
              <a:t>Por otro lado</a:t>
            </a:r>
            <a:endParaRPr lang="en-US" sz="2400"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4286" t="46176" r="23723" b="30736"/>
          <a:stretch/>
        </p:blipFill>
        <p:spPr>
          <a:xfrm>
            <a:off x="4188823" y="1004987"/>
            <a:ext cx="6662057" cy="2060431"/>
          </a:xfrm>
          <a:prstGeom prst="rect">
            <a:avLst/>
          </a:prstGeom>
          <a:solidFill>
            <a:srgbClr val="FFC000"/>
          </a:solidFill>
          <a:ln>
            <a:solidFill>
              <a:srgbClr val="FFC000"/>
            </a:solidFill>
          </a:ln>
        </p:spPr>
      </p:pic>
      <p:sp>
        <p:nvSpPr>
          <p:cNvPr id="5" name="Rectángulo 4"/>
          <p:cNvSpPr/>
          <p:nvPr/>
        </p:nvSpPr>
        <p:spPr>
          <a:xfrm>
            <a:off x="4394564" y="3805643"/>
            <a:ext cx="6662057" cy="28302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MX" sz="1600" b="1" dirty="0">
                <a:ln w="0"/>
                <a:solidFill>
                  <a:schemeClr val="tx1"/>
                </a:solidFill>
                <a:effectLst>
                  <a:outerShdw blurRad="38100" dist="19050" dir="2700000" algn="tl" rotWithShape="0">
                    <a:schemeClr val="dk1">
                      <a:alpha val="40000"/>
                    </a:schemeClr>
                  </a:outerShdw>
                </a:effectLst>
              </a:rPr>
              <a:t>Conectores de Contraste:</a:t>
            </a:r>
          </a:p>
          <a:p>
            <a:endParaRPr lang="es-MX" sz="1600" dirty="0">
              <a:ln w="0"/>
              <a:solidFill>
                <a:schemeClr val="tx1"/>
              </a:solidFill>
              <a:effectLst>
                <a:outerShdw blurRad="38100" dist="19050" dir="2700000" algn="tl" rotWithShape="0">
                  <a:schemeClr val="dk1">
                    <a:alpha val="40000"/>
                  </a:schemeClr>
                </a:outerShdw>
              </a:effectLst>
            </a:endParaRPr>
          </a:p>
          <a:p>
            <a:r>
              <a:rPr lang="es-MX" sz="1600" b="1" dirty="0">
                <a:ln w="0"/>
                <a:solidFill>
                  <a:schemeClr val="tx1"/>
                </a:solidFill>
                <a:effectLst>
                  <a:outerShdw blurRad="38100" dist="19050" dir="2700000" algn="tl" rotWithShape="0">
                    <a:schemeClr val="dk1">
                      <a:alpha val="40000"/>
                    </a:schemeClr>
                  </a:outerShdw>
                </a:effectLst>
              </a:rPr>
              <a:t>Pero: </a:t>
            </a:r>
            <a:r>
              <a:rPr lang="es-MX" sz="1600" dirty="0">
                <a:ln w="0"/>
                <a:solidFill>
                  <a:schemeClr val="tx1"/>
                </a:solidFill>
                <a:effectLst>
                  <a:outerShdw blurRad="38100" dist="19050" dir="2700000" algn="tl" rotWithShape="0">
                    <a:schemeClr val="dk1">
                      <a:alpha val="40000"/>
                    </a:schemeClr>
                  </a:outerShdw>
                </a:effectLst>
              </a:rPr>
              <a:t>Me gustaría ir al cine, pero no tengo tiempo.</a:t>
            </a:r>
          </a:p>
          <a:p>
            <a:r>
              <a:rPr lang="es-MX" sz="1600" b="1" dirty="0">
                <a:ln w="0"/>
                <a:solidFill>
                  <a:schemeClr val="tx1"/>
                </a:solidFill>
                <a:effectLst>
                  <a:outerShdw blurRad="38100" dist="19050" dir="2700000" algn="tl" rotWithShape="0">
                    <a:schemeClr val="dk1">
                      <a:alpha val="40000"/>
                    </a:schemeClr>
                  </a:outerShdw>
                </a:effectLst>
              </a:rPr>
              <a:t>Sin embargo: </a:t>
            </a:r>
            <a:r>
              <a:rPr lang="es-MX" sz="1600" dirty="0">
                <a:ln w="0"/>
                <a:solidFill>
                  <a:schemeClr val="tx1"/>
                </a:solidFill>
                <a:effectLst>
                  <a:outerShdw blurRad="38100" dist="19050" dir="2700000" algn="tl" rotWithShape="0">
                    <a:schemeClr val="dk1">
                      <a:alpha val="40000"/>
                    </a:schemeClr>
                  </a:outerShdw>
                </a:effectLst>
              </a:rPr>
              <a:t>Estoy cansado, sin embargo, seguiré trabajando.</a:t>
            </a:r>
          </a:p>
          <a:p>
            <a:r>
              <a:rPr lang="es-MX" sz="1600" b="1" dirty="0">
                <a:ln w="0"/>
                <a:solidFill>
                  <a:schemeClr val="tx1"/>
                </a:solidFill>
                <a:effectLst>
                  <a:outerShdw blurRad="38100" dist="19050" dir="2700000" algn="tl" rotWithShape="0">
                    <a:schemeClr val="dk1">
                      <a:alpha val="40000"/>
                    </a:schemeClr>
                  </a:outerShdw>
                </a:effectLst>
              </a:rPr>
              <a:t>Aunque: </a:t>
            </a:r>
            <a:r>
              <a:rPr lang="es-MX" sz="1600" dirty="0">
                <a:ln w="0"/>
                <a:solidFill>
                  <a:schemeClr val="tx1"/>
                </a:solidFill>
                <a:effectLst>
                  <a:outerShdw blurRad="38100" dist="19050" dir="2700000" algn="tl" rotWithShape="0">
                    <a:schemeClr val="dk1">
                      <a:alpha val="40000"/>
                    </a:schemeClr>
                  </a:outerShdw>
                </a:effectLst>
              </a:rPr>
              <a:t>Aunque hace frío, saldré a correr.</a:t>
            </a:r>
          </a:p>
          <a:p>
            <a:r>
              <a:rPr lang="es-MX" sz="1600" b="1" dirty="0">
                <a:ln w="0"/>
                <a:solidFill>
                  <a:schemeClr val="tx1"/>
                </a:solidFill>
                <a:effectLst>
                  <a:outerShdw blurRad="38100" dist="19050" dir="2700000" algn="tl" rotWithShape="0">
                    <a:schemeClr val="dk1">
                      <a:alpha val="40000"/>
                    </a:schemeClr>
                  </a:outerShdw>
                </a:effectLst>
              </a:rPr>
              <a:t>No obstante: </a:t>
            </a:r>
            <a:r>
              <a:rPr lang="es-MX" sz="1600" dirty="0">
                <a:ln w="0"/>
                <a:solidFill>
                  <a:schemeClr val="tx1"/>
                </a:solidFill>
                <a:effectLst>
                  <a:outerShdw blurRad="38100" dist="19050" dir="2700000" algn="tl" rotWithShape="0">
                    <a:schemeClr val="dk1">
                      <a:alpha val="40000"/>
                    </a:schemeClr>
                  </a:outerShdw>
                </a:effectLst>
              </a:rPr>
              <a:t>Las tareas son difíciles, no obstante, las terminaré.</a:t>
            </a:r>
          </a:p>
          <a:p>
            <a:r>
              <a:rPr lang="es-MX" sz="1600" b="1" dirty="0">
                <a:ln w="0"/>
                <a:solidFill>
                  <a:schemeClr val="tx1"/>
                </a:solidFill>
                <a:effectLst>
                  <a:outerShdw blurRad="38100" dist="19050" dir="2700000" algn="tl" rotWithShape="0">
                    <a:schemeClr val="dk1">
                      <a:alpha val="40000"/>
                    </a:schemeClr>
                  </a:outerShdw>
                </a:effectLst>
              </a:rPr>
              <a:t>Por otro lado: </a:t>
            </a:r>
            <a:r>
              <a:rPr lang="es-MX" sz="1600" dirty="0">
                <a:ln w="0"/>
                <a:solidFill>
                  <a:schemeClr val="tx1"/>
                </a:solidFill>
                <a:effectLst>
                  <a:outerShdw blurRad="38100" dist="19050" dir="2700000" algn="tl" rotWithShape="0">
                    <a:schemeClr val="dk1">
                      <a:alpha val="40000"/>
                    </a:schemeClr>
                  </a:outerShdw>
                </a:effectLst>
              </a:rPr>
              <a:t>María quiere ir al cine. Por otro lado, Juan prefiere quedarse en casa.</a:t>
            </a:r>
            <a:endParaRPr lang="en-US" sz="1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59158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4731" y="261257"/>
            <a:ext cx="10415452" cy="6348549"/>
          </a:xfrm>
        </p:spPr>
        <p:txBody>
          <a:bodyPr>
            <a:noAutofit/>
          </a:bodyPr>
          <a:lstStyle/>
          <a:p>
            <a:r>
              <a:rPr lang="es-MX" sz="2400" dirty="0">
                <a:solidFill>
                  <a:srgbClr val="FF0000"/>
                </a:solidFill>
              </a:rPr>
              <a:t>Conectores de Ejemplificación:</a:t>
            </a:r>
          </a:p>
          <a:p>
            <a:r>
              <a:rPr lang="es-MX" sz="2400" dirty="0"/>
              <a:t>Por ejemplo</a:t>
            </a:r>
          </a:p>
          <a:p>
            <a:r>
              <a:rPr lang="es-MX" sz="2400" dirty="0"/>
              <a:t>Como muestra</a:t>
            </a:r>
          </a:p>
          <a:p>
            <a:r>
              <a:rPr lang="es-MX" sz="2400" dirty="0"/>
              <a:t>Es decir</a:t>
            </a:r>
          </a:p>
          <a:p>
            <a:r>
              <a:rPr lang="es-MX" sz="2400" dirty="0"/>
              <a:t>En otras palabras</a:t>
            </a:r>
          </a:p>
          <a:p>
            <a:r>
              <a:rPr lang="es-MX" sz="2400" dirty="0"/>
              <a:t>A saber</a:t>
            </a:r>
          </a:p>
          <a:p>
            <a:r>
              <a:rPr lang="es-MX" sz="2400" dirty="0">
                <a:solidFill>
                  <a:srgbClr val="FF0000"/>
                </a:solidFill>
              </a:rPr>
              <a:t>Conectores de Temporalidad:</a:t>
            </a:r>
          </a:p>
          <a:p>
            <a:r>
              <a:rPr lang="es-MX" sz="2400" dirty="0"/>
              <a:t>Luego</a:t>
            </a:r>
          </a:p>
          <a:p>
            <a:r>
              <a:rPr lang="es-MX" sz="2400" dirty="0"/>
              <a:t>Después</a:t>
            </a:r>
          </a:p>
          <a:p>
            <a:r>
              <a:rPr lang="es-MX" sz="2400" dirty="0"/>
              <a:t>Mientras</a:t>
            </a:r>
          </a:p>
          <a:p>
            <a:r>
              <a:rPr lang="es-MX" sz="2400" dirty="0"/>
              <a:t>Antes</a:t>
            </a:r>
          </a:p>
          <a:p>
            <a:r>
              <a:rPr lang="es-MX" sz="2400" dirty="0"/>
              <a:t>A continuación</a:t>
            </a:r>
            <a:endParaRPr lang="en-US" sz="2400" dirty="0"/>
          </a:p>
        </p:txBody>
      </p:sp>
      <p:sp>
        <p:nvSpPr>
          <p:cNvPr id="6" name="Rectángulo 5"/>
          <p:cNvSpPr/>
          <p:nvPr/>
        </p:nvSpPr>
        <p:spPr>
          <a:xfrm>
            <a:off x="4336869" y="962297"/>
            <a:ext cx="7010400" cy="19463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MX" sz="1600" b="1" dirty="0">
                <a:solidFill>
                  <a:schemeClr val="tx1"/>
                </a:solidFill>
              </a:rPr>
              <a:t>Conectores de Ejemplificación </a:t>
            </a:r>
          </a:p>
          <a:p>
            <a:endParaRPr lang="es-MX" sz="1600" b="1" dirty="0">
              <a:solidFill>
                <a:srgbClr val="FF0000"/>
              </a:solidFill>
            </a:endParaRPr>
          </a:p>
          <a:p>
            <a:r>
              <a:rPr lang="es-MX" sz="1600" b="1" dirty="0">
                <a:solidFill>
                  <a:schemeClr val="tx1"/>
                </a:solidFill>
              </a:rPr>
              <a:t>Por ejemplo: </a:t>
            </a:r>
            <a:r>
              <a:rPr lang="es-MX" sz="1600" dirty="0">
                <a:solidFill>
                  <a:schemeClr val="tx1"/>
                </a:solidFill>
              </a:rPr>
              <a:t>Me encantan las frutas, por ejemplo, las manzanas y las naranjas.</a:t>
            </a:r>
          </a:p>
          <a:p>
            <a:r>
              <a:rPr lang="es-MX" sz="1600" b="1" dirty="0">
                <a:solidFill>
                  <a:schemeClr val="tx1"/>
                </a:solidFill>
              </a:rPr>
              <a:t>Como muestra: </a:t>
            </a:r>
            <a:r>
              <a:rPr lang="es-MX" sz="1600" dirty="0">
                <a:solidFill>
                  <a:schemeClr val="tx1"/>
                </a:solidFill>
              </a:rPr>
              <a:t>Me dio un regalo, como muestra de su gratitud.</a:t>
            </a:r>
          </a:p>
          <a:p>
            <a:r>
              <a:rPr lang="es-MX" sz="1600" b="1" dirty="0">
                <a:solidFill>
                  <a:schemeClr val="tx1"/>
                </a:solidFill>
              </a:rPr>
              <a:t>Es decir: </a:t>
            </a:r>
            <a:r>
              <a:rPr lang="es-MX" sz="1600" dirty="0">
                <a:solidFill>
                  <a:schemeClr val="tx1"/>
                </a:solidFill>
              </a:rPr>
              <a:t>Hizo una buena obra, es decir, donó dinero a una organización benéfica.</a:t>
            </a:r>
          </a:p>
          <a:p>
            <a:r>
              <a:rPr lang="es-MX" sz="1600" b="1" dirty="0">
                <a:solidFill>
                  <a:schemeClr val="tx1"/>
                </a:solidFill>
              </a:rPr>
              <a:t>En otras palabras: </a:t>
            </a:r>
            <a:r>
              <a:rPr lang="es-MX" sz="1600" dirty="0">
                <a:solidFill>
                  <a:schemeClr val="tx1"/>
                </a:solidFill>
              </a:rPr>
              <a:t>Esto es difícil de entender, en otras palabras, es complicado.</a:t>
            </a:r>
          </a:p>
          <a:p>
            <a:r>
              <a:rPr lang="es-MX" sz="1600" b="1" dirty="0">
                <a:solidFill>
                  <a:schemeClr val="tx1"/>
                </a:solidFill>
              </a:rPr>
              <a:t>A saber: </a:t>
            </a:r>
            <a:r>
              <a:rPr lang="es-MX" sz="1600" dirty="0">
                <a:solidFill>
                  <a:schemeClr val="tx1"/>
                </a:solidFill>
              </a:rPr>
              <a:t>Hay tres opciones, a saber: comprarlo, alquilarlo o pedirlo prestado.</a:t>
            </a:r>
            <a:endParaRPr lang="en-US" sz="1600" dirty="0">
              <a:solidFill>
                <a:schemeClr val="tx1"/>
              </a:solidFill>
            </a:endParaRPr>
          </a:p>
        </p:txBody>
      </p:sp>
      <p:sp>
        <p:nvSpPr>
          <p:cNvPr id="7" name="Rectángulo 6"/>
          <p:cNvSpPr/>
          <p:nvPr/>
        </p:nvSpPr>
        <p:spPr>
          <a:xfrm>
            <a:off x="4336869" y="3622766"/>
            <a:ext cx="6923314" cy="22729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MX" sz="1600" b="1" dirty="0"/>
              <a:t>Conectores de Temporalidad:</a:t>
            </a:r>
          </a:p>
          <a:p>
            <a:endParaRPr lang="es-MX" sz="1600" dirty="0"/>
          </a:p>
          <a:p>
            <a:r>
              <a:rPr lang="es-MX" sz="1600" b="1" dirty="0"/>
              <a:t>Luego: </a:t>
            </a:r>
            <a:r>
              <a:rPr lang="es-MX" sz="1600" dirty="0"/>
              <a:t>Terminé el trabajo, luego fui al gimnasio.</a:t>
            </a:r>
          </a:p>
          <a:p>
            <a:r>
              <a:rPr lang="es-MX" sz="1600" b="1" dirty="0"/>
              <a:t>Después: </a:t>
            </a:r>
            <a:r>
              <a:rPr lang="es-MX" sz="1600" dirty="0"/>
              <a:t>Desayuné y después salí a caminar.</a:t>
            </a:r>
          </a:p>
          <a:p>
            <a:r>
              <a:rPr lang="es-MX" sz="1600" b="1" dirty="0"/>
              <a:t>Mientras: </a:t>
            </a:r>
            <a:r>
              <a:rPr lang="es-MX" sz="1600" dirty="0"/>
              <a:t>Estudiaba mientras escuchaba música.</a:t>
            </a:r>
          </a:p>
          <a:p>
            <a:r>
              <a:rPr lang="es-MX" sz="1600" b="1" dirty="0"/>
              <a:t>Antes: </a:t>
            </a:r>
            <a:r>
              <a:rPr lang="es-MX" sz="1600" dirty="0"/>
              <a:t>Llegamos antes de la hora programada.</a:t>
            </a:r>
          </a:p>
          <a:p>
            <a:r>
              <a:rPr lang="es-MX" sz="1600" b="1" dirty="0"/>
              <a:t>A continuación: </a:t>
            </a:r>
            <a:r>
              <a:rPr lang="es-MX" sz="1600" dirty="0"/>
              <a:t>Leí el primer capítulo y a continuación empecé el segundo</a:t>
            </a:r>
            <a:endParaRPr lang="en-US" sz="1600" dirty="0"/>
          </a:p>
        </p:txBody>
      </p:sp>
    </p:spTree>
    <p:extLst>
      <p:ext uri="{BB962C8B-B14F-4D97-AF65-F5344CB8AC3E}">
        <p14:creationId xmlns:p14="http://schemas.microsoft.com/office/powerpoint/2010/main" val="2106129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9897" y="217714"/>
            <a:ext cx="10458994" cy="6226629"/>
          </a:xfrm>
        </p:spPr>
        <p:txBody>
          <a:bodyPr>
            <a:noAutofit/>
          </a:bodyPr>
          <a:lstStyle/>
          <a:p>
            <a:r>
              <a:rPr lang="es-MX" sz="2400" dirty="0">
                <a:solidFill>
                  <a:srgbClr val="FF0000"/>
                </a:solidFill>
              </a:rPr>
              <a:t>Conectores de Enumeración:</a:t>
            </a:r>
          </a:p>
          <a:p>
            <a:r>
              <a:rPr lang="es-MX" sz="2400" dirty="0"/>
              <a:t>Primero</a:t>
            </a:r>
          </a:p>
          <a:p>
            <a:r>
              <a:rPr lang="es-MX" sz="2400" dirty="0"/>
              <a:t>Segundo</a:t>
            </a:r>
          </a:p>
          <a:p>
            <a:r>
              <a:rPr lang="es-MX" sz="2400" dirty="0"/>
              <a:t>En primer lugar</a:t>
            </a:r>
          </a:p>
          <a:p>
            <a:r>
              <a:rPr lang="es-MX" sz="2400" dirty="0"/>
              <a:t>En segundo lugar</a:t>
            </a:r>
          </a:p>
          <a:p>
            <a:r>
              <a:rPr lang="es-MX" sz="2400" dirty="0"/>
              <a:t>Por último</a:t>
            </a:r>
          </a:p>
          <a:p>
            <a:pPr marL="0" indent="0">
              <a:buNone/>
            </a:pPr>
            <a:endParaRPr lang="es-MX" sz="2400" dirty="0"/>
          </a:p>
          <a:p>
            <a:r>
              <a:rPr lang="es-MX" sz="2400" dirty="0">
                <a:solidFill>
                  <a:srgbClr val="FF0000"/>
                </a:solidFill>
              </a:rPr>
              <a:t>Conectores de Condición:</a:t>
            </a:r>
          </a:p>
          <a:p>
            <a:r>
              <a:rPr lang="es-MX" sz="2400" dirty="0"/>
              <a:t>Si</a:t>
            </a:r>
          </a:p>
          <a:p>
            <a:r>
              <a:rPr lang="es-MX" sz="2400" dirty="0"/>
              <a:t>En caso de que</a:t>
            </a:r>
          </a:p>
          <a:p>
            <a:r>
              <a:rPr lang="es-MX" sz="2400" dirty="0"/>
              <a:t>A menos que</a:t>
            </a:r>
          </a:p>
          <a:p>
            <a:r>
              <a:rPr lang="es-MX" sz="2400" dirty="0"/>
              <a:t>Con tal de que</a:t>
            </a:r>
          </a:p>
          <a:p>
            <a:r>
              <a:rPr lang="es-MX" sz="2400" dirty="0"/>
              <a:t>Salvo que</a:t>
            </a:r>
            <a:endParaRPr lang="en-US" sz="2400" dirty="0"/>
          </a:p>
        </p:txBody>
      </p:sp>
      <p:sp>
        <p:nvSpPr>
          <p:cNvPr id="5" name="Rectángulo 4"/>
          <p:cNvSpPr/>
          <p:nvPr/>
        </p:nvSpPr>
        <p:spPr>
          <a:xfrm>
            <a:off x="4606833" y="1062446"/>
            <a:ext cx="7027817" cy="22555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MX" sz="1600" b="1" dirty="0">
                <a:solidFill>
                  <a:schemeClr val="tx1"/>
                </a:solidFill>
              </a:rPr>
              <a:t>Conectores de Enumeración:</a:t>
            </a:r>
          </a:p>
          <a:p>
            <a:endParaRPr lang="es-MX" sz="1600" dirty="0">
              <a:solidFill>
                <a:schemeClr val="tx1"/>
              </a:solidFill>
            </a:endParaRPr>
          </a:p>
          <a:p>
            <a:r>
              <a:rPr lang="es-MX" sz="1600" b="1" dirty="0">
                <a:solidFill>
                  <a:schemeClr val="tx1"/>
                </a:solidFill>
              </a:rPr>
              <a:t>Primero: </a:t>
            </a:r>
            <a:r>
              <a:rPr lang="es-MX" sz="1600" dirty="0">
                <a:solidFill>
                  <a:schemeClr val="tx1"/>
                </a:solidFill>
              </a:rPr>
              <a:t>Primero, prepara los ingredientes.</a:t>
            </a:r>
          </a:p>
          <a:p>
            <a:r>
              <a:rPr lang="es-MX" sz="1600" b="1" dirty="0">
                <a:solidFill>
                  <a:schemeClr val="tx1"/>
                </a:solidFill>
              </a:rPr>
              <a:t>Segundo: </a:t>
            </a:r>
            <a:r>
              <a:rPr lang="es-MX" sz="1600" dirty="0">
                <a:solidFill>
                  <a:schemeClr val="tx1"/>
                </a:solidFill>
              </a:rPr>
              <a:t>Segundo, mezcla todo en un tazón.</a:t>
            </a:r>
          </a:p>
          <a:p>
            <a:r>
              <a:rPr lang="es-MX" sz="1600" b="1" dirty="0">
                <a:solidFill>
                  <a:schemeClr val="tx1"/>
                </a:solidFill>
              </a:rPr>
              <a:t>En primer lugar: </a:t>
            </a:r>
            <a:r>
              <a:rPr lang="es-MX" sz="1600" dirty="0">
                <a:solidFill>
                  <a:schemeClr val="tx1"/>
                </a:solidFill>
              </a:rPr>
              <a:t>En primer lugar, debemos analizar la situación.</a:t>
            </a:r>
          </a:p>
          <a:p>
            <a:r>
              <a:rPr lang="es-MX" sz="1600" b="1" dirty="0">
                <a:solidFill>
                  <a:schemeClr val="tx1"/>
                </a:solidFill>
              </a:rPr>
              <a:t>En segundo lugar: </a:t>
            </a:r>
            <a:r>
              <a:rPr lang="es-MX" sz="1600" dirty="0">
                <a:solidFill>
                  <a:schemeClr val="tx1"/>
                </a:solidFill>
              </a:rPr>
              <a:t>En segundo lugar, propongo una solución.</a:t>
            </a:r>
          </a:p>
          <a:p>
            <a:r>
              <a:rPr lang="es-MX" sz="1600" b="1" dirty="0">
                <a:solidFill>
                  <a:schemeClr val="tx1"/>
                </a:solidFill>
              </a:rPr>
              <a:t>Por último: </a:t>
            </a:r>
            <a:r>
              <a:rPr lang="es-MX" sz="1600" dirty="0">
                <a:solidFill>
                  <a:schemeClr val="tx1"/>
                </a:solidFill>
              </a:rPr>
              <a:t>Por último, presentaremos nuestras conclusiones.</a:t>
            </a:r>
            <a:endParaRPr lang="en-US" sz="1600" dirty="0">
              <a:solidFill>
                <a:schemeClr val="tx1"/>
              </a:solidFill>
            </a:endParaRPr>
          </a:p>
        </p:txBody>
      </p:sp>
      <p:sp>
        <p:nvSpPr>
          <p:cNvPr id="6" name="Rectángulo 5"/>
          <p:cNvSpPr/>
          <p:nvPr/>
        </p:nvSpPr>
        <p:spPr>
          <a:xfrm>
            <a:off x="4746171" y="4162697"/>
            <a:ext cx="7149738" cy="24122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MX" b="1" dirty="0"/>
              <a:t>Conectores de Condición:</a:t>
            </a:r>
          </a:p>
          <a:p>
            <a:endParaRPr lang="es-MX" dirty="0"/>
          </a:p>
          <a:p>
            <a:r>
              <a:rPr lang="es-MX" b="1" dirty="0"/>
              <a:t>Si: </a:t>
            </a:r>
            <a:r>
              <a:rPr lang="es-MX" dirty="0"/>
              <a:t>Si estudias, sacarás buenas calificaciones.</a:t>
            </a:r>
          </a:p>
          <a:p>
            <a:r>
              <a:rPr lang="es-MX" b="1" dirty="0"/>
              <a:t>En caso de que: </a:t>
            </a:r>
            <a:r>
              <a:rPr lang="es-MX" dirty="0"/>
              <a:t>En caso de que llueva, llevaremos paraguas.</a:t>
            </a:r>
          </a:p>
          <a:p>
            <a:r>
              <a:rPr lang="es-MX" b="1" dirty="0"/>
              <a:t>A menos que: </a:t>
            </a:r>
            <a:r>
              <a:rPr lang="es-MX" dirty="0"/>
              <a:t>A menos que termines el trabajo, no podrás ir al cine.</a:t>
            </a:r>
          </a:p>
          <a:p>
            <a:r>
              <a:rPr lang="es-MX" b="1" dirty="0"/>
              <a:t>Con tal de que: </a:t>
            </a:r>
            <a:r>
              <a:rPr lang="es-MX" dirty="0"/>
              <a:t>Te prestaré mi coche con tal de que lo devuelvas con el tanque lleno.</a:t>
            </a:r>
          </a:p>
          <a:p>
            <a:r>
              <a:rPr lang="es-MX" b="1" dirty="0"/>
              <a:t>Salvo que: </a:t>
            </a:r>
            <a:r>
              <a:rPr lang="es-MX" dirty="0"/>
              <a:t>Salvo que tengas una excusa válida, debes asistir a la reunión.</a:t>
            </a:r>
            <a:endParaRPr lang="en-US" dirty="0"/>
          </a:p>
        </p:txBody>
      </p:sp>
    </p:spTree>
    <p:extLst>
      <p:ext uri="{BB962C8B-B14F-4D97-AF65-F5344CB8AC3E}">
        <p14:creationId xmlns:p14="http://schemas.microsoft.com/office/powerpoint/2010/main" val="94650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C3F594E-96FD-41CB-B770-4C5FD9B54BC1}"/>
              </a:ext>
            </a:extLst>
          </p:cNvPr>
          <p:cNvSpPr>
            <a:spLocks noGrp="1"/>
          </p:cNvSpPr>
          <p:nvPr>
            <p:ph idx="1"/>
          </p:nvPr>
        </p:nvSpPr>
        <p:spPr/>
        <p:txBody>
          <a:bodyPr/>
          <a:lstStyle/>
          <a:p>
            <a:pPr algn="ctr"/>
            <a:r>
              <a:rPr kumimoji="0" lang="es-MX" sz="3400" b="0" i="0" u="none" strike="noStrike" kern="1200" cap="all" spc="200" normalizeH="0" baseline="0" noProof="0" dirty="0">
                <a:ln>
                  <a:noFill/>
                </a:ln>
                <a:solidFill>
                  <a:srgbClr val="262626"/>
                </a:solidFill>
                <a:effectLst/>
                <a:uLnTx/>
                <a:uFillTx/>
                <a:latin typeface="Gill Sans MT" panose="020B0502020104020203"/>
                <a:ea typeface="+mj-ea"/>
                <a:cs typeface="+mj-cs"/>
              </a:rPr>
              <a:t>¿ CÓMO ESCRIBIR BIEN?</a:t>
            </a:r>
            <a:br>
              <a:rPr kumimoji="0" lang="es-MX" sz="3400" b="0" i="0" u="none" strike="noStrike" kern="1200" cap="all" spc="200" normalizeH="0" baseline="0" noProof="0" dirty="0">
                <a:ln>
                  <a:noFill/>
                </a:ln>
                <a:solidFill>
                  <a:srgbClr val="262626"/>
                </a:solidFill>
                <a:effectLst/>
                <a:uLnTx/>
                <a:uFillTx/>
                <a:latin typeface="Gill Sans MT" panose="020B0502020104020203"/>
                <a:ea typeface="+mj-ea"/>
                <a:cs typeface="+mj-cs"/>
              </a:rPr>
            </a:br>
            <a:r>
              <a:rPr kumimoji="0" lang="es-MX" sz="3600" b="0" i="0" u="none" strike="noStrike" kern="1200" cap="all" spc="200" normalizeH="0" baseline="0" noProof="0" dirty="0">
                <a:ln>
                  <a:noFill/>
                </a:ln>
                <a:solidFill>
                  <a:srgbClr val="262626"/>
                </a:solidFill>
                <a:effectLst/>
                <a:uLnTx/>
                <a:uFillTx/>
                <a:latin typeface="Gill Sans MT" panose="020B0502020104020203"/>
                <a:ea typeface="+mj-ea"/>
                <a:cs typeface="+mj-cs"/>
              </a:rPr>
              <a:t>Escribir bien es una habilidad crucial en la comunicación efectiva</a:t>
            </a:r>
            <a:endParaRPr lang="es-419" dirty="0"/>
          </a:p>
        </p:txBody>
      </p:sp>
    </p:spTree>
    <p:extLst>
      <p:ext uri="{BB962C8B-B14F-4D97-AF65-F5344CB8AC3E}">
        <p14:creationId xmlns:p14="http://schemas.microsoft.com/office/powerpoint/2010/main" val="2831925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4137" y="374469"/>
            <a:ext cx="11234057" cy="6165667"/>
          </a:xfrm>
        </p:spPr>
        <p:txBody>
          <a:bodyPr>
            <a:noAutofit/>
          </a:bodyPr>
          <a:lstStyle/>
          <a:p>
            <a:pPr algn="just"/>
            <a:r>
              <a:rPr lang="es-MX" sz="2400" dirty="0">
                <a:solidFill>
                  <a:srgbClr val="FF0000"/>
                </a:solidFill>
              </a:rPr>
              <a:t>Conectores de Resumen:</a:t>
            </a:r>
          </a:p>
          <a:p>
            <a:pPr algn="just"/>
            <a:r>
              <a:rPr lang="es-MX" sz="2400" dirty="0"/>
              <a:t>En resumen</a:t>
            </a:r>
          </a:p>
          <a:p>
            <a:pPr algn="just"/>
            <a:r>
              <a:rPr lang="es-MX" sz="2400" dirty="0"/>
              <a:t>En conclusión</a:t>
            </a:r>
          </a:p>
          <a:p>
            <a:pPr algn="just"/>
            <a:r>
              <a:rPr lang="es-MX" sz="2400" dirty="0"/>
              <a:t>Para resumir</a:t>
            </a:r>
          </a:p>
          <a:p>
            <a:pPr algn="just"/>
            <a:r>
              <a:rPr lang="es-MX" sz="2400" dirty="0"/>
              <a:t>En definitiva</a:t>
            </a:r>
          </a:p>
          <a:p>
            <a:pPr algn="just"/>
            <a:r>
              <a:rPr lang="es-MX" sz="2400" dirty="0"/>
              <a:t>En breve</a:t>
            </a:r>
          </a:p>
          <a:p>
            <a:pPr algn="just"/>
            <a:r>
              <a:rPr lang="es-MX" sz="2400" dirty="0">
                <a:solidFill>
                  <a:srgbClr val="FF0000"/>
                </a:solidFill>
              </a:rPr>
              <a:t>Conectores de Comparación:</a:t>
            </a:r>
          </a:p>
          <a:p>
            <a:pPr algn="just"/>
            <a:r>
              <a:rPr lang="es-MX" sz="2400" dirty="0"/>
              <a:t>Como</a:t>
            </a:r>
          </a:p>
          <a:p>
            <a:pPr algn="just"/>
            <a:r>
              <a:rPr lang="es-MX" sz="2400" dirty="0"/>
              <a:t>Al igual que</a:t>
            </a:r>
          </a:p>
          <a:p>
            <a:pPr algn="just"/>
            <a:r>
              <a:rPr lang="es-MX" sz="2400" dirty="0"/>
              <a:t>De la misma manera</a:t>
            </a:r>
          </a:p>
          <a:p>
            <a:pPr algn="just"/>
            <a:r>
              <a:rPr lang="es-MX" sz="2400" dirty="0"/>
              <a:t>Tanto como</a:t>
            </a:r>
          </a:p>
          <a:p>
            <a:pPr algn="just"/>
            <a:r>
              <a:rPr lang="es-MX" sz="2400" dirty="0"/>
              <a:t>Más que</a:t>
            </a:r>
            <a:endParaRPr lang="en-US" sz="2400" dirty="0"/>
          </a:p>
        </p:txBody>
      </p:sp>
      <p:sp>
        <p:nvSpPr>
          <p:cNvPr id="4" name="Rectángulo 3"/>
          <p:cNvSpPr/>
          <p:nvPr/>
        </p:nvSpPr>
        <p:spPr>
          <a:xfrm>
            <a:off x="4023359" y="496390"/>
            <a:ext cx="7889967" cy="27867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MX" sz="1400" b="1" dirty="0"/>
              <a:t>Conectores de Resumen:</a:t>
            </a:r>
          </a:p>
          <a:p>
            <a:endParaRPr lang="es-MX" sz="1400" dirty="0"/>
          </a:p>
          <a:p>
            <a:r>
              <a:rPr lang="es-MX" sz="1400" b="1" dirty="0"/>
              <a:t>En resumen: </a:t>
            </a:r>
            <a:r>
              <a:rPr lang="es-MX" sz="1400" dirty="0"/>
              <a:t>En resumen, los resultados del estudio sugieren que la dieta y el ejercicio son clave para una vida saludable.</a:t>
            </a:r>
          </a:p>
          <a:p>
            <a:r>
              <a:rPr lang="es-MX" sz="1400" b="1" dirty="0"/>
              <a:t>En conclusión</a:t>
            </a:r>
            <a:r>
              <a:rPr lang="es-MX" sz="1400" dirty="0"/>
              <a:t>: En conclusión, hemos demostrado que nuestra hipótesis es correcta.</a:t>
            </a:r>
          </a:p>
          <a:p>
            <a:r>
              <a:rPr lang="es-MX" sz="1400" b="1" dirty="0"/>
              <a:t>Para resumir: </a:t>
            </a:r>
            <a:r>
              <a:rPr lang="es-MX" sz="1400" dirty="0"/>
              <a:t>Para resumir, los principales desafíos incluyen la falta de recursos y la coordinación deficiente.</a:t>
            </a:r>
          </a:p>
          <a:p>
            <a:r>
              <a:rPr lang="es-MX" sz="1400" b="1" dirty="0"/>
              <a:t>En definitiva: </a:t>
            </a:r>
            <a:r>
              <a:rPr lang="es-MX" sz="1400" dirty="0"/>
              <a:t>En definitiva, la empresa necesita una estrategia de marketing más efectiva.</a:t>
            </a:r>
          </a:p>
          <a:p>
            <a:r>
              <a:rPr lang="es-MX" sz="1400" b="1" dirty="0"/>
              <a:t>En breve: </a:t>
            </a:r>
            <a:r>
              <a:rPr lang="es-MX" sz="1400" dirty="0"/>
              <a:t>En breve, discutiremos los próximos pasos a seguir en este proyecto.</a:t>
            </a:r>
          </a:p>
          <a:p>
            <a:r>
              <a:rPr lang="es-MX" sz="1400" dirty="0"/>
              <a:t>Estos conectores te ayudan a resumir tus ideas y presentar de manera efectiva las conclusiones o los puntos clave de tu escrito</a:t>
            </a:r>
            <a:endParaRPr lang="en-US" sz="1400" dirty="0"/>
          </a:p>
        </p:txBody>
      </p:sp>
      <p:sp>
        <p:nvSpPr>
          <p:cNvPr id="5" name="Rectángulo 4"/>
          <p:cNvSpPr/>
          <p:nvPr/>
        </p:nvSpPr>
        <p:spPr>
          <a:xfrm>
            <a:off x="4023359" y="3788227"/>
            <a:ext cx="7889967" cy="27519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MX" sz="1600" b="1" dirty="0"/>
              <a:t>Conectores de Comparación:</a:t>
            </a:r>
          </a:p>
          <a:p>
            <a:endParaRPr lang="es-MX" sz="1600" dirty="0"/>
          </a:p>
          <a:p>
            <a:r>
              <a:rPr lang="es-MX" sz="1600" b="1" dirty="0"/>
              <a:t>Como: </a:t>
            </a:r>
            <a:r>
              <a:rPr lang="es-MX" sz="1600" dirty="0"/>
              <a:t>Como Juan está ocupado, María se encargará del proyecto.</a:t>
            </a:r>
          </a:p>
          <a:p>
            <a:r>
              <a:rPr lang="es-MX" sz="1600" b="1" dirty="0"/>
              <a:t>Al igual que: </a:t>
            </a:r>
            <a:r>
              <a:rPr lang="es-MX" sz="1600" dirty="0"/>
              <a:t>Al igual que su hermano, ella también es muy talentosa.</a:t>
            </a:r>
          </a:p>
          <a:p>
            <a:r>
              <a:rPr lang="es-MX" sz="1600" b="1" dirty="0"/>
              <a:t>De la misma manera: </a:t>
            </a:r>
            <a:r>
              <a:rPr lang="es-MX" sz="1600" dirty="0"/>
              <a:t>De la misma manera que ayer, hoy hace mucho calor.</a:t>
            </a:r>
          </a:p>
          <a:p>
            <a:r>
              <a:rPr lang="es-MX" sz="1600" b="1" dirty="0"/>
              <a:t>Tanto como: </a:t>
            </a:r>
            <a:r>
              <a:rPr lang="es-MX" sz="1600" dirty="0"/>
              <a:t>A ella le gusta el chocolate tanto como a mí.</a:t>
            </a:r>
          </a:p>
          <a:p>
            <a:r>
              <a:rPr lang="es-MX" sz="1600" b="1" dirty="0"/>
              <a:t>Más que: </a:t>
            </a:r>
            <a:r>
              <a:rPr lang="es-MX" sz="1600" dirty="0"/>
              <a:t>Prefiero leer libros más que ver películas.</a:t>
            </a:r>
          </a:p>
          <a:p>
            <a:r>
              <a:rPr lang="es-MX" sz="1600" dirty="0"/>
              <a:t>Estos conectores te permiten establecer comparaciones entre diferentes elementos en tus escritos, ayudándote a expresar relaciones de similitud o diferencia entre ellos.</a:t>
            </a:r>
            <a:endParaRPr lang="en-US" sz="1600" dirty="0"/>
          </a:p>
        </p:txBody>
      </p:sp>
    </p:spTree>
    <p:extLst>
      <p:ext uri="{BB962C8B-B14F-4D97-AF65-F5344CB8AC3E}">
        <p14:creationId xmlns:p14="http://schemas.microsoft.com/office/powerpoint/2010/main" val="377719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7017" y="121920"/>
            <a:ext cx="10990217" cy="6609806"/>
          </a:xfrm>
        </p:spPr>
        <p:txBody>
          <a:bodyPr>
            <a:normAutofit fontScale="85000" lnSpcReduction="20000"/>
          </a:bodyPr>
          <a:lstStyle/>
          <a:p>
            <a:pPr algn="just"/>
            <a:r>
              <a:rPr lang="es-MX" sz="2800" dirty="0">
                <a:solidFill>
                  <a:srgbClr val="FF0000"/>
                </a:solidFill>
              </a:rPr>
              <a:t>Conectores de Concesión o comprensión:</a:t>
            </a:r>
          </a:p>
          <a:p>
            <a:pPr marL="0" indent="0" algn="just">
              <a:buNone/>
            </a:pPr>
            <a:r>
              <a:rPr lang="es-MX" sz="2800" dirty="0">
                <a:solidFill>
                  <a:schemeClr val="tx1"/>
                </a:solidFill>
              </a:rPr>
              <a:t>La concesión se utiliza para mostrar una comprensión completa del tema y para hacer que tu argumento sea más sólido y persuasivo, y </a:t>
            </a:r>
            <a:r>
              <a:rPr lang="es-MX" sz="2800" dirty="0"/>
              <a:t>permiten introducir argumentos o hechos que reconocen una oposición o dificultad antes de presentar tu propia afirmación o punto de vista en un escrito</a:t>
            </a:r>
            <a:endParaRPr lang="es-MX" sz="2800" dirty="0">
              <a:solidFill>
                <a:schemeClr val="tx1"/>
              </a:solidFill>
            </a:endParaRPr>
          </a:p>
          <a:p>
            <a:pPr algn="just"/>
            <a:r>
              <a:rPr lang="es-MX" sz="2800" dirty="0"/>
              <a:t>A pesar de</a:t>
            </a:r>
          </a:p>
          <a:p>
            <a:pPr algn="just"/>
            <a:r>
              <a:rPr lang="es-MX" sz="2800" dirty="0"/>
              <a:t>Aunque</a:t>
            </a:r>
          </a:p>
          <a:p>
            <a:pPr algn="just"/>
            <a:r>
              <a:rPr lang="es-MX" sz="2800" dirty="0"/>
              <a:t>Aun cuando</a:t>
            </a:r>
          </a:p>
          <a:p>
            <a:pPr algn="just"/>
            <a:r>
              <a:rPr lang="es-MX" sz="2800" dirty="0"/>
              <a:t>A pesar de que</a:t>
            </a:r>
          </a:p>
          <a:p>
            <a:pPr algn="just"/>
            <a:r>
              <a:rPr lang="es-MX" sz="2800" dirty="0"/>
              <a:t>No obstante</a:t>
            </a:r>
          </a:p>
          <a:p>
            <a:pPr marL="0" indent="0" algn="just">
              <a:buNone/>
            </a:pPr>
            <a:endParaRPr lang="es-MX" sz="2800" dirty="0"/>
          </a:p>
          <a:p>
            <a:pPr marL="0" indent="0" algn="just">
              <a:buNone/>
            </a:pPr>
            <a:r>
              <a:rPr lang="es-MX" sz="2800" dirty="0"/>
              <a:t>Estos conectores y transiciones son esenciales para estructurar tu escritura y hacer que tu texto fluya de manera más efectiva. La elección del conector adecuado depende del tipo de relación que desees establecer entre las ideas en tu texto. Utilizarlos de manera adecuada contribuye a una comunicación más clara y coherente.</a:t>
            </a:r>
            <a:endParaRPr lang="en-US" sz="2800" dirty="0"/>
          </a:p>
        </p:txBody>
      </p:sp>
      <p:sp>
        <p:nvSpPr>
          <p:cNvPr id="4" name="Rectángulo 3"/>
          <p:cNvSpPr/>
          <p:nvPr/>
        </p:nvSpPr>
        <p:spPr>
          <a:xfrm>
            <a:off x="3161212" y="2116183"/>
            <a:ext cx="8569234" cy="2133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s-MX" b="1" dirty="0"/>
              <a:t>Conectores de Concesión:</a:t>
            </a:r>
          </a:p>
          <a:p>
            <a:endParaRPr lang="es-MX" dirty="0"/>
          </a:p>
          <a:p>
            <a:r>
              <a:rPr lang="es-MX" b="1" dirty="0"/>
              <a:t>A pesar de: </a:t>
            </a:r>
            <a:r>
              <a:rPr lang="es-MX" dirty="0"/>
              <a:t>A pesar de las dificultades, lograron completar el proyecto a tiempo.</a:t>
            </a:r>
          </a:p>
          <a:p>
            <a:r>
              <a:rPr lang="es-MX" b="1" dirty="0"/>
              <a:t>Aunque: </a:t>
            </a:r>
            <a:r>
              <a:rPr lang="es-MX" dirty="0"/>
              <a:t>Aunque no tenía experiencia, aceptaron el desafío.</a:t>
            </a:r>
          </a:p>
          <a:p>
            <a:r>
              <a:rPr lang="es-MX" b="1" dirty="0"/>
              <a:t>Aun cuando</a:t>
            </a:r>
            <a:r>
              <a:rPr lang="es-MX" dirty="0"/>
              <a:t>: Aun cuando estaba enfermo, fue a trabajar.</a:t>
            </a:r>
          </a:p>
          <a:p>
            <a:r>
              <a:rPr lang="es-MX" b="1" dirty="0"/>
              <a:t>A pesar de que</a:t>
            </a:r>
            <a:r>
              <a:rPr lang="es-MX" dirty="0"/>
              <a:t>: A pesar de que el clima era malo, decidieron seguir adelante con el plan.</a:t>
            </a:r>
          </a:p>
          <a:p>
            <a:r>
              <a:rPr lang="es-MX" b="1" dirty="0"/>
              <a:t>No obstante</a:t>
            </a:r>
            <a:r>
              <a:rPr lang="es-MX" dirty="0"/>
              <a:t>: Estudiaron mucho; no obstante, no obtuvieron buenas calificaciones.</a:t>
            </a:r>
          </a:p>
          <a:p>
            <a:endParaRPr lang="en-US" sz="1600" dirty="0"/>
          </a:p>
        </p:txBody>
      </p:sp>
    </p:spTree>
    <p:extLst>
      <p:ext uri="{BB962C8B-B14F-4D97-AF65-F5344CB8AC3E}">
        <p14:creationId xmlns:p14="http://schemas.microsoft.com/office/powerpoint/2010/main" val="798950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FB6C2-A674-4A9C-9069-4AF8C8979575}"/>
              </a:ext>
            </a:extLst>
          </p:cNvPr>
          <p:cNvSpPr>
            <a:spLocks noGrp="1"/>
          </p:cNvSpPr>
          <p:nvPr>
            <p:ph type="title"/>
          </p:nvPr>
        </p:nvSpPr>
        <p:spPr>
          <a:xfrm>
            <a:off x="1417563" y="391885"/>
            <a:ext cx="9224311" cy="1524001"/>
          </a:xfrm>
        </p:spPr>
        <p:txBody>
          <a:bodyPr>
            <a:normAutofit/>
          </a:bodyPr>
          <a:lstStyle/>
          <a:p>
            <a:br>
              <a:rPr lang="es-MX" dirty="0"/>
            </a:br>
            <a:r>
              <a:rPr lang="es-MX" dirty="0"/>
              <a:t>EL ENUNCIADO Y EL PÁRRAFO</a:t>
            </a:r>
            <a:endParaRPr lang="es-419" dirty="0"/>
          </a:p>
        </p:txBody>
      </p:sp>
      <p:pic>
        <p:nvPicPr>
          <p:cNvPr id="4" name="Imagen 3"/>
          <p:cNvPicPr>
            <a:picLocks noChangeAspect="1"/>
          </p:cNvPicPr>
          <p:nvPr/>
        </p:nvPicPr>
        <p:blipFill>
          <a:blip r:embed="rId2"/>
          <a:stretch>
            <a:fillRect/>
          </a:stretch>
        </p:blipFill>
        <p:spPr>
          <a:xfrm>
            <a:off x="2463437" y="2041889"/>
            <a:ext cx="6934200" cy="5200650"/>
          </a:xfrm>
          <a:prstGeom prst="rect">
            <a:avLst/>
          </a:prstGeom>
        </p:spPr>
      </p:pic>
    </p:spTree>
    <p:extLst>
      <p:ext uri="{BB962C8B-B14F-4D97-AF65-F5344CB8AC3E}">
        <p14:creationId xmlns:p14="http://schemas.microsoft.com/office/powerpoint/2010/main" val="2333843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45D14D1-D48F-418A-9C15-C2943D857A85}"/>
              </a:ext>
            </a:extLst>
          </p:cNvPr>
          <p:cNvSpPr>
            <a:spLocks noGrp="1"/>
          </p:cNvSpPr>
          <p:nvPr>
            <p:ph idx="1"/>
          </p:nvPr>
        </p:nvSpPr>
        <p:spPr>
          <a:xfrm>
            <a:off x="673768" y="519764"/>
            <a:ext cx="10982426" cy="5755908"/>
          </a:xfrm>
        </p:spPr>
        <p:txBody>
          <a:bodyPr/>
          <a:lstStyle/>
          <a:p>
            <a:pPr algn="just"/>
            <a:r>
              <a:rPr lang="es-MX" sz="2800" dirty="0"/>
              <a:t>Un enunciado es una expresión oral o escrita que transmite una idea completa. Puede ser tan simple como una palabra o una frase, o tan compleja como una oración con varias cláusulas. Los enunciados se caracterizan por tener una unidad de sentido y una entonación que los distingue dentro de un discurso.</a:t>
            </a:r>
          </a:p>
          <a:p>
            <a:r>
              <a:rPr lang="es-MX" sz="2400" u="sng" dirty="0">
                <a:solidFill>
                  <a:srgbClr val="FF0000"/>
                </a:solidFill>
              </a:rPr>
              <a:t>CARACTERÍSTICAS DEL ENUNCIADO</a:t>
            </a:r>
          </a:p>
          <a:p>
            <a:pPr marL="0" indent="0">
              <a:buNone/>
            </a:pPr>
            <a:endParaRPr lang="es-MX" u="sng" dirty="0">
              <a:solidFill>
                <a:srgbClr val="FF0000"/>
              </a:solidFill>
            </a:endParaRPr>
          </a:p>
        </p:txBody>
      </p:sp>
      <p:sp>
        <p:nvSpPr>
          <p:cNvPr id="6" name="Rectangle 3">
            <a:extLst>
              <a:ext uri="{FF2B5EF4-FFF2-40B4-BE49-F238E27FC236}">
                <a16:creationId xmlns:a16="http://schemas.microsoft.com/office/drawing/2014/main" id="{A597696D-1CFC-4943-A201-2E7B77FB6617}"/>
              </a:ext>
            </a:extLst>
          </p:cNvPr>
          <p:cNvSpPr>
            <a:spLocks noChangeArrowheads="1"/>
          </p:cNvSpPr>
          <p:nvPr/>
        </p:nvSpPr>
        <p:spPr bwMode="auto">
          <a:xfrm rot="10800000" flipV="1">
            <a:off x="959853" y="3614888"/>
            <a:ext cx="1027229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s-419" altLang="es-419" sz="2800" b="1" i="0" u="sng" strike="noStrike" cap="none" normalizeH="0" baseline="0" dirty="0">
                <a:ln>
                  <a:noFill/>
                </a:ln>
                <a:solidFill>
                  <a:schemeClr val="tx1"/>
                </a:solidFill>
                <a:effectLst/>
                <a:latin typeface="Arial" panose="020B0604020202020204" pitchFamily="34" charset="0"/>
              </a:rPr>
              <a:t>1. Unidad de sentido</a:t>
            </a:r>
            <a:r>
              <a:rPr kumimoji="0" lang="es-419" altLang="es-419" sz="2800" b="0" i="0" u="sng" strike="noStrike" cap="none" normalizeH="0" baseline="0" dirty="0">
                <a:ln>
                  <a:noFill/>
                </a:ln>
                <a:solidFill>
                  <a:schemeClr val="tx1"/>
                </a:solidFill>
                <a:effectLst/>
                <a:latin typeface="Arial" panose="020B0604020202020204" pitchFamily="34" charset="0"/>
              </a:rPr>
              <a:t>: </a:t>
            </a:r>
            <a:r>
              <a:rPr kumimoji="0" lang="es-419" altLang="es-419" sz="2800" b="0" i="0" u="none" strike="noStrike" cap="none" normalizeH="0" baseline="0" dirty="0">
                <a:ln>
                  <a:noFill/>
                </a:ln>
                <a:solidFill>
                  <a:schemeClr val="tx1"/>
                </a:solidFill>
                <a:effectLst/>
                <a:latin typeface="Arial" panose="020B0604020202020204" pitchFamily="34" charset="0"/>
              </a:rPr>
              <a:t>Un enunciado debe expresar una idea o mensaje completo, de modo que se entienda sin necesidad de añadir más información.</a:t>
            </a:r>
          </a:p>
          <a:p>
            <a:pPr marL="0" marR="0" lvl="0" indent="0" algn="just" defTabSz="914400" rtl="0" eaLnBrk="0" fontAlgn="base" latinLnBrk="0" hangingPunct="0">
              <a:lnSpc>
                <a:spcPct val="100000"/>
              </a:lnSpc>
              <a:spcBef>
                <a:spcPct val="0"/>
              </a:spcBef>
              <a:spcAft>
                <a:spcPct val="0"/>
              </a:spcAft>
              <a:buClrTx/>
              <a:buSzTx/>
              <a:tabLst/>
            </a:pPr>
            <a:r>
              <a:rPr kumimoji="0" lang="es-419" altLang="es-419" sz="2800" b="0" i="0" u="none" strike="noStrike" cap="none" normalizeH="0" baseline="0" dirty="0">
                <a:ln>
                  <a:noFill/>
                </a:ln>
                <a:solidFill>
                  <a:srgbClr val="FF0000"/>
                </a:solidFill>
                <a:effectLst/>
                <a:latin typeface="Arial" panose="020B0604020202020204" pitchFamily="34" charset="0"/>
              </a:rPr>
              <a:t>Ejemplo: </a:t>
            </a:r>
            <a:r>
              <a:rPr kumimoji="0" lang="es-419" altLang="es-419" sz="2800" b="0" i="0" u="none" strike="noStrike" cap="none" normalizeH="0" baseline="0" dirty="0">
                <a:ln>
                  <a:noFill/>
                </a:ln>
                <a:solidFill>
                  <a:schemeClr val="tx1"/>
                </a:solidFill>
                <a:effectLst/>
                <a:latin typeface="Arial" panose="020B0604020202020204" pitchFamily="34" charset="0"/>
              </a:rPr>
              <a:t>"Llueve mucho."</a:t>
            </a:r>
          </a:p>
          <a:p>
            <a:pPr marL="0" marR="0" lvl="0" indent="0" algn="just" defTabSz="914400" rtl="0" eaLnBrk="0" fontAlgn="base" latinLnBrk="0" hangingPunct="0">
              <a:lnSpc>
                <a:spcPct val="100000"/>
              </a:lnSpc>
              <a:spcBef>
                <a:spcPct val="0"/>
              </a:spcBef>
              <a:spcAft>
                <a:spcPct val="0"/>
              </a:spcAft>
              <a:buClrTx/>
              <a:buSzTx/>
              <a:tabLst/>
            </a:pPr>
            <a:r>
              <a:rPr kumimoji="0" lang="es-419" altLang="es-419" sz="2800" b="1" i="0" u="sng" strike="noStrike" cap="none" normalizeH="0" baseline="0" dirty="0">
                <a:ln>
                  <a:noFill/>
                </a:ln>
                <a:solidFill>
                  <a:schemeClr val="tx1"/>
                </a:solidFill>
                <a:effectLst/>
                <a:latin typeface="Arial" panose="020B0604020202020204" pitchFamily="34" charset="0"/>
              </a:rPr>
              <a:t>2. Entonación y pausas</a:t>
            </a:r>
            <a:r>
              <a:rPr kumimoji="0" lang="es-419" altLang="es-419" sz="2800" b="0" i="0" u="sng" strike="noStrike" cap="none" normalizeH="0" baseline="0" dirty="0">
                <a:ln>
                  <a:noFill/>
                </a:ln>
                <a:solidFill>
                  <a:schemeClr val="tx1"/>
                </a:solidFill>
                <a:effectLst/>
                <a:latin typeface="Arial" panose="020B0604020202020204" pitchFamily="34" charset="0"/>
              </a:rPr>
              <a:t>: </a:t>
            </a:r>
            <a:r>
              <a:rPr kumimoji="0" lang="es-419" altLang="es-419" sz="2800" b="0" i="0" u="none" strike="noStrike" cap="none" normalizeH="0" baseline="0" dirty="0">
                <a:ln>
                  <a:noFill/>
                </a:ln>
                <a:solidFill>
                  <a:schemeClr val="tx1"/>
                </a:solidFill>
                <a:effectLst/>
                <a:latin typeface="Arial" panose="020B0604020202020204" pitchFamily="34" charset="0"/>
              </a:rPr>
              <a:t>En la expresión oral, el enunciado se marca con pausas y una entonación determinada que indica el final o el propósito (afirmación, pregunta, etc.).</a:t>
            </a:r>
          </a:p>
        </p:txBody>
      </p:sp>
    </p:spTree>
    <p:extLst>
      <p:ext uri="{BB962C8B-B14F-4D97-AF65-F5344CB8AC3E}">
        <p14:creationId xmlns:p14="http://schemas.microsoft.com/office/powerpoint/2010/main" val="2135773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5FFA8B3-A1EF-4937-ABEF-4FBC7A1ADB29}"/>
              </a:ext>
            </a:extLst>
          </p:cNvPr>
          <p:cNvSpPr>
            <a:spLocks noGrp="1" noChangeArrowheads="1"/>
          </p:cNvSpPr>
          <p:nvPr>
            <p:ph idx="1"/>
          </p:nvPr>
        </p:nvSpPr>
        <p:spPr bwMode="auto">
          <a:xfrm>
            <a:off x="518160" y="-60220"/>
            <a:ext cx="11155680"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None/>
              <a:tabLst/>
            </a:pPr>
            <a:r>
              <a:rPr kumimoji="0" lang="es-419" altLang="es-419" sz="3200" b="1" i="0" u="sng" strike="noStrike" cap="none" normalizeH="0" baseline="0" dirty="0">
                <a:ln>
                  <a:noFill/>
                </a:ln>
                <a:solidFill>
                  <a:schemeClr val="tx1"/>
                </a:solidFill>
                <a:effectLst/>
                <a:latin typeface="Arial" panose="020B0604020202020204" pitchFamily="34" charset="0"/>
              </a:rPr>
              <a:t>3. Modalidad</a:t>
            </a:r>
            <a:r>
              <a:rPr kumimoji="0" lang="es-419" altLang="es-419" sz="3200" b="0" i="0" u="sng" strike="noStrike" cap="none" normalizeH="0" baseline="0" dirty="0">
                <a:ln>
                  <a:noFill/>
                </a:ln>
                <a:solidFill>
                  <a:schemeClr val="tx1"/>
                </a:solidFill>
                <a:effectLst/>
                <a:latin typeface="Arial" panose="020B0604020202020204" pitchFamily="34" charset="0"/>
              </a:rPr>
              <a:t>: </a:t>
            </a:r>
            <a:r>
              <a:rPr kumimoji="0" lang="es-419" altLang="es-419" sz="3200" b="0" i="0" u="none" strike="noStrike" cap="none" normalizeH="0" baseline="0" dirty="0">
                <a:ln>
                  <a:noFill/>
                </a:ln>
                <a:solidFill>
                  <a:schemeClr val="tx1"/>
                </a:solidFill>
                <a:effectLst/>
                <a:latin typeface="Arial" panose="020B0604020202020204" pitchFamily="34" charset="0"/>
              </a:rPr>
              <a:t>Los enunciados pueden ser afirmativos, negativos, interrogativos, exclamativos, etc., dependiendo de la intención de quien los enuncia.</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3200" b="0" i="0" u="none" strike="noStrike" cap="none" normalizeH="0" baseline="0" dirty="0">
                <a:ln>
                  <a:noFill/>
                </a:ln>
                <a:solidFill>
                  <a:srgbClr val="FF0000"/>
                </a:solidFill>
                <a:effectLst/>
                <a:latin typeface="Arial" panose="020B0604020202020204" pitchFamily="34" charset="0"/>
              </a:rPr>
              <a:t>Ejemplos:</a:t>
            </a: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es-419" altLang="es-419" sz="3200" b="0" i="0" u="none" strike="noStrike" cap="none" normalizeH="0" baseline="0" dirty="0">
                <a:ln>
                  <a:noFill/>
                </a:ln>
                <a:solidFill>
                  <a:schemeClr val="tx1"/>
                </a:solidFill>
                <a:effectLst/>
                <a:latin typeface="Arial" panose="020B0604020202020204" pitchFamily="34" charset="0"/>
              </a:rPr>
              <a:t>Afirmativo: "Hoy es un buen día."</a:t>
            </a: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es-419" altLang="es-419" sz="3200" b="0" i="0" u="none" strike="noStrike" cap="none" normalizeH="0" baseline="0" dirty="0">
                <a:ln>
                  <a:noFill/>
                </a:ln>
                <a:solidFill>
                  <a:schemeClr val="tx1"/>
                </a:solidFill>
                <a:effectLst/>
                <a:latin typeface="Arial" panose="020B0604020202020204" pitchFamily="34" charset="0"/>
              </a:rPr>
              <a:t>Interrogativo: "¿Dónde estás?"</a:t>
            </a:r>
          </a:p>
          <a:p>
            <a:pPr marL="457200" marR="0" lvl="1" indent="0" algn="just" defTabSz="914400" rtl="0" eaLnBrk="0" fontAlgn="base" latinLnBrk="0" hangingPunct="0">
              <a:lnSpc>
                <a:spcPct val="100000"/>
              </a:lnSpc>
              <a:spcBef>
                <a:spcPct val="0"/>
              </a:spcBef>
              <a:spcAft>
                <a:spcPct val="0"/>
              </a:spcAft>
              <a:buClrTx/>
              <a:buSzTx/>
              <a:buFontTx/>
              <a:buChar char="•"/>
              <a:tabLst/>
            </a:pPr>
            <a:r>
              <a:rPr kumimoji="0" lang="es-419" altLang="es-419" sz="3200" b="0" i="0" u="none" strike="noStrike" cap="none" normalizeH="0" baseline="0" dirty="0">
                <a:ln>
                  <a:noFill/>
                </a:ln>
                <a:solidFill>
                  <a:schemeClr val="tx1"/>
                </a:solidFill>
                <a:effectLst/>
                <a:latin typeface="Arial" panose="020B0604020202020204" pitchFamily="34" charset="0"/>
              </a:rPr>
              <a:t>Exclamativo: "¡Qué hermoso lugar!"</a:t>
            </a:r>
          </a:p>
          <a:p>
            <a:pPr marL="0" marR="0" lvl="0" indent="0" algn="just" defTabSz="914400" rtl="0" eaLnBrk="0" fontAlgn="base" latinLnBrk="0" hangingPunct="0">
              <a:lnSpc>
                <a:spcPct val="100000"/>
              </a:lnSpc>
              <a:spcBef>
                <a:spcPct val="0"/>
              </a:spcBef>
              <a:spcAft>
                <a:spcPct val="0"/>
              </a:spcAft>
              <a:buClrTx/>
              <a:buSzTx/>
              <a:buNone/>
              <a:tabLst/>
            </a:pPr>
            <a:r>
              <a:rPr kumimoji="0" lang="es-419" altLang="es-419" sz="3200" b="1" i="0" u="sng" strike="noStrike" cap="none" normalizeH="0" baseline="0" dirty="0">
                <a:ln>
                  <a:noFill/>
                </a:ln>
                <a:solidFill>
                  <a:schemeClr val="tx1"/>
                </a:solidFill>
                <a:effectLst/>
                <a:latin typeface="Arial" panose="020B0604020202020204" pitchFamily="34" charset="0"/>
              </a:rPr>
              <a:t>4. Estructura variable</a:t>
            </a:r>
            <a:r>
              <a:rPr kumimoji="0" lang="es-419" altLang="es-419" sz="3200" b="0" i="0" u="sng" strike="noStrike" cap="none" normalizeH="0" baseline="0" dirty="0">
                <a:ln>
                  <a:noFill/>
                </a:ln>
                <a:solidFill>
                  <a:schemeClr val="tx1"/>
                </a:solidFill>
                <a:effectLst/>
                <a:latin typeface="Arial" panose="020B0604020202020204" pitchFamily="34" charset="0"/>
              </a:rPr>
              <a:t>: </a:t>
            </a:r>
            <a:r>
              <a:rPr kumimoji="0" lang="es-419" altLang="es-419" sz="3200" b="0" i="0" u="none" strike="noStrike" cap="none" normalizeH="0" baseline="0" dirty="0">
                <a:ln>
                  <a:noFill/>
                </a:ln>
                <a:solidFill>
                  <a:schemeClr val="tx1"/>
                </a:solidFill>
                <a:effectLst/>
                <a:latin typeface="Arial" panose="020B0604020202020204" pitchFamily="34" charset="0"/>
              </a:rPr>
              <a:t>Un enunciado puede ser una oración (con sujeto-de quién se habla y predicado-acción que realiza el sujeto) o una expresión corta sin verbo, conocida como enunciado </a:t>
            </a:r>
            <a:r>
              <a:rPr kumimoji="0" lang="es-419" altLang="es-419" sz="3200" b="0" i="0" u="none" strike="noStrike" cap="none" normalizeH="0" baseline="0" dirty="0">
                <a:ln>
                  <a:noFill/>
                </a:ln>
                <a:solidFill>
                  <a:srgbClr val="FF0000"/>
                </a:solidFill>
                <a:effectLst/>
                <a:latin typeface="Arial" panose="020B0604020202020204" pitchFamily="34" charset="0"/>
              </a:rPr>
              <a:t>UNIMEMBRE.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3200" b="0" i="0" u="none" strike="noStrike" cap="none" normalizeH="0" baseline="0" dirty="0">
                <a:ln>
                  <a:noFill/>
                </a:ln>
                <a:solidFill>
                  <a:schemeClr val="tx1"/>
                </a:solidFill>
                <a:effectLst/>
                <a:latin typeface="Arial" panose="020B0604020202020204" pitchFamily="34" charset="0"/>
              </a:rPr>
              <a:t>Ejemplo de oración: "La clase comienza ahora."</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419" altLang="es-419" sz="3200" b="0" i="0" u="none" strike="noStrike" cap="none" normalizeH="0" baseline="0" dirty="0">
                <a:ln>
                  <a:noFill/>
                </a:ln>
                <a:solidFill>
                  <a:schemeClr val="tx1"/>
                </a:solidFill>
                <a:effectLst/>
                <a:latin typeface="Arial" panose="020B0604020202020204" pitchFamily="34" charset="0"/>
              </a:rPr>
              <a:t>Ejemplo de enunciado unimembre: "¡Silencio!"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419" altLang="es-419"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6664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59735" y="2159518"/>
            <a:ext cx="11592712" cy="1821322"/>
          </a:xfrm>
          <a:prstGeom prst="rect">
            <a:avLst/>
          </a:prstGeom>
        </p:spPr>
      </p:pic>
    </p:spTree>
    <p:extLst>
      <p:ext uri="{BB962C8B-B14F-4D97-AF65-F5344CB8AC3E}">
        <p14:creationId xmlns:p14="http://schemas.microsoft.com/office/powerpoint/2010/main" val="2208664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E01E89E-023A-48FD-A37F-A8CEF1F51369}"/>
              </a:ext>
            </a:extLst>
          </p:cNvPr>
          <p:cNvSpPr>
            <a:spLocks noGrp="1"/>
          </p:cNvSpPr>
          <p:nvPr>
            <p:ph idx="1"/>
          </p:nvPr>
        </p:nvSpPr>
        <p:spPr/>
        <p:txBody>
          <a:bodyPr/>
          <a:lstStyle/>
          <a:p>
            <a:endParaRPr lang="es-419" dirty="0"/>
          </a:p>
          <a:p>
            <a:endParaRPr lang="es-419" dirty="0"/>
          </a:p>
        </p:txBody>
      </p:sp>
      <p:sp>
        <p:nvSpPr>
          <p:cNvPr id="4" name="Rectángulo 3"/>
          <p:cNvSpPr/>
          <p:nvPr/>
        </p:nvSpPr>
        <p:spPr>
          <a:xfrm>
            <a:off x="448491" y="689042"/>
            <a:ext cx="10476412" cy="6001643"/>
          </a:xfrm>
          <a:prstGeom prst="rect">
            <a:avLst/>
          </a:prstGeom>
        </p:spPr>
        <p:txBody>
          <a:bodyPr wrap="square">
            <a:spAutoFit/>
          </a:bodyPr>
          <a:lstStyle/>
          <a:p>
            <a:pPr algn="just"/>
            <a:r>
              <a:rPr lang="es-MX" sz="3200" dirty="0"/>
              <a:t>La elección de qué tipo de párrafo utilizar depende del tipo de texto que estés escribiendo y del propósito de cada sección en tu escrito. Los párrafos son herramientas esenciales para organizar y estructurar la información en tu escritura de manera efectiva.</a:t>
            </a:r>
          </a:p>
          <a:p>
            <a:pPr algn="just"/>
            <a:r>
              <a:rPr lang="es-MX" sz="3200" dirty="0"/>
              <a:t>Un párrafo es una unidad de organización textual que consiste en un grupo de oraciones relacionadas que tratan sobre un tema o idea central. Los párrafos son fundamentales en la escritura porque ayudan a estructurar el texto, separar ideas y permitir que el lector siga de manera lógica la información presentada. Aquí te proporciono información sobre el párrafo, sus clases y características:</a:t>
            </a:r>
            <a:endParaRPr lang="en-US" sz="3200" dirty="0"/>
          </a:p>
        </p:txBody>
      </p:sp>
    </p:spTree>
    <p:extLst>
      <p:ext uri="{BB962C8B-B14F-4D97-AF65-F5344CB8AC3E}">
        <p14:creationId xmlns:p14="http://schemas.microsoft.com/office/powerpoint/2010/main" val="2937294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8919" y="346384"/>
            <a:ext cx="7729728" cy="837982"/>
          </a:xfrm>
        </p:spPr>
        <p:txBody>
          <a:bodyPr>
            <a:normAutofit fontScale="90000"/>
          </a:bodyPr>
          <a:lstStyle/>
          <a:p>
            <a:r>
              <a:rPr lang="es-MX" dirty="0"/>
              <a:t>Características de un Párrafo:</a:t>
            </a:r>
            <a:br>
              <a:rPr lang="es-MX" dirty="0"/>
            </a:br>
            <a:endParaRPr lang="en-US" dirty="0"/>
          </a:p>
        </p:txBody>
      </p:sp>
      <p:sp>
        <p:nvSpPr>
          <p:cNvPr id="3" name="Marcador de contenido 2"/>
          <p:cNvSpPr>
            <a:spLocks noGrp="1"/>
          </p:cNvSpPr>
          <p:nvPr>
            <p:ph idx="1"/>
          </p:nvPr>
        </p:nvSpPr>
        <p:spPr>
          <a:xfrm>
            <a:off x="679269" y="1497874"/>
            <a:ext cx="10694125" cy="5050972"/>
          </a:xfrm>
        </p:spPr>
        <p:txBody>
          <a:bodyPr>
            <a:normAutofit fontScale="92500" lnSpcReduction="20000"/>
          </a:bodyPr>
          <a:lstStyle/>
          <a:p>
            <a:endParaRPr lang="es-MX" dirty="0"/>
          </a:p>
          <a:p>
            <a:pPr algn="just"/>
            <a:r>
              <a:rPr lang="es-MX" sz="2400" u="sng" dirty="0">
                <a:solidFill>
                  <a:srgbClr val="FF0000"/>
                </a:solidFill>
              </a:rPr>
              <a:t>Unidad Temática: </a:t>
            </a:r>
            <a:r>
              <a:rPr lang="es-MX" sz="2400" dirty="0"/>
              <a:t>Cada párrafo debe centrarse en una idea o tema específico. Esta idea central se presenta en la oración principal del párrafo, conocida como la oración temática.</a:t>
            </a:r>
          </a:p>
          <a:p>
            <a:pPr algn="just"/>
            <a:r>
              <a:rPr lang="es-MX" sz="2400" u="sng" dirty="0">
                <a:solidFill>
                  <a:srgbClr val="FF0000"/>
                </a:solidFill>
              </a:rPr>
              <a:t>Cohesión: </a:t>
            </a:r>
            <a:r>
              <a:rPr lang="es-MX" sz="2400" dirty="0"/>
              <a:t>Las oraciones dentro de un párrafo deben estar relacionadas entre sí y conectadas de manera coherente para que el lector pueda seguir el flujo de pensamiento.</a:t>
            </a:r>
          </a:p>
          <a:p>
            <a:pPr algn="just"/>
            <a:r>
              <a:rPr lang="es-MX" sz="2400" u="sng" dirty="0">
                <a:solidFill>
                  <a:srgbClr val="FF0000"/>
                </a:solidFill>
              </a:rPr>
              <a:t>Longitud Variada: </a:t>
            </a:r>
            <a:r>
              <a:rPr lang="es-MX" sz="2400" dirty="0"/>
              <a:t>Los párrafos pueden tener diferentes longitudes dependiendo de la cantidad de información que se esté presentando. En general, un párrafo debería ser lo suficientemente largo como para desarrollar una idea, pero no tan largo que se vuelva confuso o abrumador.</a:t>
            </a:r>
          </a:p>
          <a:p>
            <a:pPr algn="just"/>
            <a:r>
              <a:rPr lang="es-MX" sz="2400" u="sng" dirty="0">
                <a:solidFill>
                  <a:srgbClr val="FF0000"/>
                </a:solidFill>
              </a:rPr>
              <a:t>Indentación: </a:t>
            </a:r>
            <a:r>
              <a:rPr lang="es-MX" sz="2400" dirty="0"/>
              <a:t>Tradicionalmente, un párrafo comienza con una sangría en la primera línea, lo que facilita su identificación visual. Sin embargo, en documentos digitales, también es común utilizar un espacio en blanco después de cada párrafo en lugar de la sangría.</a:t>
            </a:r>
            <a:endParaRPr lang="en-US" sz="2400" dirty="0"/>
          </a:p>
        </p:txBody>
      </p:sp>
    </p:spTree>
    <p:extLst>
      <p:ext uri="{BB962C8B-B14F-4D97-AF65-F5344CB8AC3E}">
        <p14:creationId xmlns:p14="http://schemas.microsoft.com/office/powerpoint/2010/main" val="3033216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9879" y="355092"/>
            <a:ext cx="7729728" cy="820565"/>
          </a:xfrm>
        </p:spPr>
        <p:txBody>
          <a:bodyPr>
            <a:normAutofit fontScale="90000"/>
          </a:bodyPr>
          <a:lstStyle/>
          <a:p>
            <a:r>
              <a:rPr lang="es-MX" dirty="0"/>
              <a:t>Clases de Párrafos:</a:t>
            </a:r>
            <a:br>
              <a:rPr lang="es-MX" dirty="0"/>
            </a:br>
            <a:endParaRPr lang="en-US" dirty="0"/>
          </a:p>
        </p:txBody>
      </p:sp>
      <p:sp>
        <p:nvSpPr>
          <p:cNvPr id="3" name="Marcador de contenido 2"/>
          <p:cNvSpPr>
            <a:spLocks noGrp="1"/>
          </p:cNvSpPr>
          <p:nvPr>
            <p:ph idx="1"/>
          </p:nvPr>
        </p:nvSpPr>
        <p:spPr>
          <a:xfrm>
            <a:off x="435428" y="1471748"/>
            <a:ext cx="10798629" cy="4911635"/>
          </a:xfrm>
        </p:spPr>
        <p:txBody>
          <a:bodyPr>
            <a:normAutofit/>
          </a:bodyPr>
          <a:lstStyle/>
          <a:p>
            <a:pPr marL="0" indent="0" algn="just">
              <a:buNone/>
            </a:pPr>
            <a:r>
              <a:rPr lang="es-MX" sz="2400" dirty="0"/>
              <a:t>Los párrafos se pueden clasificar en diferentes tipos según su función dentro de un texto:</a:t>
            </a:r>
          </a:p>
          <a:p>
            <a:pPr algn="just"/>
            <a:r>
              <a:rPr lang="es-MX" sz="2400" b="1" u="sng" dirty="0">
                <a:solidFill>
                  <a:srgbClr val="FF0000"/>
                </a:solidFill>
              </a:rPr>
              <a:t>Párrafo Introductorio: </a:t>
            </a:r>
            <a:r>
              <a:rPr lang="es-MX" sz="2400" dirty="0"/>
              <a:t>Este tipo de párrafo se encuentra al principio de un texto y suele introducir el tema principal o presentar el propósito del escrito.</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5152" t="24474" r="18182" b="53978"/>
          <a:stretch/>
        </p:blipFill>
        <p:spPr>
          <a:xfrm>
            <a:off x="1083351" y="3614057"/>
            <a:ext cx="9924283" cy="2769326"/>
          </a:xfrm>
          <a:prstGeom prst="rect">
            <a:avLst/>
          </a:prstGeom>
        </p:spPr>
      </p:pic>
    </p:spTree>
    <p:extLst>
      <p:ext uri="{BB962C8B-B14F-4D97-AF65-F5344CB8AC3E}">
        <p14:creationId xmlns:p14="http://schemas.microsoft.com/office/powerpoint/2010/main" val="2980417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92777" y="696686"/>
            <a:ext cx="9692640" cy="1288869"/>
          </a:xfrm>
        </p:spPr>
        <p:txBody>
          <a:bodyPr>
            <a:normAutofit fontScale="92500" lnSpcReduction="20000"/>
          </a:bodyPr>
          <a:lstStyle/>
          <a:p>
            <a:pPr algn="just"/>
            <a:r>
              <a:rPr lang="es-MX" sz="2400" u="sng" dirty="0">
                <a:solidFill>
                  <a:srgbClr val="FF0000"/>
                </a:solidFill>
              </a:rPr>
              <a:t>Párrafo de Desarrollo: </a:t>
            </a:r>
            <a:r>
              <a:rPr lang="es-MX" sz="2400" dirty="0"/>
              <a:t>Estos párrafos amplían y desarrollan la idea presentada en el párrafo introductorio. Proporcionan detalles, ejemplos, argumentos o evidencia para respaldar la idea principal del texto.</a:t>
            </a:r>
          </a:p>
          <a:p>
            <a:endParaRPr lang="en-U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5671" t="45252" r="15844" b="29351"/>
          <a:stretch/>
        </p:blipFill>
        <p:spPr>
          <a:xfrm>
            <a:off x="1402079" y="2510634"/>
            <a:ext cx="9981348" cy="2940931"/>
          </a:xfrm>
          <a:prstGeom prst="rect">
            <a:avLst/>
          </a:prstGeom>
        </p:spPr>
      </p:pic>
    </p:spTree>
    <p:extLst>
      <p:ext uri="{BB962C8B-B14F-4D97-AF65-F5344CB8AC3E}">
        <p14:creationId xmlns:p14="http://schemas.microsoft.com/office/powerpoint/2010/main" val="3664904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7349" y="722811"/>
            <a:ext cx="10972800" cy="5660572"/>
          </a:xfrm>
        </p:spPr>
        <p:txBody>
          <a:bodyPr>
            <a:noAutofit/>
          </a:bodyPr>
          <a:lstStyle/>
          <a:p>
            <a:pPr algn="just"/>
            <a:r>
              <a:rPr lang="es-MX" sz="2400" dirty="0"/>
              <a:t>"Escribir bien" se refiere a la habilidad de comunicar de manera efectiva a través de la escritura, de modo que tu mensaje llegue con claridad y eficacia a tu audiencia.</a:t>
            </a:r>
          </a:p>
          <a:p>
            <a:pPr algn="just"/>
            <a:r>
              <a:rPr lang="es-MX" sz="2400" dirty="0"/>
              <a:t>Implica la capacidad de expresar tus ideas de forma clara, coherente y persuasiva, de manera que el lector pueda comprender fácilmente lo que estás tratando de transmitir. Aquí tienes una definición más detallada:</a:t>
            </a:r>
          </a:p>
          <a:p>
            <a:pPr algn="just"/>
            <a:r>
              <a:rPr lang="es-MX" sz="2400" dirty="0"/>
              <a:t>Escribir bien es la competencia para utilizar el lenguaje de manera precisa y apropiada, aplicando reglas gramaticales y ortográficas con precisión.</a:t>
            </a:r>
          </a:p>
          <a:p>
            <a:pPr algn="just"/>
            <a:r>
              <a:rPr lang="es-MX" sz="2400" dirty="0"/>
              <a:t> Además, implica la capacidad de organizar tus pensamientos de manera lógica y estructurar tus escritos de manera que el mensaje sea claro y efectivo.</a:t>
            </a:r>
          </a:p>
          <a:p>
            <a:pPr algn="just"/>
            <a:r>
              <a:rPr lang="es-MX" sz="2400" dirty="0"/>
              <a:t> También incluye adaptar tu estilo de escritura al público objetivo y al propósito de tu escrito, ya sea informar, persuadir, entretener o educar. </a:t>
            </a:r>
          </a:p>
          <a:p>
            <a:pPr algn="just"/>
            <a:r>
              <a:rPr lang="es-MX" sz="2400" dirty="0"/>
              <a:t>Para lograr escribir bien, es importante practicar regularmente, aprender de tus errores y seguir mejorando tus habilidades de escritura a lo largo del tiempo.</a:t>
            </a:r>
            <a:endParaRPr lang="en-US" sz="2400" dirty="0"/>
          </a:p>
        </p:txBody>
      </p:sp>
    </p:spTree>
    <p:extLst>
      <p:ext uri="{BB962C8B-B14F-4D97-AF65-F5344CB8AC3E}">
        <p14:creationId xmlns:p14="http://schemas.microsoft.com/office/powerpoint/2010/main" val="972074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4069" y="1053084"/>
            <a:ext cx="10058400" cy="1315647"/>
          </a:xfrm>
        </p:spPr>
        <p:txBody>
          <a:bodyPr/>
          <a:lstStyle/>
          <a:p>
            <a:r>
              <a:rPr lang="es-MX" sz="2400" u="sng" dirty="0">
                <a:solidFill>
                  <a:srgbClr val="FF0000"/>
                </a:solidFill>
              </a:rPr>
              <a:t>Párrafo de Transición: </a:t>
            </a:r>
            <a:r>
              <a:rPr lang="es-MX" sz="2400" dirty="0"/>
              <a:t>Los párrafos de transición conectan ideas y ayudan a guiar al lector a través del texto. Suelen indicar un cambio en el enfoque o una relación entre las ideas.</a:t>
            </a:r>
          </a:p>
          <a:p>
            <a:endParaRPr lang="en-U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5324" t="28167" r="17749" b="49052"/>
          <a:stretch/>
        </p:blipFill>
        <p:spPr>
          <a:xfrm>
            <a:off x="869064" y="3048000"/>
            <a:ext cx="10767368" cy="2940167"/>
          </a:xfrm>
          <a:prstGeom prst="rect">
            <a:avLst/>
          </a:prstGeom>
        </p:spPr>
      </p:pic>
    </p:spTree>
    <p:extLst>
      <p:ext uri="{BB962C8B-B14F-4D97-AF65-F5344CB8AC3E}">
        <p14:creationId xmlns:p14="http://schemas.microsoft.com/office/powerpoint/2010/main" val="3199112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75656" y="887621"/>
            <a:ext cx="9805852" cy="1002139"/>
          </a:xfrm>
        </p:spPr>
        <p:txBody>
          <a:bodyPr>
            <a:normAutofit fontScale="92500" lnSpcReduction="10000"/>
          </a:bodyPr>
          <a:lstStyle/>
          <a:p>
            <a:pPr algn="just"/>
            <a:r>
              <a:rPr lang="es-MX" sz="2400" u="sng" dirty="0">
                <a:solidFill>
                  <a:srgbClr val="FF0000"/>
                </a:solidFill>
              </a:rPr>
              <a:t>Párrafo de Conclusión: </a:t>
            </a:r>
            <a:r>
              <a:rPr lang="es-MX" sz="2400" dirty="0"/>
              <a:t>Este párrafo suele estar al final del texto y resume las ideas principales o presenta una conclusión sobre el tema.</a:t>
            </a:r>
          </a:p>
          <a:p>
            <a:endParaRPr lang="en-U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5153" t="49409" r="11082" b="28119"/>
          <a:stretch/>
        </p:blipFill>
        <p:spPr>
          <a:xfrm>
            <a:off x="1397968" y="2673532"/>
            <a:ext cx="9964086" cy="2342606"/>
          </a:xfrm>
          <a:prstGeom prst="rect">
            <a:avLst/>
          </a:prstGeom>
        </p:spPr>
      </p:pic>
    </p:spTree>
    <p:extLst>
      <p:ext uri="{BB962C8B-B14F-4D97-AF65-F5344CB8AC3E}">
        <p14:creationId xmlns:p14="http://schemas.microsoft.com/office/powerpoint/2010/main" val="90319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56074" y="748285"/>
            <a:ext cx="9255470" cy="1132766"/>
          </a:xfrm>
        </p:spPr>
        <p:txBody>
          <a:bodyPr>
            <a:normAutofit fontScale="92500" lnSpcReduction="20000"/>
          </a:bodyPr>
          <a:lstStyle/>
          <a:p>
            <a:pPr algn="just"/>
            <a:r>
              <a:rPr lang="es-MX" sz="2800" u="sng" dirty="0">
                <a:solidFill>
                  <a:srgbClr val="FF0000"/>
                </a:solidFill>
              </a:rPr>
              <a:t>Párrafo de Ilustración o Ejemplificación: </a:t>
            </a:r>
            <a:r>
              <a:rPr lang="es-MX" sz="2800" dirty="0"/>
              <a:t>Estos párrafos proporcionan ejemplos específicos para respaldar una idea o argumento.</a:t>
            </a:r>
          </a:p>
          <a:p>
            <a:endParaRPr lang="en-U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5152" t="22780" r="18355" b="54132"/>
          <a:stretch/>
        </p:blipFill>
        <p:spPr>
          <a:xfrm>
            <a:off x="1321609" y="2438399"/>
            <a:ext cx="9883011" cy="2760618"/>
          </a:xfrm>
          <a:prstGeom prst="rect">
            <a:avLst/>
          </a:prstGeom>
        </p:spPr>
      </p:pic>
    </p:spTree>
    <p:extLst>
      <p:ext uri="{BB962C8B-B14F-4D97-AF65-F5344CB8AC3E}">
        <p14:creationId xmlns:p14="http://schemas.microsoft.com/office/powerpoint/2010/main" val="1252923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400" y="530570"/>
            <a:ext cx="10493829" cy="1803328"/>
          </a:xfrm>
        </p:spPr>
        <p:txBody>
          <a:bodyPr/>
          <a:lstStyle/>
          <a:p>
            <a:pPr algn="just"/>
            <a:r>
              <a:rPr lang="es-MX" sz="2800" u="sng" dirty="0">
                <a:solidFill>
                  <a:srgbClr val="FF0000"/>
                </a:solidFill>
              </a:rPr>
              <a:t>Párrafo de Cita: </a:t>
            </a:r>
            <a:r>
              <a:rPr lang="es-MX" sz="2800" dirty="0"/>
              <a:t>En textos académicos o de investigación, se pueden incluir párrafos que citan directamente a otros autores para respaldar afirmaciones.</a:t>
            </a:r>
          </a:p>
          <a:p>
            <a:endParaRPr lang="en-U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5064" t="44329" r="18355" b="36739"/>
          <a:stretch/>
        </p:blipFill>
        <p:spPr>
          <a:xfrm>
            <a:off x="1498867" y="2592888"/>
            <a:ext cx="9456515" cy="2161993"/>
          </a:xfrm>
          <a:prstGeom prst="rect">
            <a:avLst/>
          </a:prstGeom>
        </p:spPr>
      </p:pic>
    </p:spTree>
    <p:extLst>
      <p:ext uri="{BB962C8B-B14F-4D97-AF65-F5344CB8AC3E}">
        <p14:creationId xmlns:p14="http://schemas.microsoft.com/office/powerpoint/2010/main" val="3275565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9897" y="1122752"/>
            <a:ext cx="10136777" cy="967305"/>
          </a:xfrm>
        </p:spPr>
        <p:txBody>
          <a:bodyPr/>
          <a:lstStyle/>
          <a:p>
            <a:pPr algn="just"/>
            <a:r>
              <a:rPr lang="es-MX" sz="2800" u="sng" dirty="0">
                <a:solidFill>
                  <a:srgbClr val="FF0000"/>
                </a:solidFill>
              </a:rPr>
              <a:t>Párrafo de Diálogo: </a:t>
            </a:r>
            <a:r>
              <a:rPr lang="es-MX" sz="2800" dirty="0"/>
              <a:t>En narrativa, los párrafos de diálogo contienen conversaciones entre personajes.</a:t>
            </a:r>
          </a:p>
          <a:p>
            <a:endParaRPr lang="en-US"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34805" t="15238" r="18182" b="63213"/>
          <a:stretch/>
        </p:blipFill>
        <p:spPr>
          <a:xfrm>
            <a:off x="997881" y="2560272"/>
            <a:ext cx="9626576" cy="2481992"/>
          </a:xfrm>
          <a:prstGeom prst="rect">
            <a:avLst/>
          </a:prstGeom>
        </p:spPr>
      </p:pic>
    </p:spTree>
    <p:extLst>
      <p:ext uri="{BB962C8B-B14F-4D97-AF65-F5344CB8AC3E}">
        <p14:creationId xmlns:p14="http://schemas.microsoft.com/office/powerpoint/2010/main" val="74970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31817" y="582822"/>
            <a:ext cx="10189028" cy="932470"/>
          </a:xfrm>
        </p:spPr>
        <p:txBody>
          <a:bodyPr>
            <a:normAutofit fontScale="77500" lnSpcReduction="20000"/>
          </a:bodyPr>
          <a:lstStyle/>
          <a:p>
            <a:pPr algn="just"/>
            <a:r>
              <a:rPr lang="es-MX" sz="2800" u="sng" dirty="0">
                <a:solidFill>
                  <a:srgbClr val="FF0000"/>
                </a:solidFill>
              </a:rPr>
              <a:t>Párrafo de Descripción: </a:t>
            </a:r>
            <a:r>
              <a:rPr lang="es-MX" sz="2800" dirty="0"/>
              <a:t>En textos descriptivos, estos párrafos ofrecen detalles sensoriales y visuales para pintar una imagen vívida.</a:t>
            </a:r>
          </a:p>
          <a:p>
            <a:endParaRPr lang="en-U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5583" t="37249" r="14806" b="38432"/>
          <a:stretch/>
        </p:blipFill>
        <p:spPr>
          <a:xfrm>
            <a:off x="1327801" y="2531897"/>
            <a:ext cx="9914966" cy="2733971"/>
          </a:xfrm>
          <a:prstGeom prst="rect">
            <a:avLst/>
          </a:prstGeom>
        </p:spPr>
      </p:pic>
    </p:spTree>
    <p:extLst>
      <p:ext uri="{BB962C8B-B14F-4D97-AF65-F5344CB8AC3E}">
        <p14:creationId xmlns:p14="http://schemas.microsoft.com/office/powerpoint/2010/main" val="3086720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1487" y="591531"/>
            <a:ext cx="10084525" cy="897636"/>
          </a:xfrm>
        </p:spPr>
        <p:txBody>
          <a:bodyPr>
            <a:normAutofit fontScale="77500" lnSpcReduction="20000"/>
          </a:bodyPr>
          <a:lstStyle/>
          <a:p>
            <a:pPr algn="just"/>
            <a:r>
              <a:rPr lang="es-MX" sz="2800" u="sng" dirty="0">
                <a:solidFill>
                  <a:srgbClr val="FF0000"/>
                </a:solidFill>
              </a:rPr>
              <a:t>Párrafo de Comparación o Contraste: </a:t>
            </a:r>
            <a:r>
              <a:rPr lang="es-MX" sz="2800" dirty="0"/>
              <a:t>En textos que comparan o contrastan dos o más elementos, estos párrafos resaltan similitudes y diferencias.</a:t>
            </a:r>
          </a:p>
          <a:p>
            <a:endParaRPr lang="en-U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5065" t="39711" r="15238" b="37663"/>
          <a:stretch/>
        </p:blipFill>
        <p:spPr>
          <a:xfrm>
            <a:off x="1001486" y="2268051"/>
            <a:ext cx="10084525" cy="2582624"/>
          </a:xfrm>
          <a:prstGeom prst="rect">
            <a:avLst/>
          </a:prstGeom>
        </p:spPr>
      </p:pic>
    </p:spTree>
    <p:extLst>
      <p:ext uri="{BB962C8B-B14F-4D97-AF65-F5344CB8AC3E}">
        <p14:creationId xmlns:p14="http://schemas.microsoft.com/office/powerpoint/2010/main" val="1691217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C0DD90-AE63-4EB1-81D9-AC059F999CFD}"/>
              </a:ext>
            </a:extLst>
          </p:cNvPr>
          <p:cNvSpPr>
            <a:spLocks noGrp="1"/>
          </p:cNvSpPr>
          <p:nvPr>
            <p:ph type="title"/>
          </p:nvPr>
        </p:nvSpPr>
        <p:spPr>
          <a:xfrm>
            <a:off x="2144050" y="224464"/>
            <a:ext cx="7729728" cy="1188720"/>
          </a:xfrm>
        </p:spPr>
        <p:txBody>
          <a:bodyPr/>
          <a:lstStyle/>
          <a:p>
            <a:r>
              <a:rPr lang="es-MX" dirty="0"/>
              <a:t>Subrayar, identificar y extraer la idea principal de cada párrafo</a:t>
            </a:r>
            <a:endParaRPr lang="es-419" dirty="0"/>
          </a:p>
        </p:txBody>
      </p:sp>
      <p:sp>
        <p:nvSpPr>
          <p:cNvPr id="3" name="Marcador de contenido 2">
            <a:extLst>
              <a:ext uri="{FF2B5EF4-FFF2-40B4-BE49-F238E27FC236}">
                <a16:creationId xmlns:a16="http://schemas.microsoft.com/office/drawing/2014/main" id="{04531A47-32CC-43B9-B865-CC72B8ACB784}"/>
              </a:ext>
            </a:extLst>
          </p:cNvPr>
          <p:cNvSpPr>
            <a:spLocks noGrp="1"/>
          </p:cNvSpPr>
          <p:nvPr>
            <p:ph idx="1"/>
          </p:nvPr>
        </p:nvSpPr>
        <p:spPr>
          <a:xfrm>
            <a:off x="409303" y="1637211"/>
            <a:ext cx="10990217" cy="4798423"/>
          </a:xfrm>
        </p:spPr>
        <p:txBody>
          <a:bodyPr>
            <a:normAutofit lnSpcReduction="10000"/>
          </a:bodyPr>
          <a:lstStyle/>
          <a:p>
            <a:pPr algn="just"/>
            <a:r>
              <a:rPr lang="es-MX" sz="2400" dirty="0"/>
              <a:t>Subrayar, identificar y extraer la idea principal de cada párrafo es una habilidad importante en la comprensión de textos. Aquí doy una guía paso a paso sobre cómo hacerlo:</a:t>
            </a:r>
          </a:p>
          <a:p>
            <a:pPr marL="0" indent="0" algn="just">
              <a:buNone/>
            </a:pPr>
            <a:endParaRPr lang="es-MX" sz="2400" dirty="0"/>
          </a:p>
          <a:p>
            <a:pPr algn="just"/>
            <a:r>
              <a:rPr lang="es-MX" sz="2400" b="1" dirty="0">
                <a:solidFill>
                  <a:srgbClr val="FF0000"/>
                </a:solidFill>
              </a:rPr>
              <a:t>Paso 1: Lee el Párrafo</a:t>
            </a:r>
          </a:p>
          <a:p>
            <a:pPr algn="just"/>
            <a:r>
              <a:rPr lang="es-MX" sz="2400" dirty="0"/>
              <a:t>Comienza leyendo el párrafo completo atentamente. Asegúrate de entender el contenido y el contexto del párrafo antes de continuar.</a:t>
            </a:r>
          </a:p>
          <a:p>
            <a:pPr algn="just"/>
            <a:r>
              <a:rPr lang="es-MX" sz="2400" b="1" dirty="0">
                <a:solidFill>
                  <a:srgbClr val="FF0000"/>
                </a:solidFill>
              </a:rPr>
              <a:t>Paso 2: Subraya o Resalta la Idea Principal</a:t>
            </a:r>
          </a:p>
          <a:p>
            <a:pPr algn="just"/>
            <a:r>
              <a:rPr lang="es-MX" sz="2400" dirty="0"/>
              <a:t>Busca la oración en el párrafo que contiene la idea principal. Esta oración a menudo se encuentra al principio o al final del párrafo, pero no siempre. Subraya o resalta esta oración para que sea más fácil identificarla más adelante</a:t>
            </a:r>
            <a:r>
              <a:rPr lang="es-MX" dirty="0"/>
              <a:t>.</a:t>
            </a:r>
            <a:endParaRPr lang="es-419" dirty="0"/>
          </a:p>
        </p:txBody>
      </p:sp>
    </p:spTree>
    <p:extLst>
      <p:ext uri="{BB962C8B-B14F-4D97-AF65-F5344CB8AC3E}">
        <p14:creationId xmlns:p14="http://schemas.microsoft.com/office/powerpoint/2010/main" val="3355585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0263" y="496389"/>
            <a:ext cx="10368066" cy="4828646"/>
          </a:xfrm>
        </p:spPr>
        <p:txBody>
          <a:bodyPr>
            <a:noAutofit/>
          </a:bodyPr>
          <a:lstStyle/>
          <a:p>
            <a:pPr algn="just"/>
            <a:r>
              <a:rPr lang="es-MX" sz="2800" b="1" dirty="0">
                <a:solidFill>
                  <a:srgbClr val="FF0000"/>
                </a:solidFill>
              </a:rPr>
              <a:t>Paso 3: Identifica la Idea Principal</a:t>
            </a:r>
          </a:p>
          <a:p>
            <a:pPr algn="just"/>
            <a:r>
              <a:rPr lang="es-MX" sz="2800" dirty="0"/>
              <a:t>Una vez que hayas subrayado la oración que contiene la idea principal, reflexiona sobre lo que el párrafo está tratando de comunicar. La idea principal es la información más importante que el autor quiere transmitir en ese párrafo. Es la respuesta a la pregunta "¿De qué se trata este párrafo?".</a:t>
            </a:r>
          </a:p>
          <a:p>
            <a:pPr algn="just"/>
            <a:r>
              <a:rPr lang="es-MX" sz="2800" b="1" dirty="0">
                <a:solidFill>
                  <a:srgbClr val="FF0000"/>
                </a:solidFill>
              </a:rPr>
              <a:t>Paso 4: Extrae la Idea Principal</a:t>
            </a:r>
          </a:p>
          <a:p>
            <a:pPr algn="just"/>
            <a:r>
              <a:rPr lang="es-MX" sz="2800" dirty="0"/>
              <a:t>Escribe o anota la idea principal en tus propias palabras. Esto te ayudará a procesar y comprender mejor la información. Trata de condensar la idea en una sola oración clara y concisa.</a:t>
            </a:r>
          </a:p>
          <a:p>
            <a:pPr algn="just"/>
            <a:r>
              <a:rPr lang="es-MX" sz="2800" b="1" dirty="0">
                <a:solidFill>
                  <a:srgbClr val="FF0000"/>
                </a:solidFill>
              </a:rPr>
              <a:t>Paso 5: Repite el Proceso</a:t>
            </a:r>
          </a:p>
          <a:p>
            <a:pPr algn="just"/>
            <a:r>
              <a:rPr lang="es-MX" sz="2800" dirty="0"/>
              <a:t>Continúa este proceso para cada párrafo en el texto. Subraya la idea principal en cada párrafo, identifícala y extráela en tus propias palabras.</a:t>
            </a:r>
            <a:endParaRPr lang="en-US" sz="2800" dirty="0"/>
          </a:p>
        </p:txBody>
      </p:sp>
    </p:spTree>
    <p:extLst>
      <p:ext uri="{BB962C8B-B14F-4D97-AF65-F5344CB8AC3E}">
        <p14:creationId xmlns:p14="http://schemas.microsoft.com/office/powerpoint/2010/main" val="135992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2183" y="748938"/>
            <a:ext cx="10641874" cy="5617028"/>
          </a:xfrm>
        </p:spPr>
        <p:txBody>
          <a:bodyPr/>
          <a:lstStyle/>
          <a:p>
            <a:pPr algn="just"/>
            <a:r>
              <a:rPr lang="es-MX" b="1" dirty="0">
                <a:solidFill>
                  <a:srgbClr val="FF0000"/>
                </a:solidFill>
              </a:rPr>
              <a:t>Paso 6: Revise y Conecta las Ideas Principales</a:t>
            </a:r>
          </a:p>
          <a:p>
            <a:pPr algn="just"/>
            <a:r>
              <a:rPr lang="es-MX" dirty="0"/>
              <a:t>Una vez que hayas extraído la idea principal de cada párrafo, revísalas en conjunto. Esto te ayudará a comprender la estructura del texto y cómo las ideas se conectan entre sí a lo largo del documento.</a:t>
            </a:r>
          </a:p>
          <a:p>
            <a:pPr algn="just"/>
            <a:endParaRPr lang="es-MX" dirty="0"/>
          </a:p>
          <a:p>
            <a:pPr algn="just"/>
            <a:r>
              <a:rPr lang="es-MX" dirty="0"/>
              <a:t>Recuerden que la idea principal de un párrafo puede variar, pero generalmente es la información más relevante o crucial que el autor está comunicando en ese momento. Practicar esta habilidad te ayudará a mejorar tu comprensión de lectura y a sintetizar la información de manera efectiva.</a:t>
            </a:r>
          </a:p>
          <a:p>
            <a:pPr algn="just"/>
            <a:endParaRPr lang="es-MX" dirty="0"/>
          </a:p>
          <a:p>
            <a:pPr algn="just"/>
            <a:endParaRPr lang="es-MX" dirty="0"/>
          </a:p>
          <a:p>
            <a:pPr marL="0" indent="0" algn="ctr">
              <a:buNone/>
            </a:pPr>
            <a:r>
              <a:rPr lang="es-MX" sz="2800" dirty="0"/>
              <a:t>TALLER INDIVIDUAL </a:t>
            </a:r>
          </a:p>
          <a:p>
            <a:pPr marL="0" indent="0" algn="ctr">
              <a:buNone/>
            </a:pPr>
            <a:r>
              <a:rPr lang="es-MX" sz="2800" dirty="0"/>
              <a:t> SUBRAYAR, IDENTIFICAR Y EXTRAER LA IDEA PRINCIPAL Y SECUNDARIA DE CADA PÁRRAFO</a:t>
            </a:r>
            <a:endParaRPr lang="en-US" sz="2800" dirty="0"/>
          </a:p>
        </p:txBody>
      </p:sp>
    </p:spTree>
    <p:extLst>
      <p:ext uri="{BB962C8B-B14F-4D97-AF65-F5344CB8AC3E}">
        <p14:creationId xmlns:p14="http://schemas.microsoft.com/office/powerpoint/2010/main" val="398405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5171" y="128669"/>
            <a:ext cx="8260859" cy="1188720"/>
          </a:xfrm>
        </p:spPr>
        <p:txBody>
          <a:bodyPr/>
          <a:lstStyle/>
          <a:p>
            <a:r>
              <a:rPr lang="es-MX" dirty="0"/>
              <a:t>consejos para mejorar tus habilidades de escritura</a:t>
            </a:r>
            <a:endParaRPr lang="en-US" dirty="0"/>
          </a:p>
        </p:txBody>
      </p:sp>
      <p:sp>
        <p:nvSpPr>
          <p:cNvPr id="3" name="Marcador de contenido 2"/>
          <p:cNvSpPr>
            <a:spLocks noGrp="1"/>
          </p:cNvSpPr>
          <p:nvPr>
            <p:ph idx="1"/>
          </p:nvPr>
        </p:nvSpPr>
        <p:spPr>
          <a:xfrm>
            <a:off x="391886" y="1489166"/>
            <a:ext cx="10920547" cy="5155473"/>
          </a:xfrm>
        </p:spPr>
        <p:txBody>
          <a:bodyPr>
            <a:noAutofit/>
          </a:bodyPr>
          <a:lstStyle/>
          <a:p>
            <a:pPr algn="just"/>
            <a:r>
              <a:rPr lang="es-MX" sz="2400" dirty="0">
                <a:solidFill>
                  <a:srgbClr val="FF0000"/>
                </a:solidFill>
              </a:rPr>
              <a:t>Lee ampliamente: </a:t>
            </a:r>
            <a:r>
              <a:rPr lang="es-MX" sz="2400" dirty="0"/>
              <a:t>La lectura es fundamental para mejorar la escritura. Lee libros, revistas, periódicos y diferentes tipos de escritura para exponerte a diferentes estilos y enfoques.</a:t>
            </a:r>
          </a:p>
          <a:p>
            <a:pPr algn="just"/>
            <a:r>
              <a:rPr lang="es-MX" sz="2400" dirty="0">
                <a:solidFill>
                  <a:srgbClr val="FF0000"/>
                </a:solidFill>
              </a:rPr>
              <a:t>Practica regularmente: </a:t>
            </a:r>
            <a:r>
              <a:rPr lang="es-MX" sz="2400" dirty="0"/>
              <a:t>La escritura es como cualquier otra habilidad; mejora con la práctica constante. Establece un horario regular para escribir.</a:t>
            </a:r>
          </a:p>
          <a:p>
            <a:pPr algn="just"/>
            <a:r>
              <a:rPr lang="es-MX" sz="2400" dirty="0">
                <a:solidFill>
                  <a:srgbClr val="FF0000"/>
                </a:solidFill>
              </a:rPr>
              <a:t>Planifica tu escritura: </a:t>
            </a:r>
            <a:r>
              <a:rPr lang="es-MX" sz="2400" dirty="0"/>
              <a:t>Antes de comenzar a escribir, organiza tus ideas. Haz un esquema o una lista de puntos clave que deseas abordar en tu escrito.</a:t>
            </a:r>
          </a:p>
          <a:p>
            <a:pPr algn="just"/>
            <a:r>
              <a:rPr lang="es-MX" sz="2400" dirty="0">
                <a:solidFill>
                  <a:srgbClr val="FF0000"/>
                </a:solidFill>
              </a:rPr>
              <a:t>Conoce a tu audiencia: </a:t>
            </a:r>
            <a:r>
              <a:rPr lang="es-MX" sz="2400" dirty="0"/>
              <a:t>Piensa en quién leerá tu texto y adapta tu estilo y tono en consecuencia. ¿Estás escribiendo para expertos en el tema o para personas que no tienen conocimientos previos?</a:t>
            </a:r>
          </a:p>
          <a:p>
            <a:pPr algn="just"/>
            <a:r>
              <a:rPr lang="es-MX" sz="2400" dirty="0">
                <a:solidFill>
                  <a:srgbClr val="FF0000"/>
                </a:solidFill>
              </a:rPr>
              <a:t>Usa gramática y ortografía correctas: </a:t>
            </a:r>
            <a:r>
              <a:rPr lang="es-MX" sz="2400" dirty="0"/>
              <a:t>Los errores gramaticales y ortográficos pueden distraer al lector y disminuir la calidad de tu escritura. Revise y corrige tus escritos antes de compartirlos.</a:t>
            </a:r>
            <a:endParaRPr lang="en-US" sz="2400" dirty="0"/>
          </a:p>
        </p:txBody>
      </p:sp>
    </p:spTree>
    <p:extLst>
      <p:ext uri="{BB962C8B-B14F-4D97-AF65-F5344CB8AC3E}">
        <p14:creationId xmlns:p14="http://schemas.microsoft.com/office/powerpoint/2010/main" val="579585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EE22CB-37AF-46AA-A028-2D17BAB667DC}"/>
              </a:ext>
            </a:extLst>
          </p:cNvPr>
          <p:cNvSpPr>
            <a:spLocks noGrp="1"/>
          </p:cNvSpPr>
          <p:nvPr>
            <p:ph type="title"/>
          </p:nvPr>
        </p:nvSpPr>
        <p:spPr/>
        <p:txBody>
          <a:bodyPr>
            <a:normAutofit/>
          </a:bodyPr>
          <a:lstStyle/>
          <a:p>
            <a:r>
              <a:rPr lang="es-MX" dirty="0"/>
              <a:t>LOS SIGNOS DE PUNTUACIÓN</a:t>
            </a:r>
            <a:endParaRPr lang="es-419" dirty="0"/>
          </a:p>
        </p:txBody>
      </p:sp>
      <p:sp>
        <p:nvSpPr>
          <p:cNvPr id="3" name="Marcador de contenido 2">
            <a:extLst>
              <a:ext uri="{FF2B5EF4-FFF2-40B4-BE49-F238E27FC236}">
                <a16:creationId xmlns:a16="http://schemas.microsoft.com/office/drawing/2014/main" id="{5E10192B-6758-4BD5-B819-17FD30A1A936}"/>
              </a:ext>
            </a:extLst>
          </p:cNvPr>
          <p:cNvSpPr>
            <a:spLocks noGrp="1"/>
          </p:cNvSpPr>
          <p:nvPr>
            <p:ph idx="1"/>
          </p:nvPr>
        </p:nvSpPr>
        <p:spPr>
          <a:xfrm>
            <a:off x="557349" y="2386150"/>
            <a:ext cx="10467702" cy="4136570"/>
          </a:xfrm>
        </p:spPr>
        <p:txBody>
          <a:bodyPr>
            <a:normAutofit/>
          </a:bodyPr>
          <a:lstStyle/>
          <a:p>
            <a:pPr algn="just"/>
            <a:r>
              <a:rPr lang="es-MX" sz="2800" dirty="0"/>
              <a:t>Es importante recordar que las reglas pueden variar según el estilo de escritura (como el estilo APA, Chicago, etc.) y las convenciones específicas del idioma que esté utilizando. Siempre es aconsejable consultar un manual de estilo o una guía de gramática para obtener información más detallada sobre el uso de los signos de puntuación en un contexto particular.</a:t>
            </a:r>
          </a:p>
          <a:p>
            <a:pPr algn="just"/>
            <a:r>
              <a:rPr lang="es-MX" sz="2800" dirty="0"/>
              <a:t>Los signos de puntuación son esenciales en la escritura por varias razones importantes:</a:t>
            </a:r>
            <a:endParaRPr lang="es-419" sz="2800" dirty="0"/>
          </a:p>
        </p:txBody>
      </p:sp>
    </p:spTree>
    <p:extLst>
      <p:ext uri="{BB962C8B-B14F-4D97-AF65-F5344CB8AC3E}">
        <p14:creationId xmlns:p14="http://schemas.microsoft.com/office/powerpoint/2010/main" val="907123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2479" y="600891"/>
            <a:ext cx="10432869" cy="5965371"/>
          </a:xfrm>
        </p:spPr>
        <p:txBody>
          <a:bodyPr>
            <a:normAutofit fontScale="92500" lnSpcReduction="20000"/>
          </a:bodyPr>
          <a:lstStyle/>
          <a:p>
            <a:pPr algn="just"/>
            <a:r>
              <a:rPr lang="es-MX" sz="2800" u="sng" dirty="0">
                <a:solidFill>
                  <a:srgbClr val="FF0000"/>
                </a:solidFill>
              </a:rPr>
              <a:t>Claridad en la comunicación: </a:t>
            </a:r>
            <a:r>
              <a:rPr lang="es-MX" sz="2800" dirty="0"/>
              <a:t>Los signos de puntuación ayudan a estructurar las oraciones y los párrafos, lo que hace que el texto sea más claro y fácil de entender. Sin la puntuación adecuada, las oraciones pueden volverse ambiguas o confusas.</a:t>
            </a:r>
          </a:p>
          <a:p>
            <a:pPr algn="just"/>
            <a:r>
              <a:rPr lang="es-MX" sz="2800" u="sng" dirty="0">
                <a:solidFill>
                  <a:srgbClr val="FF0000"/>
                </a:solidFill>
              </a:rPr>
              <a:t>Énfasis y tono: </a:t>
            </a:r>
            <a:r>
              <a:rPr lang="es-MX" sz="2800" dirty="0"/>
              <a:t>Los signos de puntuación, como los puntos de exclamación o las comas, permiten al autor expresar emociones, enfatizar ciertas ideas o establecer un tono específico en el texto. Por ejemplo, "¡Cuidado!" tiene un tono de advertencia, mientras que "Cuidado" simplemente es descriptivo.</a:t>
            </a:r>
          </a:p>
          <a:p>
            <a:pPr algn="just"/>
            <a:r>
              <a:rPr lang="es-MX" sz="2800" u="sng" dirty="0">
                <a:solidFill>
                  <a:srgbClr val="FF0000"/>
                </a:solidFill>
              </a:rPr>
              <a:t>Estructura y organización: </a:t>
            </a:r>
            <a:r>
              <a:rPr lang="es-MX" sz="2800" dirty="0"/>
              <a:t>Los signos de puntuación ayudan a organizar la información en un texto. Los puntos y comas separan ideas relacionadas pero independientes, los dos puntos introducen listas o citas, y las comas separan elementos en una enumeración. Esta estructuración facilita la lectura y la comprensión.</a:t>
            </a:r>
          </a:p>
          <a:p>
            <a:endParaRPr lang="es-MX" dirty="0"/>
          </a:p>
          <a:p>
            <a:endParaRPr lang="en-US" dirty="0"/>
          </a:p>
        </p:txBody>
      </p:sp>
    </p:spTree>
    <p:extLst>
      <p:ext uri="{BB962C8B-B14F-4D97-AF65-F5344CB8AC3E}">
        <p14:creationId xmlns:p14="http://schemas.microsoft.com/office/powerpoint/2010/main" val="128510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4103" y="766354"/>
            <a:ext cx="10859588" cy="5660572"/>
          </a:xfrm>
        </p:spPr>
        <p:txBody>
          <a:bodyPr>
            <a:normAutofit fontScale="92500"/>
          </a:bodyPr>
          <a:lstStyle/>
          <a:p>
            <a:pPr algn="just"/>
            <a:r>
              <a:rPr lang="es-MX" sz="2800" u="sng" dirty="0">
                <a:solidFill>
                  <a:srgbClr val="FF0000"/>
                </a:solidFill>
              </a:rPr>
              <a:t>Evitar malentendidos: </a:t>
            </a:r>
            <a:r>
              <a:rPr lang="es-MX" sz="2800" dirty="0"/>
              <a:t>La puntuación adecuada puede evitar malentendidos graves en la comunicación escrita. Por ejemplo, la falta de una coma en la frase "Vamos a comer, niños" es crucial para evitar que parezca que se va a comer a los niños.</a:t>
            </a:r>
          </a:p>
          <a:p>
            <a:pPr algn="just"/>
            <a:r>
              <a:rPr lang="es-MX" sz="2800" u="sng" dirty="0">
                <a:solidFill>
                  <a:srgbClr val="FF0000"/>
                </a:solidFill>
              </a:rPr>
              <a:t>Énfasis en la corrección gramatical: </a:t>
            </a:r>
            <a:r>
              <a:rPr lang="es-MX" sz="2800" dirty="0"/>
              <a:t>Los signos de puntuación son esenciales para la gramática correcta. Su uso inapropiado puede llevar a errores gramaticales, lo que puede afectar negativamente la credibilidad del autor.</a:t>
            </a:r>
          </a:p>
          <a:p>
            <a:pPr algn="just"/>
            <a:r>
              <a:rPr lang="es-MX" sz="2800" u="sng" dirty="0">
                <a:solidFill>
                  <a:srgbClr val="FF0000"/>
                </a:solidFill>
              </a:rPr>
              <a:t>Estilo y voz: </a:t>
            </a:r>
            <a:r>
              <a:rPr lang="es-MX" sz="2800" dirty="0"/>
              <a:t>Los escritores utilizan signos de puntuación de manera creativa para desarrollar su estilo y voz únicos. La elección de usar o no ciertos signos de puntuación puede influir en la cadencia y el ritmo de un texto.</a:t>
            </a:r>
            <a:endParaRPr lang="en-US" sz="2800" dirty="0"/>
          </a:p>
        </p:txBody>
      </p:sp>
    </p:spTree>
    <p:extLst>
      <p:ext uri="{BB962C8B-B14F-4D97-AF65-F5344CB8AC3E}">
        <p14:creationId xmlns:p14="http://schemas.microsoft.com/office/powerpoint/2010/main" val="3249584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53737" y="740230"/>
            <a:ext cx="9988731" cy="4999798"/>
          </a:xfrm>
        </p:spPr>
        <p:txBody>
          <a:bodyPr>
            <a:noAutofit/>
          </a:bodyPr>
          <a:lstStyle/>
          <a:p>
            <a:pPr algn="just"/>
            <a:r>
              <a:rPr lang="es-MX" sz="2800" u="sng" dirty="0">
                <a:solidFill>
                  <a:srgbClr val="FF0000"/>
                </a:solidFill>
              </a:rPr>
              <a:t>Citas y referencias: </a:t>
            </a:r>
            <a:r>
              <a:rPr lang="es-MX" sz="2800" dirty="0"/>
              <a:t>Los signos de puntuación también son cruciales en la citación de fuentes y la escritura académica. Los dos puntos introducen citas, las comillas encierran citas textuales y los paréntesis permiten agregar información adicional a una cita.</a:t>
            </a:r>
          </a:p>
          <a:p>
            <a:pPr algn="just"/>
            <a:r>
              <a:rPr lang="es-MX" sz="2800" u="sng" dirty="0">
                <a:solidFill>
                  <a:srgbClr val="FF0000"/>
                </a:solidFill>
              </a:rPr>
              <a:t>Profesionalismo: </a:t>
            </a:r>
            <a:r>
              <a:rPr lang="es-MX" sz="2800" dirty="0"/>
              <a:t>En contextos profesionales y académicos, el uso adecuado de la puntuación es fundamental. Errores de puntuación pueden dañar la credibilidad y la imagen del escritor.</a:t>
            </a:r>
          </a:p>
          <a:p>
            <a:pPr algn="just"/>
            <a:r>
              <a:rPr lang="es-MX" sz="2800" u="sng" dirty="0">
                <a:solidFill>
                  <a:srgbClr val="FF0000"/>
                </a:solidFill>
              </a:rPr>
              <a:t>Cumplimiento de normas de estilo: </a:t>
            </a:r>
            <a:r>
              <a:rPr lang="es-MX" sz="2800" dirty="0"/>
              <a:t>Diferentes campos y estilos de escritura tienen reglas específicas para el uso de signos de puntuación. Seguir estas normas es importante para la consistencia y la aceptación en esos contextos.</a:t>
            </a:r>
            <a:endParaRPr lang="en-US" sz="2800" dirty="0"/>
          </a:p>
        </p:txBody>
      </p:sp>
    </p:spTree>
    <p:extLst>
      <p:ext uri="{BB962C8B-B14F-4D97-AF65-F5344CB8AC3E}">
        <p14:creationId xmlns:p14="http://schemas.microsoft.com/office/powerpoint/2010/main" val="2149579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1554" y="461555"/>
            <a:ext cx="10720251" cy="5643154"/>
          </a:xfrm>
        </p:spPr>
        <p:txBody>
          <a:bodyPr>
            <a:noAutofit/>
          </a:bodyPr>
          <a:lstStyle/>
          <a:p>
            <a:pPr algn="just"/>
            <a:r>
              <a:rPr lang="es-MX" sz="3200" dirty="0">
                <a:solidFill>
                  <a:srgbClr val="FF0000"/>
                </a:solidFill>
              </a:rPr>
              <a:t>Punto (.): </a:t>
            </a:r>
            <a:r>
              <a:rPr lang="es-MX" sz="3200" dirty="0"/>
              <a:t>El punto es un signo de puntuación que se utiliza al final de una oración o párrafo para indicar su finalización. También se usa en las abreviaturas, como "Sr." para "Señor".</a:t>
            </a:r>
          </a:p>
          <a:p>
            <a:pPr algn="just"/>
            <a:r>
              <a:rPr lang="es-MX" sz="3200" dirty="0">
                <a:solidFill>
                  <a:srgbClr val="FF0000"/>
                </a:solidFill>
              </a:rPr>
              <a:t>Coma (,): </a:t>
            </a:r>
            <a:r>
              <a:rPr lang="es-MX" sz="3200" dirty="0"/>
              <a:t>La coma es un signo de puntuación que se utiliza para indicar pausas breves en una oración. Se utiliza para separar elementos en una lista, hacer pausas dentro de una oración y aclarar el significado.</a:t>
            </a:r>
          </a:p>
          <a:p>
            <a:pPr algn="just"/>
            <a:r>
              <a:rPr lang="es-MX" sz="3200" dirty="0">
                <a:solidFill>
                  <a:srgbClr val="FF0000"/>
                </a:solidFill>
              </a:rPr>
              <a:t>Punto y coma (;): </a:t>
            </a:r>
            <a:r>
              <a:rPr lang="es-MX" sz="3200" dirty="0"/>
              <a:t>El punto y coma es un signo de puntuación que se utiliza para separar oraciones relacionadas pero independientes en una oración compuesta. También se usa para enumerar elementos cuando estos contienen comas internas.</a:t>
            </a:r>
            <a:endParaRPr lang="en-US" sz="3200" dirty="0"/>
          </a:p>
        </p:txBody>
      </p:sp>
    </p:spTree>
    <p:extLst>
      <p:ext uri="{BB962C8B-B14F-4D97-AF65-F5344CB8AC3E}">
        <p14:creationId xmlns:p14="http://schemas.microsoft.com/office/powerpoint/2010/main" val="341565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1189" y="313509"/>
            <a:ext cx="10763794" cy="6113417"/>
          </a:xfrm>
        </p:spPr>
        <p:txBody>
          <a:bodyPr>
            <a:noAutofit/>
          </a:bodyPr>
          <a:lstStyle/>
          <a:p>
            <a:pPr algn="just"/>
            <a:r>
              <a:rPr lang="es-MX" sz="3200" dirty="0">
                <a:solidFill>
                  <a:srgbClr val="FF0000"/>
                </a:solidFill>
              </a:rPr>
              <a:t>Dos puntos (:): </a:t>
            </a:r>
            <a:r>
              <a:rPr lang="es-MX" sz="3200" dirty="0"/>
              <a:t>Los dos puntos son un signo de puntuación que se utiliza para introducir una lista, una cita, una explicación o una enumeración. También se usan para expresar la hora en la escritura.</a:t>
            </a:r>
          </a:p>
          <a:p>
            <a:pPr algn="just"/>
            <a:r>
              <a:rPr lang="es-MX" sz="3200" dirty="0">
                <a:solidFill>
                  <a:srgbClr val="FF0000"/>
                </a:solidFill>
              </a:rPr>
              <a:t>Puntos suspensivos (...): </a:t>
            </a:r>
            <a:r>
              <a:rPr lang="es-MX" sz="3200" dirty="0"/>
              <a:t>Los puntos suspensivos son tres puntos consecutivos que se utilizan para indicar una pausa, una omisión o crear suspenso en un texto.</a:t>
            </a:r>
          </a:p>
          <a:p>
            <a:pPr algn="just"/>
            <a:r>
              <a:rPr lang="es-MX" sz="3200" dirty="0">
                <a:solidFill>
                  <a:srgbClr val="FF0000"/>
                </a:solidFill>
              </a:rPr>
              <a:t>Guion (-): </a:t>
            </a:r>
            <a:r>
              <a:rPr lang="es-MX" sz="3200" dirty="0"/>
              <a:t>El guion se utiliza para unir palabras, separar sílabas al final de una línea de texto y para indicar rangos de números.</a:t>
            </a:r>
          </a:p>
          <a:p>
            <a:pPr algn="just"/>
            <a:r>
              <a:rPr lang="es-MX" sz="3200" dirty="0">
                <a:solidFill>
                  <a:srgbClr val="FF0000"/>
                </a:solidFill>
              </a:rPr>
              <a:t>Raya (—): </a:t>
            </a:r>
            <a:r>
              <a:rPr lang="es-MX" sz="3200" dirty="0"/>
              <a:t>La raya es un signo de puntuación que se utiliza para introducir un comentario o una aclaración dentro de una oración.</a:t>
            </a:r>
            <a:endParaRPr lang="en-US" sz="3200" dirty="0"/>
          </a:p>
        </p:txBody>
      </p:sp>
    </p:spTree>
    <p:extLst>
      <p:ext uri="{BB962C8B-B14F-4D97-AF65-F5344CB8AC3E}">
        <p14:creationId xmlns:p14="http://schemas.microsoft.com/office/powerpoint/2010/main" val="4083723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7349" y="722811"/>
            <a:ext cx="10702834" cy="5582195"/>
          </a:xfrm>
        </p:spPr>
        <p:txBody>
          <a:bodyPr>
            <a:noAutofit/>
          </a:bodyPr>
          <a:lstStyle/>
          <a:p>
            <a:pPr algn="just"/>
            <a:r>
              <a:rPr lang="es-MX" sz="3200" dirty="0">
                <a:solidFill>
                  <a:srgbClr val="FF0000"/>
                </a:solidFill>
              </a:rPr>
              <a:t>Comillas (" " o ' '): </a:t>
            </a:r>
            <a:r>
              <a:rPr lang="es-MX" sz="3200" dirty="0"/>
              <a:t>Las comillas son signos de puntuación que se utilizan para encerrar citas textuales, títulos de obras o para destacar una palabra o frase.</a:t>
            </a:r>
          </a:p>
          <a:p>
            <a:pPr algn="just"/>
            <a:r>
              <a:rPr lang="es-MX" sz="3200" dirty="0">
                <a:solidFill>
                  <a:srgbClr val="FF0000"/>
                </a:solidFill>
              </a:rPr>
              <a:t>Paréntesis (( )): </a:t>
            </a:r>
            <a:r>
              <a:rPr lang="es-MX" sz="3200" dirty="0"/>
              <a:t>Los paréntesis son signos de puntuación que se utilizan para agregar información adicional o aclaraciones que no son esenciales para la comprensión de la oración principal.</a:t>
            </a:r>
          </a:p>
          <a:p>
            <a:pPr algn="just"/>
            <a:r>
              <a:rPr lang="es-MX" sz="3200" dirty="0">
                <a:solidFill>
                  <a:srgbClr val="FF0000"/>
                </a:solidFill>
              </a:rPr>
              <a:t>Corchetes ([ ]): </a:t>
            </a:r>
            <a:r>
              <a:rPr lang="es-MX" sz="3200" dirty="0"/>
              <a:t>Los corchetes son signos de puntuación que se utilizan para indicar que algo ha sido añadido por el autor, generalmente para aclarar o completar una cita.</a:t>
            </a:r>
            <a:endParaRPr lang="en-US" sz="3200" dirty="0"/>
          </a:p>
        </p:txBody>
      </p:sp>
    </p:spTree>
    <p:extLst>
      <p:ext uri="{BB962C8B-B14F-4D97-AF65-F5344CB8AC3E}">
        <p14:creationId xmlns:p14="http://schemas.microsoft.com/office/powerpoint/2010/main" val="1926394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F15563-0BFF-993E-2213-3A5E64F8AFA8}"/>
              </a:ext>
            </a:extLst>
          </p:cNvPr>
          <p:cNvSpPr>
            <a:spLocks noGrp="1"/>
          </p:cNvSpPr>
          <p:nvPr>
            <p:ph type="title"/>
          </p:nvPr>
        </p:nvSpPr>
        <p:spPr>
          <a:xfrm>
            <a:off x="1156447" y="2796988"/>
            <a:ext cx="10173353" cy="1461247"/>
          </a:xfrm>
        </p:spPr>
        <p:txBody>
          <a:bodyPr/>
          <a:lstStyle/>
          <a:p>
            <a:pPr algn="ctr"/>
            <a:r>
              <a:rPr lang="es-MX" dirty="0">
                <a:effectLst/>
              </a:rPr>
              <a:t>Vicios de dicción, Introducción, a la polisemia.</a:t>
            </a:r>
            <a:endParaRPr lang="es-EC" dirty="0"/>
          </a:p>
        </p:txBody>
      </p:sp>
      <p:pic>
        <p:nvPicPr>
          <p:cNvPr id="8" name="Imagen 7">
            <a:extLst>
              <a:ext uri="{FF2B5EF4-FFF2-40B4-BE49-F238E27FC236}">
                <a16:creationId xmlns:a16="http://schemas.microsoft.com/office/drawing/2014/main" id="{3E77E4D3-FA87-2486-9261-6109AB19EB42}"/>
              </a:ext>
            </a:extLst>
          </p:cNvPr>
          <p:cNvPicPr>
            <a:picLocks noChangeAspect="1"/>
          </p:cNvPicPr>
          <p:nvPr/>
        </p:nvPicPr>
        <p:blipFill>
          <a:blip r:embed="rId2"/>
          <a:stretch>
            <a:fillRect/>
          </a:stretch>
        </p:blipFill>
        <p:spPr>
          <a:xfrm>
            <a:off x="4966773" y="4754656"/>
            <a:ext cx="2552700" cy="1409700"/>
          </a:xfrm>
          <a:prstGeom prst="rect">
            <a:avLst/>
          </a:prstGeom>
        </p:spPr>
      </p:pic>
    </p:spTree>
    <p:extLst>
      <p:ext uri="{BB962C8B-B14F-4D97-AF65-F5344CB8AC3E}">
        <p14:creationId xmlns:p14="http://schemas.microsoft.com/office/powerpoint/2010/main" val="3763706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9D7E0F-47FF-5087-74DB-E7509F6F82F4}"/>
              </a:ext>
            </a:extLst>
          </p:cNvPr>
          <p:cNvSpPr>
            <a:spLocks noGrp="1"/>
          </p:cNvSpPr>
          <p:nvPr>
            <p:ph idx="1"/>
          </p:nvPr>
        </p:nvSpPr>
        <p:spPr>
          <a:xfrm>
            <a:off x="726141" y="43934"/>
            <a:ext cx="10778471" cy="6814066"/>
          </a:xfrm>
        </p:spPr>
        <p:txBody>
          <a:bodyPr>
            <a:normAutofit fontScale="70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3400" b="1" i="0" u="none" strike="noStrike" cap="none" normalizeH="0" baseline="0" dirty="0">
                <a:ln>
                  <a:noFill/>
                </a:ln>
                <a:solidFill>
                  <a:schemeClr val="tx1"/>
                </a:solidFill>
                <a:effectLst/>
                <a:latin typeface="Arial" panose="020B0604020202020204" pitchFamily="34" charset="0"/>
              </a:rPr>
              <a:t>1. Pleonasmo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3400" b="0" i="0" u="none" strike="noStrike" cap="none" normalizeH="0" baseline="0" dirty="0">
                <a:ln>
                  <a:noFill/>
                </a:ln>
                <a:solidFill>
                  <a:schemeClr val="tx1"/>
                </a:solidFill>
                <a:effectLst/>
                <a:latin typeface="Arial" panose="020B0604020202020204" pitchFamily="34" charset="0"/>
              </a:rPr>
              <a:t>Repetir palabras o ideas innecesarias.</a:t>
            </a:r>
            <a:endParaRPr kumimoji="0" lang="es-EC" altLang="es-EC" sz="57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2600" b="1" i="0" u="none" strike="noStrike" cap="none" normalizeH="0" baseline="0" dirty="0">
                <a:ln>
                  <a:noFill/>
                </a:ln>
                <a:solidFill>
                  <a:schemeClr val="tx1"/>
                </a:solidFill>
                <a:effectLst/>
                <a:latin typeface="Arial" panose="020B0604020202020204" pitchFamily="34" charset="0"/>
              </a:rPr>
              <a:t>Ejemplo incorrecto:</a:t>
            </a:r>
            <a:r>
              <a:rPr kumimoji="0" lang="es-EC" altLang="es-EC" sz="2600" b="0" i="0" u="none" strike="noStrike" cap="none" normalizeH="0" baseline="0" dirty="0">
                <a:ln>
                  <a:noFill/>
                </a:ln>
                <a:solidFill>
                  <a:schemeClr val="tx1"/>
                </a:solidFill>
                <a:effectLst/>
                <a:latin typeface="Arial" panose="020B0604020202020204" pitchFamily="34" charset="0"/>
              </a:rPr>
              <a:t> </a:t>
            </a:r>
            <a:r>
              <a:rPr kumimoji="0" lang="es-EC" altLang="es-EC" sz="2600" b="0" i="1" u="none" strike="noStrike" cap="none" normalizeH="0" baseline="0" dirty="0">
                <a:ln>
                  <a:noFill/>
                </a:ln>
                <a:solidFill>
                  <a:schemeClr val="tx1"/>
                </a:solidFill>
                <a:effectLst/>
                <a:latin typeface="Arial" panose="020B0604020202020204" pitchFamily="34" charset="0"/>
              </a:rPr>
              <a:t>Sube para arriba.</a:t>
            </a:r>
            <a:br>
              <a:rPr kumimoji="0" lang="es-EC" altLang="es-EC" sz="2600" b="0" i="0" u="none" strike="noStrike" cap="none" normalizeH="0" baseline="0" dirty="0">
                <a:ln>
                  <a:noFill/>
                </a:ln>
                <a:solidFill>
                  <a:schemeClr val="tx1"/>
                </a:solidFill>
                <a:effectLst/>
                <a:latin typeface="Arial" panose="020B0604020202020204" pitchFamily="34" charset="0"/>
              </a:rPr>
            </a:br>
            <a:r>
              <a:rPr kumimoji="0" lang="es-EC" altLang="es-EC" sz="2600" b="1" i="0" u="none" strike="noStrike" cap="none" normalizeH="0" baseline="0" dirty="0">
                <a:ln>
                  <a:noFill/>
                </a:ln>
                <a:solidFill>
                  <a:schemeClr val="tx1"/>
                </a:solidFill>
                <a:effectLst/>
                <a:latin typeface="Arial" panose="020B0604020202020204" pitchFamily="34" charset="0"/>
              </a:rPr>
              <a:t>Forma correcta:</a:t>
            </a:r>
            <a:r>
              <a:rPr kumimoji="0" lang="es-EC" altLang="es-EC" sz="2600" b="0" i="0" u="none" strike="noStrike" cap="none" normalizeH="0" baseline="0" dirty="0">
                <a:ln>
                  <a:noFill/>
                </a:ln>
                <a:solidFill>
                  <a:schemeClr val="tx1"/>
                </a:solidFill>
                <a:effectLst/>
                <a:latin typeface="Arial" panose="020B0604020202020204" pitchFamily="34" charset="0"/>
              </a:rPr>
              <a:t> </a:t>
            </a:r>
            <a:r>
              <a:rPr kumimoji="0" lang="es-EC" altLang="es-EC" sz="2600" b="0" i="1" u="none" strike="noStrike" cap="none" normalizeH="0" baseline="0" dirty="0">
                <a:ln>
                  <a:noFill/>
                </a:ln>
                <a:solidFill>
                  <a:schemeClr val="tx1"/>
                </a:solidFill>
                <a:effectLst/>
                <a:latin typeface="Arial" panose="020B0604020202020204" pitchFamily="34" charset="0"/>
              </a:rPr>
              <a:t>Sube.</a:t>
            </a:r>
            <a:r>
              <a:rPr kumimoji="0" lang="es-EC" altLang="es-EC" sz="2600" b="0" i="0" u="none" strike="noStrike" cap="none" normalizeH="0" baseline="0" dirty="0">
                <a:ln>
                  <a:noFill/>
                </a:ln>
                <a:solidFill>
                  <a:schemeClr val="tx1"/>
                </a:solidFill>
                <a:effectLst/>
                <a:latin typeface="Arial" panose="020B0604020202020204" pitchFamily="34" charset="0"/>
              </a:rPr>
              <a:t> (ya se entiende que es hacia arriba)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5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3400" b="1" i="0" u="none" strike="noStrike" cap="none" normalizeH="0" baseline="0" dirty="0">
                <a:ln>
                  <a:noFill/>
                </a:ln>
                <a:solidFill>
                  <a:schemeClr val="tx1"/>
                </a:solidFill>
                <a:effectLst/>
                <a:latin typeface="Arial" panose="020B0604020202020204" pitchFamily="34" charset="0"/>
              </a:rPr>
              <a:t>2. Redundancia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2900" b="0" i="0" u="none" strike="noStrike" cap="none" normalizeH="0" baseline="0" dirty="0">
                <a:ln>
                  <a:noFill/>
                </a:ln>
                <a:solidFill>
                  <a:schemeClr val="tx1"/>
                </a:solidFill>
                <a:effectLst/>
                <a:latin typeface="Arial" panose="020B0604020202020204" pitchFamily="34" charset="0"/>
              </a:rPr>
              <a:t>Repetir información que ya se sobreentiende.</a:t>
            </a:r>
            <a:endParaRPr kumimoji="0" lang="es-EC" altLang="es-EC" sz="5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2600" b="0" i="0" u="none" strike="noStrike" cap="none" normalizeH="0" baseline="0" dirty="0">
                <a:ln>
                  <a:noFill/>
                </a:ln>
                <a:solidFill>
                  <a:schemeClr val="tx1"/>
                </a:solidFill>
                <a:effectLst/>
                <a:latin typeface="Arial" panose="020B0604020202020204" pitchFamily="34" charset="0"/>
              </a:rPr>
              <a:t>📌 </a:t>
            </a:r>
            <a:r>
              <a:rPr kumimoji="0" lang="es-EC" altLang="es-EC" sz="2600" b="1" i="0" u="none" strike="noStrike" cap="none" normalizeH="0" baseline="0" dirty="0">
                <a:ln>
                  <a:noFill/>
                </a:ln>
                <a:solidFill>
                  <a:schemeClr val="tx1"/>
                </a:solidFill>
                <a:effectLst/>
                <a:latin typeface="Arial" panose="020B0604020202020204" pitchFamily="34" charset="0"/>
              </a:rPr>
              <a:t>Ejemplo incorrecto:</a:t>
            </a:r>
            <a:r>
              <a:rPr kumimoji="0" lang="es-EC" altLang="es-EC" sz="2600" b="0" i="0" u="none" strike="noStrike" cap="none" normalizeH="0" baseline="0" dirty="0">
                <a:ln>
                  <a:noFill/>
                </a:ln>
                <a:solidFill>
                  <a:schemeClr val="tx1"/>
                </a:solidFill>
                <a:effectLst/>
                <a:latin typeface="Arial" panose="020B0604020202020204" pitchFamily="34" charset="0"/>
              </a:rPr>
              <a:t> </a:t>
            </a:r>
            <a:r>
              <a:rPr kumimoji="0" lang="es-EC" altLang="es-EC" sz="2600" b="0" i="1" u="none" strike="noStrike" cap="none" normalizeH="0" baseline="0" dirty="0">
                <a:ln>
                  <a:noFill/>
                </a:ln>
                <a:solidFill>
                  <a:schemeClr val="tx1"/>
                </a:solidFill>
                <a:effectLst/>
                <a:latin typeface="Arial" panose="020B0604020202020204" pitchFamily="34" charset="0"/>
              </a:rPr>
              <a:t>Entró adentro de la casa.</a:t>
            </a:r>
            <a:br>
              <a:rPr kumimoji="0" lang="es-EC" altLang="es-EC" sz="2600" b="0" i="0" u="none" strike="noStrike" cap="none" normalizeH="0" baseline="0" dirty="0">
                <a:ln>
                  <a:noFill/>
                </a:ln>
                <a:solidFill>
                  <a:schemeClr val="tx1"/>
                </a:solidFill>
                <a:effectLst/>
                <a:latin typeface="Arial" panose="020B0604020202020204" pitchFamily="34" charset="0"/>
              </a:rPr>
            </a:br>
            <a:r>
              <a:rPr kumimoji="0" lang="es-EC" altLang="es-EC" sz="2600" b="0" i="0" u="none" strike="noStrike" cap="none" normalizeH="0" baseline="0" dirty="0">
                <a:ln>
                  <a:noFill/>
                </a:ln>
                <a:solidFill>
                  <a:schemeClr val="tx1"/>
                </a:solidFill>
                <a:effectLst/>
                <a:latin typeface="Arial" panose="020B0604020202020204" pitchFamily="34" charset="0"/>
              </a:rPr>
              <a:t>✅ </a:t>
            </a:r>
            <a:r>
              <a:rPr kumimoji="0" lang="es-EC" altLang="es-EC" sz="2600" b="1" i="0" u="none" strike="noStrike" cap="none" normalizeH="0" baseline="0" dirty="0">
                <a:ln>
                  <a:noFill/>
                </a:ln>
                <a:solidFill>
                  <a:schemeClr val="tx1"/>
                </a:solidFill>
                <a:effectLst/>
                <a:latin typeface="Arial" panose="020B0604020202020204" pitchFamily="34" charset="0"/>
              </a:rPr>
              <a:t>Forma correcta:</a:t>
            </a:r>
            <a:r>
              <a:rPr kumimoji="0" lang="es-EC" altLang="es-EC" sz="2600" b="0" i="0" u="none" strike="noStrike" cap="none" normalizeH="0" baseline="0" dirty="0">
                <a:ln>
                  <a:noFill/>
                </a:ln>
                <a:solidFill>
                  <a:schemeClr val="tx1"/>
                </a:solidFill>
                <a:effectLst/>
                <a:latin typeface="Arial" panose="020B0604020202020204" pitchFamily="34" charset="0"/>
              </a:rPr>
              <a:t> </a:t>
            </a:r>
            <a:r>
              <a:rPr kumimoji="0" lang="es-EC" altLang="es-EC" sz="2600" b="0" i="1" u="none" strike="noStrike" cap="none" normalizeH="0" baseline="0" dirty="0">
                <a:ln>
                  <a:noFill/>
                </a:ln>
                <a:solidFill>
                  <a:schemeClr val="tx1"/>
                </a:solidFill>
                <a:effectLst/>
                <a:latin typeface="Arial" panose="020B0604020202020204" pitchFamily="34" charset="0"/>
              </a:rPr>
              <a:t>Entró en la casa.</a:t>
            </a:r>
          </a:p>
          <a:p>
            <a:pPr marL="0" marR="0" lvl="0" indent="0" algn="l" defTabSz="914400" rtl="0" eaLnBrk="0" fontAlgn="base" latinLnBrk="0" hangingPunct="0">
              <a:lnSpc>
                <a:spcPct val="100000"/>
              </a:lnSpc>
              <a:spcBef>
                <a:spcPct val="0"/>
              </a:spcBef>
              <a:spcAft>
                <a:spcPct val="0"/>
              </a:spcAft>
              <a:buClrTx/>
              <a:buSzTx/>
              <a:buFontTx/>
              <a:buNone/>
              <a:tabLst/>
            </a:pPr>
            <a:endParaRPr lang="es-EC" altLang="es-EC" sz="2600" i="1"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2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3400" b="1" i="0" u="none" strike="noStrike" cap="none" normalizeH="0" baseline="0" dirty="0">
                <a:ln>
                  <a:noFill/>
                </a:ln>
                <a:solidFill>
                  <a:schemeClr val="tx1"/>
                </a:solidFill>
                <a:effectLst/>
                <a:latin typeface="Arial" panose="020B0604020202020204" pitchFamily="34" charset="0"/>
              </a:rPr>
              <a:t>3. Barbarismo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2900" b="0" i="0" u="none" strike="noStrike" cap="none" normalizeH="0" baseline="0" dirty="0">
                <a:ln>
                  <a:noFill/>
                </a:ln>
                <a:solidFill>
                  <a:schemeClr val="tx1"/>
                </a:solidFill>
                <a:effectLst/>
                <a:latin typeface="Arial" panose="020B0604020202020204" pitchFamily="34" charset="0"/>
              </a:rPr>
              <a:t>Usar palabras mal escritas, mal pronunciadas o inexistentes.</a:t>
            </a:r>
            <a:endParaRPr kumimoji="0" lang="es-EC" altLang="es-EC" sz="5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2600" b="0" i="0" u="none" strike="noStrike" cap="none" normalizeH="0" baseline="0" dirty="0">
                <a:ln>
                  <a:noFill/>
                </a:ln>
                <a:solidFill>
                  <a:schemeClr val="tx1"/>
                </a:solidFill>
                <a:effectLst/>
                <a:latin typeface="Arial" panose="020B0604020202020204" pitchFamily="34" charset="0"/>
              </a:rPr>
              <a:t>📌 </a:t>
            </a:r>
            <a:r>
              <a:rPr kumimoji="0" lang="es-EC" altLang="es-EC" sz="2600" b="1" i="0" u="none" strike="noStrike" cap="none" normalizeH="0" baseline="0" dirty="0">
                <a:ln>
                  <a:noFill/>
                </a:ln>
                <a:solidFill>
                  <a:schemeClr val="tx1"/>
                </a:solidFill>
                <a:effectLst/>
                <a:latin typeface="Arial" panose="020B0604020202020204" pitchFamily="34" charset="0"/>
              </a:rPr>
              <a:t>Ejemplo incorrecto:</a:t>
            </a:r>
            <a:r>
              <a:rPr kumimoji="0" lang="es-EC" altLang="es-EC" sz="2600" b="0" i="0" u="none" strike="noStrike" cap="none" normalizeH="0" baseline="0" dirty="0">
                <a:ln>
                  <a:noFill/>
                </a:ln>
                <a:solidFill>
                  <a:schemeClr val="tx1"/>
                </a:solidFill>
                <a:effectLst/>
                <a:latin typeface="Arial" panose="020B0604020202020204" pitchFamily="34" charset="0"/>
              </a:rPr>
              <a:t> </a:t>
            </a:r>
            <a:r>
              <a:rPr kumimoji="0" lang="es-EC" altLang="es-EC" sz="2600" b="0" i="1" u="none" strike="noStrike" cap="none" normalizeH="0" baseline="0" dirty="0">
                <a:ln>
                  <a:noFill/>
                </a:ln>
                <a:solidFill>
                  <a:schemeClr val="tx1"/>
                </a:solidFill>
                <a:effectLst/>
                <a:latin typeface="Arial" panose="020B0604020202020204" pitchFamily="34" charset="0"/>
              </a:rPr>
              <a:t>Haiga mucha gente.</a:t>
            </a:r>
            <a:br>
              <a:rPr kumimoji="0" lang="es-EC" altLang="es-EC" sz="2600" b="0" i="0" u="none" strike="noStrike" cap="none" normalizeH="0" baseline="0" dirty="0">
                <a:ln>
                  <a:noFill/>
                </a:ln>
                <a:solidFill>
                  <a:schemeClr val="tx1"/>
                </a:solidFill>
                <a:effectLst/>
                <a:latin typeface="Arial" panose="020B0604020202020204" pitchFamily="34" charset="0"/>
              </a:rPr>
            </a:br>
            <a:r>
              <a:rPr kumimoji="0" lang="es-EC" altLang="es-EC" sz="2600" b="0" i="0" u="none" strike="noStrike" cap="none" normalizeH="0" baseline="0" dirty="0">
                <a:ln>
                  <a:noFill/>
                </a:ln>
                <a:solidFill>
                  <a:schemeClr val="tx1"/>
                </a:solidFill>
                <a:effectLst/>
                <a:latin typeface="Arial" panose="020B0604020202020204" pitchFamily="34" charset="0"/>
              </a:rPr>
              <a:t>✅ </a:t>
            </a:r>
            <a:r>
              <a:rPr kumimoji="0" lang="es-EC" altLang="es-EC" sz="2600" b="1" i="0" u="none" strike="noStrike" cap="none" normalizeH="0" baseline="0" dirty="0">
                <a:ln>
                  <a:noFill/>
                </a:ln>
                <a:solidFill>
                  <a:schemeClr val="tx1"/>
                </a:solidFill>
                <a:effectLst/>
                <a:latin typeface="Arial" panose="020B0604020202020204" pitchFamily="34" charset="0"/>
              </a:rPr>
              <a:t>Forma correcta:</a:t>
            </a:r>
            <a:r>
              <a:rPr kumimoji="0" lang="es-EC" altLang="es-EC" sz="2600" b="0" i="0" u="none" strike="noStrike" cap="none" normalizeH="0" baseline="0" dirty="0">
                <a:ln>
                  <a:noFill/>
                </a:ln>
                <a:solidFill>
                  <a:schemeClr val="tx1"/>
                </a:solidFill>
                <a:effectLst/>
                <a:latin typeface="Arial" panose="020B0604020202020204" pitchFamily="34" charset="0"/>
              </a:rPr>
              <a:t> </a:t>
            </a:r>
            <a:r>
              <a:rPr kumimoji="0" lang="es-EC" altLang="es-EC" sz="2600" b="0" i="1" u="none" strike="noStrike" cap="none" normalizeH="0" baseline="0" dirty="0">
                <a:ln>
                  <a:noFill/>
                </a:ln>
                <a:solidFill>
                  <a:schemeClr val="tx1"/>
                </a:solidFill>
                <a:effectLst/>
                <a:latin typeface="Arial" panose="020B0604020202020204" pitchFamily="34" charset="0"/>
              </a:rPr>
              <a:t>Haya mucha gente.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2900" b="0" i="0" u="none" strike="noStrike" cap="none" normalizeH="0" baseline="0" dirty="0">
              <a:ln>
                <a:noFill/>
              </a:ln>
              <a:solidFill>
                <a:schemeClr val="tx1"/>
              </a:solidFill>
              <a:effectLst/>
              <a:latin typeface="Arial" panose="020B0604020202020204" pitchFamily="34" charset="0"/>
            </a:endParaRPr>
          </a:p>
          <a:p>
            <a:pPr>
              <a:buNone/>
            </a:pPr>
            <a:r>
              <a:rPr lang="es-MX" sz="2900" b="1" dirty="0">
                <a:solidFill>
                  <a:schemeClr val="tx1"/>
                </a:solidFill>
              </a:rPr>
              <a:t>¿Qué es la polisemia?</a:t>
            </a:r>
          </a:p>
          <a:p>
            <a:pPr>
              <a:buNone/>
            </a:pPr>
            <a:r>
              <a:rPr lang="es-MX" sz="2900" dirty="0">
                <a:solidFill>
                  <a:schemeClr val="tx1"/>
                </a:solidFill>
              </a:rPr>
              <a:t>La </a:t>
            </a:r>
            <a:r>
              <a:rPr lang="es-MX" sz="2900" b="1" dirty="0">
                <a:solidFill>
                  <a:schemeClr val="tx1"/>
                </a:solidFill>
              </a:rPr>
              <a:t>polisemia</a:t>
            </a:r>
            <a:r>
              <a:rPr lang="es-MX" sz="2900" dirty="0">
                <a:solidFill>
                  <a:schemeClr val="tx1"/>
                </a:solidFill>
              </a:rPr>
              <a:t> es un fenómeno lingüístico en el que </a:t>
            </a:r>
            <a:r>
              <a:rPr lang="es-MX" sz="2900" b="1" dirty="0">
                <a:solidFill>
                  <a:schemeClr val="tx1"/>
                </a:solidFill>
              </a:rPr>
              <a:t>una misma palabra tiene varios significados</a:t>
            </a:r>
            <a:r>
              <a:rPr lang="es-MX" sz="2900" dirty="0">
                <a:solidFill>
                  <a:schemeClr val="tx1"/>
                </a:solidFill>
              </a:rPr>
              <a:t>, dependiendo del contexto en el que se use.</a:t>
            </a:r>
          </a:p>
          <a:p>
            <a:pPr>
              <a:buNone/>
            </a:pPr>
            <a:r>
              <a:rPr lang="es-MX" sz="2900" dirty="0">
                <a:solidFill>
                  <a:schemeClr val="tx1"/>
                </a:solidFill>
              </a:rPr>
              <a:t>📌 </a:t>
            </a:r>
            <a:r>
              <a:rPr lang="es-MX" sz="2900" b="1" dirty="0">
                <a:solidFill>
                  <a:schemeClr val="tx1"/>
                </a:solidFill>
              </a:rPr>
              <a:t>Ejemplos:</a:t>
            </a:r>
            <a:endParaRPr lang="es-MX" sz="2900" dirty="0">
              <a:solidFill>
                <a:schemeClr val="tx1"/>
              </a:solidFill>
            </a:endParaRPr>
          </a:p>
          <a:p>
            <a:pPr>
              <a:buFont typeface="Arial" panose="020B0604020202020204" pitchFamily="34" charset="0"/>
              <a:buChar char="•"/>
            </a:pPr>
            <a:r>
              <a:rPr lang="es-MX" sz="2900" b="1" dirty="0">
                <a:solidFill>
                  <a:schemeClr val="tx1"/>
                </a:solidFill>
              </a:rPr>
              <a:t>Banco</a:t>
            </a:r>
            <a:r>
              <a:rPr lang="es-MX" sz="2900" dirty="0">
                <a:solidFill>
                  <a:schemeClr val="tx1"/>
                </a:solidFill>
              </a:rPr>
              <a:t> puede referirse a una entidad financiera o a un asiento.</a:t>
            </a:r>
          </a:p>
          <a:p>
            <a:pPr>
              <a:buFont typeface="Arial" panose="020B0604020202020204" pitchFamily="34" charset="0"/>
              <a:buChar char="•"/>
            </a:pPr>
            <a:r>
              <a:rPr lang="es-MX" sz="2900" b="1" dirty="0">
                <a:solidFill>
                  <a:schemeClr val="tx1"/>
                </a:solidFill>
              </a:rPr>
              <a:t>Llave</a:t>
            </a:r>
            <a:r>
              <a:rPr lang="es-MX" sz="2900" dirty="0">
                <a:solidFill>
                  <a:schemeClr val="tx1"/>
                </a:solidFill>
              </a:rPr>
              <a:t> puede ser un objeto para abrir cerraduras o un movimiento en artes marciales.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960DCBB5-7CDA-8899-096A-AE97A0D38119}"/>
              </a:ext>
            </a:extLst>
          </p:cNvPr>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1" u="none" strike="noStrike" cap="none" normalizeH="0" baseline="0" dirty="0">
                <a:ln>
                  <a:noFill/>
                </a:ln>
                <a:solidFill>
                  <a:schemeClr val="tx1"/>
                </a:solidFill>
                <a:effectLst/>
                <a:latin typeface="Arial" panose="020B0604020202020204" pitchFamily="34" charset="0"/>
              </a:rPr>
              <a:t>.</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912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FB1EC-83B8-F8DD-2ACC-8ED28D1CCEB9}"/>
              </a:ext>
            </a:extLst>
          </p:cNvPr>
          <p:cNvSpPr>
            <a:spLocks noGrp="1"/>
          </p:cNvSpPr>
          <p:nvPr>
            <p:ph type="title"/>
          </p:nvPr>
        </p:nvSpPr>
        <p:spPr>
          <a:xfrm>
            <a:off x="942088" y="1581031"/>
            <a:ext cx="10307824" cy="1367118"/>
          </a:xfrm>
        </p:spPr>
        <p:txBody>
          <a:bodyPr>
            <a:normAutofit fontScale="90000"/>
          </a:bodyPr>
          <a:lstStyle/>
          <a:p>
            <a:r>
              <a:rPr lang="es-MX" dirty="0"/>
              <a:t>Usos de </a:t>
            </a:r>
            <a:r>
              <a:rPr lang="es-MX" b="1" dirty="0"/>
              <a:t>"por qué"</a:t>
            </a:r>
            <a:r>
              <a:rPr lang="es-MX" dirty="0"/>
              <a:t>, </a:t>
            </a:r>
            <a:r>
              <a:rPr lang="es-MX" b="1" dirty="0"/>
              <a:t>"porque"</a:t>
            </a:r>
            <a:r>
              <a:rPr lang="es-MX" dirty="0"/>
              <a:t>, </a:t>
            </a:r>
            <a:r>
              <a:rPr lang="es-MX" b="1" dirty="0"/>
              <a:t>"porqué"</a:t>
            </a:r>
            <a:r>
              <a:rPr lang="es-MX" dirty="0"/>
              <a:t> y </a:t>
            </a:r>
            <a:r>
              <a:rPr lang="es-MX" b="1" dirty="0"/>
              <a:t>"por que"</a:t>
            </a:r>
            <a:r>
              <a:rPr lang="es-MX" dirty="0"/>
              <a:t>, ya que suenan igual pero </a:t>
            </a:r>
            <a:r>
              <a:rPr lang="es-MX" b="1" dirty="0"/>
              <a:t>se escriben diferente y tienen significados distintos</a:t>
            </a:r>
            <a:r>
              <a:rPr lang="es-MX" dirty="0"/>
              <a:t>.</a:t>
            </a:r>
            <a:endParaRPr lang="es-EC" dirty="0"/>
          </a:p>
        </p:txBody>
      </p:sp>
      <p:sp>
        <p:nvSpPr>
          <p:cNvPr id="3" name="Marcador de contenido 2">
            <a:extLst>
              <a:ext uri="{FF2B5EF4-FFF2-40B4-BE49-F238E27FC236}">
                <a16:creationId xmlns:a16="http://schemas.microsoft.com/office/drawing/2014/main" id="{824666C8-10AF-76AD-D6AA-23425D7BC1EE}"/>
              </a:ext>
            </a:extLst>
          </p:cNvPr>
          <p:cNvSpPr>
            <a:spLocks noGrp="1"/>
          </p:cNvSpPr>
          <p:nvPr>
            <p:ph idx="1"/>
          </p:nvPr>
        </p:nvSpPr>
        <p:spPr>
          <a:xfrm>
            <a:off x="779930" y="3429000"/>
            <a:ext cx="10307824" cy="4182035"/>
          </a:xfrm>
        </p:spPr>
        <p:txBody>
          <a:bodyPr/>
          <a:lstStyle/>
          <a:p>
            <a:pPr>
              <a:buNone/>
            </a:pPr>
            <a:r>
              <a:rPr lang="es-MX" sz="2800" b="1" dirty="0">
                <a:solidFill>
                  <a:schemeClr val="tx1"/>
                </a:solidFill>
              </a:rPr>
              <a:t>1.  ¿Por qué? (interrogativo)</a:t>
            </a:r>
          </a:p>
          <a:p>
            <a:pPr>
              <a:buNone/>
            </a:pPr>
            <a:r>
              <a:rPr lang="es-MX" sz="2800" dirty="0">
                <a:solidFill>
                  <a:schemeClr val="tx1"/>
                </a:solidFill>
              </a:rPr>
              <a:t>	🔹 Se usa para </a:t>
            </a:r>
            <a:r>
              <a:rPr lang="es-MX" sz="2800" b="1" dirty="0">
                <a:solidFill>
                  <a:schemeClr val="tx1"/>
                </a:solidFill>
              </a:rPr>
              <a:t>preguntar la causa o razón</a:t>
            </a:r>
            <a:r>
              <a:rPr lang="es-MX" sz="2800" dirty="0">
                <a:solidFill>
                  <a:schemeClr val="tx1"/>
                </a:solidFill>
              </a:rPr>
              <a:t> de algo.</a:t>
            </a:r>
            <a:br>
              <a:rPr lang="es-MX" sz="2800" dirty="0">
                <a:solidFill>
                  <a:schemeClr val="tx1"/>
                </a:solidFill>
              </a:rPr>
            </a:br>
            <a:r>
              <a:rPr lang="es-MX" sz="2800" dirty="0">
                <a:solidFill>
                  <a:schemeClr val="tx1"/>
                </a:solidFill>
              </a:rPr>
              <a:t>🔹 Siempre lleva tilde en "qué".</a:t>
            </a:r>
          </a:p>
          <a:p>
            <a:pPr>
              <a:buNone/>
            </a:pPr>
            <a:r>
              <a:rPr lang="es-MX" sz="2800" b="1" dirty="0">
                <a:solidFill>
                  <a:schemeClr val="tx1"/>
                </a:solidFill>
              </a:rPr>
              <a:t>Ejemplos:</a:t>
            </a:r>
            <a:endParaRPr lang="es-MX" sz="2800" dirty="0">
              <a:solidFill>
                <a:schemeClr val="tx1"/>
              </a:solidFill>
            </a:endParaRPr>
          </a:p>
          <a:p>
            <a:pPr>
              <a:buFont typeface="Arial" panose="020B0604020202020204" pitchFamily="34" charset="0"/>
              <a:buChar char="•"/>
            </a:pPr>
            <a:r>
              <a:rPr lang="es-MX" sz="2800" dirty="0">
                <a:solidFill>
                  <a:schemeClr val="tx1"/>
                </a:solidFill>
              </a:rPr>
              <a:t>¿</a:t>
            </a:r>
            <a:r>
              <a:rPr lang="es-MX" sz="2800" b="1" dirty="0">
                <a:solidFill>
                  <a:schemeClr val="tx1"/>
                </a:solidFill>
              </a:rPr>
              <a:t>Por qué</a:t>
            </a:r>
            <a:r>
              <a:rPr lang="es-MX" sz="2800" dirty="0">
                <a:solidFill>
                  <a:schemeClr val="tx1"/>
                </a:solidFill>
              </a:rPr>
              <a:t> estás triste?</a:t>
            </a:r>
          </a:p>
          <a:p>
            <a:pPr>
              <a:buFont typeface="Arial" panose="020B0604020202020204" pitchFamily="34" charset="0"/>
              <a:buChar char="•"/>
            </a:pPr>
            <a:r>
              <a:rPr lang="es-MX" sz="2800" dirty="0">
                <a:solidFill>
                  <a:schemeClr val="tx1"/>
                </a:solidFill>
              </a:rPr>
              <a:t>No entiendo </a:t>
            </a:r>
            <a:r>
              <a:rPr lang="es-MX" sz="2800" b="1" dirty="0">
                <a:solidFill>
                  <a:schemeClr val="tx1"/>
                </a:solidFill>
              </a:rPr>
              <a:t>por qué</a:t>
            </a:r>
            <a:r>
              <a:rPr lang="es-MX" sz="2800" dirty="0">
                <a:solidFill>
                  <a:schemeClr val="tx1"/>
                </a:solidFill>
              </a:rPr>
              <a:t> te fuiste tan rápido.</a:t>
            </a:r>
          </a:p>
          <a:p>
            <a:endParaRPr lang="es-EC" dirty="0"/>
          </a:p>
        </p:txBody>
      </p:sp>
      <p:sp>
        <p:nvSpPr>
          <p:cNvPr id="5" name="CuadroTexto 4">
            <a:extLst>
              <a:ext uri="{FF2B5EF4-FFF2-40B4-BE49-F238E27FC236}">
                <a16:creationId xmlns:a16="http://schemas.microsoft.com/office/drawing/2014/main" id="{87D64B03-9EA9-99F4-5F51-2A0C6CC12D1A}"/>
              </a:ext>
            </a:extLst>
          </p:cNvPr>
          <p:cNvSpPr txBox="1"/>
          <p:nvPr/>
        </p:nvSpPr>
        <p:spPr>
          <a:xfrm>
            <a:off x="2535099" y="453849"/>
            <a:ext cx="6098240" cy="646331"/>
          </a:xfrm>
          <a:prstGeom prst="rect">
            <a:avLst/>
          </a:prstGeom>
          <a:noFill/>
        </p:spPr>
        <p:txBody>
          <a:bodyPr wrap="square">
            <a:spAutoFit/>
          </a:bodyPr>
          <a:lstStyle/>
          <a:p>
            <a:r>
              <a:rPr lang="es-MX" sz="3600" dirty="0">
                <a:solidFill>
                  <a:srgbClr val="FF0000"/>
                </a:solidFill>
              </a:rPr>
              <a:t>ESCOLLOS GRAMATICALES</a:t>
            </a:r>
            <a:endParaRPr lang="es-EC" sz="3600" dirty="0">
              <a:solidFill>
                <a:srgbClr val="FF0000"/>
              </a:solidFill>
            </a:endParaRPr>
          </a:p>
        </p:txBody>
      </p:sp>
    </p:spTree>
    <p:extLst>
      <p:ext uri="{BB962C8B-B14F-4D97-AF65-F5344CB8AC3E}">
        <p14:creationId xmlns:p14="http://schemas.microsoft.com/office/powerpoint/2010/main" val="413782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7017" y="539931"/>
            <a:ext cx="10885714" cy="5869577"/>
          </a:xfrm>
        </p:spPr>
        <p:txBody>
          <a:bodyPr>
            <a:normAutofit lnSpcReduction="10000"/>
          </a:bodyPr>
          <a:lstStyle/>
          <a:p>
            <a:pPr algn="just"/>
            <a:r>
              <a:rPr lang="es-MX" sz="2400" dirty="0">
                <a:solidFill>
                  <a:srgbClr val="FF0000"/>
                </a:solidFill>
              </a:rPr>
              <a:t>Simplifica tus frases: </a:t>
            </a:r>
            <a:r>
              <a:rPr lang="es-MX" sz="2400" dirty="0"/>
              <a:t>Evita la jerga innecesaria y las oraciones complicadas. La claridad es clave en la escritura efectiva.</a:t>
            </a:r>
          </a:p>
          <a:p>
            <a:pPr algn="just"/>
            <a:r>
              <a:rPr lang="es-MX" sz="2400" dirty="0">
                <a:solidFill>
                  <a:srgbClr val="FF0000"/>
                </a:solidFill>
              </a:rPr>
              <a:t>Varía tu vocabulario: </a:t>
            </a:r>
            <a:r>
              <a:rPr lang="es-MX" sz="2400" dirty="0"/>
              <a:t>No uses la misma palabra una y otra vez. Aprende sinónimos y antónimos para enriquecer tu escritura.</a:t>
            </a:r>
          </a:p>
          <a:p>
            <a:pPr algn="just"/>
            <a:r>
              <a:rPr lang="es-MX" sz="2400" dirty="0">
                <a:solidFill>
                  <a:srgbClr val="FF0000"/>
                </a:solidFill>
              </a:rPr>
              <a:t>Edita y revisa: </a:t>
            </a:r>
            <a:r>
              <a:rPr lang="es-MX" sz="2400" dirty="0"/>
              <a:t>Después de escribir un borrador, tómate el tiempo para editarlo. Lee tu trabajo en voz alta para identificar errores y mejorar la fluidez.</a:t>
            </a:r>
          </a:p>
          <a:p>
            <a:pPr algn="just"/>
            <a:r>
              <a:rPr lang="es-MX" sz="2400" dirty="0">
                <a:solidFill>
                  <a:srgbClr val="FF0000"/>
                </a:solidFill>
              </a:rPr>
              <a:t>Sigue un estilo de escritura: </a:t>
            </a:r>
            <a:r>
              <a:rPr lang="es-MX" sz="2400" dirty="0"/>
              <a:t>Si estás escribiendo en un entorno académico o profesional, sigue un estilo de escritura específico (como APA, MLA o Chicago) y sé coherente en su aplicación.</a:t>
            </a:r>
          </a:p>
          <a:p>
            <a:pPr algn="just"/>
            <a:r>
              <a:rPr lang="es-MX" sz="2400" dirty="0">
                <a:solidFill>
                  <a:srgbClr val="FF0000"/>
                </a:solidFill>
              </a:rPr>
              <a:t>Solicita retroalimentación: </a:t>
            </a:r>
            <a:r>
              <a:rPr lang="es-MX" sz="2400" dirty="0"/>
              <a:t>Pide a amigos, colegas o profesores que revisen tu trabajo y te den comentarios honestos. Aprender de la retroalimentación es una forma efectiva de mejorar.</a:t>
            </a:r>
          </a:p>
          <a:p>
            <a:pPr algn="just"/>
            <a:r>
              <a:rPr lang="es-MX" sz="2400" dirty="0">
                <a:solidFill>
                  <a:srgbClr val="FF0000"/>
                </a:solidFill>
              </a:rPr>
              <a:t>Lee libros sobre escritura: </a:t>
            </a:r>
            <a:r>
              <a:rPr lang="es-MX" sz="2400" dirty="0"/>
              <a:t>Hay muchos libros excelentes que pueden ayudarte a mejorar tus habilidades de escritura.</a:t>
            </a:r>
          </a:p>
          <a:p>
            <a:endParaRPr lang="en-US" dirty="0"/>
          </a:p>
        </p:txBody>
      </p:sp>
    </p:spTree>
    <p:extLst>
      <p:ext uri="{BB962C8B-B14F-4D97-AF65-F5344CB8AC3E}">
        <p14:creationId xmlns:p14="http://schemas.microsoft.com/office/powerpoint/2010/main" val="5127258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8FF95C6-B272-FAEA-893F-1557A2678A1A}"/>
              </a:ext>
            </a:extLst>
          </p:cNvPr>
          <p:cNvSpPr>
            <a:spLocks noGrp="1"/>
          </p:cNvSpPr>
          <p:nvPr>
            <p:ph idx="1"/>
          </p:nvPr>
        </p:nvSpPr>
        <p:spPr>
          <a:xfrm>
            <a:off x="1062319" y="457200"/>
            <a:ext cx="10442294" cy="5454022"/>
          </a:xfrm>
        </p:spPr>
        <p:txBody>
          <a:bodyPr>
            <a:normAutofit/>
          </a:bodyPr>
          <a:lstStyle/>
          <a:p>
            <a:pPr>
              <a:buNone/>
            </a:pPr>
            <a:r>
              <a:rPr lang="es-MX" sz="3600" b="1" dirty="0">
                <a:solidFill>
                  <a:schemeClr val="tx1"/>
                </a:solidFill>
              </a:rPr>
              <a:t>2. Porque (conjunción causal)</a:t>
            </a:r>
          </a:p>
          <a:p>
            <a:pPr>
              <a:buNone/>
            </a:pPr>
            <a:r>
              <a:rPr lang="es-MX" sz="3600" dirty="0">
                <a:solidFill>
                  <a:schemeClr val="tx1"/>
                </a:solidFill>
              </a:rPr>
              <a:t>	🔹 Se usa para </a:t>
            </a:r>
            <a:r>
              <a:rPr lang="es-MX" sz="3600" b="1" dirty="0">
                <a:solidFill>
                  <a:schemeClr val="tx1"/>
                </a:solidFill>
              </a:rPr>
              <a:t>responder o explicar</a:t>
            </a:r>
            <a:r>
              <a:rPr lang="es-MX" sz="3600" dirty="0">
                <a:solidFill>
                  <a:schemeClr val="tx1"/>
                </a:solidFill>
              </a:rPr>
              <a:t> la causa o motivo.</a:t>
            </a:r>
            <a:br>
              <a:rPr lang="es-MX" sz="3600" dirty="0">
                <a:solidFill>
                  <a:schemeClr val="tx1"/>
                </a:solidFill>
              </a:rPr>
            </a:br>
            <a:r>
              <a:rPr lang="es-MX" sz="3600" dirty="0">
                <a:solidFill>
                  <a:schemeClr val="tx1"/>
                </a:solidFill>
              </a:rPr>
              <a:t>🔹 No lleva tilde.</a:t>
            </a:r>
          </a:p>
          <a:p>
            <a:pPr>
              <a:buNone/>
            </a:pPr>
            <a:r>
              <a:rPr lang="es-MX" sz="3600" b="1" dirty="0">
                <a:solidFill>
                  <a:schemeClr val="tx1"/>
                </a:solidFill>
              </a:rPr>
              <a:t>Ejemplos:</a:t>
            </a:r>
            <a:endParaRPr lang="es-MX" sz="3600" dirty="0">
              <a:solidFill>
                <a:schemeClr val="tx1"/>
              </a:solidFill>
            </a:endParaRPr>
          </a:p>
          <a:p>
            <a:pPr>
              <a:buFont typeface="Arial" panose="020B0604020202020204" pitchFamily="34" charset="0"/>
              <a:buChar char="•"/>
            </a:pPr>
            <a:r>
              <a:rPr lang="es-MX" sz="3600" dirty="0">
                <a:solidFill>
                  <a:schemeClr val="tx1"/>
                </a:solidFill>
              </a:rPr>
              <a:t>Estoy triste </a:t>
            </a:r>
            <a:r>
              <a:rPr lang="es-MX" sz="3600" b="1" dirty="0">
                <a:solidFill>
                  <a:schemeClr val="tx1"/>
                </a:solidFill>
              </a:rPr>
              <a:t>porque</a:t>
            </a:r>
            <a:r>
              <a:rPr lang="es-MX" sz="3600" dirty="0">
                <a:solidFill>
                  <a:schemeClr val="tx1"/>
                </a:solidFill>
              </a:rPr>
              <a:t> perdí mi celular.</a:t>
            </a:r>
          </a:p>
          <a:p>
            <a:pPr>
              <a:buFont typeface="Arial" panose="020B0604020202020204" pitchFamily="34" charset="0"/>
              <a:buChar char="•"/>
            </a:pPr>
            <a:r>
              <a:rPr lang="es-MX" sz="3600" dirty="0">
                <a:solidFill>
                  <a:schemeClr val="tx1"/>
                </a:solidFill>
              </a:rPr>
              <a:t>No fui </a:t>
            </a:r>
            <a:r>
              <a:rPr lang="es-MX" sz="3600" b="1" dirty="0">
                <a:solidFill>
                  <a:schemeClr val="tx1"/>
                </a:solidFill>
              </a:rPr>
              <a:t>porque</a:t>
            </a:r>
            <a:r>
              <a:rPr lang="es-MX" sz="3600" dirty="0">
                <a:solidFill>
                  <a:schemeClr val="tx1"/>
                </a:solidFill>
              </a:rPr>
              <a:t> estaba enfermo.</a:t>
            </a:r>
          </a:p>
        </p:txBody>
      </p:sp>
    </p:spTree>
    <p:extLst>
      <p:ext uri="{BB962C8B-B14F-4D97-AF65-F5344CB8AC3E}">
        <p14:creationId xmlns:p14="http://schemas.microsoft.com/office/powerpoint/2010/main" val="1478559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6DB8EE-E460-1F63-F527-5F479EB9AD03}"/>
              </a:ext>
            </a:extLst>
          </p:cNvPr>
          <p:cNvSpPr>
            <a:spLocks noGrp="1"/>
          </p:cNvSpPr>
          <p:nvPr>
            <p:ph idx="1"/>
          </p:nvPr>
        </p:nvSpPr>
        <p:spPr>
          <a:xfrm>
            <a:off x="1089212" y="457200"/>
            <a:ext cx="10415400" cy="5997388"/>
          </a:xfrm>
        </p:spPr>
        <p:txBody>
          <a:bodyPr/>
          <a:lstStyle/>
          <a:p>
            <a:pPr>
              <a:buNone/>
            </a:pPr>
            <a:r>
              <a:rPr lang="es-MX" sz="3600" b="1" dirty="0">
                <a:solidFill>
                  <a:schemeClr val="tx1"/>
                </a:solidFill>
              </a:rPr>
              <a:t>3. Porqué (sustantivo)</a:t>
            </a:r>
          </a:p>
          <a:p>
            <a:pPr>
              <a:buNone/>
            </a:pPr>
            <a:r>
              <a:rPr lang="es-MX" sz="3600" dirty="0">
                <a:solidFill>
                  <a:schemeClr val="tx1"/>
                </a:solidFill>
              </a:rPr>
              <a:t>	🔹 Es un </a:t>
            </a:r>
            <a:r>
              <a:rPr lang="es-MX" sz="3600" b="1" dirty="0">
                <a:solidFill>
                  <a:schemeClr val="tx1"/>
                </a:solidFill>
              </a:rPr>
              <a:t>sustantivo masculino</a:t>
            </a:r>
            <a:r>
              <a:rPr lang="es-MX" sz="3600" dirty="0">
                <a:solidFill>
                  <a:schemeClr val="tx1"/>
                </a:solidFill>
              </a:rPr>
              <a:t> que significa "la causa" o "el motivo".</a:t>
            </a:r>
            <a:br>
              <a:rPr lang="es-MX" sz="3600" dirty="0">
                <a:solidFill>
                  <a:schemeClr val="tx1"/>
                </a:solidFill>
              </a:rPr>
            </a:br>
            <a:r>
              <a:rPr lang="es-MX" sz="3600" dirty="0">
                <a:solidFill>
                  <a:schemeClr val="tx1"/>
                </a:solidFill>
              </a:rPr>
              <a:t>🔹 Lleva tilde y casi siempre va precedido por un artículo: </a:t>
            </a:r>
            <a:r>
              <a:rPr lang="es-MX" sz="3600" i="1" dirty="0">
                <a:solidFill>
                  <a:schemeClr val="tx1"/>
                </a:solidFill>
              </a:rPr>
              <a:t>el porqué, un porqué...</a:t>
            </a:r>
            <a:endParaRPr lang="es-MX" sz="3600" dirty="0">
              <a:solidFill>
                <a:schemeClr val="tx1"/>
              </a:solidFill>
            </a:endParaRPr>
          </a:p>
          <a:p>
            <a:pPr>
              <a:buNone/>
            </a:pPr>
            <a:r>
              <a:rPr lang="es-MX" sz="3600" dirty="0">
                <a:solidFill>
                  <a:schemeClr val="tx1"/>
                </a:solidFill>
              </a:rPr>
              <a:t> </a:t>
            </a:r>
            <a:r>
              <a:rPr lang="es-MX" sz="3600" b="1" dirty="0">
                <a:solidFill>
                  <a:schemeClr val="tx1"/>
                </a:solidFill>
              </a:rPr>
              <a:t>Ejemplos:</a:t>
            </a:r>
            <a:endParaRPr lang="es-MX" sz="3600" dirty="0">
              <a:solidFill>
                <a:schemeClr val="tx1"/>
              </a:solidFill>
            </a:endParaRPr>
          </a:p>
          <a:p>
            <a:pPr>
              <a:buFont typeface="Arial" panose="020B0604020202020204" pitchFamily="34" charset="0"/>
              <a:buChar char="•"/>
            </a:pPr>
            <a:r>
              <a:rPr lang="es-MX" sz="3600" dirty="0">
                <a:solidFill>
                  <a:schemeClr val="tx1"/>
                </a:solidFill>
              </a:rPr>
              <a:t>No entiendo </a:t>
            </a:r>
            <a:r>
              <a:rPr lang="es-MX" sz="3600" b="1" dirty="0">
                <a:solidFill>
                  <a:schemeClr val="tx1"/>
                </a:solidFill>
              </a:rPr>
              <a:t>el porqué</a:t>
            </a:r>
            <a:r>
              <a:rPr lang="es-MX" sz="3600" dirty="0">
                <a:solidFill>
                  <a:schemeClr val="tx1"/>
                </a:solidFill>
              </a:rPr>
              <a:t> de tu decisión.</a:t>
            </a:r>
          </a:p>
          <a:p>
            <a:pPr>
              <a:buFont typeface="Arial" panose="020B0604020202020204" pitchFamily="34" charset="0"/>
              <a:buChar char="•"/>
            </a:pPr>
            <a:r>
              <a:rPr lang="es-MX" sz="3600" dirty="0">
                <a:solidFill>
                  <a:schemeClr val="tx1"/>
                </a:solidFill>
              </a:rPr>
              <a:t>Nadie supo </a:t>
            </a:r>
            <a:r>
              <a:rPr lang="es-MX" sz="3600" b="1" dirty="0">
                <a:solidFill>
                  <a:schemeClr val="tx1"/>
                </a:solidFill>
              </a:rPr>
              <a:t>el porqué</a:t>
            </a:r>
            <a:r>
              <a:rPr lang="es-MX" sz="3600" dirty="0">
                <a:solidFill>
                  <a:schemeClr val="tx1"/>
                </a:solidFill>
              </a:rPr>
              <a:t> del accidente.</a:t>
            </a:r>
          </a:p>
          <a:p>
            <a:endParaRPr lang="es-EC" dirty="0"/>
          </a:p>
        </p:txBody>
      </p:sp>
    </p:spTree>
    <p:extLst>
      <p:ext uri="{BB962C8B-B14F-4D97-AF65-F5344CB8AC3E}">
        <p14:creationId xmlns:p14="http://schemas.microsoft.com/office/powerpoint/2010/main" val="3168003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288BB0-0A26-0128-91D0-091880DAA27B}"/>
              </a:ext>
            </a:extLst>
          </p:cNvPr>
          <p:cNvSpPr>
            <a:spLocks noGrp="1"/>
          </p:cNvSpPr>
          <p:nvPr>
            <p:ph idx="1"/>
          </p:nvPr>
        </p:nvSpPr>
        <p:spPr>
          <a:xfrm>
            <a:off x="806824" y="430306"/>
            <a:ext cx="10697788" cy="5480916"/>
          </a:xfrm>
        </p:spPr>
        <p:txBody>
          <a:bodyPr/>
          <a:lstStyle/>
          <a:p>
            <a:pPr>
              <a:buNone/>
            </a:pPr>
            <a:r>
              <a:rPr lang="es-MX" sz="3200" b="1" dirty="0">
                <a:solidFill>
                  <a:schemeClr val="tx1"/>
                </a:solidFill>
              </a:rPr>
              <a:t>4. Por que (RAZONES)</a:t>
            </a:r>
          </a:p>
          <a:p>
            <a:pPr>
              <a:buNone/>
            </a:pPr>
            <a:r>
              <a:rPr lang="es-MX" sz="3200" dirty="0">
                <a:solidFill>
                  <a:schemeClr val="tx1"/>
                </a:solidFill>
              </a:rPr>
              <a:t>🔹 Es una </a:t>
            </a:r>
            <a:r>
              <a:rPr lang="es-MX" sz="3200" b="1" dirty="0">
                <a:solidFill>
                  <a:schemeClr val="tx1"/>
                </a:solidFill>
              </a:rPr>
              <a:t>combinación de palabras</a:t>
            </a:r>
            <a:r>
              <a:rPr lang="es-MX" sz="3200" dirty="0">
                <a:solidFill>
                  <a:schemeClr val="tx1"/>
                </a:solidFill>
              </a:rPr>
              <a:t> que ocurre en algunas oraciones.</a:t>
            </a:r>
            <a:br>
              <a:rPr lang="es-MX" sz="3200" dirty="0">
                <a:solidFill>
                  <a:schemeClr val="tx1"/>
                </a:solidFill>
              </a:rPr>
            </a:br>
            <a:r>
              <a:rPr lang="es-MX" sz="3200" dirty="0">
                <a:solidFill>
                  <a:schemeClr val="tx1"/>
                </a:solidFill>
              </a:rPr>
              <a:t>🔹 Se usa menos y suele aparecer cuando hay un verbo que exige una preposición.</a:t>
            </a:r>
          </a:p>
          <a:p>
            <a:pPr>
              <a:buNone/>
            </a:pPr>
            <a:r>
              <a:rPr lang="es-MX" sz="3200" b="1" dirty="0">
                <a:solidFill>
                  <a:schemeClr val="tx1"/>
                </a:solidFill>
              </a:rPr>
              <a:t>Ejemplos:</a:t>
            </a:r>
            <a:endParaRPr lang="es-MX" sz="3200" dirty="0">
              <a:solidFill>
                <a:schemeClr val="tx1"/>
              </a:solidFill>
            </a:endParaRPr>
          </a:p>
          <a:p>
            <a:pPr>
              <a:buFont typeface="Arial" panose="020B0604020202020204" pitchFamily="34" charset="0"/>
              <a:buChar char="•"/>
            </a:pPr>
            <a:r>
              <a:rPr lang="es-MX" sz="3200" dirty="0">
                <a:solidFill>
                  <a:schemeClr val="tx1"/>
                </a:solidFill>
              </a:rPr>
              <a:t>Lucharon </a:t>
            </a:r>
            <a:r>
              <a:rPr lang="es-MX" sz="3200" b="1" dirty="0">
                <a:solidFill>
                  <a:schemeClr val="tx1"/>
                </a:solidFill>
              </a:rPr>
              <a:t>por que</a:t>
            </a:r>
            <a:r>
              <a:rPr lang="es-MX" sz="3200" dirty="0">
                <a:solidFill>
                  <a:schemeClr val="tx1"/>
                </a:solidFill>
              </a:rPr>
              <a:t> se hiciera justicia. </a:t>
            </a:r>
            <a:r>
              <a:rPr lang="es-MX" sz="3200" i="1" dirty="0">
                <a:solidFill>
                  <a:schemeClr val="tx1"/>
                </a:solidFill>
              </a:rPr>
              <a:t>(= para que)</a:t>
            </a:r>
            <a:endParaRPr lang="es-MX" sz="3200" dirty="0">
              <a:solidFill>
                <a:schemeClr val="tx1"/>
              </a:solidFill>
            </a:endParaRPr>
          </a:p>
          <a:p>
            <a:pPr>
              <a:buFont typeface="Arial" panose="020B0604020202020204" pitchFamily="34" charset="0"/>
              <a:buChar char="•"/>
            </a:pPr>
            <a:r>
              <a:rPr lang="es-MX" sz="3200" dirty="0">
                <a:solidFill>
                  <a:schemeClr val="tx1"/>
                </a:solidFill>
              </a:rPr>
              <a:t>Es el motivo </a:t>
            </a:r>
            <a:r>
              <a:rPr lang="es-MX" sz="3200" b="1" dirty="0">
                <a:solidFill>
                  <a:schemeClr val="tx1"/>
                </a:solidFill>
              </a:rPr>
              <a:t>por que</a:t>
            </a:r>
            <a:r>
              <a:rPr lang="es-MX" sz="3200" dirty="0">
                <a:solidFill>
                  <a:schemeClr val="tx1"/>
                </a:solidFill>
              </a:rPr>
              <a:t> lo premiaron. </a:t>
            </a:r>
            <a:r>
              <a:rPr lang="es-MX" sz="3200" i="1" dirty="0">
                <a:solidFill>
                  <a:schemeClr val="tx1"/>
                </a:solidFill>
              </a:rPr>
              <a:t>(= por el cual)</a:t>
            </a:r>
            <a:endParaRPr lang="es-MX" sz="3200" dirty="0">
              <a:solidFill>
                <a:schemeClr val="tx1"/>
              </a:solidFill>
            </a:endParaRPr>
          </a:p>
          <a:p>
            <a:endParaRPr lang="es-EC" dirty="0"/>
          </a:p>
        </p:txBody>
      </p:sp>
    </p:spTree>
    <p:extLst>
      <p:ext uri="{BB962C8B-B14F-4D97-AF65-F5344CB8AC3E}">
        <p14:creationId xmlns:p14="http://schemas.microsoft.com/office/powerpoint/2010/main" val="815281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6BC781-BA6B-4D92-8327-DCC7D2BE25E2}"/>
              </a:ext>
            </a:extLst>
          </p:cNvPr>
          <p:cNvSpPr>
            <a:spLocks noGrp="1"/>
          </p:cNvSpPr>
          <p:nvPr>
            <p:ph type="title"/>
          </p:nvPr>
        </p:nvSpPr>
        <p:spPr>
          <a:xfrm>
            <a:off x="2013421" y="163504"/>
            <a:ext cx="7729728" cy="1188720"/>
          </a:xfrm>
        </p:spPr>
        <p:txBody>
          <a:bodyPr>
            <a:normAutofit fontScale="90000"/>
          </a:bodyPr>
          <a:lstStyle/>
          <a:p>
            <a:r>
              <a:rPr lang="es-MX" dirty="0"/>
              <a:t>Requisitos de la redacción: claridad, precisión, sencillez y naturalidad, concisión, originalidad</a:t>
            </a:r>
            <a:endParaRPr lang="es-419" dirty="0"/>
          </a:p>
        </p:txBody>
      </p:sp>
      <p:sp>
        <p:nvSpPr>
          <p:cNvPr id="3" name="Marcador de contenido 2">
            <a:extLst>
              <a:ext uri="{FF2B5EF4-FFF2-40B4-BE49-F238E27FC236}">
                <a16:creationId xmlns:a16="http://schemas.microsoft.com/office/drawing/2014/main" id="{2AF714FB-6A98-4CDE-B624-EAF072245956}"/>
              </a:ext>
            </a:extLst>
          </p:cNvPr>
          <p:cNvSpPr>
            <a:spLocks noGrp="1"/>
          </p:cNvSpPr>
          <p:nvPr>
            <p:ph idx="1"/>
          </p:nvPr>
        </p:nvSpPr>
        <p:spPr>
          <a:xfrm>
            <a:off x="775064" y="1576252"/>
            <a:ext cx="10380617" cy="4441371"/>
          </a:xfrm>
        </p:spPr>
        <p:txBody>
          <a:bodyPr>
            <a:noAutofit/>
          </a:bodyPr>
          <a:lstStyle/>
          <a:p>
            <a:pPr marL="0" indent="0" algn="just">
              <a:buNone/>
            </a:pPr>
            <a:r>
              <a:rPr lang="es-MX" sz="2800" dirty="0"/>
              <a:t>La expresión escrita debe ser:</a:t>
            </a:r>
          </a:p>
          <a:p>
            <a:pPr marL="0" indent="0" algn="just">
              <a:buNone/>
            </a:pPr>
            <a:r>
              <a:rPr lang="es-MX" sz="2800" dirty="0"/>
              <a:t>• Sencilla, es decir, espontánea, sin amaneramientos ni artificios.</a:t>
            </a:r>
          </a:p>
          <a:p>
            <a:pPr marL="0" indent="0" algn="just">
              <a:buNone/>
            </a:pPr>
            <a:r>
              <a:rPr lang="es-MX" sz="2800" dirty="0"/>
              <a:t>• Clara, sin ambigüedades, sin oscurantismos que afecten la expresión.</a:t>
            </a:r>
          </a:p>
          <a:p>
            <a:pPr marL="0" indent="0" algn="just">
              <a:buNone/>
            </a:pPr>
            <a:r>
              <a:rPr lang="es-MX" sz="2800" dirty="0"/>
              <a:t>• Precisa, sin palabras innecesarias o superfluas, el pensamiento debe ser conciso.</a:t>
            </a:r>
          </a:p>
          <a:p>
            <a:pPr marL="0" indent="0" algn="just">
              <a:buNone/>
            </a:pPr>
            <a:r>
              <a:rPr lang="es-MX" sz="2800" dirty="0"/>
              <a:t>• Original, evitando ser copia de otro en el modo de decir las cosas y de expresar ideas.</a:t>
            </a:r>
          </a:p>
          <a:p>
            <a:pPr marL="0" indent="0" algn="just">
              <a:buNone/>
            </a:pPr>
            <a:r>
              <a:rPr lang="es-MX" sz="2800" dirty="0"/>
              <a:t>Para el dominio de la redacción no sólo se deben tener conocimientos lingüísticos o gramaticales, también se tiene que leer correctamente y, sobre todo, escribir, pues la labor de redactar sólo se aprende redactando.</a:t>
            </a:r>
            <a:endParaRPr lang="es-419" sz="2800" dirty="0"/>
          </a:p>
        </p:txBody>
      </p:sp>
    </p:spTree>
    <p:extLst>
      <p:ext uri="{BB962C8B-B14F-4D97-AF65-F5344CB8AC3E}">
        <p14:creationId xmlns:p14="http://schemas.microsoft.com/office/powerpoint/2010/main" val="4975470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4FD0CB9-A0A9-4C66-A8C1-906AEA1DF181}"/>
              </a:ext>
            </a:extLst>
          </p:cNvPr>
          <p:cNvSpPr>
            <a:spLocks noGrp="1"/>
          </p:cNvSpPr>
          <p:nvPr>
            <p:ph idx="1"/>
          </p:nvPr>
        </p:nvSpPr>
        <p:spPr>
          <a:xfrm>
            <a:off x="541866" y="518160"/>
            <a:ext cx="11365653" cy="6630643"/>
          </a:xfrm>
        </p:spPr>
        <p:txBody>
          <a:bodyPr>
            <a:normAutofit lnSpcReduction="10000"/>
          </a:bodyPr>
          <a:lstStyle/>
          <a:p>
            <a:pPr algn="just"/>
            <a:r>
              <a:rPr lang="es-MX" sz="3600" dirty="0">
                <a:solidFill>
                  <a:srgbClr val="FF0000"/>
                </a:solidFill>
              </a:rPr>
              <a:t>Gramática: </a:t>
            </a:r>
            <a:r>
              <a:rPr lang="es-MX" sz="3600" dirty="0"/>
              <a:t>Comprender las reglas y estructuras gramaticales de un idioma, como la conjugación de verbos, la formación de oraciones, la concordancia de género y número, etc.</a:t>
            </a:r>
          </a:p>
          <a:p>
            <a:pPr algn="just"/>
            <a:r>
              <a:rPr lang="es-MX" sz="3600" dirty="0">
                <a:solidFill>
                  <a:srgbClr val="FF0000"/>
                </a:solidFill>
              </a:rPr>
              <a:t>Sintaxis: </a:t>
            </a:r>
            <a:r>
              <a:rPr lang="es-MX" sz="3600" dirty="0"/>
              <a:t>Conocer la manera en que se organizan las palabras y las frases dentro de una oración para transmitir significado de manera coherente.</a:t>
            </a:r>
          </a:p>
          <a:p>
            <a:pPr algn="just"/>
            <a:r>
              <a:rPr lang="es-MX" sz="3600" dirty="0">
                <a:solidFill>
                  <a:srgbClr val="FF0000"/>
                </a:solidFill>
              </a:rPr>
              <a:t>Semántica: </a:t>
            </a:r>
            <a:r>
              <a:rPr lang="es-MX" sz="3600" dirty="0"/>
              <a:t>Entender el significado de las palabras, cómo se relacionan entre sí y cómo se utilizan en diferentes contextos</a:t>
            </a:r>
            <a:endParaRPr lang="es-419" sz="3600" dirty="0"/>
          </a:p>
        </p:txBody>
      </p:sp>
    </p:spTree>
    <p:extLst>
      <p:ext uri="{BB962C8B-B14F-4D97-AF65-F5344CB8AC3E}">
        <p14:creationId xmlns:p14="http://schemas.microsoft.com/office/powerpoint/2010/main" val="1523469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5E0228-85FF-44CB-A012-99F4900E7CE9}"/>
              </a:ext>
            </a:extLst>
          </p:cNvPr>
          <p:cNvSpPr>
            <a:spLocks noGrp="1"/>
          </p:cNvSpPr>
          <p:nvPr>
            <p:ph type="title"/>
          </p:nvPr>
        </p:nvSpPr>
        <p:spPr>
          <a:xfrm>
            <a:off x="2019380" y="300548"/>
            <a:ext cx="7729728" cy="1188720"/>
          </a:xfrm>
        </p:spPr>
        <p:txBody>
          <a:bodyPr/>
          <a:lstStyle/>
          <a:p>
            <a:r>
              <a:rPr lang="es-MX" dirty="0"/>
              <a:t>El ensayo, estructura, clases y ejemplos.</a:t>
            </a:r>
            <a:endParaRPr lang="es-419" dirty="0"/>
          </a:p>
        </p:txBody>
      </p:sp>
      <p:sp>
        <p:nvSpPr>
          <p:cNvPr id="3" name="Marcador de contenido 2">
            <a:extLst>
              <a:ext uri="{FF2B5EF4-FFF2-40B4-BE49-F238E27FC236}">
                <a16:creationId xmlns:a16="http://schemas.microsoft.com/office/drawing/2014/main" id="{6DDBEE43-BC4A-4A9E-8E6C-1F1AF8503679}"/>
              </a:ext>
            </a:extLst>
          </p:cNvPr>
          <p:cNvSpPr>
            <a:spLocks noGrp="1"/>
          </p:cNvSpPr>
          <p:nvPr>
            <p:ph idx="1"/>
          </p:nvPr>
        </p:nvSpPr>
        <p:spPr>
          <a:xfrm>
            <a:off x="1203159" y="1886552"/>
            <a:ext cx="10414534" cy="4373240"/>
          </a:xfrm>
        </p:spPr>
        <p:txBody>
          <a:bodyPr>
            <a:normAutofit fontScale="92500" lnSpcReduction="10000"/>
          </a:bodyPr>
          <a:lstStyle/>
          <a:p>
            <a:pPr algn="just"/>
            <a:r>
              <a:rPr lang="es-MX" sz="3600" dirty="0"/>
              <a:t>Un ensayo es un tipo de escrito breve y relativamente formal en el que un autor presenta y desarrolla sus ideas sobre un tema específico. Los ensayos pueden abordar una amplia variedad de temas y pueden variar en longitud y estilo, pero generalmente siguen una estructura básica que consta de tres partes principales: introducción, desarrollo y conclusión.</a:t>
            </a:r>
            <a:endParaRPr lang="es-419" sz="3600" dirty="0"/>
          </a:p>
        </p:txBody>
      </p:sp>
    </p:spTree>
    <p:extLst>
      <p:ext uri="{BB962C8B-B14F-4D97-AF65-F5344CB8AC3E}">
        <p14:creationId xmlns:p14="http://schemas.microsoft.com/office/powerpoint/2010/main" val="2611790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3440" y="862150"/>
            <a:ext cx="9107424" cy="5663778"/>
          </a:xfrm>
        </p:spPr>
        <p:txBody>
          <a:bodyPr>
            <a:normAutofit fontScale="92500" lnSpcReduction="10000"/>
          </a:bodyPr>
          <a:lstStyle/>
          <a:p>
            <a:r>
              <a:rPr lang="es-MX" sz="2400" dirty="0"/>
              <a:t>ESTRUCTURA DE UN ENSAYO:</a:t>
            </a:r>
          </a:p>
          <a:p>
            <a:endParaRPr lang="es-MX" dirty="0"/>
          </a:p>
          <a:p>
            <a:pPr algn="just"/>
            <a:r>
              <a:rPr lang="es-MX" sz="2800" dirty="0"/>
              <a:t>Introducción:</a:t>
            </a:r>
          </a:p>
          <a:p>
            <a:pPr algn="just"/>
            <a:endParaRPr lang="es-MX" sz="2800" dirty="0"/>
          </a:p>
          <a:p>
            <a:pPr algn="just"/>
            <a:r>
              <a:rPr lang="es-MX" sz="2800" dirty="0"/>
              <a:t>Proporciona una introducción al tema que se va a tratar.</a:t>
            </a:r>
          </a:p>
          <a:p>
            <a:pPr algn="just"/>
            <a:r>
              <a:rPr lang="es-MX" sz="2800" dirty="0"/>
              <a:t>Presenta una declaración de tesis o hipótesis que resume la idea principal del ensayo.</a:t>
            </a:r>
          </a:p>
          <a:p>
            <a:pPr algn="just"/>
            <a:r>
              <a:rPr lang="es-MX" sz="2800" dirty="0"/>
              <a:t>Puede incluir información de contexto o antecedentes relevantes.</a:t>
            </a:r>
          </a:p>
          <a:p>
            <a:pPr algn="just"/>
            <a:r>
              <a:rPr lang="es-MX" sz="2800" dirty="0"/>
              <a:t>A menudo, la introducción tiene como objetivo captar la atención del lector y establecer el tono del ensayo.</a:t>
            </a:r>
            <a:endParaRPr lang="en-US" sz="2800" dirty="0"/>
          </a:p>
        </p:txBody>
      </p:sp>
    </p:spTree>
    <p:extLst>
      <p:ext uri="{BB962C8B-B14F-4D97-AF65-F5344CB8AC3E}">
        <p14:creationId xmlns:p14="http://schemas.microsoft.com/office/powerpoint/2010/main" val="19927880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0139" y="413886"/>
            <a:ext cx="11011301" cy="6444114"/>
          </a:xfrm>
        </p:spPr>
        <p:txBody>
          <a:bodyPr>
            <a:normAutofit fontScale="92500" lnSpcReduction="10000"/>
          </a:bodyPr>
          <a:lstStyle/>
          <a:p>
            <a:pPr algn="just"/>
            <a:r>
              <a:rPr lang="es-MX" sz="3200" dirty="0"/>
              <a:t>Desarrollo:</a:t>
            </a:r>
          </a:p>
          <a:p>
            <a:pPr algn="just"/>
            <a:endParaRPr lang="es-MX" sz="3200" dirty="0"/>
          </a:p>
          <a:p>
            <a:pPr algn="just"/>
            <a:r>
              <a:rPr lang="es-MX" sz="3200" dirty="0"/>
              <a:t>Esta sección constituye el cuerpo principal del ensayo y se divide en párrafos.</a:t>
            </a:r>
          </a:p>
          <a:p>
            <a:pPr algn="just"/>
            <a:r>
              <a:rPr lang="es-MX" sz="3200" dirty="0"/>
              <a:t>Cada párrafo generalmente presenta una idea o argumento específico relacionado con la tesis.</a:t>
            </a:r>
          </a:p>
          <a:p>
            <a:pPr algn="just"/>
            <a:r>
              <a:rPr lang="es-MX" sz="3200" dirty="0"/>
              <a:t>Se respalda cada idea con evidencia, ejemplos o citas de fuentes confiables.</a:t>
            </a:r>
          </a:p>
          <a:p>
            <a:pPr algn="just"/>
            <a:r>
              <a:rPr lang="es-MX" sz="3200" dirty="0"/>
              <a:t>Los párrafos se organizan de manera lógica y secuencial, y pueden estar subdivididos en subtemas si es necesario.</a:t>
            </a:r>
          </a:p>
          <a:p>
            <a:pPr algn="just"/>
            <a:r>
              <a:rPr lang="es-MX" sz="3200" dirty="0"/>
              <a:t>Se evita la divagación y se mantiene el enfoque en el tema central.</a:t>
            </a:r>
            <a:endParaRPr lang="en-US" sz="3200" dirty="0"/>
          </a:p>
        </p:txBody>
      </p:sp>
    </p:spTree>
    <p:extLst>
      <p:ext uri="{BB962C8B-B14F-4D97-AF65-F5344CB8AC3E}">
        <p14:creationId xmlns:p14="http://schemas.microsoft.com/office/powerpoint/2010/main" val="1258182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2505" y="134754"/>
            <a:ext cx="11999495" cy="6583680"/>
          </a:xfrm>
        </p:spPr>
        <p:txBody>
          <a:bodyPr>
            <a:normAutofit/>
          </a:bodyPr>
          <a:lstStyle/>
          <a:p>
            <a:pPr algn="just"/>
            <a:r>
              <a:rPr lang="es-MX" sz="3600" dirty="0"/>
              <a:t>Conclusión:</a:t>
            </a:r>
          </a:p>
          <a:p>
            <a:pPr algn="just"/>
            <a:endParaRPr lang="es-MX" sz="3600" dirty="0"/>
          </a:p>
          <a:p>
            <a:pPr algn="just"/>
            <a:r>
              <a:rPr lang="es-MX" sz="3600" dirty="0"/>
              <a:t>Resume las principales ideas y argumentos presentados en el ensayo.</a:t>
            </a:r>
          </a:p>
          <a:p>
            <a:pPr algn="just"/>
            <a:r>
              <a:rPr lang="es-MX" sz="3600" dirty="0"/>
              <a:t>Vuelve a enfocarse en la tesis y muestra cómo se han desarrollado las ideas a lo largo del ensayo.</a:t>
            </a:r>
          </a:p>
          <a:p>
            <a:pPr algn="just"/>
            <a:r>
              <a:rPr lang="es-MX" sz="3600" dirty="0"/>
              <a:t>Puede ofrecer una reflexión final o una llamada a la acción relacionada con el tema.</a:t>
            </a:r>
          </a:p>
          <a:p>
            <a:pPr algn="just"/>
            <a:r>
              <a:rPr lang="es-MX" sz="3600" dirty="0"/>
              <a:t>Debe proporcionar un cierre satisfactorio al ensayo.</a:t>
            </a:r>
            <a:endParaRPr lang="en-US" sz="3600" dirty="0"/>
          </a:p>
        </p:txBody>
      </p:sp>
    </p:spTree>
    <p:extLst>
      <p:ext uri="{BB962C8B-B14F-4D97-AF65-F5344CB8AC3E}">
        <p14:creationId xmlns:p14="http://schemas.microsoft.com/office/powerpoint/2010/main" val="3201367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5673" y="285424"/>
            <a:ext cx="7729728" cy="1188720"/>
          </a:xfrm>
        </p:spPr>
        <p:txBody>
          <a:bodyPr/>
          <a:lstStyle/>
          <a:p>
            <a:r>
              <a:rPr lang="es-MX" dirty="0"/>
              <a:t>Clases de ensayos</a:t>
            </a:r>
            <a:endParaRPr lang="en-US" dirty="0"/>
          </a:p>
        </p:txBody>
      </p:sp>
      <p:sp>
        <p:nvSpPr>
          <p:cNvPr id="3" name="Marcador de contenido 2"/>
          <p:cNvSpPr>
            <a:spLocks noGrp="1"/>
          </p:cNvSpPr>
          <p:nvPr>
            <p:ph idx="1"/>
          </p:nvPr>
        </p:nvSpPr>
        <p:spPr>
          <a:xfrm>
            <a:off x="627017" y="1967483"/>
            <a:ext cx="9988731" cy="4293979"/>
          </a:xfrm>
        </p:spPr>
        <p:txBody>
          <a:bodyPr>
            <a:noAutofit/>
          </a:bodyPr>
          <a:lstStyle/>
          <a:p>
            <a:pPr marL="0" indent="0">
              <a:buNone/>
            </a:pPr>
            <a:r>
              <a:rPr lang="es-MX" sz="2000" u="sng" dirty="0">
                <a:solidFill>
                  <a:srgbClr val="FF0000"/>
                </a:solidFill>
              </a:rPr>
              <a:t>Ensayo Argumentativo:</a:t>
            </a:r>
          </a:p>
          <a:p>
            <a:endParaRPr lang="es-MX" sz="2000" dirty="0"/>
          </a:p>
          <a:p>
            <a:r>
              <a:rPr lang="es-MX" sz="2000" dirty="0">
                <a:solidFill>
                  <a:srgbClr val="FF0000"/>
                </a:solidFill>
              </a:rPr>
              <a:t>Objetivo: </a:t>
            </a:r>
            <a:r>
              <a:rPr lang="es-MX" sz="2000" dirty="0"/>
              <a:t>Presentar un argumento o posición sobre un tema y persuadir al lector de su validez.</a:t>
            </a:r>
          </a:p>
          <a:p>
            <a:r>
              <a:rPr lang="es-MX" sz="2000" dirty="0">
                <a:solidFill>
                  <a:srgbClr val="FF0000"/>
                </a:solidFill>
              </a:rPr>
              <a:t>Características:</a:t>
            </a:r>
          </a:p>
          <a:p>
            <a:r>
              <a:rPr lang="es-MX" sz="2000" dirty="0"/>
              <a:t>Presenta una tesis clara y argumentativa en la introducción.</a:t>
            </a:r>
          </a:p>
          <a:p>
            <a:r>
              <a:rPr lang="es-MX" sz="2000" dirty="0"/>
              <a:t>Proporciona evidencia sólida, como datos, estadísticas, ejemplos y testimonios, para respaldar el argumento.</a:t>
            </a:r>
          </a:p>
          <a:p>
            <a:r>
              <a:rPr lang="es-MX" sz="2000" dirty="0"/>
              <a:t>Refuta posibles objeciones o puntos de vista contrarios.</a:t>
            </a:r>
          </a:p>
          <a:p>
            <a:r>
              <a:rPr lang="es-MX" sz="2000" dirty="0"/>
              <a:t>Concluye reafirmando la tesis y destacando la importancia del argumento.</a:t>
            </a:r>
            <a:endParaRPr lang="en-US" sz="2000" dirty="0"/>
          </a:p>
        </p:txBody>
      </p:sp>
    </p:spTree>
    <p:extLst>
      <p:ext uri="{BB962C8B-B14F-4D97-AF65-F5344CB8AC3E}">
        <p14:creationId xmlns:p14="http://schemas.microsoft.com/office/powerpoint/2010/main" val="1124921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0263" y="670560"/>
            <a:ext cx="10816046" cy="5738949"/>
          </a:xfrm>
        </p:spPr>
        <p:txBody>
          <a:bodyPr>
            <a:normAutofit/>
          </a:bodyPr>
          <a:lstStyle/>
          <a:p>
            <a:pPr algn="just"/>
            <a:r>
              <a:rPr lang="es-MX" sz="3200" dirty="0">
                <a:solidFill>
                  <a:srgbClr val="FF0000"/>
                </a:solidFill>
              </a:rPr>
              <a:t>Escribe con pasión: </a:t>
            </a:r>
            <a:r>
              <a:rPr lang="es-MX" sz="3200" dirty="0"/>
              <a:t>Cuando escribas sobre algo que te apasiona, tu entusiasmo se reflejará en tu trabajo y atraerá a tus lectores.</a:t>
            </a:r>
          </a:p>
          <a:p>
            <a:pPr algn="just"/>
            <a:r>
              <a:rPr lang="es-MX" sz="3200" dirty="0">
                <a:solidFill>
                  <a:srgbClr val="FF0000"/>
                </a:solidFill>
              </a:rPr>
              <a:t>Ten paciencia: </a:t>
            </a:r>
            <a:r>
              <a:rPr lang="es-MX" sz="3200" dirty="0"/>
              <a:t>La escritura puede ser desafiante, y mejorar lleva tiempo. No te desanimes si no ves resultados inmediatos.</a:t>
            </a:r>
          </a:p>
          <a:p>
            <a:pPr marL="0" indent="0" algn="just">
              <a:buNone/>
            </a:pPr>
            <a:r>
              <a:rPr lang="es-MX" sz="3200" dirty="0"/>
              <a:t>Recuerda que la escritura es un proceso creativo y personal. No hay una  forma "correcta" de escribir, pero seguir estos consejos les ayudará a comunicarse de manera más efectiva a través de sus palabras escritas.</a:t>
            </a:r>
            <a:endParaRPr lang="en-US" sz="3200" dirty="0"/>
          </a:p>
        </p:txBody>
      </p:sp>
    </p:spTree>
    <p:extLst>
      <p:ext uri="{BB962C8B-B14F-4D97-AF65-F5344CB8AC3E}">
        <p14:creationId xmlns:p14="http://schemas.microsoft.com/office/powerpoint/2010/main" val="42683826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2183" y="1262743"/>
            <a:ext cx="10624457" cy="4963885"/>
          </a:xfrm>
        </p:spPr>
        <p:txBody>
          <a:bodyPr>
            <a:noAutofit/>
          </a:bodyPr>
          <a:lstStyle/>
          <a:p>
            <a:pPr marL="0" indent="0" algn="just">
              <a:buNone/>
            </a:pPr>
            <a:r>
              <a:rPr lang="es-MX" sz="2800" u="sng" dirty="0">
                <a:solidFill>
                  <a:srgbClr val="FF0000"/>
                </a:solidFill>
              </a:rPr>
              <a:t>Ensayo Expositivo o Informativo:</a:t>
            </a:r>
          </a:p>
          <a:p>
            <a:pPr algn="just"/>
            <a:endParaRPr lang="es-MX" sz="2800" dirty="0"/>
          </a:p>
          <a:p>
            <a:pPr algn="just"/>
            <a:r>
              <a:rPr lang="es-MX" sz="2800" dirty="0">
                <a:solidFill>
                  <a:srgbClr val="FF0000"/>
                </a:solidFill>
              </a:rPr>
              <a:t>Objetivo: </a:t>
            </a:r>
            <a:r>
              <a:rPr lang="es-MX" sz="2800" dirty="0"/>
              <a:t>Proporcionar información objetiva y detallada sobre un tema.</a:t>
            </a:r>
          </a:p>
          <a:p>
            <a:pPr algn="just"/>
            <a:r>
              <a:rPr lang="es-MX" sz="2800" dirty="0">
                <a:solidFill>
                  <a:srgbClr val="FF0000"/>
                </a:solidFill>
              </a:rPr>
              <a:t>Características:</a:t>
            </a:r>
          </a:p>
          <a:p>
            <a:pPr algn="just"/>
            <a:r>
              <a:rPr lang="es-MX" sz="2800" dirty="0"/>
              <a:t>Se enfoca en la presentación imparcial de hechos y detalles.</a:t>
            </a:r>
          </a:p>
          <a:p>
            <a:pPr algn="just"/>
            <a:r>
              <a:rPr lang="es-MX" sz="2800" dirty="0"/>
              <a:t>No expresa una opinión personal ni argumento.</a:t>
            </a:r>
          </a:p>
          <a:p>
            <a:pPr algn="just"/>
            <a:r>
              <a:rPr lang="es-MX" sz="2800" dirty="0"/>
              <a:t>Utiliza organización lógica y estructura clara para transmitir información de manera efectiva.</a:t>
            </a:r>
          </a:p>
          <a:p>
            <a:pPr algn="just"/>
            <a:r>
              <a:rPr lang="es-MX" sz="2800" dirty="0"/>
              <a:t>Ejemplos comunes incluyen ensayos científicos, históricos o educativos.</a:t>
            </a:r>
            <a:endParaRPr lang="en-US" sz="2800" dirty="0"/>
          </a:p>
        </p:txBody>
      </p:sp>
    </p:spTree>
    <p:extLst>
      <p:ext uri="{BB962C8B-B14F-4D97-AF65-F5344CB8AC3E}">
        <p14:creationId xmlns:p14="http://schemas.microsoft.com/office/powerpoint/2010/main" val="23121652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40525" y="905691"/>
            <a:ext cx="10354491" cy="5364479"/>
          </a:xfrm>
        </p:spPr>
        <p:txBody>
          <a:bodyPr>
            <a:noAutofit/>
          </a:bodyPr>
          <a:lstStyle/>
          <a:p>
            <a:pPr marL="0" indent="0" algn="just">
              <a:buNone/>
            </a:pPr>
            <a:r>
              <a:rPr lang="es-MX" sz="2800" u="sng" dirty="0">
                <a:solidFill>
                  <a:srgbClr val="FF0000"/>
                </a:solidFill>
              </a:rPr>
              <a:t>Ensayo Descriptivo:</a:t>
            </a:r>
          </a:p>
          <a:p>
            <a:pPr algn="just"/>
            <a:endParaRPr lang="es-MX" sz="2800" dirty="0"/>
          </a:p>
          <a:p>
            <a:pPr algn="just"/>
            <a:r>
              <a:rPr lang="es-MX" sz="2800" dirty="0">
                <a:solidFill>
                  <a:srgbClr val="FF0000"/>
                </a:solidFill>
              </a:rPr>
              <a:t>Objetivo: </a:t>
            </a:r>
            <a:r>
              <a:rPr lang="es-MX" sz="2800" dirty="0"/>
              <a:t>Describir un tema de manera vívida y sensorial para que el lector pueda visualizarlo.</a:t>
            </a:r>
          </a:p>
          <a:p>
            <a:pPr algn="just"/>
            <a:r>
              <a:rPr lang="es-MX" sz="2800" dirty="0">
                <a:solidFill>
                  <a:srgbClr val="FF0000"/>
                </a:solidFill>
              </a:rPr>
              <a:t>Características:</a:t>
            </a:r>
          </a:p>
          <a:p>
            <a:pPr algn="just"/>
            <a:r>
              <a:rPr lang="es-MX" sz="2800" dirty="0"/>
              <a:t>Emplea lenguaje descriptivo y figurativo para crear imágenes en la mente del lector.</a:t>
            </a:r>
          </a:p>
          <a:p>
            <a:pPr algn="just"/>
            <a:r>
              <a:rPr lang="es-MX" sz="2800" dirty="0"/>
              <a:t>Se enfoca en detalles sensoriales como aspecto, sonido, olor, sabor y tacto.</a:t>
            </a:r>
          </a:p>
          <a:p>
            <a:pPr algn="just"/>
            <a:r>
              <a:rPr lang="es-MX" sz="2800" dirty="0"/>
              <a:t>Puede utilizar metáforas y comparaciones para hacer la descripción más vívida.</a:t>
            </a:r>
            <a:endParaRPr lang="en-US" sz="2800" dirty="0"/>
          </a:p>
        </p:txBody>
      </p:sp>
    </p:spTree>
    <p:extLst>
      <p:ext uri="{BB962C8B-B14F-4D97-AF65-F5344CB8AC3E}">
        <p14:creationId xmlns:p14="http://schemas.microsoft.com/office/powerpoint/2010/main" val="17245590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1189" y="809897"/>
            <a:ext cx="10450285" cy="5512525"/>
          </a:xfrm>
        </p:spPr>
        <p:txBody>
          <a:bodyPr>
            <a:normAutofit lnSpcReduction="10000"/>
          </a:bodyPr>
          <a:lstStyle/>
          <a:p>
            <a:pPr marL="0" indent="0">
              <a:buNone/>
            </a:pPr>
            <a:r>
              <a:rPr lang="es-MX" sz="2800" u="sng" dirty="0">
                <a:solidFill>
                  <a:srgbClr val="FF0000"/>
                </a:solidFill>
              </a:rPr>
              <a:t>Ensayo Narrativo:</a:t>
            </a:r>
          </a:p>
          <a:p>
            <a:endParaRPr lang="es-MX" sz="2800" dirty="0"/>
          </a:p>
          <a:p>
            <a:r>
              <a:rPr lang="es-MX" sz="2800" dirty="0">
                <a:solidFill>
                  <a:srgbClr val="FF0000"/>
                </a:solidFill>
              </a:rPr>
              <a:t>Objetivo: </a:t>
            </a:r>
            <a:r>
              <a:rPr lang="es-MX" sz="2800" dirty="0"/>
              <a:t>Contar una historia o experiencia personal relacionada con el tema y extraer lecciones o significados de la narración.</a:t>
            </a:r>
          </a:p>
          <a:p>
            <a:r>
              <a:rPr lang="es-MX" sz="2800" dirty="0">
                <a:solidFill>
                  <a:srgbClr val="FF0000"/>
                </a:solidFill>
              </a:rPr>
              <a:t>Características:</a:t>
            </a:r>
          </a:p>
          <a:p>
            <a:r>
              <a:rPr lang="es-MX" sz="2800" dirty="0"/>
              <a:t>Utiliza una estructura narrativa con elementos como introducción, desarrollo, clímax y resolución.</a:t>
            </a:r>
          </a:p>
          <a:p>
            <a:r>
              <a:rPr lang="es-MX" sz="2800" dirty="0"/>
              <a:t>Incluye detalles específicos para crear una conexión emocional con el lector.</a:t>
            </a:r>
          </a:p>
          <a:p>
            <a:r>
              <a:rPr lang="es-MX" sz="2800" dirty="0"/>
              <a:t>Ofrece reflexiones o moralejas al final de la narración.</a:t>
            </a:r>
            <a:endParaRPr lang="en-US" sz="2800" dirty="0"/>
          </a:p>
        </p:txBody>
      </p:sp>
    </p:spTree>
    <p:extLst>
      <p:ext uri="{BB962C8B-B14F-4D97-AF65-F5344CB8AC3E}">
        <p14:creationId xmlns:p14="http://schemas.microsoft.com/office/powerpoint/2010/main" val="20841823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6057" y="679269"/>
            <a:ext cx="10998926" cy="5765073"/>
          </a:xfrm>
        </p:spPr>
        <p:txBody>
          <a:bodyPr>
            <a:normAutofit fontScale="92500" lnSpcReduction="20000"/>
          </a:bodyPr>
          <a:lstStyle/>
          <a:p>
            <a:r>
              <a:rPr lang="es-MX" sz="3200" u="sng" dirty="0">
                <a:solidFill>
                  <a:srgbClr val="FF0000"/>
                </a:solidFill>
              </a:rPr>
              <a:t>Ensayo Comparativo:</a:t>
            </a:r>
          </a:p>
          <a:p>
            <a:endParaRPr lang="es-MX" sz="3200" dirty="0"/>
          </a:p>
          <a:p>
            <a:r>
              <a:rPr lang="es-MX" sz="3200" dirty="0">
                <a:solidFill>
                  <a:srgbClr val="FF0000"/>
                </a:solidFill>
              </a:rPr>
              <a:t>Objetivo: </a:t>
            </a:r>
            <a:r>
              <a:rPr lang="es-MX" sz="3200" dirty="0"/>
              <a:t>Comparar y contrastar dos o más temas, destacando similitudes y diferencias.</a:t>
            </a:r>
          </a:p>
          <a:p>
            <a:r>
              <a:rPr lang="es-MX" sz="3200" dirty="0">
                <a:solidFill>
                  <a:srgbClr val="FF0000"/>
                </a:solidFill>
              </a:rPr>
              <a:t>Características:</a:t>
            </a:r>
          </a:p>
          <a:p>
            <a:r>
              <a:rPr lang="es-MX" sz="3200" dirty="0"/>
              <a:t>Organiza la estructura del ensayo en torno a las comparaciones, dividiendo el texto en secciones por tema.</a:t>
            </a:r>
          </a:p>
          <a:p>
            <a:r>
              <a:rPr lang="es-MX" sz="3200" dirty="0"/>
              <a:t>Proporciona evidencia para respaldar las comparaciones.</a:t>
            </a:r>
          </a:p>
          <a:p>
            <a:r>
              <a:rPr lang="es-MX" sz="3200" dirty="0"/>
              <a:t>Puede concluir resumiendo las similitudes y diferencias clave.</a:t>
            </a:r>
            <a:endParaRPr lang="en-US" sz="3200" dirty="0"/>
          </a:p>
        </p:txBody>
      </p:sp>
    </p:spTree>
    <p:extLst>
      <p:ext uri="{BB962C8B-B14F-4D97-AF65-F5344CB8AC3E}">
        <p14:creationId xmlns:p14="http://schemas.microsoft.com/office/powerpoint/2010/main" val="1233134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6983" y="687977"/>
            <a:ext cx="10554788" cy="5643153"/>
          </a:xfrm>
        </p:spPr>
        <p:txBody>
          <a:bodyPr>
            <a:normAutofit/>
          </a:bodyPr>
          <a:lstStyle/>
          <a:p>
            <a:pPr algn="just"/>
            <a:r>
              <a:rPr lang="es-MX" sz="2800" u="sng" dirty="0">
                <a:solidFill>
                  <a:srgbClr val="FF0000"/>
                </a:solidFill>
              </a:rPr>
              <a:t>Ensayo de Causa y Efecto:</a:t>
            </a:r>
          </a:p>
          <a:p>
            <a:pPr algn="just"/>
            <a:endParaRPr lang="es-MX" sz="2800" dirty="0"/>
          </a:p>
          <a:p>
            <a:pPr algn="just"/>
            <a:r>
              <a:rPr lang="es-MX" sz="2800" dirty="0">
                <a:solidFill>
                  <a:srgbClr val="FF0000"/>
                </a:solidFill>
              </a:rPr>
              <a:t>Objetivo: </a:t>
            </a:r>
            <a:r>
              <a:rPr lang="es-MX" sz="2800" dirty="0"/>
              <a:t>Analizar y explicar las relaciones de causa y efecto entre eventos o situaciones.</a:t>
            </a:r>
          </a:p>
          <a:p>
            <a:pPr algn="just"/>
            <a:r>
              <a:rPr lang="es-MX" sz="2800" dirty="0">
                <a:solidFill>
                  <a:srgbClr val="FF0000"/>
                </a:solidFill>
              </a:rPr>
              <a:t>Características:</a:t>
            </a:r>
          </a:p>
          <a:p>
            <a:pPr algn="just"/>
            <a:r>
              <a:rPr lang="es-MX" sz="2800" dirty="0"/>
              <a:t>Identifica una causa principal y analiza cómo conduce a uno o varios efectos.</a:t>
            </a:r>
          </a:p>
          <a:p>
            <a:pPr algn="just"/>
            <a:r>
              <a:rPr lang="es-MX" sz="2800" dirty="0"/>
              <a:t>Proporciona ejemplos y evidencia para respaldar la conexión de causa y efecto.</a:t>
            </a:r>
          </a:p>
          <a:p>
            <a:pPr algn="just"/>
            <a:r>
              <a:rPr lang="es-MX" sz="2800" dirty="0"/>
              <a:t>Puede explorar efectos secundarios o encadenados.</a:t>
            </a:r>
            <a:endParaRPr lang="en-US" sz="2800" dirty="0"/>
          </a:p>
        </p:txBody>
      </p:sp>
    </p:spTree>
    <p:extLst>
      <p:ext uri="{BB962C8B-B14F-4D97-AF65-F5344CB8AC3E}">
        <p14:creationId xmlns:p14="http://schemas.microsoft.com/office/powerpoint/2010/main" val="23783764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490FC-2081-4AF4-B6C6-D9EC21549826}"/>
              </a:ext>
            </a:extLst>
          </p:cNvPr>
          <p:cNvSpPr>
            <a:spLocks noGrp="1"/>
          </p:cNvSpPr>
          <p:nvPr>
            <p:ph type="title"/>
          </p:nvPr>
        </p:nvSpPr>
        <p:spPr>
          <a:xfrm>
            <a:off x="2083090" y="268006"/>
            <a:ext cx="7729728" cy="698645"/>
          </a:xfrm>
        </p:spPr>
        <p:txBody>
          <a:bodyPr>
            <a:normAutofit/>
          </a:bodyPr>
          <a:lstStyle/>
          <a:p>
            <a:r>
              <a:rPr lang="es-419" dirty="0"/>
              <a:t>LÉXICO Y SEMÁNTICA</a:t>
            </a:r>
          </a:p>
        </p:txBody>
      </p:sp>
      <p:sp>
        <p:nvSpPr>
          <p:cNvPr id="3" name="Marcador de contenido 2">
            <a:extLst>
              <a:ext uri="{FF2B5EF4-FFF2-40B4-BE49-F238E27FC236}">
                <a16:creationId xmlns:a16="http://schemas.microsoft.com/office/drawing/2014/main" id="{AA6F79C1-439F-48F3-8F3B-56EE8CA0B5B6}"/>
              </a:ext>
            </a:extLst>
          </p:cNvPr>
          <p:cNvSpPr>
            <a:spLocks noGrp="1"/>
          </p:cNvSpPr>
          <p:nvPr>
            <p:ph idx="1"/>
          </p:nvPr>
        </p:nvSpPr>
        <p:spPr>
          <a:xfrm>
            <a:off x="766353" y="1271451"/>
            <a:ext cx="10859589" cy="5199017"/>
          </a:xfrm>
        </p:spPr>
        <p:txBody>
          <a:bodyPr>
            <a:normAutofit fontScale="92500"/>
          </a:bodyPr>
          <a:lstStyle/>
          <a:p>
            <a:pPr marL="0" indent="0">
              <a:buNone/>
            </a:pPr>
            <a:r>
              <a:rPr lang="es-MX" u="sng" dirty="0">
                <a:solidFill>
                  <a:srgbClr val="FF0000"/>
                </a:solidFill>
              </a:rPr>
              <a:t>LÉXICO:</a:t>
            </a:r>
          </a:p>
          <a:p>
            <a:pPr algn="just"/>
            <a:r>
              <a:rPr lang="es-MX" sz="2000" dirty="0"/>
              <a:t>El léxico se refiere al conjunto de palabras o vocabulario que forma parte de un idioma. Es el inventario de palabras que una comunidad de hablantes utiliza para comunicarse. El léxico incluye no solo las palabras que se utilizan comúnmente, sino también términos especializados, jerga y neologismos (</a:t>
            </a:r>
            <a:r>
              <a:rPr lang="es-MX" dirty="0"/>
              <a:t>es una palabra o expresión recién creada o adoptada en un idioma), ejemplo: internet, selfie, blog. </a:t>
            </a:r>
            <a:endParaRPr lang="es-MX" sz="2000" dirty="0"/>
          </a:p>
          <a:p>
            <a:pPr algn="just"/>
            <a:r>
              <a:rPr lang="es-MX" sz="2000" u="sng" dirty="0">
                <a:solidFill>
                  <a:srgbClr val="FF0000"/>
                </a:solidFill>
              </a:rPr>
              <a:t>Palabras en el léxico: </a:t>
            </a:r>
            <a:r>
              <a:rPr lang="es-MX" sz="2000" dirty="0"/>
              <a:t>El léxico abarca todas las palabras que existen en un idioma, desde sustantivos (nombres), adjetivos, verbos y adverbios hasta preposiciones, conjunciones y palabras funcionales como artículos y pronombres.</a:t>
            </a:r>
          </a:p>
          <a:p>
            <a:pPr algn="just"/>
            <a:r>
              <a:rPr lang="es-MX" sz="2000" u="sng" dirty="0">
                <a:solidFill>
                  <a:srgbClr val="FF0000"/>
                </a:solidFill>
              </a:rPr>
              <a:t>Ampliación y cambio del léxico: </a:t>
            </a:r>
            <a:r>
              <a:rPr lang="es-MX" sz="2000" dirty="0"/>
              <a:t>El léxico de un idioma puede cambiar con el tiempo debido a la evolución del lenguaje, la influencia de otras lenguas, avances tecnológicos y cambios culturales. Nuevas palabras pueden ser adoptadas (como las relacionadas con la tecnología), y otras pueden caer en desuso.</a:t>
            </a:r>
          </a:p>
          <a:p>
            <a:pPr algn="just"/>
            <a:r>
              <a:rPr lang="es-MX" sz="2000" u="sng" dirty="0">
                <a:solidFill>
                  <a:srgbClr val="FF0000"/>
                </a:solidFill>
              </a:rPr>
              <a:t>Dialectos y léxico regional: </a:t>
            </a:r>
            <a:r>
              <a:rPr lang="es-MX" sz="2000" dirty="0"/>
              <a:t>En diferentes regiones geográficas o comunidades lingüísticas, es común encontrar variaciones en el léxico. Algunas palabras o expresiones pueden ser específicas de una región o grupo social (pueblo montubio).</a:t>
            </a:r>
            <a:endParaRPr lang="es-419" sz="2000" dirty="0"/>
          </a:p>
        </p:txBody>
      </p:sp>
    </p:spTree>
    <p:extLst>
      <p:ext uri="{BB962C8B-B14F-4D97-AF65-F5344CB8AC3E}">
        <p14:creationId xmlns:p14="http://schemas.microsoft.com/office/powerpoint/2010/main" val="42667082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2461" y="302841"/>
            <a:ext cx="7729728" cy="785731"/>
          </a:xfrm>
        </p:spPr>
        <p:txBody>
          <a:bodyPr>
            <a:normAutofit fontScale="90000"/>
          </a:bodyPr>
          <a:lstStyle/>
          <a:p>
            <a:r>
              <a:rPr lang="es-MX" sz="3100" dirty="0"/>
              <a:t>Semántica</a:t>
            </a:r>
            <a:br>
              <a:rPr lang="es-MX" dirty="0"/>
            </a:br>
            <a:endParaRPr lang="en-US" dirty="0"/>
          </a:p>
        </p:txBody>
      </p:sp>
      <p:sp>
        <p:nvSpPr>
          <p:cNvPr id="3" name="Marcador de contenido 2"/>
          <p:cNvSpPr>
            <a:spLocks noGrp="1"/>
          </p:cNvSpPr>
          <p:nvPr>
            <p:ph idx="1"/>
          </p:nvPr>
        </p:nvSpPr>
        <p:spPr>
          <a:xfrm>
            <a:off x="714103" y="1497874"/>
            <a:ext cx="10685417" cy="4911635"/>
          </a:xfrm>
        </p:spPr>
        <p:txBody>
          <a:bodyPr>
            <a:normAutofit fontScale="92500" lnSpcReduction="10000"/>
          </a:bodyPr>
          <a:lstStyle/>
          <a:p>
            <a:pPr algn="just"/>
            <a:r>
              <a:rPr lang="es-MX" sz="3200" dirty="0"/>
              <a:t>La semántica es una rama de la lingüística que se enfoca en el estudio del significado en el lenguaje. Se ocupa de analizar cómo las palabras, frases, oraciones y discursos transmiten significado, y cómo las personas interpretan y comprenden ese significado. </a:t>
            </a:r>
          </a:p>
          <a:p>
            <a:pPr algn="just"/>
            <a:r>
              <a:rPr lang="es-MX" sz="3200" dirty="0">
                <a:solidFill>
                  <a:srgbClr val="FF0000"/>
                </a:solidFill>
              </a:rPr>
              <a:t>Campo Semántico: </a:t>
            </a:r>
            <a:r>
              <a:rPr lang="es-MX" sz="3200" dirty="0"/>
              <a:t>Un campo semántico es un conjunto de palabras relacionadas que comparten un tema o concepto común. Por ejemplo, el campo semántico de "ropa" incluye palabras como pantalones, camisas, vestidos, sombreros, etc.</a:t>
            </a:r>
          </a:p>
        </p:txBody>
      </p:sp>
    </p:spTree>
    <p:extLst>
      <p:ext uri="{BB962C8B-B14F-4D97-AF65-F5344CB8AC3E}">
        <p14:creationId xmlns:p14="http://schemas.microsoft.com/office/powerpoint/2010/main" val="22751500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0561" y="1079863"/>
            <a:ext cx="10763794" cy="5242559"/>
          </a:xfrm>
        </p:spPr>
        <p:txBody>
          <a:bodyPr>
            <a:normAutofit fontScale="92500"/>
          </a:bodyPr>
          <a:lstStyle/>
          <a:p>
            <a:pPr algn="just"/>
            <a:r>
              <a:rPr lang="es-MX" sz="3200" dirty="0">
                <a:solidFill>
                  <a:srgbClr val="FF0000"/>
                </a:solidFill>
              </a:rPr>
              <a:t>Polisemia y homonimia: </a:t>
            </a:r>
            <a:r>
              <a:rPr lang="es-MX" sz="3200" dirty="0"/>
              <a:t>La polisemia es cuando una palabra tiene múltiples significados relacionados. Por ejemplo, "banco" puede referirse a una institución financiera o a un asiento. La homonimia se produce cuando dos palabras distintas tienen la misma forma, como "vino" (la bebida) y "vino" (del verbo "venir").</a:t>
            </a:r>
          </a:p>
          <a:p>
            <a:pPr algn="just"/>
            <a:r>
              <a:rPr lang="es-MX" sz="3200" dirty="0">
                <a:solidFill>
                  <a:srgbClr val="FF0000"/>
                </a:solidFill>
              </a:rPr>
              <a:t>Sinonimia y antonimia: </a:t>
            </a:r>
            <a:r>
              <a:rPr lang="es-MX" sz="3200" dirty="0"/>
              <a:t>La sinonimia se refiere a palabras que tienen significados similares, como "rápido" y "veloz". La antonimia implica palabras que tienen significados opuestos, como "caliente" y "frío".</a:t>
            </a:r>
            <a:endParaRPr lang="en-US" sz="3200" dirty="0"/>
          </a:p>
        </p:txBody>
      </p:sp>
    </p:spTree>
    <p:extLst>
      <p:ext uri="{BB962C8B-B14F-4D97-AF65-F5344CB8AC3E}">
        <p14:creationId xmlns:p14="http://schemas.microsoft.com/office/powerpoint/2010/main" val="34287340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A39B4-47DB-41F8-A24D-2E78E1B9E675}"/>
              </a:ext>
            </a:extLst>
          </p:cNvPr>
          <p:cNvSpPr>
            <a:spLocks noGrp="1"/>
          </p:cNvSpPr>
          <p:nvPr>
            <p:ph type="title"/>
          </p:nvPr>
        </p:nvSpPr>
        <p:spPr>
          <a:xfrm>
            <a:off x="2022130" y="285423"/>
            <a:ext cx="7729728" cy="707354"/>
          </a:xfrm>
        </p:spPr>
        <p:txBody>
          <a:bodyPr>
            <a:normAutofit/>
          </a:bodyPr>
          <a:lstStyle/>
          <a:p>
            <a:r>
              <a:rPr lang="es-419" dirty="0"/>
              <a:t>Sinónimos y antónimos</a:t>
            </a:r>
          </a:p>
        </p:txBody>
      </p:sp>
      <p:sp>
        <p:nvSpPr>
          <p:cNvPr id="3" name="Marcador de contenido 2">
            <a:extLst>
              <a:ext uri="{FF2B5EF4-FFF2-40B4-BE49-F238E27FC236}">
                <a16:creationId xmlns:a16="http://schemas.microsoft.com/office/drawing/2014/main" id="{95EFD30B-C8C8-41D0-9761-EB78A30F0E35}"/>
              </a:ext>
            </a:extLst>
          </p:cNvPr>
          <p:cNvSpPr>
            <a:spLocks noGrp="1"/>
          </p:cNvSpPr>
          <p:nvPr>
            <p:ph idx="1"/>
          </p:nvPr>
        </p:nvSpPr>
        <p:spPr>
          <a:xfrm>
            <a:off x="679269" y="1306286"/>
            <a:ext cx="10981508" cy="5216434"/>
          </a:xfrm>
        </p:spPr>
        <p:txBody>
          <a:bodyPr>
            <a:normAutofit/>
          </a:bodyPr>
          <a:lstStyle/>
          <a:p>
            <a:pPr algn="just"/>
            <a:r>
              <a:rPr lang="es-MX" sz="3600" u="sng" dirty="0">
                <a:solidFill>
                  <a:srgbClr val="FF0000"/>
                </a:solidFill>
              </a:rPr>
              <a:t>Sinónimos:</a:t>
            </a:r>
          </a:p>
          <a:p>
            <a:pPr algn="just"/>
            <a:r>
              <a:rPr lang="es-MX" sz="3600" dirty="0"/>
              <a:t>Los sinónimos son palabras que tienen significados similares o casi idénticos. Esto significa que puedes utilizar un sinónimo en lugar de otra palabra en una oración sin cambiar el significado de la oración en general. Los sinónimos son útiles para evitar la repetición en el lenguaje y para expresar matices diferentes.</a:t>
            </a:r>
            <a:endParaRPr lang="es-419" sz="3600" dirty="0"/>
          </a:p>
        </p:txBody>
      </p:sp>
    </p:spTree>
    <p:extLst>
      <p:ext uri="{BB962C8B-B14F-4D97-AF65-F5344CB8AC3E}">
        <p14:creationId xmlns:p14="http://schemas.microsoft.com/office/powerpoint/2010/main" val="22750117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2149" y="827314"/>
            <a:ext cx="10363200" cy="5259977"/>
          </a:xfrm>
        </p:spPr>
        <p:txBody>
          <a:bodyPr>
            <a:normAutofit/>
          </a:bodyPr>
          <a:lstStyle/>
          <a:p>
            <a:pPr marL="0" indent="0" algn="just">
              <a:buNone/>
            </a:pPr>
            <a:r>
              <a:rPr lang="es-MX" sz="3200" dirty="0">
                <a:solidFill>
                  <a:srgbClr val="FF0000"/>
                </a:solidFill>
              </a:rPr>
              <a:t>Ejemplos de sinónimos:</a:t>
            </a:r>
          </a:p>
          <a:p>
            <a:pPr algn="just"/>
            <a:r>
              <a:rPr lang="es-MX" sz="3200" dirty="0"/>
              <a:t>Feliz y alegre: Ambas palabras significan sentirse bien y contento.</a:t>
            </a:r>
          </a:p>
          <a:p>
            <a:pPr algn="just"/>
            <a:r>
              <a:rPr lang="es-MX" sz="3200" dirty="0"/>
              <a:t>Rápido y veloz: Ambas indican velocidad o rapidez.</a:t>
            </a:r>
          </a:p>
          <a:p>
            <a:pPr algn="just"/>
            <a:r>
              <a:rPr lang="es-MX" sz="3200" dirty="0"/>
              <a:t>Comenzar y iniciar: Significan empezar algo.</a:t>
            </a:r>
          </a:p>
          <a:p>
            <a:pPr algn="just"/>
            <a:r>
              <a:rPr lang="es-MX" sz="3200" dirty="0"/>
              <a:t>Casa y hogar: Aunque tienen connotaciones ligeramente diferentes, ambos términos se refieren al lugar donde vive alguien.</a:t>
            </a:r>
            <a:endParaRPr lang="en-US" sz="3200" dirty="0"/>
          </a:p>
        </p:txBody>
      </p:sp>
    </p:spTree>
    <p:extLst>
      <p:ext uri="{BB962C8B-B14F-4D97-AF65-F5344CB8AC3E}">
        <p14:creationId xmlns:p14="http://schemas.microsoft.com/office/powerpoint/2010/main" val="599147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591F94-1B4B-48B4-A864-CE14F0BFB9BD}"/>
              </a:ext>
            </a:extLst>
          </p:cNvPr>
          <p:cNvSpPr>
            <a:spLocks noGrp="1"/>
          </p:cNvSpPr>
          <p:nvPr>
            <p:ph type="title"/>
          </p:nvPr>
        </p:nvSpPr>
        <p:spPr>
          <a:xfrm>
            <a:off x="1740248" y="0"/>
            <a:ext cx="7729728" cy="770021"/>
          </a:xfrm>
        </p:spPr>
        <p:txBody>
          <a:bodyPr/>
          <a:lstStyle/>
          <a:p>
            <a:r>
              <a:rPr lang="es-MX" dirty="0"/>
              <a:t>Características de la oración</a:t>
            </a:r>
            <a:endParaRPr lang="es-419" dirty="0"/>
          </a:p>
        </p:txBody>
      </p:sp>
      <p:sp>
        <p:nvSpPr>
          <p:cNvPr id="3" name="Marcador de contenido 2">
            <a:extLst>
              <a:ext uri="{FF2B5EF4-FFF2-40B4-BE49-F238E27FC236}">
                <a16:creationId xmlns:a16="http://schemas.microsoft.com/office/drawing/2014/main" id="{F03441FC-71AA-47BE-8B47-EFA26E4BC76F}"/>
              </a:ext>
            </a:extLst>
          </p:cNvPr>
          <p:cNvSpPr>
            <a:spLocks noGrp="1"/>
          </p:cNvSpPr>
          <p:nvPr>
            <p:ph idx="1"/>
          </p:nvPr>
        </p:nvSpPr>
        <p:spPr>
          <a:xfrm>
            <a:off x="481263" y="1058779"/>
            <a:ext cx="11097929" cy="5799221"/>
          </a:xfrm>
        </p:spPr>
        <p:txBody>
          <a:bodyPr>
            <a:normAutofit fontScale="40000" lnSpcReduction="20000"/>
          </a:bodyPr>
          <a:lstStyle/>
          <a:p>
            <a:pPr algn="just"/>
            <a:r>
              <a:rPr lang="es-MX" sz="6000" u="sng" dirty="0">
                <a:solidFill>
                  <a:srgbClr val="FF0000"/>
                </a:solidFill>
              </a:rPr>
              <a:t>Oración:</a:t>
            </a:r>
          </a:p>
          <a:p>
            <a:pPr algn="just"/>
            <a:r>
              <a:rPr lang="es-MX" sz="6000" dirty="0"/>
              <a:t>La oración es una estructura gramatical que expresa una idea completa, y se caracteriza por tener un sentido completo y una estructura básica que incluye un sujeto y un predicado, </a:t>
            </a:r>
            <a:r>
              <a:rPr kumimoji="0" lang="es-MX" sz="60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transmitir información, expresar preguntas, exclamaciones o deseos, y formar la base de la comunicación en el lenguaje. </a:t>
            </a:r>
            <a:r>
              <a:rPr lang="es-MX" sz="6000" dirty="0"/>
              <a:t>Sus principales características son:</a:t>
            </a:r>
          </a:p>
          <a:p>
            <a:pPr marL="0" indent="0" algn="just">
              <a:buNone/>
            </a:pPr>
            <a:r>
              <a:rPr lang="es-MX" sz="6000" b="1" dirty="0">
                <a:solidFill>
                  <a:srgbClr val="FF0000"/>
                </a:solidFill>
              </a:rPr>
              <a:t>1. </a:t>
            </a:r>
            <a:r>
              <a:rPr lang="es-MX" sz="6000" b="1" u="sng" dirty="0">
                <a:solidFill>
                  <a:srgbClr val="FF0000"/>
                </a:solidFill>
              </a:rPr>
              <a:t>Coherencia y sentido completo</a:t>
            </a:r>
            <a:r>
              <a:rPr lang="es-MX" sz="6000" u="sng" dirty="0">
                <a:solidFill>
                  <a:srgbClr val="FF0000"/>
                </a:solidFill>
              </a:rPr>
              <a:t>: </a:t>
            </a:r>
            <a:r>
              <a:rPr lang="es-MX" sz="6000" dirty="0"/>
              <a:t>Debe expresar una idea clara y comprensible por sí sola.</a:t>
            </a:r>
          </a:p>
          <a:p>
            <a:pPr marL="0" indent="0" algn="just">
              <a:buNone/>
            </a:pPr>
            <a:r>
              <a:rPr lang="es-MX" sz="6000" b="1" dirty="0"/>
              <a:t>Ejemplo: </a:t>
            </a:r>
            <a:r>
              <a:rPr lang="es-MX" sz="6000" dirty="0"/>
              <a:t>"El perro duerme en el sofá.“</a:t>
            </a:r>
          </a:p>
          <a:p>
            <a:pPr marL="0" indent="0" algn="just">
              <a:buNone/>
            </a:pPr>
            <a:r>
              <a:rPr lang="es-MX" sz="6000" i="1" dirty="0"/>
              <a:t>Esta oración tiene un sentido completo y se entiende la idea.</a:t>
            </a:r>
            <a:endParaRPr lang="es-MX" sz="6000" dirty="0"/>
          </a:p>
          <a:p>
            <a:pPr marL="0" indent="0" algn="just">
              <a:buNone/>
            </a:pPr>
            <a:r>
              <a:rPr lang="es-MX" sz="6000" b="1" dirty="0">
                <a:solidFill>
                  <a:srgbClr val="FF0000"/>
                </a:solidFill>
              </a:rPr>
              <a:t>2. </a:t>
            </a:r>
            <a:r>
              <a:rPr lang="es-MX" sz="6000" b="1" u="sng" dirty="0">
                <a:solidFill>
                  <a:srgbClr val="FF0000"/>
                </a:solidFill>
              </a:rPr>
              <a:t>Presencia de sujeto y predicado</a:t>
            </a:r>
            <a:r>
              <a:rPr lang="es-MX" sz="6000" u="sng" dirty="0">
                <a:solidFill>
                  <a:srgbClr val="FF0000"/>
                </a:solidFill>
              </a:rPr>
              <a:t>: </a:t>
            </a:r>
            <a:r>
              <a:rPr lang="es-MX" sz="6000" dirty="0"/>
              <a:t>El sujeto es quien realiza la acción o de quien se dice algo, mientras que el predicado expresa la acción o la característica que se atribuye al sujeto.</a:t>
            </a:r>
          </a:p>
          <a:p>
            <a:pPr marL="0" indent="0" algn="just">
              <a:buNone/>
            </a:pPr>
            <a:r>
              <a:rPr lang="es-MX" sz="6000" b="1" dirty="0"/>
              <a:t>Ejemplo</a:t>
            </a:r>
            <a:r>
              <a:rPr lang="es-MX" sz="6000" dirty="0"/>
              <a:t>: "Ana estudia para el examen.“</a:t>
            </a:r>
          </a:p>
          <a:p>
            <a:pPr marL="0" indent="0" algn="just">
              <a:buNone/>
            </a:pPr>
            <a:r>
              <a:rPr lang="es-MX" sz="6000" i="1" dirty="0"/>
              <a:t>"Ana" es el sujeto (quien realiza la acción) y "estudia para el examen" es el predicado (lo que hace el sujeto).</a:t>
            </a:r>
            <a:endParaRPr lang="es-MX" sz="6000" dirty="0"/>
          </a:p>
          <a:p>
            <a:endParaRPr lang="es-419" dirty="0"/>
          </a:p>
        </p:txBody>
      </p:sp>
    </p:spTree>
    <p:extLst>
      <p:ext uri="{BB962C8B-B14F-4D97-AF65-F5344CB8AC3E}">
        <p14:creationId xmlns:p14="http://schemas.microsoft.com/office/powerpoint/2010/main" val="3684033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88274" y="661851"/>
            <a:ext cx="10546080" cy="5747657"/>
          </a:xfrm>
        </p:spPr>
        <p:txBody>
          <a:bodyPr>
            <a:noAutofit/>
          </a:bodyPr>
          <a:lstStyle/>
          <a:p>
            <a:pPr algn="just"/>
            <a:r>
              <a:rPr lang="es-MX" sz="2800" u="sng" dirty="0">
                <a:solidFill>
                  <a:srgbClr val="FF0000"/>
                </a:solidFill>
              </a:rPr>
              <a:t>Antónimos:</a:t>
            </a:r>
          </a:p>
          <a:p>
            <a:pPr algn="just"/>
            <a:r>
              <a:rPr lang="es-MX" sz="2800" dirty="0"/>
              <a:t>Los antónimos son palabras que tienen significados opuestos o contrarios. Utilizar antónimos en una oración puede resaltar contrastes y oposiciones en el lenguaje.</a:t>
            </a:r>
          </a:p>
          <a:p>
            <a:pPr algn="just"/>
            <a:r>
              <a:rPr lang="es-MX" sz="2800" dirty="0">
                <a:solidFill>
                  <a:srgbClr val="FF0000"/>
                </a:solidFill>
              </a:rPr>
              <a:t>Ejemplos de antónimos:</a:t>
            </a:r>
          </a:p>
          <a:p>
            <a:pPr algn="just"/>
            <a:r>
              <a:rPr lang="es-MX" sz="2800" dirty="0"/>
              <a:t>Caliente y frío: Uno se refiere a una alta temperatura, mientras que el otro se refiere a una baja temperatura.</a:t>
            </a:r>
          </a:p>
          <a:p>
            <a:pPr algn="just"/>
            <a:r>
              <a:rPr lang="es-MX" sz="2800" dirty="0"/>
              <a:t>Día y noche: Representan períodos opuestos en el ciclo del tiempo.</a:t>
            </a:r>
          </a:p>
          <a:p>
            <a:pPr algn="just"/>
            <a:r>
              <a:rPr lang="es-MX" sz="2800" dirty="0"/>
              <a:t>Subir y bajar: Muestran direcciones contrarias de movimiento.</a:t>
            </a:r>
          </a:p>
          <a:p>
            <a:pPr algn="just"/>
            <a:r>
              <a:rPr lang="es-MX" sz="2800" dirty="0"/>
              <a:t>Feliz y triste: Uno representa un estado emocional positivo, mientras que el otro es negativo.</a:t>
            </a:r>
            <a:endParaRPr lang="en-US" sz="2800" dirty="0"/>
          </a:p>
        </p:txBody>
      </p:sp>
    </p:spTree>
    <p:extLst>
      <p:ext uri="{BB962C8B-B14F-4D97-AF65-F5344CB8AC3E}">
        <p14:creationId xmlns:p14="http://schemas.microsoft.com/office/powerpoint/2010/main" val="13806345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225F3-42B6-403F-9AAE-68243051D668}"/>
              </a:ext>
            </a:extLst>
          </p:cNvPr>
          <p:cNvSpPr>
            <a:spLocks noGrp="1"/>
          </p:cNvSpPr>
          <p:nvPr>
            <p:ph type="title"/>
          </p:nvPr>
        </p:nvSpPr>
        <p:spPr>
          <a:xfrm>
            <a:off x="1839250" y="407343"/>
            <a:ext cx="7729728" cy="837982"/>
          </a:xfrm>
        </p:spPr>
        <p:txBody>
          <a:bodyPr/>
          <a:lstStyle/>
          <a:p>
            <a:r>
              <a:rPr lang="es-419" dirty="0"/>
              <a:t>Homofonía y paráfrasis</a:t>
            </a:r>
          </a:p>
        </p:txBody>
      </p:sp>
      <p:sp>
        <p:nvSpPr>
          <p:cNvPr id="3" name="Marcador de contenido 2">
            <a:extLst>
              <a:ext uri="{FF2B5EF4-FFF2-40B4-BE49-F238E27FC236}">
                <a16:creationId xmlns:a16="http://schemas.microsoft.com/office/drawing/2014/main" id="{6FE131BC-9499-40C7-A38F-188D0B16C437}"/>
              </a:ext>
            </a:extLst>
          </p:cNvPr>
          <p:cNvSpPr>
            <a:spLocks noGrp="1"/>
          </p:cNvSpPr>
          <p:nvPr>
            <p:ph idx="1"/>
          </p:nvPr>
        </p:nvSpPr>
        <p:spPr>
          <a:xfrm>
            <a:off x="679269" y="1550126"/>
            <a:ext cx="10763793" cy="4850674"/>
          </a:xfrm>
        </p:spPr>
        <p:txBody>
          <a:bodyPr>
            <a:normAutofit fontScale="92500"/>
          </a:bodyPr>
          <a:lstStyle/>
          <a:p>
            <a:pPr algn="just"/>
            <a:r>
              <a:rPr lang="es-MX" sz="3600" u="sng" dirty="0">
                <a:solidFill>
                  <a:srgbClr val="FF0000"/>
                </a:solidFill>
              </a:rPr>
              <a:t>Homofonía:</a:t>
            </a:r>
          </a:p>
          <a:p>
            <a:pPr algn="just"/>
            <a:r>
              <a:rPr lang="es-MX" sz="3600" dirty="0"/>
              <a:t>La homofonía es una relación entre palabras que se pronuncian de la misma manera o muy similarmente, pero que tienen significados diferentes y a menudo se escriben de manera diferente. En otras palabras, las palabras homófonas suenan igual o muy parecido, pero no son intercambiables en un contexto dado debido a sus diferencias de significado.</a:t>
            </a:r>
            <a:endParaRPr lang="es-419" sz="3600" dirty="0"/>
          </a:p>
        </p:txBody>
      </p:sp>
    </p:spTree>
    <p:extLst>
      <p:ext uri="{BB962C8B-B14F-4D97-AF65-F5344CB8AC3E}">
        <p14:creationId xmlns:p14="http://schemas.microsoft.com/office/powerpoint/2010/main" val="28833843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8937" y="853440"/>
            <a:ext cx="10763794" cy="5312229"/>
          </a:xfrm>
        </p:spPr>
        <p:txBody>
          <a:bodyPr>
            <a:normAutofit/>
          </a:bodyPr>
          <a:lstStyle/>
          <a:p>
            <a:pPr algn="just"/>
            <a:r>
              <a:rPr lang="es-MX" sz="2800" dirty="0"/>
              <a:t>Ejemplos de palabras homófonas:</a:t>
            </a:r>
          </a:p>
          <a:p>
            <a:pPr algn="just"/>
            <a:endParaRPr lang="es-MX" sz="2800" dirty="0"/>
          </a:p>
          <a:p>
            <a:pPr algn="just"/>
            <a:r>
              <a:rPr lang="es-MX" sz="2800" dirty="0"/>
              <a:t>Vino (la bebida) y vino (del verbo "venir"): Se pronuncian igual pero tienen significados diferentes.</a:t>
            </a:r>
          </a:p>
          <a:p>
            <a:pPr algn="just"/>
            <a:r>
              <a:rPr lang="es-MX" sz="2800" dirty="0"/>
              <a:t>Ay (expresión de dolor) y hay (forma del verbo haber): Tienen la misma pronunciación pero funciones y significados diferentes.</a:t>
            </a:r>
          </a:p>
          <a:p>
            <a:pPr algn="just"/>
            <a:r>
              <a:rPr lang="es-MX" sz="2800" dirty="0"/>
              <a:t>Baca (parte trasera de un vehículo) y vaca (animal): A pesar de la pronunciación similar, son palabras con significados completamente diferentes.</a:t>
            </a:r>
            <a:endParaRPr lang="en-US" sz="2800" dirty="0"/>
          </a:p>
        </p:txBody>
      </p:sp>
    </p:spTree>
    <p:extLst>
      <p:ext uri="{BB962C8B-B14F-4D97-AF65-F5344CB8AC3E}">
        <p14:creationId xmlns:p14="http://schemas.microsoft.com/office/powerpoint/2010/main" val="27115052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3473" y="592184"/>
            <a:ext cx="10676709" cy="5747656"/>
          </a:xfrm>
        </p:spPr>
        <p:txBody>
          <a:bodyPr>
            <a:normAutofit fontScale="92500" lnSpcReduction="10000"/>
          </a:bodyPr>
          <a:lstStyle/>
          <a:p>
            <a:pPr algn="just"/>
            <a:r>
              <a:rPr lang="es-MX" sz="3600" u="sng" dirty="0">
                <a:solidFill>
                  <a:srgbClr val="FF0000"/>
                </a:solidFill>
              </a:rPr>
              <a:t>Paráfrasis:</a:t>
            </a:r>
          </a:p>
          <a:p>
            <a:pPr algn="just"/>
            <a:r>
              <a:rPr lang="es-MX" sz="3600" dirty="0"/>
              <a:t>La paráfrasis se refiere al acto de expresar una idea, concepto o texto utilizando palabras diferentes pero manteniendo el mismo significado esencial. </a:t>
            </a:r>
          </a:p>
          <a:p>
            <a:pPr algn="just"/>
            <a:r>
              <a:rPr lang="es-MX" sz="3600" dirty="0"/>
              <a:t>Es una forma de reexpresar o reformular una idea sin cambiar su significado fundamental. La paráfrasis se utiliza en la escritura y la comunicación para aclarar o explicar una idea de manera diferente o para evitar la repetición excesiva de palabras o frases.</a:t>
            </a:r>
            <a:endParaRPr lang="en-US" sz="3600" dirty="0"/>
          </a:p>
        </p:txBody>
      </p:sp>
    </p:spTree>
    <p:extLst>
      <p:ext uri="{BB962C8B-B14F-4D97-AF65-F5344CB8AC3E}">
        <p14:creationId xmlns:p14="http://schemas.microsoft.com/office/powerpoint/2010/main" val="41897226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66651" y="1088572"/>
            <a:ext cx="10319658" cy="5251268"/>
          </a:xfrm>
        </p:spPr>
        <p:txBody>
          <a:bodyPr>
            <a:normAutofit lnSpcReduction="10000"/>
          </a:bodyPr>
          <a:lstStyle/>
          <a:p>
            <a:pPr algn="just"/>
            <a:r>
              <a:rPr lang="es-MX" sz="3600" dirty="0">
                <a:solidFill>
                  <a:srgbClr val="FF0000"/>
                </a:solidFill>
              </a:rPr>
              <a:t>Ejemplo de paráfrasis:</a:t>
            </a:r>
          </a:p>
          <a:p>
            <a:pPr algn="just"/>
            <a:r>
              <a:rPr lang="es-MX" sz="3600" dirty="0"/>
              <a:t>Oración original: "El cambio climático es una amenaza global que requiere acción inmediata."</a:t>
            </a:r>
          </a:p>
          <a:p>
            <a:pPr algn="just"/>
            <a:r>
              <a:rPr lang="es-MX" sz="3600" dirty="0"/>
              <a:t>Paráfrasis: "La amenaza global del cambio climático demanda acción inmediata."</a:t>
            </a:r>
          </a:p>
          <a:p>
            <a:pPr algn="just"/>
            <a:r>
              <a:rPr lang="es-MX" sz="3600" dirty="0"/>
              <a:t>En este ejemplo, la paráfrasis utiliza palabras diferentes, pero el significado esencial de la oración se mantiene intacto.</a:t>
            </a:r>
            <a:endParaRPr lang="en-US" sz="3600" dirty="0"/>
          </a:p>
        </p:txBody>
      </p:sp>
    </p:spTree>
    <p:extLst>
      <p:ext uri="{BB962C8B-B14F-4D97-AF65-F5344CB8AC3E}">
        <p14:creationId xmlns:p14="http://schemas.microsoft.com/office/powerpoint/2010/main" val="451831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1189" y="853440"/>
            <a:ext cx="10424160" cy="5303520"/>
          </a:xfrm>
        </p:spPr>
        <p:txBody>
          <a:bodyPr>
            <a:normAutofit fontScale="92500"/>
          </a:bodyPr>
          <a:lstStyle/>
          <a:p>
            <a:pPr algn="just"/>
            <a:r>
              <a:rPr lang="es-MX" sz="4000" dirty="0"/>
              <a:t>En resumen, la homofonía se refiere a palabras que suenan igual o similar pero tienen significados diferentes, mientras que la paráfrasis es el acto de expresar una idea de manera diferente pero conservando su significado original. Ambos conceptos son importantes en la comunicación y la escritura para transmitir ideas con precisión y variedad.</a:t>
            </a:r>
            <a:endParaRPr lang="en-US" sz="4000" dirty="0"/>
          </a:p>
        </p:txBody>
      </p:sp>
    </p:spTree>
    <p:extLst>
      <p:ext uri="{BB962C8B-B14F-4D97-AF65-F5344CB8AC3E}">
        <p14:creationId xmlns:p14="http://schemas.microsoft.com/office/powerpoint/2010/main" val="6905707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7CD764-3277-498D-B1BE-6CD49837E976}"/>
              </a:ext>
            </a:extLst>
          </p:cNvPr>
          <p:cNvSpPr>
            <a:spLocks noGrp="1"/>
          </p:cNvSpPr>
          <p:nvPr>
            <p:ph type="title"/>
          </p:nvPr>
        </p:nvSpPr>
        <p:spPr>
          <a:xfrm>
            <a:off x="1165861" y="605790"/>
            <a:ext cx="10338752" cy="1299210"/>
          </a:xfrm>
        </p:spPr>
        <p:txBody>
          <a:bodyPr>
            <a:normAutofit/>
          </a:bodyPr>
          <a:lstStyle/>
          <a:p>
            <a:r>
              <a:rPr lang="es-MX" dirty="0">
                <a:effectLst/>
              </a:rPr>
              <a:t>Escollos gramaticales más comunes Por qué, porque, porqué y porque, Sino y si no.</a:t>
            </a:r>
            <a:endParaRPr lang="es-EC" dirty="0"/>
          </a:p>
        </p:txBody>
      </p:sp>
      <p:sp>
        <p:nvSpPr>
          <p:cNvPr id="3" name="Marcador de contenido 2">
            <a:extLst>
              <a:ext uri="{FF2B5EF4-FFF2-40B4-BE49-F238E27FC236}">
                <a16:creationId xmlns:a16="http://schemas.microsoft.com/office/drawing/2014/main" id="{F02C4816-3C7C-60F5-D0FE-BF0B263C71BD}"/>
              </a:ext>
            </a:extLst>
          </p:cNvPr>
          <p:cNvSpPr>
            <a:spLocks noGrp="1"/>
          </p:cNvSpPr>
          <p:nvPr>
            <p:ph idx="1"/>
          </p:nvPr>
        </p:nvSpPr>
        <p:spPr>
          <a:xfrm>
            <a:off x="1165860" y="2651760"/>
            <a:ext cx="9509760" cy="3600450"/>
          </a:xfrm>
        </p:spPr>
        <p:txBody>
          <a:bodyPr/>
          <a:lstStyle/>
          <a:p>
            <a:pPr algn="just"/>
            <a:r>
              <a:rPr lang="es-MX" sz="2800" dirty="0"/>
              <a:t>Los </a:t>
            </a:r>
            <a:r>
              <a:rPr lang="es-MX" sz="2800" b="1" dirty="0"/>
              <a:t>escollos gramaticales</a:t>
            </a:r>
            <a:r>
              <a:rPr lang="es-MX" sz="2800" dirty="0"/>
              <a:t> son </a:t>
            </a:r>
            <a:r>
              <a:rPr lang="es-MX" sz="2800" b="1" dirty="0"/>
              <a:t>dificultades, errores o trampas comunes</a:t>
            </a:r>
            <a:r>
              <a:rPr lang="es-MX" sz="2800" dirty="0"/>
              <a:t> en el uso correcto del idioma, especialmente en aspectos de </a:t>
            </a:r>
            <a:r>
              <a:rPr lang="es-MX" sz="2800" b="1" dirty="0"/>
              <a:t>gramática, ortografía y sintaxis</a:t>
            </a:r>
            <a:r>
              <a:rPr lang="es-MX" sz="2800" dirty="0"/>
              <a:t>. El término "escollos" se refiere a obstáculos, como los que se encuentran en el mar y que pueden hacer encallar a una embarcación en este caso, son obstáculos en la comunicación escrita o hablada</a:t>
            </a:r>
            <a:r>
              <a:rPr lang="es-MX" dirty="0"/>
              <a:t>.</a:t>
            </a:r>
            <a:endParaRPr lang="es-EC" dirty="0"/>
          </a:p>
        </p:txBody>
      </p:sp>
    </p:spTree>
    <p:extLst>
      <p:ext uri="{BB962C8B-B14F-4D97-AF65-F5344CB8AC3E}">
        <p14:creationId xmlns:p14="http://schemas.microsoft.com/office/powerpoint/2010/main" val="29000272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FEA789-2109-5657-2AD2-BDDAFEDCC1B7}"/>
              </a:ext>
            </a:extLst>
          </p:cNvPr>
          <p:cNvSpPr>
            <a:spLocks noGrp="1"/>
          </p:cNvSpPr>
          <p:nvPr>
            <p:ph type="title"/>
          </p:nvPr>
        </p:nvSpPr>
        <p:spPr>
          <a:xfrm>
            <a:off x="1314451" y="662940"/>
            <a:ext cx="10190162" cy="1242060"/>
          </a:xfrm>
        </p:spPr>
        <p:txBody>
          <a:bodyPr>
            <a:normAutofit fontScale="90000"/>
          </a:bodyPr>
          <a:lstStyle/>
          <a:p>
            <a:br>
              <a:rPr lang="es-MX" dirty="0">
                <a:effectLst/>
              </a:rPr>
            </a:br>
            <a:r>
              <a:rPr lang="es-MX" dirty="0">
                <a:effectLst/>
              </a:rPr>
              <a:t>Escollos gramaticales más comunes Por qué, porque, porqué y porque, Sino y si no.</a:t>
            </a:r>
            <a:br>
              <a:rPr lang="es-MX" dirty="0">
                <a:effectLst/>
              </a:rPr>
            </a:br>
            <a:endParaRPr lang="es-EC" dirty="0"/>
          </a:p>
        </p:txBody>
      </p:sp>
      <p:pic>
        <p:nvPicPr>
          <p:cNvPr id="5" name="Marcador de contenido 4">
            <a:extLst>
              <a:ext uri="{FF2B5EF4-FFF2-40B4-BE49-F238E27FC236}">
                <a16:creationId xmlns:a16="http://schemas.microsoft.com/office/drawing/2014/main" id="{9B06EAAA-DB52-CE06-4A53-BD04D73CEF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767" y="2836691"/>
            <a:ext cx="11122465" cy="3358369"/>
          </a:xfrm>
        </p:spPr>
      </p:pic>
    </p:spTree>
    <p:extLst>
      <p:ext uri="{BB962C8B-B14F-4D97-AF65-F5344CB8AC3E}">
        <p14:creationId xmlns:p14="http://schemas.microsoft.com/office/powerpoint/2010/main" val="642820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EF6D5777-473B-75E7-8BC2-2E6A8D547A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7381" y="3689303"/>
            <a:ext cx="7259063" cy="666843"/>
          </a:xfrm>
        </p:spPr>
      </p:pic>
      <p:pic>
        <p:nvPicPr>
          <p:cNvPr id="7" name="Imagen 6">
            <a:extLst>
              <a:ext uri="{FF2B5EF4-FFF2-40B4-BE49-F238E27FC236}">
                <a16:creationId xmlns:a16="http://schemas.microsoft.com/office/drawing/2014/main" id="{4908C3CE-268F-BE13-0D37-995265EE2F50}"/>
              </a:ext>
            </a:extLst>
          </p:cNvPr>
          <p:cNvPicPr>
            <a:picLocks noChangeAspect="1"/>
          </p:cNvPicPr>
          <p:nvPr/>
        </p:nvPicPr>
        <p:blipFill>
          <a:blip r:embed="rId3">
            <a:extLst>
              <a:ext uri="{28A0092B-C50C-407E-A947-70E740481C1C}">
                <a14:useLocalDpi xmlns:a14="http://schemas.microsoft.com/office/drawing/2010/main" val="0"/>
              </a:ext>
            </a:extLst>
          </a:blip>
          <a:srcRect t="26317"/>
          <a:stretch/>
        </p:blipFill>
        <p:spPr>
          <a:xfrm>
            <a:off x="327661" y="2796987"/>
            <a:ext cx="11536678" cy="1966325"/>
          </a:xfrm>
          <a:prstGeom prst="rect">
            <a:avLst/>
          </a:prstGeom>
        </p:spPr>
      </p:pic>
      <p:sp>
        <p:nvSpPr>
          <p:cNvPr id="9" name="CuadroTexto 8">
            <a:extLst>
              <a:ext uri="{FF2B5EF4-FFF2-40B4-BE49-F238E27FC236}">
                <a16:creationId xmlns:a16="http://schemas.microsoft.com/office/drawing/2014/main" id="{4D549DD0-9A62-84D2-7ACD-9A9C180FA4AB}"/>
              </a:ext>
            </a:extLst>
          </p:cNvPr>
          <p:cNvSpPr txBox="1"/>
          <p:nvPr/>
        </p:nvSpPr>
        <p:spPr>
          <a:xfrm>
            <a:off x="3997960" y="746879"/>
            <a:ext cx="6097904" cy="584775"/>
          </a:xfrm>
          <a:prstGeom prst="rect">
            <a:avLst/>
          </a:prstGeom>
          <a:noFill/>
        </p:spPr>
        <p:txBody>
          <a:bodyPr wrap="square">
            <a:spAutoFit/>
          </a:bodyPr>
          <a:lstStyle/>
          <a:p>
            <a:r>
              <a:rPr lang="es-EC" sz="3200" dirty="0">
                <a:solidFill>
                  <a:srgbClr val="FF0000"/>
                </a:solidFill>
              </a:rPr>
              <a:t>Quién" vs. "Quien"</a:t>
            </a:r>
          </a:p>
        </p:txBody>
      </p:sp>
    </p:spTree>
    <p:extLst>
      <p:ext uri="{BB962C8B-B14F-4D97-AF65-F5344CB8AC3E}">
        <p14:creationId xmlns:p14="http://schemas.microsoft.com/office/powerpoint/2010/main" val="40127894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1026-412C-510D-7643-65A7CEDA4117}"/>
              </a:ext>
            </a:extLst>
          </p:cNvPr>
          <p:cNvSpPr>
            <a:spLocks noGrp="1"/>
          </p:cNvSpPr>
          <p:nvPr>
            <p:ph type="title"/>
          </p:nvPr>
        </p:nvSpPr>
        <p:spPr>
          <a:xfrm>
            <a:off x="3393025" y="761270"/>
            <a:ext cx="8911687" cy="1280890"/>
          </a:xfrm>
        </p:spPr>
        <p:txBody>
          <a:bodyPr>
            <a:normAutofit/>
          </a:bodyPr>
          <a:lstStyle/>
          <a:p>
            <a:r>
              <a:rPr lang="es-EC" sz="4000" b="1" dirty="0">
                <a:solidFill>
                  <a:srgbClr val="FF0000"/>
                </a:solidFill>
              </a:rPr>
              <a:t>"Cuál" vs. "Cual"</a:t>
            </a:r>
            <a:endParaRPr lang="es-EC" sz="4000" dirty="0">
              <a:solidFill>
                <a:srgbClr val="FF0000"/>
              </a:solidFill>
            </a:endParaRPr>
          </a:p>
        </p:txBody>
      </p:sp>
      <p:pic>
        <p:nvPicPr>
          <p:cNvPr id="5" name="Marcador de contenido 4">
            <a:extLst>
              <a:ext uri="{FF2B5EF4-FFF2-40B4-BE49-F238E27FC236}">
                <a16:creationId xmlns:a16="http://schemas.microsoft.com/office/drawing/2014/main" id="{7D90043A-D95A-9CB4-2F04-33B96F6E72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353" y="3165429"/>
            <a:ext cx="10667293" cy="1787572"/>
          </a:xfrm>
        </p:spPr>
      </p:pic>
    </p:spTree>
    <p:extLst>
      <p:ext uri="{BB962C8B-B14F-4D97-AF65-F5344CB8AC3E}">
        <p14:creationId xmlns:p14="http://schemas.microsoft.com/office/powerpoint/2010/main" val="323526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776BD65-BED5-4C9F-9636-B639E79A43FA}"/>
              </a:ext>
            </a:extLst>
          </p:cNvPr>
          <p:cNvSpPr>
            <a:spLocks noGrp="1"/>
          </p:cNvSpPr>
          <p:nvPr>
            <p:ph idx="1"/>
          </p:nvPr>
        </p:nvSpPr>
        <p:spPr>
          <a:xfrm>
            <a:off x="336884" y="385011"/>
            <a:ext cx="10953550" cy="6314171"/>
          </a:xfrm>
        </p:spPr>
        <p:txBody>
          <a:bodyPr>
            <a:normAutofit/>
          </a:bodyPr>
          <a:lstStyle/>
          <a:p>
            <a:pPr marL="0" marR="0" lvl="0" indent="0" algn="just" defTabSz="914400" rtl="0" eaLnBrk="1" fontAlgn="auto" latinLnBrk="0" hangingPunct="1">
              <a:lnSpc>
                <a:spcPct val="100000"/>
              </a:lnSpc>
              <a:spcBef>
                <a:spcPts val="1000"/>
              </a:spcBef>
              <a:spcAft>
                <a:spcPts val="0"/>
              </a:spcAft>
              <a:buClr>
                <a:srgbClr val="9BAFB5"/>
              </a:buClr>
              <a:buSzTx/>
              <a:buNone/>
              <a:tabLst/>
              <a:defRPr/>
            </a:pPr>
            <a:r>
              <a:rPr kumimoji="0" lang="es-MX" sz="2000" b="1" i="0" u="sng" strike="noStrike" kern="1200" cap="none" spc="0" normalizeH="0" baseline="0" noProof="0" dirty="0">
                <a:ln>
                  <a:noFill/>
                </a:ln>
                <a:solidFill>
                  <a:srgbClr val="FF0000"/>
                </a:solidFill>
                <a:effectLst/>
                <a:uLnTx/>
                <a:uFillTx/>
                <a:latin typeface="Gill Sans MT" panose="020B0502020104020203"/>
                <a:ea typeface="+mn-ea"/>
                <a:cs typeface="+mn-cs"/>
              </a:rPr>
              <a:t>3. </a:t>
            </a:r>
            <a:r>
              <a:rPr kumimoji="0" lang="es-MX" sz="2400" b="1" i="0" u="sng" strike="noStrike" kern="1200" cap="none" spc="0" normalizeH="0" baseline="0" noProof="0" dirty="0">
                <a:ln>
                  <a:noFill/>
                </a:ln>
                <a:solidFill>
                  <a:srgbClr val="FF0000"/>
                </a:solidFill>
                <a:effectLst/>
                <a:uLnTx/>
                <a:uFillTx/>
                <a:latin typeface="Gill Sans MT" panose="020B0502020104020203"/>
                <a:ea typeface="+mn-ea"/>
                <a:cs typeface="+mn-cs"/>
              </a:rPr>
              <a:t>Concordancia</a:t>
            </a:r>
            <a:r>
              <a:rPr kumimoji="0" lang="es-MX" sz="2400" b="0" i="0" u="sng"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es-MX" sz="2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Existe una relación de concordancia en número y persona entre el sujeto y el verbo del predicado.</a:t>
            </a:r>
          </a:p>
          <a:p>
            <a:pPr algn="just"/>
            <a:r>
              <a:rPr lang="es-MX" sz="2400" b="1" dirty="0"/>
              <a:t>Ejemplo: </a:t>
            </a:r>
            <a:r>
              <a:rPr lang="es-MX" sz="2400" dirty="0"/>
              <a:t>"Los niños juegan en el parque.“</a:t>
            </a:r>
          </a:p>
          <a:p>
            <a:pPr marL="0" indent="0" algn="just">
              <a:buNone/>
            </a:pPr>
            <a:r>
              <a:rPr lang="es-MX" sz="2400" i="1" dirty="0"/>
              <a:t>El sujeto "Los niños" (plural) concuerda en número con el verbo "juegan" (también en plural).</a:t>
            </a:r>
          </a:p>
          <a:p>
            <a:pPr marL="0" indent="0" algn="just">
              <a:buNone/>
            </a:pPr>
            <a:endParaRPr lang="es-MX" sz="2400" i="1" dirty="0"/>
          </a:p>
          <a:p>
            <a:pPr marL="0" marR="0" lvl="0" indent="0" algn="just"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lang="es-MX" sz="2400" u="sng" dirty="0">
                <a:solidFill>
                  <a:srgbClr val="FF0000"/>
                </a:solidFill>
              </a:rPr>
              <a:t>4. </a:t>
            </a:r>
            <a:r>
              <a:rPr kumimoji="0" lang="es-MX" sz="2400" b="1" i="0" u="sng" strike="noStrike" kern="1200" cap="none" spc="0" normalizeH="0" baseline="0" noProof="0" dirty="0">
                <a:ln>
                  <a:noFill/>
                </a:ln>
                <a:solidFill>
                  <a:srgbClr val="FF0000"/>
                </a:solidFill>
                <a:effectLst/>
                <a:uLnTx/>
                <a:uFillTx/>
                <a:latin typeface="Gill Sans MT" panose="020B0502020104020203"/>
                <a:ea typeface="+mn-ea"/>
                <a:cs typeface="+mn-cs"/>
              </a:rPr>
              <a:t>Entonación y puntuación</a:t>
            </a:r>
            <a:r>
              <a:rPr kumimoji="0" lang="es-MX" sz="2400" b="0" i="0" u="sng"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es-MX" sz="2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Las oraciones en forma escrita comienzan con mayúscula y terminan con un punto. En el habla, se marcan con pausas y entonación.</a:t>
            </a:r>
          </a:p>
          <a:p>
            <a:pPr marL="0" marR="0" lvl="0" indent="0" algn="just"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lang="es-MX" sz="2400" b="1" dirty="0"/>
              <a:t>Ejemplo</a:t>
            </a:r>
            <a:r>
              <a:rPr lang="es-MX" sz="2400" dirty="0"/>
              <a:t>: "¡Qué hermoso día!“</a:t>
            </a:r>
          </a:p>
          <a:p>
            <a:pPr marL="0" marR="0" lvl="0" indent="0" algn="just"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lang="es-MX" sz="2400" i="1" dirty="0"/>
              <a:t>En la escritura, se marca la entonación exclamativa con signos de exclamación.</a:t>
            </a:r>
          </a:p>
          <a:p>
            <a:pPr marL="0" marR="0" lvl="0" indent="0" algn="just"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lang="es-MX" sz="2400" dirty="0">
              <a:solidFill>
                <a:srgbClr val="000000">
                  <a:lumMod val="85000"/>
                  <a:lumOff val="15000"/>
                </a:srgbClr>
              </a:solidFill>
              <a:latin typeface="Gill Sans MT" panose="020B0502020104020203"/>
            </a:endParaRPr>
          </a:p>
          <a:p>
            <a:pPr marL="0" marR="0" lvl="0" indent="0" algn="just"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0" lang="es-MX" sz="2400" b="1" i="0" u="sng" strike="noStrike" kern="1200" cap="none" spc="0" normalizeH="0" baseline="0" noProof="0" dirty="0">
                <a:ln>
                  <a:noFill/>
                </a:ln>
                <a:solidFill>
                  <a:srgbClr val="FF0000"/>
                </a:solidFill>
                <a:effectLst/>
                <a:uLnTx/>
                <a:uFillTx/>
                <a:latin typeface="Gill Sans MT" panose="020B0502020104020203"/>
                <a:ea typeface="+mn-ea"/>
                <a:cs typeface="+mn-cs"/>
              </a:rPr>
              <a:t>5. Modalidad</a:t>
            </a:r>
            <a:r>
              <a:rPr kumimoji="0" lang="es-MX" sz="2400" b="0" i="0" u="sng"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es-MX" sz="24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Las oraciones pueden ser afirmativas o negativas. </a:t>
            </a:r>
            <a:r>
              <a:rPr kumimoji="0" lang="es-MX" sz="24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Ejemplo:</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endParaRPr kumimoji="0" lang="es-MX" sz="1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0" indent="0">
              <a:buNone/>
            </a:pPr>
            <a:endParaRPr lang="es-419" dirty="0"/>
          </a:p>
        </p:txBody>
      </p:sp>
      <p:sp>
        <p:nvSpPr>
          <p:cNvPr id="8" name="CuadroTexto 7">
            <a:extLst>
              <a:ext uri="{FF2B5EF4-FFF2-40B4-BE49-F238E27FC236}">
                <a16:creationId xmlns:a16="http://schemas.microsoft.com/office/drawing/2014/main" id="{CA052009-91C6-4670-B0F6-9F8DC8F7FD93}"/>
              </a:ext>
            </a:extLst>
          </p:cNvPr>
          <p:cNvSpPr txBox="1"/>
          <p:nvPr/>
        </p:nvSpPr>
        <p:spPr>
          <a:xfrm>
            <a:off x="3288632" y="5991296"/>
            <a:ext cx="10667198" cy="707886"/>
          </a:xfrm>
          <a:prstGeom prst="rect">
            <a:avLst/>
          </a:prstGeom>
          <a:noFill/>
        </p:spPr>
        <p:txBody>
          <a:bodyPr wrap="square">
            <a:spAutoFit/>
          </a:bodyPr>
          <a:lstStyle/>
          <a:p>
            <a:r>
              <a:rPr lang="es-MX" sz="2000" dirty="0"/>
              <a:t>Afirmativa: "Ellos están felices con el resultado.</a:t>
            </a:r>
          </a:p>
          <a:p>
            <a:r>
              <a:rPr lang="es-MX" sz="2000" dirty="0"/>
              <a:t>"Negativa: "No quiero salir hoy."</a:t>
            </a:r>
            <a:endParaRPr lang="es-419" sz="2000" dirty="0"/>
          </a:p>
        </p:txBody>
      </p:sp>
    </p:spTree>
    <p:extLst>
      <p:ext uri="{BB962C8B-B14F-4D97-AF65-F5344CB8AC3E}">
        <p14:creationId xmlns:p14="http://schemas.microsoft.com/office/powerpoint/2010/main" val="14284143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83090" y="1869141"/>
            <a:ext cx="7729728" cy="2409162"/>
          </a:xfrm>
        </p:spPr>
        <p:txBody>
          <a:bodyPr/>
          <a:lstStyle/>
          <a:p>
            <a:pPr algn="ctr"/>
            <a:r>
              <a:rPr lang="es-MX" dirty="0"/>
              <a:t>MUCHAS GRACIAS</a:t>
            </a:r>
            <a:endParaRPr lang="en-US" dirty="0"/>
          </a:p>
        </p:txBody>
      </p:sp>
    </p:spTree>
    <p:extLst>
      <p:ext uri="{BB962C8B-B14F-4D97-AF65-F5344CB8AC3E}">
        <p14:creationId xmlns:p14="http://schemas.microsoft.com/office/powerpoint/2010/main" val="38081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2AFD6E0-1F65-4A12-9C3C-227F5AAE8F61}"/>
              </a:ext>
            </a:extLst>
          </p:cNvPr>
          <p:cNvSpPr>
            <a:spLocks noGrp="1"/>
          </p:cNvSpPr>
          <p:nvPr>
            <p:ph idx="1"/>
          </p:nvPr>
        </p:nvSpPr>
        <p:spPr>
          <a:xfrm>
            <a:off x="423512" y="490889"/>
            <a:ext cx="11120387" cy="7652084"/>
          </a:xfrm>
        </p:spPr>
        <p:txBody>
          <a:bodyPr>
            <a:normAutofit/>
          </a:bodyPr>
          <a:lstStyle/>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0" lang="es-MX" sz="2800" b="1" i="0" u="none" strike="noStrike" kern="1200" cap="none" spc="0" normalizeH="0" baseline="0" noProof="0" dirty="0">
                <a:ln>
                  <a:noFill/>
                </a:ln>
                <a:solidFill>
                  <a:srgbClr val="FF0000"/>
                </a:solidFill>
                <a:effectLst/>
                <a:uLnTx/>
                <a:uFillTx/>
                <a:latin typeface="Gill Sans MT" panose="020B0502020104020203"/>
                <a:ea typeface="+mn-ea"/>
                <a:cs typeface="+mn-cs"/>
              </a:rPr>
              <a:t>6. Clasificación según el propósito</a:t>
            </a:r>
            <a:r>
              <a:rPr kumimoji="0" lang="es-MX" sz="28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es-MX" sz="2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Las oraciones pueden ser enunciativas, interrogativas, exclamativas, imperativas, desiderativas o dubitativas, dependiendo de la intención del emisor. </a:t>
            </a:r>
            <a:r>
              <a:rPr kumimoji="0" lang="es-MX" sz="28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Ejemplos:</a:t>
            </a:r>
          </a:p>
          <a:p>
            <a:endParaRPr lang="es-419" dirty="0"/>
          </a:p>
        </p:txBody>
      </p:sp>
      <p:sp>
        <p:nvSpPr>
          <p:cNvPr id="6" name="Rectangle 3">
            <a:extLst>
              <a:ext uri="{FF2B5EF4-FFF2-40B4-BE49-F238E27FC236}">
                <a16:creationId xmlns:a16="http://schemas.microsoft.com/office/drawing/2014/main" id="{4DC6CA77-E0F7-4E78-B77E-BFEA1C9591AF}"/>
              </a:ext>
            </a:extLst>
          </p:cNvPr>
          <p:cNvSpPr>
            <a:spLocks noChangeArrowheads="1"/>
          </p:cNvSpPr>
          <p:nvPr/>
        </p:nvSpPr>
        <p:spPr bwMode="auto">
          <a:xfrm>
            <a:off x="776438" y="2462085"/>
            <a:ext cx="1041453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485900" lvl="2" indent="-571500" defTabSz="914400" eaLnBrk="0" fontAlgn="base" hangingPunct="0">
              <a:spcBef>
                <a:spcPct val="0"/>
              </a:spcBef>
              <a:spcAft>
                <a:spcPct val="0"/>
              </a:spcAft>
              <a:buFont typeface="Arial" panose="020B0604020202020204" pitchFamily="34" charset="0"/>
              <a:buChar char="•"/>
            </a:pPr>
            <a:r>
              <a:rPr kumimoji="0" lang="es-419" altLang="es-419" sz="3600" b="0" i="0" u="none" strike="noStrike" cap="none" normalizeH="0" baseline="0" dirty="0">
                <a:ln>
                  <a:noFill/>
                </a:ln>
                <a:solidFill>
                  <a:schemeClr val="tx1"/>
                </a:solidFill>
                <a:effectLst/>
                <a:latin typeface="Arial" panose="020B0604020202020204" pitchFamily="34" charset="0"/>
              </a:rPr>
              <a:t>Enunciativa: "Mañana vamos al cine.“</a:t>
            </a:r>
          </a:p>
          <a:p>
            <a:pPr marR="0" lvl="0" algn="l" defTabSz="914400" rtl="0" eaLnBrk="0" fontAlgn="base" latinLnBrk="0" hangingPunct="0">
              <a:lnSpc>
                <a:spcPct val="100000"/>
              </a:lnSpc>
              <a:spcBef>
                <a:spcPct val="0"/>
              </a:spcBef>
              <a:spcAft>
                <a:spcPct val="0"/>
              </a:spcAft>
              <a:buClrTx/>
              <a:buSzTx/>
              <a:tabLst/>
            </a:pPr>
            <a:r>
              <a:rPr kumimoji="0" lang="es-419" altLang="es-419" sz="3600" b="0" i="0" u="none" strike="noStrike" cap="none" normalizeH="0" baseline="0" dirty="0">
                <a:ln>
                  <a:noFill/>
                </a:ln>
                <a:solidFill>
                  <a:schemeClr val="tx1"/>
                </a:solidFill>
                <a:effectLst/>
                <a:latin typeface="Arial" panose="020B0604020202020204" pitchFamily="34" charset="0"/>
              </a:rPr>
              <a:t>* Interrogativa: "¿Vas a ir a la fiesta?"</a:t>
            </a:r>
          </a:p>
          <a:p>
            <a:pPr marL="0" marR="0" lvl="0" indent="0" algn="l" defTabSz="914400" rtl="0" eaLnBrk="0" fontAlgn="base" latinLnBrk="0" hangingPunct="0">
              <a:lnSpc>
                <a:spcPct val="100000"/>
              </a:lnSpc>
              <a:spcBef>
                <a:spcPct val="0"/>
              </a:spcBef>
              <a:spcAft>
                <a:spcPct val="0"/>
              </a:spcAft>
              <a:buClrTx/>
              <a:buSzTx/>
              <a:tabLst/>
            </a:pPr>
            <a:r>
              <a:rPr kumimoji="0" lang="es-419" altLang="es-419" sz="3600" b="0" i="0" u="none" strike="noStrike" cap="none" normalizeH="0" baseline="0" dirty="0">
                <a:ln>
                  <a:noFill/>
                </a:ln>
                <a:solidFill>
                  <a:schemeClr val="tx1"/>
                </a:solidFill>
                <a:effectLst/>
                <a:latin typeface="Arial" panose="020B0604020202020204" pitchFamily="34" charset="0"/>
              </a:rPr>
              <a:t>* Exclamativa: "¡Qué sorpresa tan agradable!"</a:t>
            </a:r>
          </a:p>
          <a:p>
            <a:pPr marL="0" marR="0" lvl="0" indent="0" algn="l" defTabSz="914400" rtl="0" eaLnBrk="0" fontAlgn="base" latinLnBrk="0" hangingPunct="0">
              <a:lnSpc>
                <a:spcPct val="100000"/>
              </a:lnSpc>
              <a:spcBef>
                <a:spcPct val="0"/>
              </a:spcBef>
              <a:spcAft>
                <a:spcPct val="0"/>
              </a:spcAft>
              <a:buClrTx/>
              <a:buSzTx/>
              <a:tabLst/>
            </a:pPr>
            <a:r>
              <a:rPr kumimoji="0" lang="es-419" altLang="es-419" sz="3600" b="0" i="0" u="none" strike="noStrike" cap="none" normalizeH="0" baseline="0" dirty="0">
                <a:ln>
                  <a:noFill/>
                </a:ln>
                <a:solidFill>
                  <a:schemeClr val="tx1"/>
                </a:solidFill>
                <a:effectLst/>
                <a:latin typeface="Arial" panose="020B0604020202020204" pitchFamily="34" charset="0"/>
              </a:rPr>
              <a:t>* Imperativa: "Limpia tu cuarto ahora."</a:t>
            </a:r>
          </a:p>
          <a:p>
            <a:pPr marL="0" marR="0" lvl="0" indent="0" algn="l" defTabSz="914400" rtl="0" eaLnBrk="0" fontAlgn="base" latinLnBrk="0" hangingPunct="0">
              <a:lnSpc>
                <a:spcPct val="100000"/>
              </a:lnSpc>
              <a:spcBef>
                <a:spcPct val="0"/>
              </a:spcBef>
              <a:spcAft>
                <a:spcPct val="0"/>
              </a:spcAft>
              <a:buClrTx/>
              <a:buSzTx/>
              <a:tabLst/>
            </a:pPr>
            <a:r>
              <a:rPr lang="es-419" altLang="es-419" sz="3600" dirty="0">
                <a:latin typeface="Arial" panose="020B0604020202020204" pitchFamily="34" charset="0"/>
              </a:rPr>
              <a:t>* </a:t>
            </a:r>
            <a:r>
              <a:rPr kumimoji="0" lang="es-419" altLang="es-419" sz="3600" b="0" i="0" u="none" strike="noStrike" cap="none" normalizeH="0" baseline="0" dirty="0">
                <a:ln>
                  <a:noFill/>
                </a:ln>
                <a:solidFill>
                  <a:schemeClr val="tx1"/>
                </a:solidFill>
                <a:effectLst/>
                <a:latin typeface="Arial" panose="020B0604020202020204" pitchFamily="34" charset="0"/>
              </a:rPr>
              <a:t>Desiderativa: "Ojalá tengas un buen viaje."</a:t>
            </a:r>
          </a:p>
          <a:p>
            <a:pPr marL="0" marR="0" lvl="0" indent="0" algn="l" defTabSz="914400" rtl="0" eaLnBrk="0" fontAlgn="base" latinLnBrk="0" hangingPunct="0">
              <a:lnSpc>
                <a:spcPct val="100000"/>
              </a:lnSpc>
              <a:spcBef>
                <a:spcPct val="0"/>
              </a:spcBef>
              <a:spcAft>
                <a:spcPct val="0"/>
              </a:spcAft>
              <a:buClrTx/>
              <a:buSzTx/>
              <a:tabLst/>
            </a:pPr>
            <a:r>
              <a:rPr kumimoji="0" lang="es-419" altLang="es-419" sz="3600" b="0" i="0" u="none" strike="noStrike" cap="none" normalizeH="0" baseline="0" dirty="0">
                <a:ln>
                  <a:noFill/>
                </a:ln>
                <a:solidFill>
                  <a:schemeClr val="tx1"/>
                </a:solidFill>
                <a:effectLst/>
                <a:latin typeface="Arial" panose="020B0604020202020204" pitchFamily="34" charset="0"/>
              </a:rPr>
              <a:t>* Dubitativa: "Tal vez llueva mañana." </a:t>
            </a:r>
          </a:p>
        </p:txBody>
      </p:sp>
    </p:spTree>
    <p:extLst>
      <p:ext uri="{BB962C8B-B14F-4D97-AF65-F5344CB8AC3E}">
        <p14:creationId xmlns:p14="http://schemas.microsoft.com/office/powerpoint/2010/main" val="3240497536"/>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712</TotalTime>
  <Words>6917</Words>
  <Application>Microsoft Office PowerPoint</Application>
  <PresentationFormat>Panorámica</PresentationFormat>
  <Paragraphs>490</Paragraphs>
  <Slides>80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80</vt:i4>
      </vt:variant>
    </vt:vector>
  </HeadingPairs>
  <TitlesOfParts>
    <vt:vector size="86" baseType="lpstr">
      <vt:lpstr>Arial</vt:lpstr>
      <vt:lpstr>ArialNormal</vt:lpstr>
      <vt:lpstr>Century Gothic</vt:lpstr>
      <vt:lpstr>Gill Sans MT</vt:lpstr>
      <vt:lpstr>Wingdings 3</vt:lpstr>
      <vt:lpstr>Espiral</vt:lpstr>
      <vt:lpstr>UNIDAD II COMUNICACIÓN ESCRITA  </vt:lpstr>
      <vt:lpstr>Presentación de PowerPoint</vt:lpstr>
      <vt:lpstr>Presentación de PowerPoint</vt:lpstr>
      <vt:lpstr>consejos para mejorar tus habilidades de escritura</vt:lpstr>
      <vt:lpstr>Presentación de PowerPoint</vt:lpstr>
      <vt:lpstr>Presentación de PowerPoint</vt:lpstr>
      <vt:lpstr>Características de la oración</vt:lpstr>
      <vt:lpstr>Presentación de PowerPoint</vt:lpstr>
      <vt:lpstr>Presentación de PowerPoint</vt:lpstr>
      <vt:lpstr>Parafrasear características.</vt:lpstr>
      <vt:lpstr>Presentación de PowerPoint</vt:lpstr>
      <vt:lpstr>REGLAS PARA UNA CORRECTA ESCRITURA</vt:lpstr>
      <vt:lpstr>Presentación de PowerPoint</vt:lpstr>
      <vt:lpstr>Características de las Preposiciones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EL ENUNCIADO Y EL PÁRRAFO</vt:lpstr>
      <vt:lpstr>Presentación de PowerPoint</vt:lpstr>
      <vt:lpstr>Presentación de PowerPoint</vt:lpstr>
      <vt:lpstr>Presentación de PowerPoint</vt:lpstr>
      <vt:lpstr>Presentación de PowerPoint</vt:lpstr>
      <vt:lpstr>Características de un Párrafo: </vt:lpstr>
      <vt:lpstr>Clases de Párrafos: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Subrayar, identificar y extraer la idea principal de cada párrafo</vt:lpstr>
      <vt:lpstr>Presentación de PowerPoint</vt:lpstr>
      <vt:lpstr>Presentación de PowerPoint</vt:lpstr>
      <vt:lpstr>LOS SIGNOS DE PUNTUACIÓN</vt:lpstr>
      <vt:lpstr>Presentación de PowerPoint</vt:lpstr>
      <vt:lpstr>Presentación de PowerPoint</vt:lpstr>
      <vt:lpstr>Presentación de PowerPoint</vt:lpstr>
      <vt:lpstr>Presentación de PowerPoint</vt:lpstr>
      <vt:lpstr>Presentación de PowerPoint</vt:lpstr>
      <vt:lpstr>Presentación de PowerPoint</vt:lpstr>
      <vt:lpstr>Vicios de dicción, Introducción, a la polisemia.</vt:lpstr>
      <vt:lpstr>Presentación de PowerPoint</vt:lpstr>
      <vt:lpstr>Usos de "por qué", "porque", "porqué" y "por que", ya que suenan igual pero se escriben diferente y tienen significados distintos.</vt:lpstr>
      <vt:lpstr>Presentación de PowerPoint</vt:lpstr>
      <vt:lpstr>Presentación de PowerPoint</vt:lpstr>
      <vt:lpstr>Presentación de PowerPoint</vt:lpstr>
      <vt:lpstr>Requisitos de la redacción: claridad, precisión, sencillez y naturalidad, concisión, originalidad</vt:lpstr>
      <vt:lpstr>Presentación de PowerPoint</vt:lpstr>
      <vt:lpstr>El ensayo, estructura, clases y ejemplos.</vt:lpstr>
      <vt:lpstr>Presentación de PowerPoint</vt:lpstr>
      <vt:lpstr>Presentación de PowerPoint</vt:lpstr>
      <vt:lpstr>Presentación de PowerPoint</vt:lpstr>
      <vt:lpstr>Clases de ensayos</vt:lpstr>
      <vt:lpstr>Presentación de PowerPoint</vt:lpstr>
      <vt:lpstr>Presentación de PowerPoint</vt:lpstr>
      <vt:lpstr>Presentación de PowerPoint</vt:lpstr>
      <vt:lpstr>Presentación de PowerPoint</vt:lpstr>
      <vt:lpstr>Presentación de PowerPoint</vt:lpstr>
      <vt:lpstr>LÉXICO Y SEMÁNTICA</vt:lpstr>
      <vt:lpstr>Semántica </vt:lpstr>
      <vt:lpstr>Presentación de PowerPoint</vt:lpstr>
      <vt:lpstr>Sinónimos y antónimos</vt:lpstr>
      <vt:lpstr>Presentación de PowerPoint</vt:lpstr>
      <vt:lpstr>Presentación de PowerPoint</vt:lpstr>
      <vt:lpstr>Homofonía y paráfrasis</vt:lpstr>
      <vt:lpstr>Presentación de PowerPoint</vt:lpstr>
      <vt:lpstr>Presentación de PowerPoint</vt:lpstr>
      <vt:lpstr>Presentación de PowerPoint</vt:lpstr>
      <vt:lpstr>Presentación de PowerPoint</vt:lpstr>
      <vt:lpstr>Escollos gramaticales más comunes Por qué, porque, porqué y porque, Sino y si no.</vt:lpstr>
      <vt:lpstr> Escollos gramaticales más comunes Por qué, porque, porqué y porque, Sino y si no. </vt:lpstr>
      <vt:lpstr>Presentación de PowerPoint</vt:lpstr>
      <vt:lpstr>"Cuál" vs. "Cual"</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Marcos Gomez</dc:creator>
  <cp:lastModifiedBy>KERLY ANTHONELA MAZON RAMOS</cp:lastModifiedBy>
  <cp:revision>76</cp:revision>
  <dcterms:created xsi:type="dcterms:W3CDTF">2023-06-21T01:33:14Z</dcterms:created>
  <dcterms:modified xsi:type="dcterms:W3CDTF">2025-05-29T19:02:23Z</dcterms:modified>
</cp:coreProperties>
</file>