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sldIdLst>
    <p:sldId id="256" r:id="rId2"/>
    <p:sldId id="305" r:id="rId3"/>
    <p:sldId id="257" r:id="rId4"/>
    <p:sldId id="272" r:id="rId5"/>
    <p:sldId id="258" r:id="rId6"/>
    <p:sldId id="259" r:id="rId7"/>
    <p:sldId id="449" r:id="rId8"/>
    <p:sldId id="260" r:id="rId9"/>
    <p:sldId id="313" r:id="rId10"/>
    <p:sldId id="310" r:id="rId11"/>
    <p:sldId id="311" r:id="rId12"/>
    <p:sldId id="306" r:id="rId13"/>
    <p:sldId id="314" r:id="rId14"/>
    <p:sldId id="315" r:id="rId15"/>
    <p:sldId id="316" r:id="rId16"/>
    <p:sldId id="261" r:id="rId17"/>
    <p:sldId id="322" r:id="rId18"/>
    <p:sldId id="326" r:id="rId19"/>
    <p:sldId id="323" r:id="rId20"/>
    <p:sldId id="324" r:id="rId21"/>
    <p:sldId id="325" r:id="rId22"/>
    <p:sldId id="321" r:id="rId23"/>
    <p:sldId id="317" r:id="rId24"/>
    <p:sldId id="318" r:id="rId25"/>
    <p:sldId id="333" r:id="rId26"/>
    <p:sldId id="327" r:id="rId27"/>
    <p:sldId id="328" r:id="rId28"/>
    <p:sldId id="329" r:id="rId29"/>
    <p:sldId id="330" r:id="rId30"/>
    <p:sldId id="334" r:id="rId31"/>
    <p:sldId id="331" r:id="rId32"/>
    <p:sldId id="332" r:id="rId33"/>
    <p:sldId id="319" r:id="rId34"/>
    <p:sldId id="320" r:id="rId35"/>
    <p:sldId id="444" r:id="rId36"/>
    <p:sldId id="337" r:id="rId37"/>
    <p:sldId id="411" r:id="rId38"/>
    <p:sldId id="412" r:id="rId39"/>
    <p:sldId id="413" r:id="rId40"/>
    <p:sldId id="416" r:id="rId41"/>
    <p:sldId id="407" r:id="rId42"/>
    <p:sldId id="263" r:id="rId43"/>
    <p:sldId id="441" r:id="rId44"/>
    <p:sldId id="417" r:id="rId45"/>
    <p:sldId id="410" r:id="rId46"/>
    <p:sldId id="409" r:id="rId47"/>
    <p:sldId id="414" r:id="rId48"/>
    <p:sldId id="405" r:id="rId49"/>
    <p:sldId id="406" r:id="rId50"/>
    <p:sldId id="443" r:id="rId51"/>
    <p:sldId id="264" r:id="rId52"/>
    <p:sldId id="393" r:id="rId53"/>
    <p:sldId id="394" r:id="rId54"/>
    <p:sldId id="419" r:id="rId55"/>
    <p:sldId id="425" r:id="rId56"/>
    <p:sldId id="423" r:id="rId57"/>
    <p:sldId id="429" r:id="rId58"/>
    <p:sldId id="422" r:id="rId59"/>
    <p:sldId id="426" r:id="rId60"/>
    <p:sldId id="420" r:id="rId61"/>
    <p:sldId id="427" r:id="rId62"/>
    <p:sldId id="428" r:id="rId63"/>
    <p:sldId id="430" r:id="rId64"/>
    <p:sldId id="424" r:id="rId65"/>
    <p:sldId id="431" r:id="rId66"/>
    <p:sldId id="421" r:id="rId67"/>
    <p:sldId id="432" r:id="rId68"/>
    <p:sldId id="447" r:id="rId69"/>
    <p:sldId id="468" r:id="rId70"/>
    <p:sldId id="469" r:id="rId71"/>
    <p:sldId id="470" r:id="rId72"/>
    <p:sldId id="471" r:id="rId73"/>
    <p:sldId id="472" r:id="rId74"/>
    <p:sldId id="467" r:id="rId75"/>
    <p:sldId id="448" r:id="rId76"/>
    <p:sldId id="474" r:id="rId77"/>
    <p:sldId id="475" r:id="rId78"/>
    <p:sldId id="476" r:id="rId79"/>
    <p:sldId id="477" r:id="rId80"/>
    <p:sldId id="478" r:id="rId81"/>
    <p:sldId id="266" r:id="rId82"/>
    <p:sldId id="339" r:id="rId83"/>
    <p:sldId id="340" r:id="rId84"/>
    <p:sldId id="341" r:id="rId85"/>
    <p:sldId id="342" r:id="rId86"/>
    <p:sldId id="343" r:id="rId87"/>
    <p:sldId id="344" r:id="rId88"/>
    <p:sldId id="346" r:id="rId89"/>
    <p:sldId id="347" r:id="rId90"/>
    <p:sldId id="348" r:id="rId91"/>
    <p:sldId id="350" r:id="rId92"/>
    <p:sldId id="353" r:id="rId93"/>
    <p:sldId id="354" r:id="rId94"/>
    <p:sldId id="355" r:id="rId95"/>
    <p:sldId id="356" r:id="rId96"/>
    <p:sldId id="358" r:id="rId97"/>
    <p:sldId id="359" r:id="rId98"/>
    <p:sldId id="361" r:id="rId99"/>
    <p:sldId id="362" r:id="rId100"/>
    <p:sldId id="363" r:id="rId101"/>
    <p:sldId id="364" r:id="rId102"/>
    <p:sldId id="437" r:id="rId103"/>
    <p:sldId id="450" r:id="rId104"/>
    <p:sldId id="456" r:id="rId105"/>
    <p:sldId id="457" r:id="rId106"/>
    <p:sldId id="459" r:id="rId107"/>
    <p:sldId id="458" r:id="rId108"/>
    <p:sldId id="460" r:id="rId109"/>
    <p:sldId id="455" r:id="rId110"/>
    <p:sldId id="461" r:id="rId111"/>
    <p:sldId id="462" r:id="rId112"/>
    <p:sldId id="463" r:id="rId113"/>
    <p:sldId id="464" r:id="rId114"/>
    <p:sldId id="451" r:id="rId115"/>
    <p:sldId id="452" r:id="rId116"/>
    <p:sldId id="453" r:id="rId117"/>
    <p:sldId id="454" r:id="rId118"/>
    <p:sldId id="465" r:id="rId119"/>
    <p:sldId id="466" r:id="rId120"/>
    <p:sldId id="433" r:id="rId1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229956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138765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6268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319105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3802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2734816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225773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29513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383644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804B930B-7688-457D-99AC-FF3A13F56AA7}" type="datetimeFigureOut">
              <a:rPr lang="es-419" smtClean="0"/>
              <a:t>14/10/2024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422065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804B930B-7688-457D-99AC-FF3A13F56AA7}" type="datetimeFigureOut">
              <a:rPr lang="es-419" smtClean="0"/>
              <a:t>14/10/2024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155702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804B930B-7688-457D-99AC-FF3A13F56AA7}" type="datetimeFigureOut">
              <a:rPr lang="es-419" smtClean="0"/>
              <a:t>14/10/2024</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292188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804B930B-7688-457D-99AC-FF3A13F56AA7}" type="datetimeFigureOut">
              <a:rPr lang="es-419" smtClean="0"/>
              <a:t>14/10/2024</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167889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930B-7688-457D-99AC-FF3A13F56AA7}" type="datetimeFigureOut">
              <a:rPr lang="es-419" smtClean="0"/>
              <a:t>14/10/2024</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227720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MX"/>
              <a:t>Haz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04B930B-7688-457D-99AC-FF3A13F56AA7}" type="datetimeFigureOut">
              <a:rPr lang="es-419" smtClean="0"/>
              <a:t>14/10/2024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17953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04B930B-7688-457D-99AC-FF3A13F56AA7}" type="datetimeFigureOut">
              <a:rPr lang="es-419" smtClean="0"/>
              <a:t>14/10/2024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083D18E-0AA1-4166-AE51-CB44DEF8363F}" type="slidenum">
              <a:rPr lang="es-419" smtClean="0"/>
              <a:t>‹Nº›</a:t>
            </a:fld>
            <a:endParaRPr lang="es-419"/>
          </a:p>
        </p:txBody>
      </p:sp>
    </p:spTree>
    <p:extLst>
      <p:ext uri="{BB962C8B-B14F-4D97-AF65-F5344CB8AC3E}">
        <p14:creationId xmlns:p14="http://schemas.microsoft.com/office/powerpoint/2010/main" val="417476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4B930B-7688-457D-99AC-FF3A13F56AA7}" type="datetimeFigureOut">
              <a:rPr lang="es-419" smtClean="0"/>
              <a:t>14/10/2024</a:t>
            </a:fld>
            <a:endParaRPr lang="es-419"/>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419"/>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83D18E-0AA1-4166-AE51-CB44DEF8363F}" type="slidenum">
              <a:rPr lang="es-419" smtClean="0"/>
              <a:t>‹Nº›</a:t>
            </a:fld>
            <a:endParaRPr lang="es-419"/>
          </a:p>
        </p:txBody>
      </p:sp>
    </p:spTree>
    <p:extLst>
      <p:ext uri="{BB962C8B-B14F-4D97-AF65-F5344CB8AC3E}">
        <p14:creationId xmlns:p14="http://schemas.microsoft.com/office/powerpoint/2010/main" val="63269794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3D735-3F3E-40A1-96E1-D9BCB8212926}"/>
              </a:ext>
            </a:extLst>
          </p:cNvPr>
          <p:cNvSpPr>
            <a:spLocks noGrp="1"/>
          </p:cNvSpPr>
          <p:nvPr>
            <p:ph type="ctrTitle"/>
          </p:nvPr>
        </p:nvSpPr>
        <p:spPr>
          <a:xfrm>
            <a:off x="958427" y="2404531"/>
            <a:ext cx="9109598" cy="1646302"/>
          </a:xfrm>
        </p:spPr>
        <p:txBody>
          <a:bodyPr>
            <a:normAutofit/>
          </a:bodyPr>
          <a:lstStyle/>
          <a:p>
            <a:r>
              <a:rPr lang="es-MX" dirty="0"/>
              <a:t>EXPRESIÓN ORAL Y ESCRITA</a:t>
            </a:r>
            <a:endParaRPr lang="es-419" dirty="0"/>
          </a:p>
        </p:txBody>
      </p:sp>
      <p:sp>
        <p:nvSpPr>
          <p:cNvPr id="3" name="Subtítulo 2">
            <a:extLst>
              <a:ext uri="{FF2B5EF4-FFF2-40B4-BE49-F238E27FC236}">
                <a16:creationId xmlns:a16="http://schemas.microsoft.com/office/drawing/2014/main" id="{B8FA8DE1-7531-4618-83A7-C999C08FAB4F}"/>
              </a:ext>
            </a:extLst>
          </p:cNvPr>
          <p:cNvSpPr>
            <a:spLocks noGrp="1"/>
          </p:cNvSpPr>
          <p:nvPr>
            <p:ph type="subTitle" idx="1"/>
          </p:nvPr>
        </p:nvSpPr>
        <p:spPr>
          <a:xfrm>
            <a:off x="1517227" y="5459500"/>
            <a:ext cx="7766936" cy="1646302"/>
          </a:xfrm>
        </p:spPr>
        <p:txBody>
          <a:bodyPr>
            <a:normAutofit/>
          </a:bodyPr>
          <a:lstStyle/>
          <a:p>
            <a:r>
              <a:rPr lang="es-MX" sz="2400" dirty="0"/>
              <a:t>DOCENTE: Lcda. MARIELA RAMOS. Mgs.</a:t>
            </a:r>
            <a:endParaRPr lang="es-419" sz="2400" dirty="0"/>
          </a:p>
        </p:txBody>
      </p:sp>
      <p:pic>
        <p:nvPicPr>
          <p:cNvPr id="4" name="Imagen 3">
            <a:extLst>
              <a:ext uri="{FF2B5EF4-FFF2-40B4-BE49-F238E27FC236}">
                <a16:creationId xmlns:a16="http://schemas.microsoft.com/office/drawing/2014/main" id="{D35F178D-8761-4CF5-9990-8B737198B743}"/>
              </a:ext>
            </a:extLst>
          </p:cNvPr>
          <p:cNvPicPr>
            <a:picLocks noChangeAspect="1"/>
          </p:cNvPicPr>
          <p:nvPr/>
        </p:nvPicPr>
        <p:blipFill>
          <a:blip r:embed="rId2"/>
          <a:stretch>
            <a:fillRect/>
          </a:stretch>
        </p:blipFill>
        <p:spPr>
          <a:xfrm>
            <a:off x="4328161" y="575349"/>
            <a:ext cx="2676842" cy="2676842"/>
          </a:xfrm>
          <a:prstGeom prst="rect">
            <a:avLst/>
          </a:prstGeom>
        </p:spPr>
      </p:pic>
    </p:spTree>
    <p:extLst>
      <p:ext uri="{BB962C8B-B14F-4D97-AF65-F5344CB8AC3E}">
        <p14:creationId xmlns:p14="http://schemas.microsoft.com/office/powerpoint/2010/main" val="346324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8B9192-7A11-467A-91C7-31CDF03EA4FB}"/>
              </a:ext>
            </a:extLst>
          </p:cNvPr>
          <p:cNvSpPr>
            <a:spLocks noGrp="1"/>
          </p:cNvSpPr>
          <p:nvPr>
            <p:ph idx="1"/>
          </p:nvPr>
        </p:nvSpPr>
        <p:spPr>
          <a:xfrm>
            <a:off x="677334" y="442763"/>
            <a:ext cx="11103988" cy="5598600"/>
          </a:xfrm>
        </p:spPr>
        <p:txBody>
          <a:bodyPr>
            <a:normAutofit/>
          </a:bodyPr>
          <a:lstStyle/>
          <a:p>
            <a:pPr marL="0" indent="0">
              <a:buNone/>
            </a:pPr>
            <a:r>
              <a:rPr lang="es-MX" sz="2400" dirty="0"/>
              <a:t>Según Charles Darwin el lenguaje no verbal reemplazó a los gestos y deja libre las manos para trabajar con herramientas de cacería. </a:t>
            </a:r>
          </a:p>
          <a:p>
            <a:pPr marL="0" indent="0" algn="just">
              <a:buNone/>
            </a:pPr>
            <a:r>
              <a:rPr lang="es-MX" sz="2400" dirty="0"/>
              <a:t>El hombre es una criatura que se comunica, así lo afirma H. Dalziel Duncan (citado en Ferrer, 1994, p.21) cuando señala que, por su naturaleza y para satisfacer sus necesidades, el hombre ha debido comunicarse con sus semejantes utilizando señales, movimientos o signos, pues nadie puede existir en un grupo o una sociedad sin alguna forma de comunicación.</a:t>
            </a:r>
            <a:endParaRPr lang="es-419" sz="2400" dirty="0"/>
          </a:p>
        </p:txBody>
      </p:sp>
      <p:pic>
        <p:nvPicPr>
          <p:cNvPr id="4" name="Imagen 3">
            <a:extLst>
              <a:ext uri="{FF2B5EF4-FFF2-40B4-BE49-F238E27FC236}">
                <a16:creationId xmlns:a16="http://schemas.microsoft.com/office/drawing/2014/main" id="{D055A827-A52A-47AD-B91E-60EC88B4A890}"/>
              </a:ext>
            </a:extLst>
          </p:cNvPr>
          <p:cNvPicPr>
            <a:picLocks noChangeAspect="1"/>
          </p:cNvPicPr>
          <p:nvPr/>
        </p:nvPicPr>
        <p:blipFill>
          <a:blip r:embed="rId2"/>
          <a:stretch>
            <a:fillRect/>
          </a:stretch>
        </p:blipFill>
        <p:spPr>
          <a:xfrm>
            <a:off x="937939" y="3429734"/>
            <a:ext cx="5158061" cy="2787233"/>
          </a:xfrm>
          <a:prstGeom prst="rect">
            <a:avLst/>
          </a:prstGeom>
        </p:spPr>
      </p:pic>
      <p:pic>
        <p:nvPicPr>
          <p:cNvPr id="5" name="Imagen 4">
            <a:extLst>
              <a:ext uri="{FF2B5EF4-FFF2-40B4-BE49-F238E27FC236}">
                <a16:creationId xmlns:a16="http://schemas.microsoft.com/office/drawing/2014/main" id="{68ED17A1-0389-4068-A53C-BC8425011048}"/>
              </a:ext>
            </a:extLst>
          </p:cNvPr>
          <p:cNvPicPr>
            <a:picLocks noChangeAspect="1"/>
          </p:cNvPicPr>
          <p:nvPr/>
        </p:nvPicPr>
        <p:blipFill>
          <a:blip r:embed="rId3"/>
          <a:stretch>
            <a:fillRect/>
          </a:stretch>
        </p:blipFill>
        <p:spPr>
          <a:xfrm>
            <a:off x="6969553" y="3686908"/>
            <a:ext cx="4811769" cy="2530059"/>
          </a:xfrm>
          <a:prstGeom prst="rect">
            <a:avLst/>
          </a:prstGeom>
        </p:spPr>
      </p:pic>
    </p:spTree>
    <p:extLst>
      <p:ext uri="{BB962C8B-B14F-4D97-AF65-F5344CB8AC3E}">
        <p14:creationId xmlns:p14="http://schemas.microsoft.com/office/powerpoint/2010/main" val="14257965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F4ADB51-DF30-4FC6-9F31-CD0487879AAE}"/>
              </a:ext>
            </a:extLst>
          </p:cNvPr>
          <p:cNvSpPr>
            <a:spLocks noGrp="1"/>
          </p:cNvSpPr>
          <p:nvPr>
            <p:ph idx="1"/>
          </p:nvPr>
        </p:nvSpPr>
        <p:spPr>
          <a:xfrm>
            <a:off x="677333" y="683394"/>
            <a:ext cx="10305091" cy="5794407"/>
          </a:xfrm>
        </p:spPr>
        <p:txBody>
          <a:bodyPr>
            <a:normAutofit/>
          </a:bodyPr>
          <a:lstStyle/>
          <a:p>
            <a:pPr marL="0" indent="0">
              <a:buNone/>
            </a:pPr>
            <a:r>
              <a:rPr lang="es-MX" sz="2200" dirty="0">
                <a:solidFill>
                  <a:srgbClr val="FF0000"/>
                </a:solidFill>
              </a:rPr>
              <a:t>14. </a:t>
            </a:r>
            <a:r>
              <a:rPr lang="es-MX" sz="2200" u="sng" dirty="0">
                <a:solidFill>
                  <a:srgbClr val="FF0000"/>
                </a:solidFill>
              </a:rPr>
              <a:t>Textos Digitales </a:t>
            </a:r>
          </a:p>
          <a:p>
            <a:pPr algn="just"/>
            <a:r>
              <a:rPr lang="es-MX" sz="2400" dirty="0"/>
              <a:t>Mención aparte merecen los textos digitales, ya que suponen un nivel de complejidad diferente debido a sus modos de producción, sus soportes y los modos de lectura que promueven. Es decir, los textos digitales usan diferentes códigos pero mantienen las mismas estructuras de lenguaje.</a:t>
            </a:r>
          </a:p>
          <a:p>
            <a:pPr algn="just"/>
            <a:r>
              <a:rPr lang="es-MX" sz="2400" dirty="0"/>
              <a:t>Así, por textos digitales se entiende toda clase de textos que se usan en la web, y estos pueden tener fines literarios y no literarios (como los textos convencionales.</a:t>
            </a:r>
          </a:p>
          <a:p>
            <a:pPr algn="just"/>
            <a:r>
              <a:rPr lang="es-MX" sz="2400" dirty="0"/>
              <a:t>Los textos digitales no se limitan a ofrecer información directa o a facilitar la comunicación interpersonal, sino que también realizan funciones como indexación en los motores de búsqueda, enlaces, lenguajes de programación, etc.</a:t>
            </a:r>
            <a:endParaRPr lang="es-419" sz="2400" dirty="0"/>
          </a:p>
        </p:txBody>
      </p:sp>
    </p:spTree>
    <p:extLst>
      <p:ext uri="{BB962C8B-B14F-4D97-AF65-F5344CB8AC3E}">
        <p14:creationId xmlns:p14="http://schemas.microsoft.com/office/powerpoint/2010/main" val="8049943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E12E4-9335-463C-82C5-BBC5E04FEAA8}"/>
              </a:ext>
            </a:extLst>
          </p:cNvPr>
          <p:cNvSpPr>
            <a:spLocks noGrp="1"/>
          </p:cNvSpPr>
          <p:nvPr>
            <p:ph type="title"/>
          </p:nvPr>
        </p:nvSpPr>
        <p:spPr>
          <a:xfrm>
            <a:off x="2335256" y="445971"/>
            <a:ext cx="8596668" cy="1320800"/>
          </a:xfrm>
        </p:spPr>
        <p:txBody>
          <a:bodyPr/>
          <a:lstStyle/>
          <a:p>
            <a:r>
              <a:rPr lang="es-MX" dirty="0"/>
              <a:t>EJEMPLOS DE TEXTOS DIGITALES</a:t>
            </a:r>
            <a:endParaRPr lang="es-419" dirty="0"/>
          </a:p>
        </p:txBody>
      </p:sp>
      <p:sp>
        <p:nvSpPr>
          <p:cNvPr id="3" name="Marcador de contenido 2">
            <a:extLst>
              <a:ext uri="{FF2B5EF4-FFF2-40B4-BE49-F238E27FC236}">
                <a16:creationId xmlns:a16="http://schemas.microsoft.com/office/drawing/2014/main" id="{E51ABDD1-831D-46C9-B369-3CDF43AC70E5}"/>
              </a:ext>
            </a:extLst>
          </p:cNvPr>
          <p:cNvSpPr>
            <a:spLocks noGrp="1"/>
          </p:cNvSpPr>
          <p:nvPr>
            <p:ph idx="1"/>
          </p:nvPr>
        </p:nvSpPr>
        <p:spPr>
          <a:xfrm>
            <a:off x="677334" y="1530417"/>
            <a:ext cx="10353218" cy="4968239"/>
          </a:xfrm>
        </p:spPr>
        <p:txBody>
          <a:bodyPr>
            <a:normAutofit/>
          </a:bodyPr>
          <a:lstStyle/>
          <a:p>
            <a:pPr algn="just"/>
            <a:r>
              <a:rPr lang="es-MX" sz="2000" dirty="0"/>
              <a:t>La Wiki: hipertextos con contenidos que provienen de diferentes colaboradores;</a:t>
            </a:r>
          </a:p>
          <a:p>
            <a:pPr algn="just"/>
            <a:r>
              <a:rPr lang="es-MX" sz="2000" dirty="0"/>
              <a:t>Las células informativas: publicaciones de noticias inmediatas con enlaces a recursos multimedia;</a:t>
            </a:r>
          </a:p>
          <a:p>
            <a:pPr algn="just"/>
            <a:r>
              <a:rPr lang="es-MX" sz="2000" dirty="0"/>
              <a:t>Los motores de búsqueda e índices temáticos,</a:t>
            </a:r>
          </a:p>
          <a:p>
            <a:pPr algn="just"/>
            <a:r>
              <a:rPr lang="es-MX" sz="2000" dirty="0"/>
              <a:t>Los editores,</a:t>
            </a:r>
          </a:p>
          <a:p>
            <a:pPr algn="just"/>
            <a:r>
              <a:rPr lang="es-MX" sz="2000" dirty="0"/>
              <a:t>El HTML,</a:t>
            </a:r>
          </a:p>
          <a:p>
            <a:pPr algn="just"/>
            <a:r>
              <a:rPr lang="es-419" sz="2000" dirty="0"/>
              <a:t>Blogs, </a:t>
            </a:r>
          </a:p>
          <a:p>
            <a:pPr algn="just"/>
            <a:r>
              <a:rPr lang="es-419" sz="2000" dirty="0"/>
              <a:t>Páginas de Internet, </a:t>
            </a:r>
          </a:p>
          <a:p>
            <a:pPr algn="just"/>
            <a:r>
              <a:rPr lang="es-419" sz="2000" dirty="0"/>
              <a:t>Redes sociales, </a:t>
            </a:r>
          </a:p>
          <a:p>
            <a:pPr algn="just"/>
            <a:r>
              <a:rPr lang="es-419" sz="2000" dirty="0"/>
              <a:t>emails, </a:t>
            </a:r>
          </a:p>
          <a:p>
            <a:pPr algn="just"/>
            <a:r>
              <a:rPr lang="es-419" sz="2000" dirty="0"/>
              <a:t>entre otros.</a:t>
            </a:r>
          </a:p>
        </p:txBody>
      </p:sp>
      <p:pic>
        <p:nvPicPr>
          <p:cNvPr id="4" name="Imagen 3">
            <a:extLst>
              <a:ext uri="{FF2B5EF4-FFF2-40B4-BE49-F238E27FC236}">
                <a16:creationId xmlns:a16="http://schemas.microsoft.com/office/drawing/2014/main" id="{75696508-F3CD-437B-81B7-00568E1EE458}"/>
              </a:ext>
            </a:extLst>
          </p:cNvPr>
          <p:cNvPicPr>
            <a:picLocks noChangeAspect="1"/>
          </p:cNvPicPr>
          <p:nvPr/>
        </p:nvPicPr>
        <p:blipFill rotWithShape="1">
          <a:blip r:embed="rId2"/>
          <a:srcRect l="11889" t="8130" r="9166"/>
          <a:stretch/>
        </p:blipFill>
        <p:spPr>
          <a:xfrm>
            <a:off x="6237171" y="3099336"/>
            <a:ext cx="5787551" cy="3630628"/>
          </a:xfrm>
          <a:prstGeom prst="rect">
            <a:avLst/>
          </a:prstGeom>
        </p:spPr>
      </p:pic>
    </p:spTree>
    <p:extLst>
      <p:ext uri="{BB962C8B-B14F-4D97-AF65-F5344CB8AC3E}">
        <p14:creationId xmlns:p14="http://schemas.microsoft.com/office/powerpoint/2010/main" val="20949170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105D5-15C6-4E4C-92E5-C0C69CDE4D4D}"/>
              </a:ext>
            </a:extLst>
          </p:cNvPr>
          <p:cNvSpPr>
            <a:spLocks noGrp="1"/>
          </p:cNvSpPr>
          <p:nvPr>
            <p:ph type="title"/>
          </p:nvPr>
        </p:nvSpPr>
        <p:spPr>
          <a:xfrm>
            <a:off x="1797666" y="571099"/>
            <a:ext cx="8596668" cy="1320800"/>
          </a:xfrm>
        </p:spPr>
        <p:txBody>
          <a:bodyPr/>
          <a:lstStyle/>
          <a:p>
            <a:pPr algn="ctr"/>
            <a:r>
              <a:rPr lang="es-MX" dirty="0"/>
              <a:t>TALLER GRUPAL-EXPOSITIVO</a:t>
            </a:r>
            <a:endParaRPr lang="es-419" dirty="0"/>
          </a:p>
        </p:txBody>
      </p:sp>
      <p:sp>
        <p:nvSpPr>
          <p:cNvPr id="3" name="Marcador de contenido 2">
            <a:extLst>
              <a:ext uri="{FF2B5EF4-FFF2-40B4-BE49-F238E27FC236}">
                <a16:creationId xmlns:a16="http://schemas.microsoft.com/office/drawing/2014/main" id="{AD06C034-A6AD-45C0-8AC9-55AEA7446522}"/>
              </a:ext>
            </a:extLst>
          </p:cNvPr>
          <p:cNvSpPr>
            <a:spLocks noGrp="1"/>
          </p:cNvSpPr>
          <p:nvPr>
            <p:ph idx="1"/>
          </p:nvPr>
        </p:nvSpPr>
        <p:spPr>
          <a:xfrm>
            <a:off x="677333" y="1559293"/>
            <a:ext cx="10863357" cy="4985886"/>
          </a:xfrm>
        </p:spPr>
        <p:txBody>
          <a:bodyPr>
            <a:normAutofit/>
          </a:bodyPr>
          <a:lstStyle/>
          <a:p>
            <a:pPr marL="0" indent="0">
              <a:buNone/>
            </a:pPr>
            <a:r>
              <a:rPr lang="es-MX" sz="2000" dirty="0"/>
              <a:t>ELABORAR UN RESUMEN ACADÉMICO SOBRE LAS FUNCIONES DEL LENGUAJE Y TIPOS DE TEXTOS, UTILIZAR EJEMPLOS, SE DEBE CONSIDERAR PARA LA ENTREGA:</a:t>
            </a:r>
          </a:p>
          <a:p>
            <a:r>
              <a:rPr lang="es-MX" sz="2000" dirty="0"/>
              <a:t>Trabajar en Word y utilizar Normas APA séptima edición.</a:t>
            </a:r>
          </a:p>
          <a:p>
            <a:r>
              <a:rPr lang="es-419" sz="2000" dirty="0"/>
              <a:t>Portada</a:t>
            </a:r>
          </a:p>
          <a:p>
            <a:r>
              <a:rPr lang="es-419" sz="2000" dirty="0"/>
              <a:t>Referencias bibliográficas</a:t>
            </a:r>
          </a:p>
          <a:p>
            <a:r>
              <a:rPr lang="es-419" sz="2000" dirty="0"/>
              <a:t>Organización de ideas</a:t>
            </a:r>
          </a:p>
          <a:p>
            <a:r>
              <a:rPr lang="es-419" sz="2000" dirty="0"/>
              <a:t>ortografía</a:t>
            </a:r>
          </a:p>
          <a:p>
            <a:r>
              <a:rPr lang="es-419" sz="2000" dirty="0"/>
              <a:t>El grupo deberá estar conformado por 4 integrantes, delegar a un jefe cuya función será delegar funciones al resto del equipo</a:t>
            </a:r>
          </a:p>
          <a:p>
            <a:r>
              <a:rPr lang="es-419" sz="2000" dirty="0"/>
              <a:t>El taller es expositivo, presentar material de apoyo para la defensa, utilizar herramientas virtuales para su aplicación (Genially, Canva, PowerPoint, </a:t>
            </a:r>
            <a:r>
              <a:rPr lang="es-419" sz="2000" dirty="0" err="1"/>
              <a:t>etc</a:t>
            </a:r>
            <a:r>
              <a:rPr lang="es-419" sz="2000" dirty="0"/>
              <a:t>).</a:t>
            </a:r>
          </a:p>
          <a:p>
            <a:r>
              <a:rPr lang="es-419" sz="2000" dirty="0"/>
              <a:t>Calificación 10 puntos taller y 10 puntos material de apoyo, defensa a10 puntos</a:t>
            </a:r>
          </a:p>
        </p:txBody>
      </p:sp>
    </p:spTree>
    <p:extLst>
      <p:ext uri="{BB962C8B-B14F-4D97-AF65-F5344CB8AC3E}">
        <p14:creationId xmlns:p14="http://schemas.microsoft.com/office/powerpoint/2010/main" val="673144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D023B-62ED-45FD-9376-9B98597F33B1}"/>
              </a:ext>
            </a:extLst>
          </p:cNvPr>
          <p:cNvSpPr>
            <a:spLocks noGrp="1"/>
          </p:cNvSpPr>
          <p:nvPr>
            <p:ph type="title"/>
          </p:nvPr>
        </p:nvSpPr>
        <p:spPr>
          <a:xfrm>
            <a:off x="677334" y="609600"/>
            <a:ext cx="10305090" cy="1320800"/>
          </a:xfrm>
        </p:spPr>
        <p:txBody>
          <a:bodyPr>
            <a:normAutofit/>
          </a:bodyPr>
          <a:lstStyle/>
          <a:p>
            <a:pPr algn="ctr"/>
            <a:r>
              <a:rPr lang="es-ES" sz="2000" dirty="0">
                <a:effectLst/>
                <a:latin typeface="Century Gothic" panose="020B0502020202020204" pitchFamily="34" charset="0"/>
                <a:ea typeface="Calibri" panose="020F0502020204030204" pitchFamily="34" charset="0"/>
                <a:cs typeface="Times New Roman" panose="02020603050405020304" pitchFamily="18" charset="0"/>
              </a:rPr>
              <a:t>PARADOJAS DE LA COMUNICACIÓN DIGITAL Y TRASCENDENCIA DE LA COMUNICACIÓN</a:t>
            </a:r>
            <a:endParaRPr lang="es-419" sz="4000" dirty="0"/>
          </a:p>
        </p:txBody>
      </p:sp>
      <p:sp>
        <p:nvSpPr>
          <p:cNvPr id="3" name="Marcador de contenido 2">
            <a:extLst>
              <a:ext uri="{FF2B5EF4-FFF2-40B4-BE49-F238E27FC236}">
                <a16:creationId xmlns:a16="http://schemas.microsoft.com/office/drawing/2014/main" id="{A53EE02F-46FA-4E62-9E41-8A9C5354E5BE}"/>
              </a:ext>
            </a:extLst>
          </p:cNvPr>
          <p:cNvSpPr>
            <a:spLocks noGrp="1"/>
          </p:cNvSpPr>
          <p:nvPr>
            <p:ph idx="1"/>
          </p:nvPr>
        </p:nvSpPr>
        <p:spPr>
          <a:xfrm>
            <a:off x="677333" y="1559293"/>
            <a:ext cx="10305091" cy="4774130"/>
          </a:xfrm>
        </p:spPr>
        <p:txBody>
          <a:bodyPr>
            <a:normAutofit/>
          </a:bodyPr>
          <a:lstStyle/>
          <a:p>
            <a:pPr algn="just"/>
            <a:r>
              <a:rPr lang="es-MX" sz="2400" dirty="0"/>
              <a:t>la comunicación digital sigue siendo trascendental en la sociedad moderna. Facilita la colaboración a distancia, el intercambio de ideas, la creación de comunidades globales y el empoderamiento de las voces marginadas. Sin embargo, para maximizar su trascendencia positiva, es importante abordar los desafíos que plantean estas paradojas y trabajar hacia una comunicación digital más inclusiva, reflexiva y significativa.</a:t>
            </a:r>
          </a:p>
          <a:p>
            <a:pPr algn="just"/>
            <a:r>
              <a:rPr lang="es-MX" sz="2400" dirty="0"/>
              <a:t>La comunicación digital ha traído consigo una serie de paradojas que pueden influir en cómo nos relacionamos y percibimos el mundo que nos rodea. Aquí hay algunas de esas paradojas junto con reflexiones sobre la trascendencia de la comunicación en la era digital:</a:t>
            </a:r>
            <a:endParaRPr lang="es-419" sz="2400" dirty="0"/>
          </a:p>
        </p:txBody>
      </p:sp>
    </p:spTree>
    <p:extLst>
      <p:ext uri="{BB962C8B-B14F-4D97-AF65-F5344CB8AC3E}">
        <p14:creationId xmlns:p14="http://schemas.microsoft.com/office/powerpoint/2010/main" val="32780954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1A29BF-F3F5-4936-97E7-9CC0163E3EA9}"/>
              </a:ext>
            </a:extLst>
          </p:cNvPr>
          <p:cNvSpPr>
            <a:spLocks noGrp="1"/>
          </p:cNvSpPr>
          <p:nvPr>
            <p:ph idx="1"/>
          </p:nvPr>
        </p:nvSpPr>
        <p:spPr>
          <a:xfrm>
            <a:off x="221381" y="625642"/>
            <a:ext cx="11290433" cy="5986913"/>
          </a:xfrm>
        </p:spPr>
        <p:txBody>
          <a:bodyPr>
            <a:normAutofit lnSpcReduction="10000"/>
          </a:bodyPr>
          <a:lstStyle/>
          <a:p>
            <a:pPr algn="just"/>
            <a:r>
              <a:rPr lang="es-MX" sz="3200" u="sng" dirty="0">
                <a:solidFill>
                  <a:srgbClr val="FF0000"/>
                </a:solidFill>
              </a:rPr>
              <a:t>1. Conexión vs. Aislamiento: </a:t>
            </a:r>
            <a:r>
              <a:rPr lang="es-MX" sz="3200" dirty="0"/>
              <a:t>Aunque la comunicación digital nos permite estar conectados con personas de todo el mundo, también puede llevar al aislamiento social. Pasar demasiado tiempo interactuando a través de pantallas puede disminuir la calidad de las interacciones cara a cara.</a:t>
            </a:r>
          </a:p>
          <a:p>
            <a:pPr algn="just"/>
            <a:r>
              <a:rPr lang="es-MX" sz="3200" dirty="0"/>
              <a:t>Ejemplo: Una persona puede pasar horas interactuando en redes sociales, sintiéndose conectada con cientos de amigos virtuales, pero al mismo tiempo puede experimentar sentimientos de soledad y aislamiento en su vida real debido a la falta de interacciones cara a cara significativas.</a:t>
            </a:r>
            <a:endParaRPr lang="es-419" sz="3200" dirty="0"/>
          </a:p>
        </p:txBody>
      </p:sp>
    </p:spTree>
    <p:extLst>
      <p:ext uri="{BB962C8B-B14F-4D97-AF65-F5344CB8AC3E}">
        <p14:creationId xmlns:p14="http://schemas.microsoft.com/office/powerpoint/2010/main" val="39841200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323BE8-24EB-4384-8AAE-BA49A53930DB}"/>
              </a:ext>
            </a:extLst>
          </p:cNvPr>
          <p:cNvSpPr>
            <a:spLocks noGrp="1"/>
          </p:cNvSpPr>
          <p:nvPr>
            <p:ph idx="1"/>
          </p:nvPr>
        </p:nvSpPr>
        <p:spPr>
          <a:xfrm>
            <a:off x="677334" y="356135"/>
            <a:ext cx="10603474" cy="6246796"/>
          </a:xfrm>
        </p:spPr>
        <p:txBody>
          <a:bodyPr>
            <a:normAutofit fontScale="92500" lnSpcReduction="10000"/>
          </a:bodyPr>
          <a:lstStyle/>
          <a:p>
            <a:pPr algn="just"/>
            <a:r>
              <a:rPr lang="es-MX" sz="3600" u="sng" dirty="0">
                <a:solidFill>
                  <a:srgbClr val="FF0000"/>
                </a:solidFill>
              </a:rPr>
              <a:t>2. Abundancia de información vs. Falta de profundidad: </a:t>
            </a:r>
            <a:r>
              <a:rPr lang="es-MX" sz="3600" dirty="0"/>
              <a:t>En la era digital, tenemos acceso a una cantidad masiva de información en cualquier momento. Sin embargo, esta abundancia puede dificultar la búsqueda de conocimiento profundo y significativo. La superficialidad en la comunicación puede volverse la norma.</a:t>
            </a:r>
          </a:p>
          <a:p>
            <a:pPr algn="just"/>
            <a:r>
              <a:rPr lang="es-MX" sz="3600" dirty="0"/>
              <a:t>Ejemplo: En internet, se puede encontrar fácilmente una gran cantidad de artículos y videos sobre un tema en particular. Sin embargo, muchos de estos recursos pueden ser superficiales o sesgados, lo que dificulta encontrar información veraz y completa sobre el tema.</a:t>
            </a:r>
            <a:endParaRPr lang="es-419" sz="3600" dirty="0"/>
          </a:p>
        </p:txBody>
      </p:sp>
    </p:spTree>
    <p:extLst>
      <p:ext uri="{BB962C8B-B14F-4D97-AF65-F5344CB8AC3E}">
        <p14:creationId xmlns:p14="http://schemas.microsoft.com/office/powerpoint/2010/main" val="37381086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A891E5-22D3-4D43-B411-6AE4FD9E392C}"/>
              </a:ext>
            </a:extLst>
          </p:cNvPr>
          <p:cNvSpPr>
            <a:spLocks noGrp="1"/>
          </p:cNvSpPr>
          <p:nvPr>
            <p:ph idx="1"/>
          </p:nvPr>
        </p:nvSpPr>
        <p:spPr>
          <a:xfrm>
            <a:off x="677334" y="529389"/>
            <a:ext cx="10844106" cy="6160169"/>
          </a:xfrm>
        </p:spPr>
        <p:txBody>
          <a:bodyPr>
            <a:normAutofit/>
          </a:bodyPr>
          <a:lstStyle/>
          <a:p>
            <a:pPr algn="just"/>
            <a:r>
              <a:rPr lang="es-MX" sz="3200" u="sng" dirty="0">
                <a:solidFill>
                  <a:srgbClr val="FF0000"/>
                </a:solidFill>
              </a:rPr>
              <a:t>3. Velocidad vs. Reflexión</a:t>
            </a:r>
            <a:r>
              <a:rPr lang="es-MX" sz="3200" dirty="0"/>
              <a:t>: La rapidez con la que la información viaja en línea puede llevar a respuestas impulsivas y reacciones instantáneas. Esta velocidad a menudo deja poco espacio para la reflexión y el pensamiento crítico, lo que puede conducir a malentendidos y conflictos.</a:t>
            </a:r>
          </a:p>
          <a:p>
            <a:pPr algn="just"/>
            <a:r>
              <a:rPr lang="es-MX" sz="3200" dirty="0"/>
              <a:t>Ejemplo: En una discusión en línea, las personas pueden responder instantáneamente a los comentarios de otros sin tomarse el tiempo para comprender completamente sus puntos de vista. Esto puede llevar a malentendidos y conflictos innecesarios que podrían haberse evitado con una reflexión más cuidadosa.</a:t>
            </a:r>
            <a:endParaRPr lang="es-419" sz="3200" dirty="0"/>
          </a:p>
        </p:txBody>
      </p:sp>
    </p:spTree>
    <p:extLst>
      <p:ext uri="{BB962C8B-B14F-4D97-AF65-F5344CB8AC3E}">
        <p14:creationId xmlns:p14="http://schemas.microsoft.com/office/powerpoint/2010/main" val="31236822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B17AF0-98A3-41EE-90EA-B304ADD5B5B1}"/>
              </a:ext>
            </a:extLst>
          </p:cNvPr>
          <p:cNvSpPr>
            <a:spLocks noGrp="1"/>
          </p:cNvSpPr>
          <p:nvPr>
            <p:ph idx="1"/>
          </p:nvPr>
        </p:nvSpPr>
        <p:spPr>
          <a:xfrm>
            <a:off x="677333" y="529389"/>
            <a:ext cx="10497597" cy="5842535"/>
          </a:xfrm>
        </p:spPr>
        <p:txBody>
          <a:bodyPr>
            <a:normAutofit fontScale="92500"/>
          </a:bodyPr>
          <a:lstStyle/>
          <a:p>
            <a:pPr algn="just"/>
            <a:r>
              <a:rPr lang="es-MX" sz="3200" u="sng" dirty="0">
                <a:solidFill>
                  <a:srgbClr val="FF0000"/>
                </a:solidFill>
              </a:rPr>
              <a:t>4. Globalización vs. Fragmentación cultural: </a:t>
            </a:r>
            <a:r>
              <a:rPr lang="es-MX" sz="3200" dirty="0"/>
              <a:t>La comunicación digital ha globalizado nuestras interacciones, permitiendo el acceso a diversas culturas y perspectivas. Sin embargo, también corre el riesgo de homogeneizar las culturas locales y degradar las identidades culturales únicas.</a:t>
            </a:r>
          </a:p>
          <a:p>
            <a:pPr algn="just"/>
            <a:r>
              <a:rPr lang="es-MX" sz="3200" dirty="0"/>
              <a:t>Ejemplo: Plataformas como Netflix y YouTube permiten a las personas de todo el mundo acceder a contenido de diferentes culturas. Sin embargo, la popularidad de ciertos contenidos globales puede hacer que las culturas locales sean menos visibles y apreciadas, lo que lleva a una homogeneización de la cultura.</a:t>
            </a:r>
            <a:endParaRPr lang="es-419" sz="3200" dirty="0"/>
          </a:p>
        </p:txBody>
      </p:sp>
    </p:spTree>
    <p:extLst>
      <p:ext uri="{BB962C8B-B14F-4D97-AF65-F5344CB8AC3E}">
        <p14:creationId xmlns:p14="http://schemas.microsoft.com/office/powerpoint/2010/main" val="35187812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46EE8AE-6ADA-441C-8383-0202537DFECC}"/>
              </a:ext>
            </a:extLst>
          </p:cNvPr>
          <p:cNvSpPr>
            <a:spLocks noGrp="1"/>
          </p:cNvSpPr>
          <p:nvPr>
            <p:ph idx="1"/>
          </p:nvPr>
        </p:nvSpPr>
        <p:spPr>
          <a:xfrm>
            <a:off x="356134" y="644892"/>
            <a:ext cx="11223057" cy="5986913"/>
          </a:xfrm>
        </p:spPr>
        <p:txBody>
          <a:bodyPr>
            <a:normAutofit fontScale="92500"/>
          </a:bodyPr>
          <a:lstStyle/>
          <a:p>
            <a:pPr algn="just"/>
            <a:r>
              <a:rPr lang="es-MX" sz="2800" u="sng" dirty="0">
                <a:solidFill>
                  <a:srgbClr val="FF0000"/>
                </a:solidFill>
              </a:rPr>
              <a:t>5. Acceso igualitario vs. Brecha digital: </a:t>
            </a:r>
            <a:r>
              <a:rPr lang="es-MX" sz="2800" dirty="0"/>
              <a:t>Aunque la comunicación digital tiene el potencial de democratizar el acceso a la información y las oportunidades, la brecha digital persiste, excluyendo a aquellos que no tienen acceso a la tecnología o la educación adecuada.</a:t>
            </a:r>
          </a:p>
          <a:p>
            <a:pPr algn="just"/>
            <a:r>
              <a:rPr lang="es-MX" sz="2800" dirty="0"/>
              <a:t>Ejemplo: Aunque la mayoría de la población mundial tiene acceso a internet, todavía hay comunidades marginadas que carecen de acceso a la tecnología y la conectividad. Esto crea una brecha digital que limita las oportunidades educativas, laborales y de participación cívica para quienes están en el lado equivocado de la brecha.</a:t>
            </a:r>
          </a:p>
          <a:p>
            <a:pPr marL="0" indent="0" algn="just">
              <a:buNone/>
            </a:pPr>
            <a:r>
              <a:rPr lang="es-MX" sz="2800" dirty="0"/>
              <a:t>Estos ejemplos ilustran cómo las paradojas de la comunicación digital afectan nuestras vidas cotidianas y destacan la importancia de abordar estos desafíos para aprovechar al máximo el potencial positivo de la comunicación en línea.</a:t>
            </a:r>
            <a:endParaRPr lang="es-419" sz="2800" dirty="0"/>
          </a:p>
        </p:txBody>
      </p:sp>
    </p:spTree>
    <p:extLst>
      <p:ext uri="{BB962C8B-B14F-4D97-AF65-F5344CB8AC3E}">
        <p14:creationId xmlns:p14="http://schemas.microsoft.com/office/powerpoint/2010/main" val="29788499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5EEB0-4813-4216-95E1-C36A89BF894F}"/>
              </a:ext>
            </a:extLst>
          </p:cNvPr>
          <p:cNvSpPr>
            <a:spLocks noGrp="1"/>
          </p:cNvSpPr>
          <p:nvPr>
            <p:ph type="title"/>
          </p:nvPr>
        </p:nvSpPr>
        <p:spPr>
          <a:xfrm>
            <a:off x="3680416" y="359343"/>
            <a:ext cx="8596668" cy="1320800"/>
          </a:xfrm>
        </p:spPr>
        <p:txBody>
          <a:bodyPr/>
          <a:lstStyle/>
          <a:p>
            <a:r>
              <a:rPr lang="es-ES" sz="3600" dirty="0">
                <a:effectLst/>
                <a:latin typeface="Century Gothic" panose="020B0502020202020204" pitchFamily="34" charset="0"/>
                <a:ea typeface="Calibri" panose="020F0502020204030204" pitchFamily="34" charset="0"/>
                <a:cs typeface="Times New Roman" panose="02020603050405020304" pitchFamily="18" charset="0"/>
              </a:rPr>
              <a:t>Vida online y offline.</a:t>
            </a:r>
            <a:br>
              <a:rPr lang="es-ES" sz="3600" dirty="0">
                <a:effectLst/>
                <a:latin typeface="Century Gothic" panose="020B0502020202020204" pitchFamily="34" charset="0"/>
                <a:ea typeface="Calibri" panose="020F0502020204030204" pitchFamily="34" charset="0"/>
                <a:cs typeface="Times New Roman" panose="02020603050405020304" pitchFamily="18" charset="0"/>
              </a:rPr>
            </a:br>
            <a:endParaRPr lang="es-419" dirty="0"/>
          </a:p>
        </p:txBody>
      </p:sp>
      <p:sp>
        <p:nvSpPr>
          <p:cNvPr id="3" name="Marcador de contenido 2">
            <a:extLst>
              <a:ext uri="{FF2B5EF4-FFF2-40B4-BE49-F238E27FC236}">
                <a16:creationId xmlns:a16="http://schemas.microsoft.com/office/drawing/2014/main" id="{3A44A638-C8E1-4970-BD02-DBEB9D45B593}"/>
              </a:ext>
            </a:extLst>
          </p:cNvPr>
          <p:cNvSpPr>
            <a:spLocks noGrp="1"/>
          </p:cNvSpPr>
          <p:nvPr>
            <p:ph idx="1"/>
          </p:nvPr>
        </p:nvSpPr>
        <p:spPr>
          <a:xfrm>
            <a:off x="677333" y="1135781"/>
            <a:ext cx="10516847" cy="5592278"/>
          </a:xfrm>
        </p:spPr>
        <p:txBody>
          <a:bodyPr>
            <a:normAutofit lnSpcReduction="10000"/>
          </a:bodyPr>
          <a:lstStyle/>
          <a:p>
            <a:pPr algn="just"/>
            <a:r>
              <a:rPr lang="es-MX" sz="3200" dirty="0"/>
              <a:t>Aunque la vida online y offline están interconectadas y se complementan entre sí en muchos aspectos, es importante encontrar un equilibrio saludable entre ambas para garantizar el bienestar emocional, social y mental. Integrar momentos de desconexión digital en la vida cotidiana puede ayudar a mantener esa armonía y promover una experiencia de vida más completa y satisfactoria.</a:t>
            </a:r>
          </a:p>
          <a:p>
            <a:pPr algn="just"/>
            <a:r>
              <a:rPr lang="es-MX" sz="3200" dirty="0"/>
              <a:t>La dicotomía entre la vida online y offline es una realidad cada vez más presente en la sociedad contemporánea. Aquí hay algunos aspectos a considerar:</a:t>
            </a:r>
            <a:endParaRPr lang="es-419" sz="3200" dirty="0"/>
          </a:p>
        </p:txBody>
      </p:sp>
    </p:spTree>
    <p:extLst>
      <p:ext uri="{BB962C8B-B14F-4D97-AF65-F5344CB8AC3E}">
        <p14:creationId xmlns:p14="http://schemas.microsoft.com/office/powerpoint/2010/main" val="141477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00E91-B8C4-405A-AA35-81797CA54D3A}"/>
              </a:ext>
            </a:extLst>
          </p:cNvPr>
          <p:cNvSpPr>
            <a:spLocks noGrp="1"/>
          </p:cNvSpPr>
          <p:nvPr>
            <p:ph type="title"/>
          </p:nvPr>
        </p:nvSpPr>
        <p:spPr>
          <a:xfrm>
            <a:off x="1719237" y="118711"/>
            <a:ext cx="8596668" cy="737937"/>
          </a:xfrm>
        </p:spPr>
        <p:txBody>
          <a:bodyPr>
            <a:normAutofit fontScale="90000"/>
          </a:bodyPr>
          <a:lstStyle/>
          <a:p>
            <a:pPr algn="ctr"/>
            <a:r>
              <a:rPr lang="es-MX" dirty="0"/>
              <a:t>COMUNICACIÓN</a:t>
            </a:r>
            <a:br>
              <a:rPr lang="es-MX" dirty="0"/>
            </a:br>
            <a:endParaRPr lang="es-419" dirty="0"/>
          </a:p>
        </p:txBody>
      </p:sp>
      <p:sp>
        <p:nvSpPr>
          <p:cNvPr id="3" name="Marcador de contenido 2">
            <a:extLst>
              <a:ext uri="{FF2B5EF4-FFF2-40B4-BE49-F238E27FC236}">
                <a16:creationId xmlns:a16="http://schemas.microsoft.com/office/drawing/2014/main" id="{C6C1E858-42F7-40B4-BC74-6B15D397B7A8}"/>
              </a:ext>
            </a:extLst>
          </p:cNvPr>
          <p:cNvSpPr>
            <a:spLocks noGrp="1"/>
          </p:cNvSpPr>
          <p:nvPr>
            <p:ph idx="1"/>
          </p:nvPr>
        </p:nvSpPr>
        <p:spPr>
          <a:xfrm>
            <a:off x="677333" y="750771"/>
            <a:ext cx="11046237" cy="5832909"/>
          </a:xfrm>
        </p:spPr>
        <p:txBody>
          <a:bodyPr>
            <a:normAutofit lnSpcReduction="10000"/>
          </a:bodyPr>
          <a:lstStyle/>
          <a:p>
            <a:pPr marL="0" indent="0">
              <a:lnSpc>
                <a:spcPct val="110000"/>
              </a:lnSpc>
              <a:spcBef>
                <a:spcPts val="0"/>
              </a:spcBef>
              <a:buNone/>
            </a:pPr>
            <a:r>
              <a:rPr lang="es-MX" sz="2400" dirty="0"/>
              <a:t>- Comunicar es llegar a compartir algo de nosotros mismos. Es decir, es una cualidad racional y</a:t>
            </a:r>
          </a:p>
          <a:p>
            <a:pPr marL="0" indent="0">
              <a:lnSpc>
                <a:spcPct val="110000"/>
              </a:lnSpc>
              <a:spcBef>
                <a:spcPts val="0"/>
              </a:spcBef>
              <a:buNone/>
            </a:pPr>
            <a:r>
              <a:rPr lang="es-MX" sz="2400" dirty="0"/>
              <a:t>emocional específica del hombre que surge de la necesidad de ponerse en contacto con los demás,</a:t>
            </a:r>
          </a:p>
          <a:p>
            <a:pPr marL="0" indent="0">
              <a:lnSpc>
                <a:spcPct val="110000"/>
              </a:lnSpc>
              <a:spcBef>
                <a:spcPts val="0"/>
              </a:spcBef>
              <a:buNone/>
            </a:pPr>
            <a:r>
              <a:rPr lang="es-MX" sz="2400" dirty="0"/>
              <a:t>cuando intercambia ideas que adquieren sentido o significación de acuerdo con experiencias</a:t>
            </a:r>
          </a:p>
          <a:p>
            <a:pPr marL="0" indent="0">
              <a:lnSpc>
                <a:spcPct val="110000"/>
              </a:lnSpc>
              <a:spcBef>
                <a:spcPts val="0"/>
              </a:spcBef>
              <a:buNone/>
            </a:pPr>
            <a:r>
              <a:rPr lang="es-MX" sz="2400" dirty="0"/>
              <a:t>previas comunes. </a:t>
            </a:r>
          </a:p>
          <a:p>
            <a:pPr marL="0" indent="0" algn="just">
              <a:lnSpc>
                <a:spcPct val="110000"/>
              </a:lnSpc>
              <a:spcBef>
                <a:spcPts val="0"/>
              </a:spcBef>
              <a:buNone/>
            </a:pPr>
            <a:r>
              <a:rPr lang="es-MX" sz="2400" dirty="0"/>
              <a:t>- Los diversos modos en que los seres humanos intercambiamos ideas, desde la señal, el gesto o la imagen, hasta la palabra hablada o escrita —”todos los signos, símbolos y medios por los cuales transmitimos significados y valores a otros seres humanos—, constituyen lo que llamamos formas de expresión” (Paoli, 1985 p.67).</a:t>
            </a:r>
          </a:p>
          <a:p>
            <a:pPr marL="0" indent="0" algn="just">
              <a:lnSpc>
                <a:spcPct val="110000"/>
              </a:lnSpc>
              <a:spcBef>
                <a:spcPts val="0"/>
              </a:spcBef>
              <a:buNone/>
            </a:pPr>
            <a:r>
              <a:rPr lang="es-MX" sz="2400" dirty="0"/>
              <a:t>El medio por el que nos comunicamos los seres humanos se llama lenguaje, el cual se puede definir como “un conjunto de signos estructurados que dan a entender una cosa” (Morris, 1985, p.37).</a:t>
            </a:r>
          </a:p>
          <a:p>
            <a:pPr marL="0" indent="0" algn="just">
              <a:lnSpc>
                <a:spcPct val="110000"/>
              </a:lnSpc>
              <a:spcBef>
                <a:spcPts val="0"/>
              </a:spcBef>
              <a:buNone/>
            </a:pPr>
            <a:endParaRPr lang="es-419" sz="2400" dirty="0"/>
          </a:p>
        </p:txBody>
      </p:sp>
    </p:spTree>
    <p:extLst>
      <p:ext uri="{BB962C8B-B14F-4D97-AF65-F5344CB8AC3E}">
        <p14:creationId xmlns:p14="http://schemas.microsoft.com/office/powerpoint/2010/main" val="733528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4C2AEB-75CF-409F-AD8D-89EAD075F0BD}"/>
              </a:ext>
            </a:extLst>
          </p:cNvPr>
          <p:cNvSpPr>
            <a:spLocks noGrp="1"/>
          </p:cNvSpPr>
          <p:nvPr>
            <p:ph idx="1"/>
          </p:nvPr>
        </p:nvSpPr>
        <p:spPr>
          <a:xfrm>
            <a:off x="677333" y="182880"/>
            <a:ext cx="10699727" cy="6400799"/>
          </a:xfrm>
        </p:spPr>
        <p:txBody>
          <a:bodyPr>
            <a:normAutofit lnSpcReduction="10000"/>
          </a:bodyPr>
          <a:lstStyle/>
          <a:p>
            <a:pPr marL="0" indent="0" algn="just">
              <a:buNone/>
            </a:pPr>
            <a:r>
              <a:rPr lang="es-MX" sz="2000" u="sng" dirty="0">
                <a:solidFill>
                  <a:srgbClr val="FF0000"/>
                </a:solidFill>
              </a:rPr>
              <a:t>1. Interacción Social:</a:t>
            </a:r>
          </a:p>
          <a:p>
            <a:pPr marL="0" indent="0" algn="just">
              <a:buNone/>
            </a:pPr>
            <a:endParaRPr lang="es-MX" sz="2000" u="sng" dirty="0">
              <a:solidFill>
                <a:srgbClr val="FF0000"/>
              </a:solidFill>
            </a:endParaRPr>
          </a:p>
          <a:p>
            <a:pPr algn="just"/>
            <a:r>
              <a:rPr lang="es-MX" sz="2000" u="sng" dirty="0">
                <a:solidFill>
                  <a:srgbClr val="FF0000"/>
                </a:solidFill>
              </a:rPr>
              <a:t>Vida Online: </a:t>
            </a:r>
            <a:r>
              <a:rPr lang="es-MX" sz="2000" dirty="0"/>
              <a:t>Las redes sociales y las plataformas de mensajería permiten a las personas mantenerse en contacto con amigos y familiares, incluso a larga distancia. Las comunidades en línea ofrecen oportunidades para conocer a personas con intereses similares en todo el mundo.</a:t>
            </a:r>
          </a:p>
          <a:p>
            <a:pPr algn="just"/>
            <a:r>
              <a:rPr lang="es-MX" sz="2000" dirty="0"/>
              <a:t>Ejemplo:</a:t>
            </a:r>
          </a:p>
          <a:p>
            <a:pPr algn="just"/>
            <a:r>
              <a:rPr lang="es-MX" sz="2000" dirty="0"/>
              <a:t>María tiene amigos de diferentes partes del mundo con quienes se comunica a través de redes sociales como Facebook y WhatsApp. Incluso organiza videollamadas grupales para mantenerse en contacto.</a:t>
            </a:r>
            <a:endParaRPr lang="es-419" sz="2000" dirty="0"/>
          </a:p>
          <a:p>
            <a:pPr marL="0" indent="0" algn="just">
              <a:buNone/>
            </a:pPr>
            <a:endParaRPr lang="es-MX" sz="2000" dirty="0"/>
          </a:p>
          <a:p>
            <a:pPr algn="just"/>
            <a:r>
              <a:rPr lang="es-MX" sz="2000" u="sng" dirty="0">
                <a:solidFill>
                  <a:srgbClr val="FF0000"/>
                </a:solidFill>
              </a:rPr>
              <a:t>Vida Offline: </a:t>
            </a:r>
            <a:r>
              <a:rPr lang="es-MX" sz="2000" dirty="0"/>
              <a:t>Las interacciones cara a cara son fundamentales para construir relaciones significativas. Las reuniones en persona permiten una comunicación más rica y una conexión emocional más profunda.</a:t>
            </a:r>
          </a:p>
          <a:p>
            <a:pPr algn="just"/>
            <a:r>
              <a:rPr lang="es-MX" sz="2000" dirty="0"/>
              <a:t>Ejemplo:</a:t>
            </a:r>
          </a:p>
          <a:p>
            <a:pPr algn="just"/>
            <a:r>
              <a:rPr lang="es-MX" sz="2000" dirty="0"/>
              <a:t>Los viernes por la noche, María se reúne con sus amigos en un café local. Disfrutan de conversaciones animadas, risas y la compañía de cada uno, creando recuerdos duraderos que no se pueden replicar en línea.</a:t>
            </a:r>
          </a:p>
        </p:txBody>
      </p:sp>
    </p:spTree>
    <p:extLst>
      <p:ext uri="{BB962C8B-B14F-4D97-AF65-F5344CB8AC3E}">
        <p14:creationId xmlns:p14="http://schemas.microsoft.com/office/powerpoint/2010/main" val="21510812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FFC4453-119B-4F9E-A6B9-6F00944D13C7}"/>
              </a:ext>
            </a:extLst>
          </p:cNvPr>
          <p:cNvSpPr>
            <a:spLocks noGrp="1"/>
          </p:cNvSpPr>
          <p:nvPr>
            <p:ph idx="1"/>
          </p:nvPr>
        </p:nvSpPr>
        <p:spPr>
          <a:xfrm>
            <a:off x="677333" y="625642"/>
            <a:ext cx="10757479" cy="5958037"/>
          </a:xfrm>
        </p:spPr>
        <p:txBody>
          <a:bodyPr>
            <a:normAutofit fontScale="92500" lnSpcReduction="10000"/>
          </a:bodyPr>
          <a:lstStyle/>
          <a:p>
            <a:pPr algn="just"/>
            <a:r>
              <a:rPr lang="es-MX" sz="2400" u="sng" dirty="0">
                <a:solidFill>
                  <a:schemeClr val="accent5"/>
                </a:solidFill>
              </a:rPr>
              <a:t>2. Entretenimiento y Consumo de Contenido:</a:t>
            </a:r>
          </a:p>
          <a:p>
            <a:pPr marL="0" indent="0" algn="just">
              <a:buNone/>
            </a:pPr>
            <a:endParaRPr lang="es-MX" sz="2400" u="sng" dirty="0">
              <a:solidFill>
                <a:schemeClr val="accent5"/>
              </a:solidFill>
            </a:endParaRPr>
          </a:p>
          <a:p>
            <a:pPr algn="just"/>
            <a:r>
              <a:rPr lang="es-MX" sz="2400" u="sng" dirty="0">
                <a:solidFill>
                  <a:schemeClr val="accent5"/>
                </a:solidFill>
              </a:rPr>
              <a:t>Vida Online: </a:t>
            </a:r>
            <a:r>
              <a:rPr lang="es-MX" sz="2400" dirty="0"/>
              <a:t>El entretenimiento digital incluye ver películas y series de televisión en plataformas de streaming, jugar videojuegos en línea y consumir contenido en redes sociales y sitios web. Ejemplo: </a:t>
            </a:r>
          </a:p>
          <a:p>
            <a:pPr algn="just"/>
            <a:r>
              <a:rPr lang="es-MX" sz="2400" dirty="0"/>
              <a:t> Roberto pasa sus tardes después del trabajo viendo series de televisión en Netflix y jugando videojuegos en línea con sus amigos.</a:t>
            </a:r>
          </a:p>
          <a:p>
            <a:pPr algn="just"/>
            <a:r>
              <a:rPr lang="es-MX" sz="2400" u="sng" dirty="0">
                <a:solidFill>
                  <a:schemeClr val="accent5"/>
                </a:solidFill>
              </a:rPr>
              <a:t>Vida Offline: </a:t>
            </a:r>
            <a:r>
              <a:rPr lang="es-MX" sz="2400" dirty="0"/>
              <a:t>El entretenimiento fuera de línea puede implicar actividades como leer libros impresos, practicar deportes al aire libre, asistir a eventos culturales o sociales, y disfrutar de la naturaleza.</a:t>
            </a:r>
          </a:p>
          <a:p>
            <a:pPr algn="just"/>
            <a:r>
              <a:rPr lang="es-MX" sz="2400" dirty="0"/>
              <a:t>Ejemplo: </a:t>
            </a:r>
          </a:p>
          <a:p>
            <a:pPr algn="just"/>
            <a:r>
              <a:rPr lang="es-MX" sz="2400" dirty="0"/>
              <a:t>Los fines de semana, Roberto se sumerge en la lectura</a:t>
            </a:r>
          </a:p>
          <a:p>
            <a:pPr marL="0" indent="0" algn="just">
              <a:buNone/>
            </a:pPr>
            <a:r>
              <a:rPr lang="es-MX" sz="2400" dirty="0"/>
              <a:t> de libros impresos en su biblioteca local y disfruta </a:t>
            </a:r>
          </a:p>
          <a:p>
            <a:pPr marL="0" indent="0" algn="just">
              <a:buNone/>
            </a:pPr>
            <a:r>
              <a:rPr lang="es-MX" sz="2400" dirty="0"/>
              <a:t>de caminatas en la naturaleza, desconectando </a:t>
            </a:r>
          </a:p>
          <a:p>
            <a:pPr marL="0" indent="0" algn="just">
              <a:buNone/>
            </a:pPr>
            <a:r>
              <a:rPr lang="es-MX" sz="2400" dirty="0"/>
              <a:t>del mundo digital y reconectando consigo mismo.</a:t>
            </a:r>
            <a:endParaRPr lang="es-419" sz="2400" dirty="0"/>
          </a:p>
        </p:txBody>
      </p:sp>
      <p:sp>
        <p:nvSpPr>
          <p:cNvPr id="4" name="Nube 3">
            <a:extLst>
              <a:ext uri="{FF2B5EF4-FFF2-40B4-BE49-F238E27FC236}">
                <a16:creationId xmlns:a16="http://schemas.microsoft.com/office/drawing/2014/main" id="{1FC4D26E-8F03-498D-B2CC-EB1285AEF676}"/>
              </a:ext>
            </a:extLst>
          </p:cNvPr>
          <p:cNvSpPr/>
          <p:nvPr/>
        </p:nvSpPr>
        <p:spPr>
          <a:xfrm>
            <a:off x="8412480" y="3773103"/>
            <a:ext cx="4109987" cy="308489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Plataformas de streaming</a:t>
            </a:r>
          </a:p>
          <a:p>
            <a:pPr algn="ctr"/>
            <a:r>
              <a:rPr lang="es-MX" sz="1400" dirty="0"/>
              <a:t> </a:t>
            </a:r>
            <a:r>
              <a:rPr lang="es-MX" sz="1400" dirty="0">
                <a:solidFill>
                  <a:schemeClr val="tx1"/>
                </a:solidFill>
              </a:rPr>
              <a:t>Son servicios en línea que permiten a los usuarios ver contenido multimedia, como películas, series de televisión, programas, música y más</a:t>
            </a:r>
            <a:endParaRPr lang="es-419" sz="1400" dirty="0">
              <a:solidFill>
                <a:schemeClr val="tx1"/>
              </a:solidFill>
            </a:endParaRPr>
          </a:p>
        </p:txBody>
      </p:sp>
    </p:spTree>
    <p:extLst>
      <p:ext uri="{BB962C8B-B14F-4D97-AF65-F5344CB8AC3E}">
        <p14:creationId xmlns:p14="http://schemas.microsoft.com/office/powerpoint/2010/main" val="18009755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0ACD0D-2BD0-44ED-8298-65458F331959}"/>
              </a:ext>
            </a:extLst>
          </p:cNvPr>
          <p:cNvSpPr>
            <a:spLocks noGrp="1"/>
          </p:cNvSpPr>
          <p:nvPr>
            <p:ph idx="1"/>
          </p:nvPr>
        </p:nvSpPr>
        <p:spPr>
          <a:xfrm>
            <a:off x="539015" y="606393"/>
            <a:ext cx="10838045" cy="5890660"/>
          </a:xfrm>
        </p:spPr>
        <p:txBody>
          <a:bodyPr>
            <a:normAutofit/>
          </a:bodyPr>
          <a:lstStyle/>
          <a:p>
            <a:r>
              <a:rPr lang="es-MX" u="sng" dirty="0">
                <a:solidFill>
                  <a:schemeClr val="accent5"/>
                </a:solidFill>
              </a:rPr>
              <a:t>3. Trabajo y Productividad:</a:t>
            </a:r>
          </a:p>
          <a:p>
            <a:r>
              <a:rPr lang="es-MX" dirty="0">
                <a:solidFill>
                  <a:schemeClr val="accent5"/>
                </a:solidFill>
              </a:rPr>
              <a:t>Vida Online: </a:t>
            </a:r>
            <a:r>
              <a:rPr lang="es-MX" dirty="0"/>
              <a:t>Muchas personas realizan sus trabajos de forma remota a través de internet, utilizando herramientas de comunicación como correos electrónicos, videollamadas y mensajería instantánea. El trabajo en línea puede ofrecer flexibilidad y acceso a oportunidades globales.</a:t>
            </a:r>
          </a:p>
          <a:p>
            <a:r>
              <a:rPr lang="es-MX" dirty="0"/>
              <a:t>Ejemplo:</a:t>
            </a:r>
          </a:p>
          <a:p>
            <a:r>
              <a:rPr lang="es-MX" dirty="0"/>
              <a:t>Laura trabaja como diseñadora gráfica independiente y realiza la mayoría de sus proyectos desde su casa, utilizando herramientas de diseño en línea y comunicándose con clientes a través de correos electrónicos y videollamadas.</a:t>
            </a:r>
          </a:p>
          <a:p>
            <a:endParaRPr lang="es-MX" dirty="0"/>
          </a:p>
          <a:p>
            <a:r>
              <a:rPr lang="es-MX" dirty="0">
                <a:solidFill>
                  <a:schemeClr val="accent5"/>
                </a:solidFill>
              </a:rPr>
              <a:t>Vida Offline: </a:t>
            </a:r>
            <a:r>
              <a:rPr lang="es-MX" dirty="0"/>
              <a:t>Algunas ocupaciones requieren presencia física en un lugar de trabajo, donde se llevan a cabo tareas en persona y se interactúa con colegas y clientes cara a cara.</a:t>
            </a:r>
          </a:p>
          <a:p>
            <a:r>
              <a:rPr lang="es-MX" dirty="0"/>
              <a:t>Ejemplo:</a:t>
            </a:r>
          </a:p>
          <a:p>
            <a:r>
              <a:rPr lang="es-MX" dirty="0"/>
              <a:t>Una vez a la semana, Laura se reúne con su equipo en la oficina para discutir proyectos en persona. La colaboración cara a cara facilita una comunicación más fluida y una comprensión más profunda de las necesidades del cliente.</a:t>
            </a:r>
          </a:p>
          <a:p>
            <a:endParaRPr lang="es-MX" dirty="0"/>
          </a:p>
          <a:p>
            <a:pPr marL="0" indent="0">
              <a:buNone/>
            </a:pPr>
            <a:endParaRPr lang="es-419" dirty="0"/>
          </a:p>
        </p:txBody>
      </p:sp>
    </p:spTree>
    <p:extLst>
      <p:ext uri="{BB962C8B-B14F-4D97-AF65-F5344CB8AC3E}">
        <p14:creationId xmlns:p14="http://schemas.microsoft.com/office/powerpoint/2010/main" val="14194039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713792-EEBA-4AB2-9C03-DCB2A47CEC4C}"/>
              </a:ext>
            </a:extLst>
          </p:cNvPr>
          <p:cNvSpPr>
            <a:spLocks noGrp="1"/>
          </p:cNvSpPr>
          <p:nvPr>
            <p:ph idx="1"/>
          </p:nvPr>
        </p:nvSpPr>
        <p:spPr>
          <a:xfrm>
            <a:off x="677334" y="433137"/>
            <a:ext cx="10690102" cy="6323798"/>
          </a:xfrm>
        </p:spPr>
        <p:txBody>
          <a:bodyPr>
            <a:normAutofit fontScale="92500" lnSpcReduction="10000"/>
          </a:bodyPr>
          <a:lstStyle/>
          <a:p>
            <a:pPr algn="just"/>
            <a:r>
              <a:rPr lang="es-MX" sz="2400" u="sng" dirty="0">
                <a:solidFill>
                  <a:schemeClr val="accent5"/>
                </a:solidFill>
              </a:rPr>
              <a:t>4. Identidad y Autenticidad:</a:t>
            </a:r>
          </a:p>
          <a:p>
            <a:pPr algn="just"/>
            <a:r>
              <a:rPr lang="es-MX" sz="2400" dirty="0">
                <a:solidFill>
                  <a:schemeClr val="accent5"/>
                </a:solidFill>
              </a:rPr>
              <a:t>Vida Online: </a:t>
            </a:r>
            <a:r>
              <a:rPr lang="es-MX" sz="2400" dirty="0"/>
              <a:t>Las personas a menudo curan cuidadosamente sus identidades en línea a través de perfiles en redes sociales y publicaciones selectivas. La representación en línea puede diferir de la realidad y llevar a una falta de autenticidad.</a:t>
            </a:r>
          </a:p>
          <a:p>
            <a:pPr algn="just"/>
            <a:r>
              <a:rPr lang="es-MX" sz="2400" dirty="0"/>
              <a:t>Ejemplo:</a:t>
            </a:r>
          </a:p>
          <a:p>
            <a:pPr algn="just"/>
            <a:r>
              <a:rPr lang="es-MX" sz="2400" dirty="0"/>
              <a:t>Carlos presenta una imagen cuidadosamente curada en su perfil de Instagram, compartiendo solo los aspectos más emocionantes y atractivos de su vida.</a:t>
            </a:r>
          </a:p>
          <a:p>
            <a:pPr algn="just"/>
            <a:endParaRPr lang="es-MX" sz="2400" dirty="0"/>
          </a:p>
          <a:p>
            <a:pPr algn="just"/>
            <a:r>
              <a:rPr lang="es-MX" sz="2400" dirty="0">
                <a:solidFill>
                  <a:schemeClr val="accent5"/>
                </a:solidFill>
              </a:rPr>
              <a:t>Vida Offline</a:t>
            </a:r>
            <a:r>
              <a:rPr lang="es-MX" sz="2400" dirty="0"/>
              <a:t>: En la vida diaria, las personas muestran su verdadera personalidad y emociones a través de expresiones faciales, lenguaje corporal y tono de voz, lo que puede ser más difícil de percibir en un entorno digital.</a:t>
            </a:r>
          </a:p>
          <a:p>
            <a:pPr algn="just"/>
            <a:r>
              <a:rPr lang="es-MX" sz="2400" dirty="0"/>
              <a:t>Ejemplo:</a:t>
            </a:r>
          </a:p>
          <a:p>
            <a:pPr algn="just"/>
            <a:r>
              <a:rPr lang="es-MX" sz="2400" dirty="0"/>
              <a:t>Cuando está con amigos y familiares, Carlos muestra su verdadera personalidad, con sus virtudes y defectos, creando vínculos auténticos basados en la confianza y la sinceridad.</a:t>
            </a:r>
            <a:endParaRPr lang="es-419" sz="2400" dirty="0"/>
          </a:p>
        </p:txBody>
      </p:sp>
    </p:spTree>
    <p:extLst>
      <p:ext uri="{BB962C8B-B14F-4D97-AF65-F5344CB8AC3E}">
        <p14:creationId xmlns:p14="http://schemas.microsoft.com/office/powerpoint/2010/main" val="21107403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25261-4BD8-4C72-B78E-B33AF9C1FAF6}"/>
              </a:ext>
            </a:extLst>
          </p:cNvPr>
          <p:cNvSpPr>
            <a:spLocks noGrp="1"/>
          </p:cNvSpPr>
          <p:nvPr>
            <p:ph type="title"/>
          </p:nvPr>
        </p:nvSpPr>
        <p:spPr>
          <a:xfrm>
            <a:off x="1870867" y="272716"/>
            <a:ext cx="8596668" cy="429928"/>
          </a:xfrm>
        </p:spPr>
        <p:txBody>
          <a:bodyPr>
            <a:normAutofit fontScale="90000"/>
          </a:bodyPr>
          <a:lstStyle/>
          <a:p>
            <a:r>
              <a:rPr lang="es-ES" sz="2700" dirty="0">
                <a:effectLst/>
                <a:latin typeface="Century Gothic" panose="020B0502020202020204" pitchFamily="34" charset="0"/>
                <a:ea typeface="Calibri" panose="020F0502020204030204" pitchFamily="34" charset="0"/>
                <a:cs typeface="Times New Roman" panose="02020603050405020304" pitchFamily="18" charset="0"/>
              </a:rPr>
              <a:t>La avalancha de la información y su velocidad.</a:t>
            </a:r>
            <a:br>
              <a:rPr lang="es-419" sz="1800" dirty="0">
                <a:effectLst/>
                <a:latin typeface="Times New Roman" panose="02020603050405020304" pitchFamily="18" charset="0"/>
                <a:ea typeface="Times New Roman" panose="02020603050405020304" pitchFamily="18" charset="0"/>
              </a:rPr>
            </a:br>
            <a:endParaRPr lang="es-419" dirty="0"/>
          </a:p>
        </p:txBody>
      </p:sp>
      <p:sp>
        <p:nvSpPr>
          <p:cNvPr id="3" name="Marcador de contenido 2">
            <a:extLst>
              <a:ext uri="{FF2B5EF4-FFF2-40B4-BE49-F238E27FC236}">
                <a16:creationId xmlns:a16="http://schemas.microsoft.com/office/drawing/2014/main" id="{9FD0CBD5-14AB-40AB-9E71-A8DFBF7C4BF5}"/>
              </a:ext>
            </a:extLst>
          </p:cNvPr>
          <p:cNvSpPr>
            <a:spLocks noGrp="1"/>
          </p:cNvSpPr>
          <p:nvPr>
            <p:ph idx="1"/>
          </p:nvPr>
        </p:nvSpPr>
        <p:spPr>
          <a:xfrm>
            <a:off x="375385" y="972152"/>
            <a:ext cx="10982425" cy="5688530"/>
          </a:xfrm>
        </p:spPr>
        <p:txBody>
          <a:bodyPr>
            <a:normAutofit/>
          </a:bodyPr>
          <a:lstStyle/>
          <a:p>
            <a:r>
              <a:rPr lang="es-MX" sz="2000" dirty="0"/>
              <a:t>La avalancha de información y su velocidad son fenómenos característicos de la era digital que tienen un impacto significativo en cómo procesamos y consumimos información. Aquí tienes un ejemplo que ilustra esta situación:</a:t>
            </a:r>
          </a:p>
          <a:p>
            <a:r>
              <a:rPr lang="es-MX" sz="2000" dirty="0"/>
              <a:t>Imagina que estás revisando tu p{agina de noticias en una red social y te encuentras con una noticia impactante sobre un evento importante que acaba de ocurrir en el mundo. Sin detenerte a verificar la fuente o contrastar la información, decides compartir la noticia de inmediato con tus amigos y seguidores.</a:t>
            </a:r>
          </a:p>
          <a:p>
            <a:r>
              <a:rPr lang="es-MX" sz="2000" dirty="0"/>
              <a:t>Lo que no sabes es que la noticia que acabas de compartir está incompleta o distorsionada. En tu prisa por ser el primero en compartir la información, te has convertido en un vector de desinformación.</a:t>
            </a:r>
          </a:p>
          <a:p>
            <a:r>
              <a:rPr lang="es-MX" sz="2000" dirty="0"/>
              <a:t>Este ejemplo muestra cómo la velocidad a la que se comparte la información en línea puede superar la capacidad de verificación y reflexión. La avalancha constante de noticias y actualizaciones en las redes sociales puede llevar a la propagación rápida de información errónea o sesgada antes de que tengamos la oportunidad de evaluar críticamente su veracidad.</a:t>
            </a:r>
            <a:endParaRPr lang="es-419" sz="2000" dirty="0"/>
          </a:p>
        </p:txBody>
      </p:sp>
    </p:spTree>
    <p:extLst>
      <p:ext uri="{BB962C8B-B14F-4D97-AF65-F5344CB8AC3E}">
        <p14:creationId xmlns:p14="http://schemas.microsoft.com/office/powerpoint/2010/main" val="10276177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8E4F7-3B1A-4598-923D-8242368F456F}"/>
              </a:ext>
            </a:extLst>
          </p:cNvPr>
          <p:cNvSpPr>
            <a:spLocks noGrp="1"/>
          </p:cNvSpPr>
          <p:nvPr>
            <p:ph type="title"/>
          </p:nvPr>
        </p:nvSpPr>
        <p:spPr>
          <a:xfrm>
            <a:off x="1797666" y="232705"/>
            <a:ext cx="8596668" cy="372177"/>
          </a:xfrm>
        </p:spPr>
        <p:txBody>
          <a:bodyPr>
            <a:normAutofit fontScale="90000"/>
          </a:bodyPr>
          <a:lstStyle/>
          <a:p>
            <a:r>
              <a:rPr lang="es-ES" sz="2700" dirty="0">
                <a:effectLst/>
                <a:latin typeface="Century Gothic" panose="020B0502020202020204" pitchFamily="34" charset="0"/>
                <a:ea typeface="Calibri" panose="020F0502020204030204" pitchFamily="34" charset="0"/>
                <a:cs typeface="Times New Roman" panose="02020603050405020304" pitchFamily="18" charset="0"/>
              </a:rPr>
              <a:t>La epidemia del narcicismo en las redes sociales</a:t>
            </a:r>
            <a:br>
              <a:rPr lang="es-419" sz="1800" dirty="0">
                <a:effectLst/>
                <a:latin typeface="Century Gothic" panose="020B0502020202020204" pitchFamily="34" charset="0"/>
                <a:ea typeface="Calibri" panose="020F0502020204030204" pitchFamily="34" charset="0"/>
                <a:cs typeface="Times New Roman" panose="02020603050405020304" pitchFamily="18" charset="0"/>
              </a:rPr>
            </a:br>
            <a:endParaRPr lang="es-419" dirty="0"/>
          </a:p>
        </p:txBody>
      </p:sp>
      <p:sp>
        <p:nvSpPr>
          <p:cNvPr id="3" name="Marcador de contenido 2">
            <a:extLst>
              <a:ext uri="{FF2B5EF4-FFF2-40B4-BE49-F238E27FC236}">
                <a16:creationId xmlns:a16="http://schemas.microsoft.com/office/drawing/2014/main" id="{2B8DC164-F99B-40C6-9BE8-432A895AE96D}"/>
              </a:ext>
            </a:extLst>
          </p:cNvPr>
          <p:cNvSpPr>
            <a:spLocks noGrp="1"/>
          </p:cNvSpPr>
          <p:nvPr>
            <p:ph idx="1"/>
          </p:nvPr>
        </p:nvSpPr>
        <p:spPr>
          <a:xfrm>
            <a:off x="336884" y="856648"/>
            <a:ext cx="11608067" cy="5929163"/>
          </a:xfrm>
        </p:spPr>
        <p:txBody>
          <a:bodyPr>
            <a:normAutofit lnSpcReduction="10000"/>
          </a:bodyPr>
          <a:lstStyle/>
          <a:p>
            <a:pPr algn="just"/>
            <a:r>
              <a:rPr lang="es-MX" dirty="0">
                <a:solidFill>
                  <a:schemeClr val="accent5"/>
                </a:solidFill>
              </a:rPr>
              <a:t>El Narcicismo</a:t>
            </a:r>
            <a:r>
              <a:rPr lang="es-MX" dirty="0">
                <a:solidFill>
                  <a:schemeClr val="tx1"/>
                </a:solidFill>
              </a:rPr>
              <a:t>: Se refiere a un trastorno de la personalidad caracterizado por una excesiva admiración por uno mismo, una necesidad constante de atención y admiración, falta de empatía hacia los demás y una fragilidad emocional profunda.</a:t>
            </a:r>
          </a:p>
          <a:p>
            <a:pPr algn="just"/>
            <a:r>
              <a:rPr lang="es-MX" dirty="0">
                <a:solidFill>
                  <a:schemeClr val="tx1"/>
                </a:solidFill>
              </a:rPr>
              <a:t>Es importante recordar que no todas las personas que utilizan las redes sociales muestran comportamientos narcisistas, y el uso saludable de estas plataformas puede ser beneficioso para mantener conexiones sociales y compartir experiencias. Sin embargo, es crucial ser consciente de cómo las dinámicas de las redes sociales pueden influir en los comportamientos narcisistas y tomar medidas para fomentar una cultura de empatía, autenticidad y respeto en línea.</a:t>
            </a:r>
          </a:p>
          <a:p>
            <a:pPr algn="just"/>
            <a:endParaRPr lang="es-MX" dirty="0">
              <a:solidFill>
                <a:schemeClr val="accent5"/>
              </a:solidFill>
            </a:endParaRPr>
          </a:p>
          <a:p>
            <a:r>
              <a:rPr lang="es-MX" dirty="0">
                <a:solidFill>
                  <a:schemeClr val="accent5"/>
                </a:solidFill>
              </a:rPr>
              <a:t>Creación de una imagen idealizada</a:t>
            </a:r>
            <a:r>
              <a:rPr lang="es-MX" dirty="0"/>
              <a:t>: Los narcisistas pueden utilizar las redes sociales para construir y mantener una imagen idealizada de sí mismos. Seleccionan cuidadosamente las fotos y los detalles que comparten para proyectar una versión positiva y glamorosa de sus vidas, independientemente de la realidad.</a:t>
            </a:r>
          </a:p>
          <a:p>
            <a:r>
              <a:rPr lang="es-MX" dirty="0">
                <a:solidFill>
                  <a:schemeClr val="accent5"/>
                </a:solidFill>
              </a:rPr>
              <a:t>Comparación social: </a:t>
            </a:r>
            <a:r>
              <a:rPr lang="es-MX" dirty="0"/>
              <a:t>Las redes sociales pueden fomentar la comparación social entre los usuarios, lo que puede intensificar los comportamientos narcisistas. Las personas con tendencias narcisistas pueden sentirse especialmente afectadas por la necesidad de destacarse y superar a los demás en términos de seguidores, </a:t>
            </a:r>
            <a:r>
              <a:rPr lang="es-MX" dirty="0" err="1"/>
              <a:t>likes</a:t>
            </a:r>
            <a:r>
              <a:rPr lang="es-MX" dirty="0"/>
              <a:t> o comentarios.</a:t>
            </a:r>
          </a:p>
          <a:p>
            <a:r>
              <a:rPr lang="es-MX" dirty="0">
                <a:solidFill>
                  <a:schemeClr val="accent5"/>
                </a:solidFill>
              </a:rPr>
              <a:t>Falta de empatía: </a:t>
            </a:r>
            <a:r>
              <a:rPr lang="es-MX" dirty="0"/>
              <a:t>En algunos casos, las personas con rasgos narcisistas pueden mostrar una falta de empatía hacia los demás en las interacciones en línea. Pueden centrarse en sí mismos y en sus propias necesidades, ignorando o minimizando los sentimientos y experiencias de los demás.</a:t>
            </a:r>
            <a:endParaRPr lang="es-419" dirty="0"/>
          </a:p>
        </p:txBody>
      </p:sp>
    </p:spTree>
    <p:extLst>
      <p:ext uri="{BB962C8B-B14F-4D97-AF65-F5344CB8AC3E}">
        <p14:creationId xmlns:p14="http://schemas.microsoft.com/office/powerpoint/2010/main" val="31825806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7E16-D8EF-4164-86DC-7FF59BFA5831}"/>
              </a:ext>
            </a:extLst>
          </p:cNvPr>
          <p:cNvSpPr>
            <a:spLocks noGrp="1"/>
          </p:cNvSpPr>
          <p:nvPr>
            <p:ph type="title"/>
          </p:nvPr>
        </p:nvSpPr>
        <p:spPr>
          <a:xfrm>
            <a:off x="677333" y="321377"/>
            <a:ext cx="9910455" cy="495261"/>
          </a:xfrm>
        </p:spPr>
        <p:txBody>
          <a:bodyPr>
            <a:noAutofit/>
          </a:bodyPr>
          <a:lstStyle/>
          <a:p>
            <a:pPr algn="ctr"/>
            <a:r>
              <a:rPr lang="es-ES" sz="3200" dirty="0">
                <a:effectLst/>
                <a:latin typeface="Century Gothic" panose="020B0502020202020204" pitchFamily="34" charset="0"/>
                <a:ea typeface="Calibri" panose="020F0502020204030204" pitchFamily="34" charset="0"/>
                <a:cs typeface="Times New Roman" panose="02020603050405020304" pitchFamily="18" charset="0"/>
              </a:rPr>
              <a:t>Desconectar para conectar.</a:t>
            </a:r>
            <a:br>
              <a:rPr lang="es-419" sz="2000" dirty="0">
                <a:effectLst/>
                <a:latin typeface="Times New Roman" panose="02020603050405020304" pitchFamily="18" charset="0"/>
                <a:ea typeface="Times New Roman" panose="02020603050405020304" pitchFamily="18" charset="0"/>
              </a:rPr>
            </a:br>
            <a:endParaRPr lang="es-419" sz="4000" dirty="0"/>
          </a:p>
        </p:txBody>
      </p:sp>
      <p:sp>
        <p:nvSpPr>
          <p:cNvPr id="3" name="Marcador de contenido 2">
            <a:extLst>
              <a:ext uri="{FF2B5EF4-FFF2-40B4-BE49-F238E27FC236}">
                <a16:creationId xmlns:a16="http://schemas.microsoft.com/office/drawing/2014/main" id="{58BAAB93-7917-4792-A344-D03678C515D6}"/>
              </a:ext>
            </a:extLst>
          </p:cNvPr>
          <p:cNvSpPr>
            <a:spLocks noGrp="1"/>
          </p:cNvSpPr>
          <p:nvPr>
            <p:ph idx="1"/>
          </p:nvPr>
        </p:nvSpPr>
        <p:spPr>
          <a:xfrm>
            <a:off x="677334" y="1058780"/>
            <a:ext cx="10536098" cy="5698155"/>
          </a:xfrm>
        </p:spPr>
        <p:txBody>
          <a:bodyPr>
            <a:normAutofit fontScale="92500"/>
          </a:bodyPr>
          <a:lstStyle/>
          <a:p>
            <a:pPr algn="just"/>
            <a:r>
              <a:rPr lang="es-MX" sz="2400" dirty="0"/>
              <a:t> Es un concepto que resalta la importancia de alejarse de las distracciones digitales y electrónicas para poder reconectar de manera más significativa con uno mismo, con los demás y con el entorno físico. Este enfoque sugiere que al disminuir el tiempo que pasamos frente a pantallas y dispositivos electrónicos, podemos abrir espacio para experiencias más auténticas y gratificantes en nuestras vidas (deporte, lectura, </a:t>
            </a:r>
            <a:r>
              <a:rPr lang="es-MX" sz="2400" dirty="0" err="1"/>
              <a:t>etc</a:t>
            </a:r>
            <a:r>
              <a:rPr lang="es-MX" sz="2400" dirty="0"/>
              <a:t>)</a:t>
            </a:r>
          </a:p>
          <a:p>
            <a:pPr algn="just"/>
            <a:r>
              <a:rPr lang="es-MX" sz="2400" dirty="0">
                <a:solidFill>
                  <a:schemeClr val="accent5"/>
                </a:solidFill>
              </a:rPr>
              <a:t>Tiempo sin tecnología: </a:t>
            </a:r>
            <a:r>
              <a:rPr lang="es-MX" sz="2400" dirty="0"/>
              <a:t>Dedica períodos específicos del día o de la semana a desconectar completamente de dispositivos electrónicos, como teléfonos inteligentes, computadoras y televisores. Utiliza este tiempo para actividades como leer, caminar al aire libre, meditar o simplemente relajarte sin distracciones digitales.</a:t>
            </a:r>
          </a:p>
          <a:p>
            <a:pPr algn="just"/>
            <a:r>
              <a:rPr lang="es-MX" sz="2400" dirty="0">
                <a:solidFill>
                  <a:schemeClr val="accent5"/>
                </a:solidFill>
              </a:rPr>
              <a:t>Autoconexión: </a:t>
            </a:r>
            <a:r>
              <a:rPr lang="es-MX" sz="2400" dirty="0"/>
              <a:t>Dedica tiempo a actividades que fomenten la </a:t>
            </a:r>
            <a:r>
              <a:rPr lang="es-MX" sz="2400" dirty="0" err="1"/>
              <a:t>autoconexión</a:t>
            </a:r>
            <a:r>
              <a:rPr lang="es-MX" sz="2400" dirty="0"/>
              <a:t> y el autocuidado, como la meditación, el yoga, la escritura o la reflexión personal. Estas prácticas pueden ayudarte a sintonizar con tus propias necesidades, valores y emociones, fortaleciendo así tu conexión contigo mismo.</a:t>
            </a:r>
            <a:endParaRPr lang="es-419" sz="2400" dirty="0"/>
          </a:p>
        </p:txBody>
      </p:sp>
    </p:spTree>
    <p:extLst>
      <p:ext uri="{BB962C8B-B14F-4D97-AF65-F5344CB8AC3E}">
        <p14:creationId xmlns:p14="http://schemas.microsoft.com/office/powerpoint/2010/main" val="3957750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9C2BC-519F-42AC-A20B-D6463BF2273F}"/>
              </a:ext>
            </a:extLst>
          </p:cNvPr>
          <p:cNvSpPr>
            <a:spLocks noGrp="1"/>
          </p:cNvSpPr>
          <p:nvPr>
            <p:ph type="title"/>
          </p:nvPr>
        </p:nvSpPr>
        <p:spPr>
          <a:xfrm>
            <a:off x="677333" y="609600"/>
            <a:ext cx="10824855" cy="1320800"/>
          </a:xfrm>
        </p:spPr>
        <p:txBody>
          <a:bodyPr>
            <a:normAutofit fontScale="90000"/>
          </a:bodyPr>
          <a:lstStyle/>
          <a:p>
            <a:pPr algn="ctr"/>
            <a:r>
              <a:rPr lang="es-ES" sz="2400" dirty="0">
                <a:effectLst/>
                <a:latin typeface="Century Gothic" panose="020B0502020202020204" pitchFamily="34" charset="0"/>
                <a:ea typeface="Calibri" panose="020F0502020204030204" pitchFamily="34" charset="0"/>
                <a:cs typeface="Times New Roman" panose="02020603050405020304" pitchFamily="18" charset="0"/>
              </a:rPr>
              <a:t>Variaciones de la lengua. </a:t>
            </a:r>
            <a:br>
              <a:rPr lang="es-ES" sz="2400" dirty="0">
                <a:effectLst/>
                <a:latin typeface="Century Gothic" panose="020B0502020202020204" pitchFamily="34" charset="0"/>
                <a:ea typeface="Calibri" panose="020F0502020204030204" pitchFamily="34" charset="0"/>
                <a:cs typeface="Times New Roman" panose="02020603050405020304" pitchFamily="18" charset="0"/>
              </a:rPr>
            </a:br>
            <a:r>
              <a:rPr lang="es-ES" sz="2400" dirty="0">
                <a:effectLst/>
                <a:latin typeface="Century Gothic" panose="020B0502020202020204" pitchFamily="34" charset="0"/>
                <a:ea typeface="Calibri" panose="020F0502020204030204" pitchFamily="34" charset="0"/>
                <a:cs typeface="Times New Roman" panose="02020603050405020304" pitchFamily="18" charset="0"/>
              </a:rPr>
              <a:t>Diferencias entre: lengua lenguaje, habla, dialecto</a:t>
            </a:r>
            <a:br>
              <a:rPr lang="es-419" sz="1800" dirty="0">
                <a:effectLst/>
                <a:latin typeface="Times New Roman" panose="02020603050405020304" pitchFamily="18" charset="0"/>
                <a:ea typeface="Times New Roman" panose="02020603050405020304" pitchFamily="18" charset="0"/>
              </a:rPr>
            </a:br>
            <a:endParaRPr lang="es-419" dirty="0"/>
          </a:p>
        </p:txBody>
      </p:sp>
      <p:sp>
        <p:nvSpPr>
          <p:cNvPr id="3" name="Marcador de contenido 2">
            <a:extLst>
              <a:ext uri="{FF2B5EF4-FFF2-40B4-BE49-F238E27FC236}">
                <a16:creationId xmlns:a16="http://schemas.microsoft.com/office/drawing/2014/main" id="{05901E2B-3595-4CD3-98AD-5B8AA48AF7D0}"/>
              </a:ext>
            </a:extLst>
          </p:cNvPr>
          <p:cNvSpPr>
            <a:spLocks noGrp="1"/>
          </p:cNvSpPr>
          <p:nvPr>
            <p:ph idx="1"/>
          </p:nvPr>
        </p:nvSpPr>
        <p:spPr>
          <a:xfrm>
            <a:off x="677334" y="1453415"/>
            <a:ext cx="10824854" cy="5245768"/>
          </a:xfrm>
        </p:spPr>
        <p:txBody>
          <a:bodyPr>
            <a:normAutofit lnSpcReduction="10000"/>
          </a:bodyPr>
          <a:lstStyle/>
          <a:p>
            <a:pPr algn="just"/>
            <a:r>
              <a:rPr lang="es-MX" sz="2800" dirty="0">
                <a:solidFill>
                  <a:schemeClr val="accent5"/>
                </a:solidFill>
              </a:rPr>
              <a:t>Lengua: </a:t>
            </a:r>
            <a:r>
              <a:rPr lang="es-MX" sz="2800" dirty="0"/>
              <a:t>Se refiere al sistema abstracto y estructurado de signos y reglas que utilizan los hablantes para comunicarse. Es un concepto más general que abarca las reglas gramaticales, el vocabulario y las convenciones compartidas por una comunidad lingüística específica. Por ejemplo, el español, el inglés y el francés son ejemplos de lenguas.</a:t>
            </a:r>
          </a:p>
          <a:p>
            <a:pPr algn="just"/>
            <a:r>
              <a:rPr lang="es-MX" sz="2800" dirty="0">
                <a:solidFill>
                  <a:schemeClr val="accent5"/>
                </a:solidFill>
              </a:rPr>
              <a:t>Lenguaje: </a:t>
            </a:r>
            <a:r>
              <a:rPr lang="es-MX" sz="2800" dirty="0"/>
              <a:t>Es un concepto más amplio que incluye tanto el aspecto verbal (habla) como el no verbal (como gestos, expresiones faciales, etc.). El lenguaje es la capacidad innata de los seres humanos para comunicarse y expresar ideas, pensamientos y emociones de diversas formas. Además del lenguaje verbal, también incluye formas de comunicación no verbal y simbólica.</a:t>
            </a:r>
            <a:endParaRPr lang="es-419" sz="2800" dirty="0"/>
          </a:p>
        </p:txBody>
      </p:sp>
    </p:spTree>
    <p:extLst>
      <p:ext uri="{BB962C8B-B14F-4D97-AF65-F5344CB8AC3E}">
        <p14:creationId xmlns:p14="http://schemas.microsoft.com/office/powerpoint/2010/main" val="8117862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C48F61-7F59-4A9D-9F55-97D76CEF9616}"/>
              </a:ext>
            </a:extLst>
          </p:cNvPr>
          <p:cNvSpPr>
            <a:spLocks noGrp="1"/>
          </p:cNvSpPr>
          <p:nvPr>
            <p:ph idx="1"/>
          </p:nvPr>
        </p:nvSpPr>
        <p:spPr>
          <a:xfrm>
            <a:off x="677334" y="471639"/>
            <a:ext cx="10998110" cy="6150542"/>
          </a:xfrm>
        </p:spPr>
        <p:txBody>
          <a:bodyPr>
            <a:normAutofit/>
          </a:bodyPr>
          <a:lstStyle/>
          <a:p>
            <a:pPr algn="just"/>
            <a:r>
              <a:rPr lang="es-MX" sz="2800" dirty="0">
                <a:solidFill>
                  <a:schemeClr val="accent5"/>
                </a:solidFill>
              </a:rPr>
              <a:t>Habla: </a:t>
            </a:r>
            <a:r>
              <a:rPr lang="es-MX" sz="2800" dirty="0"/>
              <a:t>Se refiere a la producción concreta y tangible del lenguaje por parte de un hablante individual en un momento específico que incluye elementos como la pronunciación, el vocabulario, la gramática y la entonación utilizados por un individuo al comunicarse verbalmente. Cada hablante puede tener variaciones en su habla según factores como la región, la educación, el contexto social, entre otros.</a:t>
            </a:r>
          </a:p>
          <a:p>
            <a:endParaRPr lang="es-MX" dirty="0"/>
          </a:p>
          <a:p>
            <a:endParaRPr lang="es-MX" dirty="0"/>
          </a:p>
          <a:p>
            <a:endParaRPr lang="es-MX" dirty="0"/>
          </a:p>
          <a:p>
            <a:endParaRPr lang="es-MX" dirty="0"/>
          </a:p>
          <a:p>
            <a:endParaRPr lang="es-419" dirty="0"/>
          </a:p>
        </p:txBody>
      </p:sp>
    </p:spTree>
    <p:extLst>
      <p:ext uri="{BB962C8B-B14F-4D97-AF65-F5344CB8AC3E}">
        <p14:creationId xmlns:p14="http://schemas.microsoft.com/office/powerpoint/2010/main" val="34744775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38C9D0-EDE3-4E64-A59F-B96E268CFE36}"/>
              </a:ext>
            </a:extLst>
          </p:cNvPr>
          <p:cNvSpPr>
            <a:spLocks noGrp="1"/>
          </p:cNvSpPr>
          <p:nvPr>
            <p:ph idx="1"/>
          </p:nvPr>
        </p:nvSpPr>
        <p:spPr>
          <a:xfrm>
            <a:off x="677333" y="731520"/>
            <a:ext cx="11200242" cy="5592277"/>
          </a:xfrm>
        </p:spPr>
        <p:txBody>
          <a:bodyPr>
            <a:normAutofit fontScale="92500"/>
          </a:bodyPr>
          <a:lstStyle/>
          <a:p>
            <a:pPr algn="just"/>
            <a:r>
              <a:rPr lang="es-MX" sz="2400" dirty="0">
                <a:solidFill>
                  <a:schemeClr val="accent5"/>
                </a:solidFill>
              </a:rPr>
              <a:t>Dialecto: </a:t>
            </a:r>
            <a:r>
              <a:rPr lang="es-MX" sz="2400" dirty="0"/>
              <a:t>Un dialecto es una variante regional o social de una lengua específica, caracterizada por diferencias en la pronunciación, la gramática, el vocabulario y otros aspectos lingüísticos. Los dialectos pueden surgir debido a factores como la geografía, la historia, la migración y la interacción social, ejemplo </a:t>
            </a:r>
          </a:p>
          <a:p>
            <a:pPr algn="just"/>
            <a:r>
              <a:rPr lang="es-MX" sz="2400" dirty="0"/>
              <a:t>Vocabulario: Hay diferencias en el vocabulario utilizado para referirse a ciertos objetos, acciones o conceptos. Por ejemplo, el término "computadora" se usa en América Latina, mientras que en España se prefiere "ordenador".</a:t>
            </a:r>
          </a:p>
          <a:p>
            <a:pPr>
              <a:buFont typeface="Arial" panose="020B0604020202020204" pitchFamily="34" charset="0"/>
              <a:buChar char="•"/>
            </a:pPr>
            <a:r>
              <a:rPr lang="es-MX" sz="2400" b="1" dirty="0"/>
              <a:t>Palabras </a:t>
            </a:r>
            <a:r>
              <a:rPr lang="es-MX" sz="2400" b="1" dirty="0" err="1"/>
              <a:t>típicas</a:t>
            </a:r>
            <a:r>
              <a:rPr lang="es-MX" sz="2400" dirty="0" err="1"/>
              <a:t>:"Achachay</a:t>
            </a:r>
            <a:r>
              <a:rPr lang="es-MX" sz="2400" dirty="0"/>
              <a:t>" (expresión para el frío, de origen quechua).</a:t>
            </a:r>
          </a:p>
          <a:p>
            <a:pPr>
              <a:buFont typeface="Arial" panose="020B0604020202020204" pitchFamily="34" charset="0"/>
              <a:buChar char="•"/>
            </a:pPr>
            <a:r>
              <a:rPr lang="es-MX" sz="2400" dirty="0"/>
              <a:t>"Chumado" (borracho).</a:t>
            </a:r>
          </a:p>
          <a:p>
            <a:r>
              <a:rPr lang="es-MX" sz="2400" b="1" u="sng" dirty="0">
                <a:solidFill>
                  <a:srgbClr val="FF0000"/>
                </a:solidFill>
              </a:rPr>
              <a:t>Diferencia entre dialecto e idioma</a:t>
            </a:r>
          </a:p>
          <a:p>
            <a:r>
              <a:rPr lang="es-MX" sz="2400" dirty="0"/>
              <a:t>Un dialecto es una variación regional de un idioma, mientras que un idioma generalmente tiene un sistema normativo y estándar que incluye gramática, vocabulario y ortografía. </a:t>
            </a:r>
          </a:p>
          <a:p>
            <a:pPr algn="just"/>
            <a:endParaRPr lang="es-419" sz="2400" dirty="0"/>
          </a:p>
        </p:txBody>
      </p:sp>
    </p:spTree>
    <p:extLst>
      <p:ext uri="{BB962C8B-B14F-4D97-AF65-F5344CB8AC3E}">
        <p14:creationId xmlns:p14="http://schemas.microsoft.com/office/powerpoint/2010/main" val="408101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754AD-B98F-404C-9F4C-892A6D43B05C}"/>
              </a:ext>
            </a:extLst>
          </p:cNvPr>
          <p:cNvSpPr>
            <a:spLocks noGrp="1"/>
          </p:cNvSpPr>
          <p:nvPr>
            <p:ph type="title"/>
          </p:nvPr>
        </p:nvSpPr>
        <p:spPr>
          <a:xfrm>
            <a:off x="1581574" y="518160"/>
            <a:ext cx="8596668" cy="1320800"/>
          </a:xfrm>
        </p:spPr>
        <p:txBody>
          <a:bodyPr/>
          <a:lstStyle/>
          <a:p>
            <a:pPr algn="ctr"/>
            <a:r>
              <a:rPr lang="es-419" dirty="0"/>
              <a:t>ELEMENTOS DE LA COMUNICACIÓN</a:t>
            </a:r>
          </a:p>
        </p:txBody>
      </p:sp>
      <p:pic>
        <p:nvPicPr>
          <p:cNvPr id="4" name="Marcador de contenido 3">
            <a:extLst>
              <a:ext uri="{FF2B5EF4-FFF2-40B4-BE49-F238E27FC236}">
                <a16:creationId xmlns:a16="http://schemas.microsoft.com/office/drawing/2014/main" id="{8B514593-B6EE-4C02-9E74-F0BBC213561E}"/>
              </a:ext>
            </a:extLst>
          </p:cNvPr>
          <p:cNvPicPr>
            <a:picLocks noGrp="1" noChangeAspect="1"/>
          </p:cNvPicPr>
          <p:nvPr>
            <p:ph idx="1"/>
          </p:nvPr>
        </p:nvPicPr>
        <p:blipFill>
          <a:blip r:embed="rId2"/>
          <a:stretch>
            <a:fillRect/>
          </a:stretch>
        </p:blipFill>
        <p:spPr>
          <a:xfrm>
            <a:off x="1850951" y="2160588"/>
            <a:ext cx="6250135" cy="3881437"/>
          </a:xfrm>
          <a:prstGeom prst="rect">
            <a:avLst/>
          </a:prstGeom>
        </p:spPr>
      </p:pic>
    </p:spTree>
    <p:extLst>
      <p:ext uri="{BB962C8B-B14F-4D97-AF65-F5344CB8AC3E}">
        <p14:creationId xmlns:p14="http://schemas.microsoft.com/office/powerpoint/2010/main" val="15715261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053A7-4675-436C-B876-D68C2C4F10CB}"/>
              </a:ext>
            </a:extLst>
          </p:cNvPr>
          <p:cNvSpPr>
            <a:spLocks noGrp="1"/>
          </p:cNvSpPr>
          <p:nvPr>
            <p:ph type="title"/>
          </p:nvPr>
        </p:nvSpPr>
        <p:spPr>
          <a:xfrm>
            <a:off x="1687988" y="744355"/>
            <a:ext cx="8293411" cy="1320800"/>
          </a:xfrm>
        </p:spPr>
        <p:txBody>
          <a:bodyPr/>
          <a:lstStyle/>
          <a:p>
            <a:r>
              <a:rPr lang="es-MX" dirty="0"/>
              <a:t>MUCHAS GRACIAS POR SU ATENCIÓN</a:t>
            </a:r>
            <a:endParaRPr lang="es-419" dirty="0"/>
          </a:p>
        </p:txBody>
      </p:sp>
      <p:pic>
        <p:nvPicPr>
          <p:cNvPr id="7" name="Marcador de contenido 6">
            <a:extLst>
              <a:ext uri="{FF2B5EF4-FFF2-40B4-BE49-F238E27FC236}">
                <a16:creationId xmlns:a16="http://schemas.microsoft.com/office/drawing/2014/main" id="{EE008CDB-C702-4A32-A252-1B89631B56A3}"/>
              </a:ext>
            </a:extLst>
          </p:cNvPr>
          <p:cNvPicPr>
            <a:picLocks noGrp="1" noChangeAspect="1"/>
          </p:cNvPicPr>
          <p:nvPr>
            <p:ph idx="1"/>
          </p:nvPr>
        </p:nvPicPr>
        <p:blipFill>
          <a:blip r:embed="rId2"/>
          <a:stretch>
            <a:fillRect/>
          </a:stretch>
        </p:blipFill>
        <p:spPr>
          <a:xfrm>
            <a:off x="2666343" y="2160588"/>
            <a:ext cx="4619352" cy="3881437"/>
          </a:xfrm>
          <a:prstGeom prst="rect">
            <a:avLst/>
          </a:prstGeom>
        </p:spPr>
      </p:pic>
    </p:spTree>
    <p:extLst>
      <p:ext uri="{BB962C8B-B14F-4D97-AF65-F5344CB8AC3E}">
        <p14:creationId xmlns:p14="http://schemas.microsoft.com/office/powerpoint/2010/main" val="20407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5C4F9-04AF-4C81-BE1B-1817F37CBF8F}"/>
              </a:ext>
            </a:extLst>
          </p:cNvPr>
          <p:cNvSpPr>
            <a:spLocks noGrp="1"/>
          </p:cNvSpPr>
          <p:nvPr>
            <p:ph type="title"/>
          </p:nvPr>
        </p:nvSpPr>
        <p:spPr>
          <a:xfrm>
            <a:off x="677334" y="609600"/>
            <a:ext cx="10613100" cy="747562"/>
          </a:xfrm>
        </p:spPr>
        <p:txBody>
          <a:bodyPr/>
          <a:lstStyle/>
          <a:p>
            <a:pPr algn="ctr"/>
            <a:r>
              <a:rPr lang="es-MX" dirty="0"/>
              <a:t>EJEMPLO 1</a:t>
            </a:r>
            <a:endParaRPr lang="es-419" dirty="0"/>
          </a:p>
        </p:txBody>
      </p:sp>
      <p:sp>
        <p:nvSpPr>
          <p:cNvPr id="3" name="Marcador de contenido 2">
            <a:extLst>
              <a:ext uri="{FF2B5EF4-FFF2-40B4-BE49-F238E27FC236}">
                <a16:creationId xmlns:a16="http://schemas.microsoft.com/office/drawing/2014/main" id="{524A1DFC-2A70-4133-8486-DDFE727074FA}"/>
              </a:ext>
            </a:extLst>
          </p:cNvPr>
          <p:cNvSpPr>
            <a:spLocks noGrp="1"/>
          </p:cNvSpPr>
          <p:nvPr>
            <p:ph idx="1"/>
          </p:nvPr>
        </p:nvSpPr>
        <p:spPr>
          <a:xfrm>
            <a:off x="677333" y="1540043"/>
            <a:ext cx="10382093" cy="4501320"/>
          </a:xfrm>
        </p:spPr>
        <p:txBody>
          <a:bodyPr/>
          <a:lstStyle/>
          <a:p>
            <a:r>
              <a:rPr lang="es-MX" dirty="0"/>
              <a:t>Una niña en situación de pobreza se encuentra en la calles pidiendo dinero, para lo cual elaboró un cartel.</a:t>
            </a:r>
          </a:p>
          <a:p>
            <a:r>
              <a:rPr lang="es-MX" dirty="0"/>
              <a:t>Emisor: la niña; </a:t>
            </a:r>
          </a:p>
          <a:p>
            <a:r>
              <a:rPr lang="es-MX" dirty="0"/>
              <a:t>Receptor: grupo de personas que lean el cartel. </a:t>
            </a:r>
          </a:p>
          <a:p>
            <a:r>
              <a:rPr lang="es-MX" dirty="0"/>
              <a:t>Mensaje: sin plata no tengo derecho a soñar.</a:t>
            </a:r>
          </a:p>
          <a:p>
            <a:r>
              <a:rPr lang="es-MX" dirty="0"/>
              <a:t>Código: escritura.</a:t>
            </a:r>
          </a:p>
          <a:p>
            <a:r>
              <a:rPr lang="es-MX" dirty="0"/>
              <a:t> Canal: el cartel, papel, cartón </a:t>
            </a:r>
          </a:p>
          <a:p>
            <a:r>
              <a:rPr lang="es-MX" dirty="0"/>
              <a:t>Contexto: las calles de la ciudad. </a:t>
            </a:r>
          </a:p>
          <a:p>
            <a:endParaRPr lang="es-419" dirty="0"/>
          </a:p>
        </p:txBody>
      </p:sp>
    </p:spTree>
    <p:extLst>
      <p:ext uri="{BB962C8B-B14F-4D97-AF65-F5344CB8AC3E}">
        <p14:creationId xmlns:p14="http://schemas.microsoft.com/office/powerpoint/2010/main" val="25940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714B7-16A6-44FD-AB34-38F8BEE842A0}"/>
              </a:ext>
            </a:extLst>
          </p:cNvPr>
          <p:cNvSpPr>
            <a:spLocks noGrp="1"/>
          </p:cNvSpPr>
          <p:nvPr>
            <p:ph type="title"/>
          </p:nvPr>
        </p:nvSpPr>
        <p:spPr>
          <a:xfrm>
            <a:off x="677334" y="609600"/>
            <a:ext cx="10507222" cy="526181"/>
          </a:xfrm>
        </p:spPr>
        <p:txBody>
          <a:bodyPr>
            <a:normAutofit fontScale="90000"/>
          </a:bodyPr>
          <a:lstStyle/>
          <a:p>
            <a:pPr algn="ctr"/>
            <a:r>
              <a:rPr lang="es-MX" dirty="0"/>
              <a:t>EJEMPLO 2</a:t>
            </a:r>
            <a:endParaRPr lang="es-419" dirty="0"/>
          </a:p>
        </p:txBody>
      </p:sp>
      <p:sp>
        <p:nvSpPr>
          <p:cNvPr id="3" name="Marcador de contenido 2">
            <a:extLst>
              <a:ext uri="{FF2B5EF4-FFF2-40B4-BE49-F238E27FC236}">
                <a16:creationId xmlns:a16="http://schemas.microsoft.com/office/drawing/2014/main" id="{04EB2F49-844F-431B-974C-78F546977887}"/>
              </a:ext>
            </a:extLst>
          </p:cNvPr>
          <p:cNvSpPr>
            <a:spLocks noGrp="1"/>
          </p:cNvSpPr>
          <p:nvPr>
            <p:ph idx="1"/>
          </p:nvPr>
        </p:nvSpPr>
        <p:spPr>
          <a:xfrm>
            <a:off x="677333" y="1761423"/>
            <a:ext cx="10757479" cy="4279939"/>
          </a:xfrm>
        </p:spPr>
        <p:txBody>
          <a:bodyPr>
            <a:normAutofit/>
          </a:bodyPr>
          <a:lstStyle/>
          <a:p>
            <a:r>
              <a:rPr lang="es-MX" dirty="0"/>
              <a:t>Una niña está con su madre sentada en el parque, cuando de pronto la niña comienza a llorar y grita muy fuerte. Su mamá se levanta y le busca su biberón, la niña lo toma rápidamente y deja de llorar.</a:t>
            </a:r>
          </a:p>
          <a:p>
            <a:endParaRPr lang="es-MX" dirty="0"/>
          </a:p>
          <a:p>
            <a:r>
              <a:rPr lang="es-MX" dirty="0"/>
              <a:t>Emisor: la niña; </a:t>
            </a:r>
          </a:p>
          <a:p>
            <a:r>
              <a:rPr lang="es-MX" dirty="0"/>
              <a:t>Receptor: la madre; </a:t>
            </a:r>
          </a:p>
          <a:p>
            <a:r>
              <a:rPr lang="es-MX" dirty="0"/>
              <a:t>Mensaje: tengo mucha hambre, apresúrate; </a:t>
            </a:r>
          </a:p>
          <a:p>
            <a:r>
              <a:rPr lang="es-MX" dirty="0"/>
              <a:t>Código: gestos y ruido, lenguaje no verbal;</a:t>
            </a:r>
          </a:p>
          <a:p>
            <a:r>
              <a:rPr lang="es-MX" dirty="0"/>
              <a:t> Canal: el aire, la luz; </a:t>
            </a:r>
          </a:p>
          <a:p>
            <a:r>
              <a:rPr lang="es-MX" dirty="0"/>
              <a:t>Contexto: el parque.</a:t>
            </a:r>
          </a:p>
          <a:p>
            <a:endParaRPr lang="es-419" dirty="0"/>
          </a:p>
        </p:txBody>
      </p:sp>
    </p:spTree>
    <p:extLst>
      <p:ext uri="{BB962C8B-B14F-4D97-AF65-F5344CB8AC3E}">
        <p14:creationId xmlns:p14="http://schemas.microsoft.com/office/powerpoint/2010/main" val="170300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D9742-28F5-4D4B-BD4D-2B9ED43BAC3F}"/>
              </a:ext>
            </a:extLst>
          </p:cNvPr>
          <p:cNvSpPr>
            <a:spLocks noGrp="1"/>
          </p:cNvSpPr>
          <p:nvPr>
            <p:ph type="title"/>
          </p:nvPr>
        </p:nvSpPr>
        <p:spPr/>
        <p:txBody>
          <a:bodyPr/>
          <a:lstStyle/>
          <a:p>
            <a:r>
              <a:rPr lang="es-419" dirty="0"/>
              <a:t>EJERCICIOS PRÁCTICOS</a:t>
            </a:r>
          </a:p>
        </p:txBody>
      </p:sp>
      <p:sp>
        <p:nvSpPr>
          <p:cNvPr id="3" name="Marcador de contenido 2">
            <a:extLst>
              <a:ext uri="{FF2B5EF4-FFF2-40B4-BE49-F238E27FC236}">
                <a16:creationId xmlns:a16="http://schemas.microsoft.com/office/drawing/2014/main" id="{F771544F-74D4-4035-95D0-5292038C4681}"/>
              </a:ext>
            </a:extLst>
          </p:cNvPr>
          <p:cNvSpPr>
            <a:spLocks noGrp="1"/>
          </p:cNvSpPr>
          <p:nvPr>
            <p:ph idx="1"/>
          </p:nvPr>
        </p:nvSpPr>
        <p:spPr>
          <a:xfrm>
            <a:off x="677334" y="1491917"/>
            <a:ext cx="8596668" cy="4549446"/>
          </a:xfrm>
        </p:spPr>
        <p:txBody>
          <a:bodyPr>
            <a:normAutofit lnSpcReduction="10000"/>
          </a:bodyPr>
          <a:lstStyle/>
          <a:p>
            <a:pPr algn="just"/>
            <a:r>
              <a:rPr lang="es-MX" sz="2400" dirty="0"/>
              <a:t>Un vehículo circula a alta velocidad y antes de llegar a una esquina el semáforo cambia de luz, por lo que el vehículo se detiene.</a:t>
            </a:r>
          </a:p>
          <a:p>
            <a:pPr algn="just"/>
            <a:r>
              <a:rPr lang="es-MX" sz="2400" dirty="0"/>
              <a:t>Un empresario se encuentra en su oficina leyendo las noticias de economía en un diario internacional.</a:t>
            </a:r>
          </a:p>
          <a:p>
            <a:pPr algn="just"/>
            <a:r>
              <a:rPr lang="es-MX" sz="2400" dirty="0"/>
              <a:t>Tres amigas se encuentran perdidas en el campo a orillas de un lago y de pronto observan en el cielo que se acerca un helicóptero a rescatarlas, comienzan a saltar, hacer gestos con las manos para que las vean y atraer su atención.</a:t>
            </a:r>
          </a:p>
          <a:p>
            <a:pPr marL="0" indent="0" algn="ctr">
              <a:buNone/>
            </a:pPr>
            <a:r>
              <a:rPr lang="es-MX" sz="2400" dirty="0">
                <a:solidFill>
                  <a:srgbClr val="FF0000"/>
                </a:solidFill>
              </a:rPr>
              <a:t>REALIZAR EN UNA HOJA PERFORADA A MANO, ESCANEAR Y SUBIR AL AULA VIRTUAL </a:t>
            </a:r>
          </a:p>
          <a:p>
            <a:endParaRPr lang="es-419" dirty="0"/>
          </a:p>
        </p:txBody>
      </p:sp>
      <p:pic>
        <p:nvPicPr>
          <p:cNvPr id="4" name="Imagen 3">
            <a:extLst>
              <a:ext uri="{FF2B5EF4-FFF2-40B4-BE49-F238E27FC236}">
                <a16:creationId xmlns:a16="http://schemas.microsoft.com/office/drawing/2014/main" id="{8ABB898C-9511-4349-B6D0-30190DC2F95A}"/>
              </a:ext>
            </a:extLst>
          </p:cNvPr>
          <p:cNvPicPr>
            <a:picLocks noChangeAspect="1"/>
          </p:cNvPicPr>
          <p:nvPr/>
        </p:nvPicPr>
        <p:blipFill rotWithShape="1">
          <a:blip r:embed="rId2"/>
          <a:srcRect l="23275" r="24991" b="14620"/>
          <a:stretch/>
        </p:blipFill>
        <p:spPr>
          <a:xfrm>
            <a:off x="9567513" y="452036"/>
            <a:ext cx="2136808" cy="3804042"/>
          </a:xfrm>
          <a:prstGeom prst="rect">
            <a:avLst/>
          </a:prstGeom>
        </p:spPr>
      </p:pic>
    </p:spTree>
    <p:extLst>
      <p:ext uri="{BB962C8B-B14F-4D97-AF65-F5344CB8AC3E}">
        <p14:creationId xmlns:p14="http://schemas.microsoft.com/office/powerpoint/2010/main" val="2728956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BB3B9-ECAA-4C61-AA0D-A70A83B56947}"/>
              </a:ext>
            </a:extLst>
          </p:cNvPr>
          <p:cNvSpPr>
            <a:spLocks noGrp="1"/>
          </p:cNvSpPr>
          <p:nvPr>
            <p:ph type="title"/>
          </p:nvPr>
        </p:nvSpPr>
        <p:spPr>
          <a:xfrm>
            <a:off x="680541" y="139031"/>
            <a:ext cx="10420594" cy="677608"/>
          </a:xfrm>
        </p:spPr>
        <p:txBody>
          <a:bodyPr>
            <a:normAutofit fontScale="90000"/>
          </a:bodyPr>
          <a:lstStyle/>
          <a:p>
            <a:pPr algn="ctr"/>
            <a:r>
              <a:rPr lang="es-ES" sz="4000" dirty="0">
                <a:effectLst/>
                <a:latin typeface="Century Gothic" panose="020B0502020202020204" pitchFamily="34" charset="0"/>
                <a:ea typeface="Calibri" panose="020F0502020204030204" pitchFamily="34" charset="0"/>
                <a:cs typeface="Times New Roman" panose="02020603050405020304" pitchFamily="18" charset="0"/>
              </a:rPr>
              <a:t>FORMAS DE COMUNICACIÓN HUMANA.</a:t>
            </a:r>
            <a:br>
              <a:rPr lang="es-419" dirty="0"/>
            </a:br>
            <a:endParaRPr lang="es-419" dirty="0"/>
          </a:p>
        </p:txBody>
      </p:sp>
      <p:sp>
        <p:nvSpPr>
          <p:cNvPr id="3" name="Marcador de contenido 2">
            <a:extLst>
              <a:ext uri="{FF2B5EF4-FFF2-40B4-BE49-F238E27FC236}">
                <a16:creationId xmlns:a16="http://schemas.microsoft.com/office/drawing/2014/main" id="{FF2A0C8F-8B63-451A-90C7-D6B8879DC540}"/>
              </a:ext>
            </a:extLst>
          </p:cNvPr>
          <p:cNvSpPr>
            <a:spLocks noGrp="1"/>
          </p:cNvSpPr>
          <p:nvPr>
            <p:ph idx="1"/>
          </p:nvPr>
        </p:nvSpPr>
        <p:spPr>
          <a:xfrm>
            <a:off x="677333" y="972153"/>
            <a:ext cx="10930734" cy="5069210"/>
          </a:xfrm>
        </p:spPr>
        <p:txBody>
          <a:bodyPr>
            <a:normAutofit/>
          </a:bodyPr>
          <a:lstStyle/>
          <a:p>
            <a:pPr marL="0" indent="0" algn="just">
              <a:buNone/>
            </a:pPr>
            <a:r>
              <a:rPr lang="es-MX" sz="2800" b="1" dirty="0"/>
              <a:t>1. </a:t>
            </a:r>
            <a:r>
              <a:rPr lang="es-MX" sz="2800" b="1" u="sng" dirty="0"/>
              <a:t>COMUNICACIÓN VERBAL</a:t>
            </a:r>
          </a:p>
          <a:p>
            <a:pPr marL="0" indent="0" algn="just">
              <a:buNone/>
            </a:pPr>
            <a:r>
              <a:rPr lang="es-MX" sz="2400" dirty="0"/>
              <a:t>La comunicación verbal se caracteriza por las palabras que se utilizan en la interacción entre el/la emisor/a y el/la receptor/a, así como por el tono de nuestra voz.</a:t>
            </a:r>
          </a:p>
          <a:p>
            <a:pPr marL="0" indent="0" algn="just">
              <a:buNone/>
            </a:pPr>
            <a:r>
              <a:rPr lang="es-MX" sz="2400" dirty="0"/>
              <a:t>Las habilidades de la comunicación verbal son habilidades de pensamiento para idear, seleccionar y organizar un lenguaje con la finalidad de producir mensajes comprensibles y coherentes.</a:t>
            </a:r>
          </a:p>
          <a:p>
            <a:pPr marL="0" indent="0" algn="just">
              <a:buNone/>
            </a:pPr>
            <a:endParaRPr lang="es-MX" sz="2400" dirty="0"/>
          </a:p>
          <a:p>
            <a:pPr marL="0" indent="0">
              <a:buNone/>
            </a:pPr>
            <a:endParaRPr lang="es-MX" dirty="0"/>
          </a:p>
        </p:txBody>
      </p:sp>
      <p:pic>
        <p:nvPicPr>
          <p:cNvPr id="5" name="Imagen 4">
            <a:extLst>
              <a:ext uri="{FF2B5EF4-FFF2-40B4-BE49-F238E27FC236}">
                <a16:creationId xmlns:a16="http://schemas.microsoft.com/office/drawing/2014/main" id="{F2DC56C7-F673-4E8D-A959-1B480E3FD011}"/>
              </a:ext>
            </a:extLst>
          </p:cNvPr>
          <p:cNvPicPr>
            <a:picLocks noChangeAspect="1"/>
          </p:cNvPicPr>
          <p:nvPr/>
        </p:nvPicPr>
        <p:blipFill rotWithShape="1">
          <a:blip r:embed="rId2">
            <a:extLst>
              <a:ext uri="{28A0092B-C50C-407E-A947-70E740481C1C}">
                <a14:useLocalDpi xmlns:a14="http://schemas.microsoft.com/office/drawing/2010/main" val="0"/>
              </a:ext>
            </a:extLst>
          </a:blip>
          <a:srcRect l="28342" t="50000" r="30763" b="17614"/>
          <a:stretch/>
        </p:blipFill>
        <p:spPr>
          <a:xfrm>
            <a:off x="5646820" y="3803332"/>
            <a:ext cx="6545180" cy="2915637"/>
          </a:xfrm>
          <a:prstGeom prst="rect">
            <a:avLst/>
          </a:prstGeom>
        </p:spPr>
      </p:pic>
    </p:spTree>
    <p:extLst>
      <p:ext uri="{BB962C8B-B14F-4D97-AF65-F5344CB8AC3E}">
        <p14:creationId xmlns:p14="http://schemas.microsoft.com/office/powerpoint/2010/main" val="38286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A6546A-FEC6-4C2E-8ADD-D86A16B88B0E}"/>
              </a:ext>
            </a:extLst>
          </p:cNvPr>
          <p:cNvSpPr>
            <a:spLocks noGrp="1"/>
          </p:cNvSpPr>
          <p:nvPr>
            <p:ph idx="1"/>
          </p:nvPr>
        </p:nvSpPr>
        <p:spPr>
          <a:xfrm>
            <a:off x="336884" y="250257"/>
            <a:ext cx="11396312" cy="6381549"/>
          </a:xfrm>
        </p:spPr>
        <p:txBody>
          <a:bodyPr>
            <a:normAutofit lnSpcReduction="10000"/>
          </a:bodyPr>
          <a:lstStyle/>
          <a:p>
            <a:pPr marL="0" indent="0" algn="just">
              <a:buNone/>
            </a:pPr>
            <a:r>
              <a:rPr lang="es-MX" sz="2800" dirty="0">
                <a:solidFill>
                  <a:srgbClr val="FF0000"/>
                </a:solidFill>
              </a:rPr>
              <a:t>1. Preparación. </a:t>
            </a:r>
            <a:r>
              <a:rPr lang="es-MX" sz="2800" dirty="0"/>
              <a:t>Para lograr esta acción, se debe:</a:t>
            </a:r>
          </a:p>
          <a:p>
            <a:pPr algn="just"/>
            <a:r>
              <a:rPr lang="es-MX" sz="2800" dirty="0"/>
              <a:t>Investigar en fuentes de información confiables,</a:t>
            </a:r>
          </a:p>
          <a:p>
            <a:pPr algn="just"/>
            <a:r>
              <a:rPr lang="es-MX" sz="2800" dirty="0"/>
              <a:t>Se debe poner o colocar en la memoria pensamientos sobresalientes,</a:t>
            </a:r>
          </a:p>
          <a:p>
            <a:pPr algn="just"/>
            <a:r>
              <a:rPr lang="es-MX" sz="2800" dirty="0"/>
              <a:t>Observemos, </a:t>
            </a:r>
          </a:p>
          <a:p>
            <a:pPr algn="just"/>
            <a:r>
              <a:rPr lang="es-MX" sz="2800" dirty="0"/>
              <a:t>Leamos, </a:t>
            </a:r>
          </a:p>
          <a:p>
            <a:pPr algn="just"/>
            <a:r>
              <a:rPr lang="es-MX" sz="2800" dirty="0"/>
              <a:t>Conversemos con especialistas de diversas áreas del conocimiento, para formarnos ideas originales con referencias de valor,</a:t>
            </a:r>
          </a:p>
          <a:p>
            <a:pPr algn="just"/>
            <a:r>
              <a:rPr lang="es-MX" sz="2800" dirty="0"/>
              <a:t>Activemos nuestro cerebro para formular razonamientos lógicos</a:t>
            </a:r>
          </a:p>
          <a:p>
            <a:pPr marL="0" indent="0" algn="just">
              <a:buNone/>
            </a:pPr>
            <a:r>
              <a:rPr lang="es-MX" sz="2800" dirty="0"/>
              <a:t>Con la finalidad de que al compararlos con los de otras personas maduremos el compromiso de nuestras ideas y al compartir el contenido de un tema lo hagamos con la seguridad de estar hablando con verdad.</a:t>
            </a:r>
            <a:endParaRPr lang="es-419" sz="2800" dirty="0"/>
          </a:p>
        </p:txBody>
      </p:sp>
    </p:spTree>
    <p:extLst>
      <p:ext uri="{BB962C8B-B14F-4D97-AF65-F5344CB8AC3E}">
        <p14:creationId xmlns:p14="http://schemas.microsoft.com/office/powerpoint/2010/main" val="141470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FD933-E59D-4373-B124-C8E952288C56}"/>
              </a:ext>
            </a:extLst>
          </p:cNvPr>
          <p:cNvSpPr>
            <a:spLocks noGrp="1"/>
          </p:cNvSpPr>
          <p:nvPr>
            <p:ph type="title"/>
          </p:nvPr>
        </p:nvSpPr>
        <p:spPr>
          <a:xfrm>
            <a:off x="1918993" y="234215"/>
            <a:ext cx="8596668" cy="581760"/>
          </a:xfrm>
        </p:spPr>
        <p:txBody>
          <a:bodyPr>
            <a:normAutofit fontScale="90000"/>
          </a:bodyPr>
          <a:lstStyle/>
          <a:p>
            <a:pPr algn="ctr"/>
            <a:r>
              <a:rPr lang="es-419" dirty="0"/>
              <a:t>BUSCADORES ACADÉMICOS</a:t>
            </a:r>
          </a:p>
        </p:txBody>
      </p:sp>
      <p:pic>
        <p:nvPicPr>
          <p:cNvPr id="4" name="Marcador de contenido 3">
            <a:extLst>
              <a:ext uri="{FF2B5EF4-FFF2-40B4-BE49-F238E27FC236}">
                <a16:creationId xmlns:a16="http://schemas.microsoft.com/office/drawing/2014/main" id="{D5090937-18E3-4AA6-BF23-47037A2C3902}"/>
              </a:ext>
            </a:extLst>
          </p:cNvPr>
          <p:cNvPicPr>
            <a:picLocks noGrp="1" noChangeAspect="1"/>
          </p:cNvPicPr>
          <p:nvPr>
            <p:ph idx="1"/>
          </p:nvPr>
        </p:nvPicPr>
        <p:blipFill>
          <a:blip r:embed="rId2"/>
          <a:stretch>
            <a:fillRect/>
          </a:stretch>
        </p:blipFill>
        <p:spPr>
          <a:xfrm>
            <a:off x="3609549" y="1001027"/>
            <a:ext cx="4972901" cy="5856973"/>
          </a:xfrm>
          <a:prstGeom prst="rect">
            <a:avLst/>
          </a:prstGeom>
        </p:spPr>
      </p:pic>
    </p:spTree>
    <p:extLst>
      <p:ext uri="{BB962C8B-B14F-4D97-AF65-F5344CB8AC3E}">
        <p14:creationId xmlns:p14="http://schemas.microsoft.com/office/powerpoint/2010/main" val="384376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96156B-D821-4A31-9BAE-57E2744928A1}"/>
              </a:ext>
            </a:extLst>
          </p:cNvPr>
          <p:cNvSpPr>
            <a:spLocks noGrp="1"/>
          </p:cNvSpPr>
          <p:nvPr>
            <p:ph idx="1"/>
          </p:nvPr>
        </p:nvSpPr>
        <p:spPr>
          <a:xfrm>
            <a:off x="677334" y="394636"/>
            <a:ext cx="11286868" cy="6343047"/>
          </a:xfrm>
        </p:spPr>
        <p:txBody>
          <a:bodyPr>
            <a:normAutofit fontScale="92500" lnSpcReduction="10000"/>
          </a:bodyPr>
          <a:lstStyle/>
          <a:p>
            <a:pPr marL="0" indent="0" algn="just">
              <a:buNone/>
            </a:pPr>
            <a:r>
              <a:rPr lang="es-MX" sz="3200" dirty="0">
                <a:solidFill>
                  <a:srgbClr val="FF0000"/>
                </a:solidFill>
              </a:rPr>
              <a:t>2. Conocimiento. </a:t>
            </a:r>
            <a:r>
              <a:rPr lang="es-MX" sz="3200" dirty="0"/>
              <a:t>No es sólo adquirir información determinada, obtener datos o consultar fuentes bibliográficas, personales o electrónicas. </a:t>
            </a:r>
          </a:p>
          <a:p>
            <a:pPr marL="0" indent="0" algn="just">
              <a:buNone/>
            </a:pPr>
            <a:r>
              <a:rPr lang="es-MX" sz="3200" dirty="0"/>
              <a:t>Tampoco consiste sólo en apoyar y confiar en las conclusiones propias con una serie de pruebas, críticas o razonamientos. </a:t>
            </a:r>
          </a:p>
          <a:p>
            <a:pPr marL="0" indent="0" algn="just">
              <a:buNone/>
            </a:pPr>
            <a:r>
              <a:rPr lang="es-MX" sz="3200" dirty="0"/>
              <a:t>Conocer es algo más que leer libros, investigar datos y tener evidencias para realzar la verdad que deseamos presentar; es mucho más que reunir palabras y expresiones de impacto. </a:t>
            </a:r>
          </a:p>
          <a:p>
            <a:pPr marL="0" indent="0" algn="just">
              <a:buNone/>
            </a:pPr>
            <a:r>
              <a:rPr lang="es-MX" sz="3200" dirty="0"/>
              <a:t>Tener conocimiento es todo eso, más la apreciación e interpretación personal que nos conduce enriquecer el espíritu auténtico y útil de lo que anhelamos transmitir, con el objetivo de que otros acepten nuestras ideas, las apoyen para lograr su entendimiento y las hagan suyas, generando conocimiento en otras personas.</a:t>
            </a:r>
            <a:endParaRPr lang="es-419" sz="3200" dirty="0"/>
          </a:p>
        </p:txBody>
      </p:sp>
    </p:spTree>
    <p:extLst>
      <p:ext uri="{BB962C8B-B14F-4D97-AF65-F5344CB8AC3E}">
        <p14:creationId xmlns:p14="http://schemas.microsoft.com/office/powerpoint/2010/main" val="396544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D04BA3-5182-4123-AFC0-77EFF088AFAA}"/>
              </a:ext>
            </a:extLst>
          </p:cNvPr>
          <p:cNvSpPr>
            <a:spLocks noGrp="1"/>
          </p:cNvSpPr>
          <p:nvPr>
            <p:ph idx="1"/>
          </p:nvPr>
        </p:nvSpPr>
        <p:spPr>
          <a:xfrm>
            <a:off x="677334" y="914401"/>
            <a:ext cx="10833946" cy="5126962"/>
          </a:xfrm>
        </p:spPr>
        <p:txBody>
          <a:bodyPr/>
          <a:lstStyle/>
          <a:p>
            <a:pPr algn="just"/>
            <a:r>
              <a:rPr lang="es-MX" sz="2800" dirty="0"/>
              <a:t>Transición y puesta en común de ideas, pensamientos y emociones entre personas, que emplean un mismo lenguaje.</a:t>
            </a:r>
          </a:p>
          <a:p>
            <a:pPr algn="just"/>
            <a:r>
              <a:rPr lang="es-MX" sz="2800" dirty="0"/>
              <a:t>Es la acción consciente de intercambiar palabras entre dos o más participantes con el fin de transmitir o recibir información u opiniones distintas</a:t>
            </a:r>
          </a:p>
          <a:p>
            <a:endParaRPr lang="es-419" dirty="0"/>
          </a:p>
        </p:txBody>
      </p:sp>
      <p:pic>
        <p:nvPicPr>
          <p:cNvPr id="4" name="Imagen 3">
            <a:extLst>
              <a:ext uri="{FF2B5EF4-FFF2-40B4-BE49-F238E27FC236}">
                <a16:creationId xmlns:a16="http://schemas.microsoft.com/office/drawing/2014/main" id="{BE662B61-9AED-437F-8494-92C1230A9D64}"/>
              </a:ext>
            </a:extLst>
          </p:cNvPr>
          <p:cNvPicPr>
            <a:picLocks noChangeAspect="1"/>
          </p:cNvPicPr>
          <p:nvPr/>
        </p:nvPicPr>
        <p:blipFill>
          <a:blip r:embed="rId2"/>
          <a:stretch>
            <a:fillRect/>
          </a:stretch>
        </p:blipFill>
        <p:spPr>
          <a:xfrm>
            <a:off x="5603535" y="3477882"/>
            <a:ext cx="2850984" cy="3168715"/>
          </a:xfrm>
          <a:prstGeom prst="rect">
            <a:avLst/>
          </a:prstGeom>
        </p:spPr>
      </p:pic>
    </p:spTree>
    <p:extLst>
      <p:ext uri="{BB962C8B-B14F-4D97-AF65-F5344CB8AC3E}">
        <p14:creationId xmlns:p14="http://schemas.microsoft.com/office/powerpoint/2010/main" val="1796203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8FFA1F-E9A0-451E-89DB-CC339CD1A2AA}"/>
              </a:ext>
            </a:extLst>
          </p:cNvPr>
          <p:cNvSpPr>
            <a:spLocks noGrp="1"/>
          </p:cNvSpPr>
          <p:nvPr>
            <p:ph idx="1"/>
          </p:nvPr>
        </p:nvSpPr>
        <p:spPr>
          <a:xfrm>
            <a:off x="677334" y="616017"/>
            <a:ext cx="10767104" cy="5813659"/>
          </a:xfrm>
        </p:spPr>
        <p:txBody>
          <a:bodyPr>
            <a:normAutofit fontScale="92500" lnSpcReduction="10000"/>
          </a:bodyPr>
          <a:lstStyle/>
          <a:p>
            <a:pPr marL="0" indent="0" algn="just">
              <a:buNone/>
            </a:pPr>
            <a:r>
              <a:rPr lang="es-MX" sz="3200" dirty="0">
                <a:solidFill>
                  <a:srgbClr val="FF0000"/>
                </a:solidFill>
              </a:rPr>
              <a:t>3. Inteligencia. </a:t>
            </a:r>
            <a:r>
              <a:rPr lang="es-MX" sz="3200" dirty="0"/>
              <a:t>Sirve para conocer con claridad los distintos asuntos y problemas. </a:t>
            </a:r>
          </a:p>
          <a:p>
            <a:pPr marL="0" indent="0" algn="just">
              <a:buNone/>
            </a:pPr>
            <a:r>
              <a:rPr lang="es-MX" sz="3200" dirty="0"/>
              <a:t>Cultivar nuestra inteligencia requiere métodos, técnicas y procedimientos que es posible aprender de expertos, filósofos o maestros; aunque no hay un método seguro o único para incrementarla, sí podemos recurrir a observar, leer, utilizar el sentido común y aprender de los demás para adquirir cada vez más conocimientos y reforzarla. </a:t>
            </a:r>
          </a:p>
          <a:p>
            <a:pPr marL="0" indent="0" algn="just">
              <a:buNone/>
            </a:pPr>
            <a:r>
              <a:rPr lang="es-MX" sz="3200" dirty="0"/>
              <a:t>En la comunicación oral, la inteligencia nos sirve para comprender lo que decimos y responder a cuestionamientos o inquietudes de nosotros mismos, de la situación o el contexto y de los receptores (</a:t>
            </a:r>
            <a:r>
              <a:rPr lang="es-MX" sz="3200" dirty="0" err="1"/>
              <a:t>Loprete</a:t>
            </a:r>
            <a:r>
              <a:rPr lang="es-MX" sz="3200" dirty="0"/>
              <a:t>, 1985, p. 25).</a:t>
            </a:r>
            <a:endParaRPr lang="es-419" sz="3200" dirty="0"/>
          </a:p>
        </p:txBody>
      </p:sp>
    </p:spTree>
    <p:extLst>
      <p:ext uri="{BB962C8B-B14F-4D97-AF65-F5344CB8AC3E}">
        <p14:creationId xmlns:p14="http://schemas.microsoft.com/office/powerpoint/2010/main" val="1638296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A099C2-1D1C-4133-8F95-C70BF5875D31}"/>
              </a:ext>
            </a:extLst>
          </p:cNvPr>
          <p:cNvSpPr>
            <a:spLocks noGrp="1"/>
          </p:cNvSpPr>
          <p:nvPr>
            <p:ph idx="1"/>
          </p:nvPr>
        </p:nvSpPr>
        <p:spPr>
          <a:xfrm>
            <a:off x="433137" y="240632"/>
            <a:ext cx="11405937" cy="6371923"/>
          </a:xfrm>
        </p:spPr>
        <p:txBody>
          <a:bodyPr>
            <a:normAutofit fontScale="92500" lnSpcReduction="10000"/>
          </a:bodyPr>
          <a:lstStyle/>
          <a:p>
            <a:pPr marL="0" indent="0" algn="just">
              <a:buNone/>
            </a:pPr>
            <a:r>
              <a:rPr lang="es-MX" sz="3200" dirty="0">
                <a:solidFill>
                  <a:srgbClr val="FF0000"/>
                </a:solidFill>
              </a:rPr>
              <a:t>4. Convicción. </a:t>
            </a:r>
            <a:r>
              <a:rPr lang="es-MX" sz="3200" dirty="0"/>
              <a:t>Es tener la responsabilidad de probar por medio de la palabra una verdad que para nosotros existe.</a:t>
            </a:r>
          </a:p>
          <a:p>
            <a:pPr marL="0" indent="0" algn="just">
              <a:buNone/>
            </a:pPr>
            <a:r>
              <a:rPr lang="es-MX" sz="3200" dirty="0"/>
              <a:t>Es creer en lo que vamos a decir para convencer a los demás de nuestras ideas a través de la reflexión y la meditación para asegurarnos de la confiabilidad del mensaje y lo compartiremos con entusiasmo, porque existe esa gran fuerza de la verdad que necesita salir, exteriorizarse, vivirse, expresarse para llegar a otros.</a:t>
            </a:r>
          </a:p>
          <a:p>
            <a:pPr marL="0" indent="0" algn="just">
              <a:buNone/>
            </a:pPr>
            <a:r>
              <a:rPr lang="es-MX" sz="3200" dirty="0"/>
              <a:t>Un comunicador con un compromiso responsable y ético consigo mismo, con su grupo y su sociedad, buscará que sus ideas se conozcan y lleguen a influir en muchas otras personas; la convicción nace de cultivar el hábito de pensar y madurar las ideas hasta quedar convencidos de que la palabra será honesta y valiosa para quienes escuchan.</a:t>
            </a:r>
            <a:endParaRPr lang="es-419" sz="3200" dirty="0"/>
          </a:p>
        </p:txBody>
      </p:sp>
    </p:spTree>
    <p:extLst>
      <p:ext uri="{BB962C8B-B14F-4D97-AF65-F5344CB8AC3E}">
        <p14:creationId xmlns:p14="http://schemas.microsoft.com/office/powerpoint/2010/main" val="2902926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3B8ED7-D5A6-4CE2-BF50-6D72441EFFE1}"/>
              </a:ext>
            </a:extLst>
          </p:cNvPr>
          <p:cNvSpPr>
            <a:spLocks noGrp="1"/>
          </p:cNvSpPr>
          <p:nvPr>
            <p:ph idx="1"/>
          </p:nvPr>
        </p:nvSpPr>
        <p:spPr>
          <a:xfrm>
            <a:off x="375385" y="240633"/>
            <a:ext cx="10655167" cy="6189044"/>
          </a:xfrm>
        </p:spPr>
        <p:txBody>
          <a:bodyPr/>
          <a:lstStyle/>
          <a:p>
            <a:pPr marL="0" indent="0" algn="just">
              <a:buNone/>
            </a:pPr>
            <a:r>
              <a:rPr lang="es-MX" sz="3600" b="1" dirty="0"/>
              <a:t>2. </a:t>
            </a:r>
            <a:r>
              <a:rPr lang="es-MX" sz="3600" b="1" u="sng" dirty="0"/>
              <a:t>COMUNICACIÓN NO VERBAL</a:t>
            </a:r>
          </a:p>
          <a:p>
            <a:pPr marL="0" indent="0" algn="just">
              <a:buNone/>
            </a:pPr>
            <a:r>
              <a:rPr lang="es-MX" sz="3600" dirty="0"/>
              <a:t>A pesar de que la comunicación verbal es la más evidente que conocemos, y que está regulada por diversas normas que nos enseñan desde muy pequeños/as, existe otro tipo de comunicación igual de influyente y que puede variar o cambiar el significado de la citada comunicación verbal: la comunicación no verbal.</a:t>
            </a:r>
          </a:p>
          <a:p>
            <a:pPr marL="0" indent="0">
              <a:buNone/>
            </a:pPr>
            <a:endParaRPr lang="es-419" dirty="0"/>
          </a:p>
        </p:txBody>
      </p:sp>
      <p:pic>
        <p:nvPicPr>
          <p:cNvPr id="4" name="Imagen 3">
            <a:extLst>
              <a:ext uri="{FF2B5EF4-FFF2-40B4-BE49-F238E27FC236}">
                <a16:creationId xmlns:a16="http://schemas.microsoft.com/office/drawing/2014/main" id="{01B08A70-57BD-429C-9428-76E0784F80FB}"/>
              </a:ext>
            </a:extLst>
          </p:cNvPr>
          <p:cNvPicPr>
            <a:picLocks noChangeAspect="1"/>
          </p:cNvPicPr>
          <p:nvPr/>
        </p:nvPicPr>
        <p:blipFill>
          <a:blip r:embed="rId2"/>
          <a:stretch>
            <a:fillRect/>
          </a:stretch>
        </p:blipFill>
        <p:spPr>
          <a:xfrm>
            <a:off x="7068152" y="4480857"/>
            <a:ext cx="4636168" cy="2377143"/>
          </a:xfrm>
          <a:prstGeom prst="rect">
            <a:avLst/>
          </a:prstGeom>
        </p:spPr>
      </p:pic>
    </p:spTree>
    <p:extLst>
      <p:ext uri="{BB962C8B-B14F-4D97-AF65-F5344CB8AC3E}">
        <p14:creationId xmlns:p14="http://schemas.microsoft.com/office/powerpoint/2010/main" val="219719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F2D865-A148-4E93-B392-AAE2D3CC1F31}"/>
              </a:ext>
            </a:extLst>
          </p:cNvPr>
          <p:cNvSpPr>
            <a:spLocks noGrp="1"/>
          </p:cNvSpPr>
          <p:nvPr>
            <p:ph idx="1"/>
          </p:nvPr>
        </p:nvSpPr>
        <p:spPr>
          <a:xfrm>
            <a:off x="677333" y="837399"/>
            <a:ext cx="10728603" cy="5203964"/>
          </a:xfrm>
        </p:spPr>
        <p:txBody>
          <a:bodyPr/>
          <a:lstStyle/>
          <a:p>
            <a:pPr marL="0" indent="0" algn="just">
              <a:buNone/>
            </a:pPr>
            <a:r>
              <a:rPr lang="es-MX" sz="2400" dirty="0"/>
              <a:t>La “no verbal” es aquella que se lleva a cabo sin el uso de palabras, y en muchos casos, sin apenas darnos cuenta. El contacto visual, los movimientos de manos y brazos, la expresión facial o la postura y la distancia corporal son algunos ejemplos.</a:t>
            </a:r>
          </a:p>
          <a:p>
            <a:pPr marL="0" indent="0" algn="just">
              <a:buNone/>
            </a:pPr>
            <a:r>
              <a:rPr lang="es-MX" sz="2400" dirty="0"/>
              <a:t>En este caso, tanto la emisión de mensajes como la interpretación de los mismos se realizan de manera involuntaria, la mayoría de las veces.</a:t>
            </a:r>
          </a:p>
          <a:p>
            <a:pPr marL="0" indent="0" algn="just">
              <a:buNone/>
            </a:pPr>
            <a:r>
              <a:rPr lang="es-MX" sz="2400" dirty="0"/>
              <a:t>De todas formas, debemos tratar siempre de que nuestras palabras -o la llamada comunicación verbal- coincidan siempre con</a:t>
            </a:r>
          </a:p>
          <a:p>
            <a:pPr marL="0" indent="0" algn="just">
              <a:buNone/>
            </a:pPr>
            <a:r>
              <a:rPr lang="es-MX" sz="2400" dirty="0"/>
              <a:t>nuestra conducta no verbal.</a:t>
            </a:r>
            <a:endParaRPr lang="es-419" sz="2400" dirty="0"/>
          </a:p>
          <a:p>
            <a:pPr marL="0" indent="0">
              <a:buNone/>
            </a:pPr>
            <a:endParaRPr lang="es-419" dirty="0"/>
          </a:p>
        </p:txBody>
      </p:sp>
      <p:pic>
        <p:nvPicPr>
          <p:cNvPr id="4" name="Imagen 3">
            <a:extLst>
              <a:ext uri="{FF2B5EF4-FFF2-40B4-BE49-F238E27FC236}">
                <a16:creationId xmlns:a16="http://schemas.microsoft.com/office/drawing/2014/main" id="{A90D9CC6-5D48-429E-AD28-7DAF18246458}"/>
              </a:ext>
            </a:extLst>
          </p:cNvPr>
          <p:cNvPicPr>
            <a:picLocks noChangeAspect="1"/>
          </p:cNvPicPr>
          <p:nvPr/>
        </p:nvPicPr>
        <p:blipFill>
          <a:blip r:embed="rId2"/>
          <a:stretch>
            <a:fillRect/>
          </a:stretch>
        </p:blipFill>
        <p:spPr>
          <a:xfrm>
            <a:off x="8878236" y="3894310"/>
            <a:ext cx="2963690" cy="2963690"/>
          </a:xfrm>
          <a:prstGeom prst="rect">
            <a:avLst/>
          </a:prstGeom>
        </p:spPr>
      </p:pic>
    </p:spTree>
    <p:extLst>
      <p:ext uri="{BB962C8B-B14F-4D97-AF65-F5344CB8AC3E}">
        <p14:creationId xmlns:p14="http://schemas.microsoft.com/office/powerpoint/2010/main" val="1330787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319709-9AB6-4D83-8A5F-C24FD001E4CD}"/>
              </a:ext>
            </a:extLst>
          </p:cNvPr>
          <p:cNvSpPr>
            <a:spLocks noGrp="1"/>
          </p:cNvSpPr>
          <p:nvPr>
            <p:ph idx="1"/>
          </p:nvPr>
        </p:nvSpPr>
        <p:spPr>
          <a:xfrm>
            <a:off x="677333" y="866274"/>
            <a:ext cx="10930733" cy="5563401"/>
          </a:xfrm>
        </p:spPr>
        <p:txBody>
          <a:bodyPr>
            <a:normAutofit lnSpcReduction="10000"/>
          </a:bodyPr>
          <a:lstStyle/>
          <a:p>
            <a:pPr marL="0" indent="0">
              <a:buNone/>
            </a:pPr>
            <a:r>
              <a:rPr lang="es-MX" sz="2000" b="1" dirty="0"/>
              <a:t>3. </a:t>
            </a:r>
            <a:r>
              <a:rPr lang="es-MX" sz="2000" b="1" u="sng" dirty="0"/>
              <a:t>COMUNICACIÓN ORAL</a:t>
            </a:r>
          </a:p>
          <a:p>
            <a:pPr marL="0" indent="0" algn="just">
              <a:buNone/>
            </a:pPr>
            <a:r>
              <a:rPr lang="es-MX" sz="3200" dirty="0"/>
              <a:t>La comunicación oral tiene un carácter humano, pues se forma y desarrolla en cada persona a través de las relaciones que establece con los que la rodean, por ello juega un importante papel la actividad que desempeña cada individuo. </a:t>
            </a:r>
          </a:p>
          <a:p>
            <a:pPr marL="0" indent="0" algn="just">
              <a:buNone/>
            </a:pPr>
            <a:r>
              <a:rPr lang="es-MX" sz="3200" dirty="0"/>
              <a:t>Esto demuestra que las raíces de la comunicación se encuentran en la misma actividad vital material de los hombres.  El enriquecimiento paulatino de las relaciones sociales y la realización de actividades condicionaron el incremento de la comunicación y el desarrollo del mundo interno del hombre. </a:t>
            </a:r>
            <a:endParaRPr lang="es-419" sz="3200" dirty="0"/>
          </a:p>
        </p:txBody>
      </p:sp>
    </p:spTree>
    <p:extLst>
      <p:ext uri="{BB962C8B-B14F-4D97-AF65-F5344CB8AC3E}">
        <p14:creationId xmlns:p14="http://schemas.microsoft.com/office/powerpoint/2010/main" val="2050279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CB2641-450C-4EF5-A11A-285728B90BDD}"/>
              </a:ext>
            </a:extLst>
          </p:cNvPr>
          <p:cNvSpPr>
            <a:spLocks noGrp="1"/>
          </p:cNvSpPr>
          <p:nvPr>
            <p:ph idx="1"/>
          </p:nvPr>
        </p:nvSpPr>
        <p:spPr>
          <a:xfrm>
            <a:off x="677334" y="731521"/>
            <a:ext cx="10815230" cy="5707780"/>
          </a:xfrm>
        </p:spPr>
        <p:txBody>
          <a:bodyPr>
            <a:normAutofit/>
          </a:bodyPr>
          <a:lstStyle/>
          <a:p>
            <a:pPr marL="0" indent="0" algn="just">
              <a:buNone/>
            </a:pPr>
            <a:r>
              <a:rPr lang="es-MX" sz="2800" dirty="0"/>
              <a:t>Una vez que los hombres comenzaron a hablar, la palabra constituyó el primer y más importante medio de comunicación, aunque desde antes, los gestos, ademanes, acciones y sonidos pobremente articulados fueron los primeros medios de los que se valieron para comunicarse entre sí. </a:t>
            </a:r>
          </a:p>
          <a:p>
            <a:pPr marL="0" indent="0" algn="just">
              <a:buNone/>
            </a:pPr>
            <a:r>
              <a:rPr lang="es-MX" sz="2800" dirty="0"/>
              <a:t>No obstante desde las etapas tempranas del desarrollo, la sociedad se vio acompañada por el perfeccionamiento de los medios de comunicación. </a:t>
            </a:r>
          </a:p>
          <a:p>
            <a:pPr marL="0" indent="0" algn="just">
              <a:buNone/>
            </a:pPr>
            <a:r>
              <a:rPr lang="es-MX" sz="2800" dirty="0"/>
              <a:t>La aparición de la escritura más adelante  posibilitó el desarrollo de la comunicación por signos, la que permitió la transmisión y recepción de toda la experiencia socio-histórico cultural alcanzada a través de los tiempos. </a:t>
            </a:r>
            <a:endParaRPr lang="es-419" sz="2800" dirty="0"/>
          </a:p>
        </p:txBody>
      </p:sp>
    </p:spTree>
    <p:extLst>
      <p:ext uri="{BB962C8B-B14F-4D97-AF65-F5344CB8AC3E}">
        <p14:creationId xmlns:p14="http://schemas.microsoft.com/office/powerpoint/2010/main" val="2603612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A45DE-9B40-4DD1-ABFB-4CA24FD177AD}"/>
              </a:ext>
            </a:extLst>
          </p:cNvPr>
          <p:cNvSpPr>
            <a:spLocks noGrp="1"/>
          </p:cNvSpPr>
          <p:nvPr>
            <p:ph type="title"/>
          </p:nvPr>
        </p:nvSpPr>
        <p:spPr>
          <a:xfrm>
            <a:off x="1666298" y="156238"/>
            <a:ext cx="8596668" cy="815914"/>
          </a:xfrm>
        </p:spPr>
        <p:txBody>
          <a:bodyPr>
            <a:normAutofit/>
          </a:bodyPr>
          <a:lstStyle/>
          <a:p>
            <a:pPr algn="ctr"/>
            <a:r>
              <a:rPr lang="es-419" dirty="0"/>
              <a:t>PRÁCTICAS DE COMUNICACIÓN ORAL</a:t>
            </a:r>
          </a:p>
        </p:txBody>
      </p:sp>
      <p:sp>
        <p:nvSpPr>
          <p:cNvPr id="3" name="Marcador de contenido 2">
            <a:extLst>
              <a:ext uri="{FF2B5EF4-FFF2-40B4-BE49-F238E27FC236}">
                <a16:creationId xmlns:a16="http://schemas.microsoft.com/office/drawing/2014/main" id="{BE18BD2D-35EE-4818-B941-DFF6B9676CCB}"/>
              </a:ext>
            </a:extLst>
          </p:cNvPr>
          <p:cNvSpPr>
            <a:spLocks noGrp="1"/>
          </p:cNvSpPr>
          <p:nvPr>
            <p:ph idx="1"/>
          </p:nvPr>
        </p:nvSpPr>
        <p:spPr>
          <a:xfrm>
            <a:off x="500515" y="972153"/>
            <a:ext cx="11309684" cy="5342020"/>
          </a:xfrm>
        </p:spPr>
        <p:txBody>
          <a:bodyPr>
            <a:normAutofit/>
          </a:bodyPr>
          <a:lstStyle/>
          <a:p>
            <a:pPr marL="0" indent="0" algn="just">
              <a:buNone/>
            </a:pPr>
            <a:r>
              <a:rPr lang="es-MX" sz="4000" b="1" u="sng" dirty="0">
                <a:solidFill>
                  <a:srgbClr val="FF0000"/>
                </a:solidFill>
              </a:rPr>
              <a:t>Práctica 1: El espejo</a:t>
            </a:r>
          </a:p>
          <a:p>
            <a:pPr marL="0" indent="0" algn="just">
              <a:buNone/>
            </a:pPr>
            <a:endParaRPr lang="es-MX" sz="3600" dirty="0"/>
          </a:p>
          <a:p>
            <a:pPr marL="0" indent="0" algn="just">
              <a:buNone/>
            </a:pPr>
            <a:r>
              <a:rPr lang="es-MX" sz="3600" dirty="0"/>
              <a:t>Pida a un amigo o compañero que describa las principales características visuales y vocales que él percibe en usted. Pídale también que imite algunos movimientos, gestos y la voz, y que le indique las que</a:t>
            </a:r>
          </a:p>
          <a:p>
            <a:pPr marL="0" indent="0" algn="just">
              <a:buNone/>
            </a:pPr>
            <a:r>
              <a:rPr lang="es-MX" sz="3600" dirty="0"/>
              <a:t>juzgue más sobresalientes. Reflexione sobre lo que vio y escuchó.</a:t>
            </a:r>
          </a:p>
          <a:p>
            <a:pPr marL="0" indent="0">
              <a:buNone/>
            </a:pPr>
            <a:endParaRPr lang="es-MX" dirty="0"/>
          </a:p>
          <a:p>
            <a:pPr marL="0" indent="0">
              <a:buNone/>
            </a:pPr>
            <a:endParaRPr lang="es-419" dirty="0"/>
          </a:p>
        </p:txBody>
      </p:sp>
    </p:spTree>
    <p:extLst>
      <p:ext uri="{BB962C8B-B14F-4D97-AF65-F5344CB8AC3E}">
        <p14:creationId xmlns:p14="http://schemas.microsoft.com/office/powerpoint/2010/main" val="3997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53E984-7485-41ED-A175-2BB35AE6ACA4}"/>
              </a:ext>
            </a:extLst>
          </p:cNvPr>
          <p:cNvSpPr>
            <a:spLocks noGrp="1"/>
          </p:cNvSpPr>
          <p:nvPr>
            <p:ph idx="1"/>
          </p:nvPr>
        </p:nvSpPr>
        <p:spPr>
          <a:xfrm>
            <a:off x="677333" y="327259"/>
            <a:ext cx="10776729" cy="6275672"/>
          </a:xfrm>
        </p:spPr>
        <p:txBody>
          <a:bodyPr>
            <a:normAutofit/>
          </a:bodyPr>
          <a:lstStyle/>
          <a:p>
            <a:pPr marL="0" indent="0" algn="just">
              <a:buNone/>
            </a:pPr>
            <a:r>
              <a:rPr lang="es-MX" sz="3000" u="sng" dirty="0">
                <a:solidFill>
                  <a:srgbClr val="FF0000"/>
                </a:solidFill>
              </a:rPr>
              <a:t>Práctica 2: Mi personaje favorito</a:t>
            </a:r>
          </a:p>
          <a:p>
            <a:pPr marL="0" indent="0" algn="just">
              <a:buNone/>
            </a:pPr>
            <a:r>
              <a:rPr lang="es-MX" sz="2800" dirty="0"/>
              <a:t>Interprete un papel: observe una grabación de un video o la presentación por televisión de un comentarista seguro, vigoroso y enérgico, luego intente imitarlo.</a:t>
            </a:r>
          </a:p>
          <a:p>
            <a:pPr marL="0" indent="0" algn="just">
              <a:buNone/>
            </a:pPr>
            <a:r>
              <a:rPr lang="es-MX" sz="2800" dirty="0"/>
              <a:t>Puede escoger un líder de la política, de los negocios o los deportes. ¡Recuerde que hay que hacerlo con muchas ganas!</a:t>
            </a:r>
          </a:p>
          <a:p>
            <a:pPr marL="0" indent="0" algn="just">
              <a:buNone/>
            </a:pPr>
            <a:r>
              <a:rPr lang="es-MX" sz="2800" dirty="0"/>
              <a:t>a) Piense cómo lo haría el personaje elegido.</a:t>
            </a:r>
          </a:p>
          <a:p>
            <a:pPr marL="0" indent="0" algn="just">
              <a:buNone/>
            </a:pPr>
            <a:r>
              <a:rPr lang="es-MX" sz="2800" dirty="0"/>
              <a:t>b) Realice movimientos y gestos como él los haría.</a:t>
            </a:r>
          </a:p>
          <a:p>
            <a:pPr marL="0" indent="0" algn="just">
              <a:buNone/>
            </a:pPr>
            <a:r>
              <a:rPr lang="es-MX" sz="2800" dirty="0"/>
              <a:t>c) Imite el sonido de su voz, su entonación, fuerza, énfasis, etc.</a:t>
            </a:r>
          </a:p>
          <a:p>
            <a:pPr marL="0" indent="0" algn="just">
              <a:buNone/>
            </a:pPr>
            <a:r>
              <a:rPr lang="es-MX" sz="2800" dirty="0"/>
              <a:t>d) Pida la opinión del grupo sobre cómo lo hizo usted.</a:t>
            </a:r>
          </a:p>
          <a:p>
            <a:pPr marL="0" indent="0" algn="just">
              <a:buNone/>
            </a:pPr>
            <a:r>
              <a:rPr lang="es-MX" sz="2800" dirty="0"/>
              <a:t>e) Si es posible, grabe su actuación y al finalizar compárela</a:t>
            </a:r>
          </a:p>
          <a:p>
            <a:pPr marL="0" indent="0" algn="just">
              <a:buNone/>
            </a:pPr>
            <a:r>
              <a:rPr lang="es-MX" sz="2800" dirty="0"/>
              <a:t>con el video del personaje modelo.</a:t>
            </a:r>
            <a:endParaRPr lang="es-419" sz="2800" dirty="0"/>
          </a:p>
        </p:txBody>
      </p:sp>
    </p:spTree>
    <p:extLst>
      <p:ext uri="{BB962C8B-B14F-4D97-AF65-F5344CB8AC3E}">
        <p14:creationId xmlns:p14="http://schemas.microsoft.com/office/powerpoint/2010/main" val="695465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0543BC-195D-4634-9AFF-28A1555A99A8}"/>
              </a:ext>
            </a:extLst>
          </p:cNvPr>
          <p:cNvSpPr>
            <a:spLocks noGrp="1"/>
          </p:cNvSpPr>
          <p:nvPr>
            <p:ph idx="1"/>
          </p:nvPr>
        </p:nvSpPr>
        <p:spPr>
          <a:xfrm>
            <a:off x="442762" y="308008"/>
            <a:ext cx="11473314" cy="6121668"/>
          </a:xfrm>
        </p:spPr>
        <p:txBody>
          <a:bodyPr>
            <a:normAutofit fontScale="92500"/>
          </a:bodyPr>
          <a:lstStyle/>
          <a:p>
            <a:pPr marL="0" indent="0" algn="just">
              <a:buNone/>
            </a:pPr>
            <a:r>
              <a:rPr lang="es-MX" sz="3600" u="sng" dirty="0">
                <a:solidFill>
                  <a:srgbClr val="FF0000"/>
                </a:solidFill>
              </a:rPr>
              <a:t>Práctica 3: Debilidades</a:t>
            </a:r>
          </a:p>
          <a:p>
            <a:pPr marL="0" indent="0" algn="just">
              <a:buNone/>
            </a:pPr>
            <a:r>
              <a:rPr lang="es-MX" sz="4000" dirty="0"/>
              <a:t>De un periódico, seleccione alguna noticia y, después de leerla, coméntela ante compañeros, amigos, colegas, etc. Pida que alguno de ellos cuente el número de veces que usted haya realizado movimientos nerviosos, inadecuados o incongruentes con el mensaje, ya sea ademanes, gestos o posturas. Esto le dará una idea de cuán grave es su problema con los movimientos o si en realidad no tiene ninguno (técnicas para hablar en público).</a:t>
            </a:r>
            <a:endParaRPr lang="es-419" sz="4000" dirty="0"/>
          </a:p>
        </p:txBody>
      </p:sp>
    </p:spTree>
    <p:extLst>
      <p:ext uri="{BB962C8B-B14F-4D97-AF65-F5344CB8AC3E}">
        <p14:creationId xmlns:p14="http://schemas.microsoft.com/office/powerpoint/2010/main" val="3152259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AC8123-78DA-4839-81A1-44B19B53E71A}"/>
              </a:ext>
            </a:extLst>
          </p:cNvPr>
          <p:cNvSpPr>
            <a:spLocks noGrp="1"/>
          </p:cNvSpPr>
          <p:nvPr>
            <p:ph idx="1"/>
          </p:nvPr>
        </p:nvSpPr>
        <p:spPr>
          <a:xfrm>
            <a:off x="192505" y="385011"/>
            <a:ext cx="11790947" cy="6083166"/>
          </a:xfrm>
        </p:spPr>
        <p:txBody>
          <a:bodyPr>
            <a:normAutofit fontScale="92500" lnSpcReduction="10000"/>
          </a:bodyPr>
          <a:lstStyle/>
          <a:p>
            <a:pPr marL="0" indent="0" algn="just">
              <a:buNone/>
            </a:pPr>
            <a:r>
              <a:rPr lang="es-MX" sz="3600" u="sng" dirty="0">
                <a:solidFill>
                  <a:srgbClr val="FF0000"/>
                </a:solidFill>
              </a:rPr>
              <a:t>Práctica 4: Para conocer mi voz</a:t>
            </a:r>
          </a:p>
          <a:p>
            <a:pPr marL="0" indent="0" algn="just">
              <a:buNone/>
            </a:pPr>
            <a:r>
              <a:rPr lang="es-MX" sz="3200" dirty="0"/>
              <a:t>Utilizando una grabadora de voz, lea dos o tres párrafos de una lectura y escúchese detenidamente. Analice sus habilidades vocales y medite sobre las áreas de oportunidad que tiene para mejorar. </a:t>
            </a:r>
          </a:p>
          <a:p>
            <a:pPr marL="0" indent="0" algn="just">
              <a:buNone/>
            </a:pPr>
            <a:r>
              <a:rPr lang="es-MX" sz="3200" dirty="0"/>
              <a:t>Repita este proceso tres o cuatro veces, con la misma lectura, tratando de dar variedad a su voz, modificando el tono, la rapidez, el volumen, las pausas, etc. Luego compare la primera grabación con la segunda, con la tercera, y así sucesivamente.</a:t>
            </a:r>
          </a:p>
          <a:p>
            <a:pPr marL="0" indent="0" algn="just">
              <a:buNone/>
            </a:pPr>
            <a:r>
              <a:rPr lang="es-MX" sz="3200" dirty="0"/>
              <a:t> ¿Hubo modificaciones?</a:t>
            </a:r>
          </a:p>
          <a:p>
            <a:pPr marL="0" indent="0" algn="just">
              <a:buNone/>
            </a:pPr>
            <a:r>
              <a:rPr lang="es-MX" sz="3200" dirty="0"/>
              <a:t>¿Cómo se escucha? </a:t>
            </a:r>
          </a:p>
          <a:p>
            <a:pPr marL="0" indent="0" algn="just">
              <a:buNone/>
            </a:pPr>
            <a:r>
              <a:rPr lang="es-MX" sz="3200" dirty="0"/>
              <a:t>¿Le gusta su voz? </a:t>
            </a:r>
          </a:p>
          <a:p>
            <a:pPr marL="0" indent="0" algn="just">
              <a:buNone/>
            </a:pPr>
            <a:r>
              <a:rPr lang="es-MX" sz="3200" dirty="0"/>
              <a:t>¿Qué elementos piensa que podría mejorar?</a:t>
            </a:r>
            <a:endParaRPr lang="es-419" sz="3200" dirty="0"/>
          </a:p>
        </p:txBody>
      </p:sp>
    </p:spTree>
    <p:extLst>
      <p:ext uri="{BB962C8B-B14F-4D97-AF65-F5344CB8AC3E}">
        <p14:creationId xmlns:p14="http://schemas.microsoft.com/office/powerpoint/2010/main" val="249142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01AA3-E7CA-4959-AD1D-C905FD8B5B90}"/>
              </a:ext>
            </a:extLst>
          </p:cNvPr>
          <p:cNvSpPr>
            <a:spLocks noGrp="1"/>
          </p:cNvSpPr>
          <p:nvPr>
            <p:ph type="title"/>
          </p:nvPr>
        </p:nvSpPr>
        <p:spPr>
          <a:xfrm>
            <a:off x="1797666" y="294640"/>
            <a:ext cx="8596668" cy="690880"/>
          </a:xfrm>
        </p:spPr>
        <p:txBody>
          <a:bodyPr>
            <a:normAutofit/>
          </a:bodyPr>
          <a:lstStyle/>
          <a:p>
            <a:pPr algn="ctr"/>
            <a:r>
              <a:rPr lang="es-MX" dirty="0"/>
              <a:t>¿QUÉ ES EXPRESIÓN?</a:t>
            </a:r>
            <a:endParaRPr lang="es-419" dirty="0"/>
          </a:p>
        </p:txBody>
      </p:sp>
      <p:sp>
        <p:nvSpPr>
          <p:cNvPr id="3" name="Marcador de contenido 2">
            <a:extLst>
              <a:ext uri="{FF2B5EF4-FFF2-40B4-BE49-F238E27FC236}">
                <a16:creationId xmlns:a16="http://schemas.microsoft.com/office/drawing/2014/main" id="{8084A66A-760A-464F-AB77-AFA73C6678B5}"/>
              </a:ext>
            </a:extLst>
          </p:cNvPr>
          <p:cNvSpPr>
            <a:spLocks noGrp="1"/>
          </p:cNvSpPr>
          <p:nvPr>
            <p:ph idx="1"/>
          </p:nvPr>
        </p:nvSpPr>
        <p:spPr>
          <a:xfrm>
            <a:off x="619759" y="1310641"/>
            <a:ext cx="11176001" cy="5252719"/>
          </a:xfrm>
        </p:spPr>
        <p:txBody>
          <a:bodyPr>
            <a:normAutofit fontScale="92500"/>
          </a:bodyPr>
          <a:lstStyle/>
          <a:p>
            <a:pPr marL="0" indent="0" algn="just">
              <a:buNone/>
            </a:pPr>
            <a:r>
              <a:rPr lang="es-MX" sz="3600" dirty="0"/>
              <a:t>La palabra </a:t>
            </a:r>
            <a:r>
              <a:rPr lang="es-MX" sz="3600" dirty="0">
                <a:solidFill>
                  <a:srgbClr val="FF0000"/>
                </a:solidFill>
              </a:rPr>
              <a:t>expresión</a:t>
            </a:r>
            <a:r>
              <a:rPr lang="es-MX" sz="3600" dirty="0"/>
              <a:t> proviene del término latino expressus que significa “exprimido”, “salido”.</a:t>
            </a:r>
          </a:p>
          <a:p>
            <a:pPr marL="0" indent="0" algn="just">
              <a:buNone/>
            </a:pPr>
            <a:r>
              <a:rPr lang="es-MX" sz="3600" dirty="0"/>
              <a:t>Para transmitir una expresión basta con manifestarla, se dé o no la recepción por parte de otra persona. En cambio, el concepto de </a:t>
            </a:r>
            <a:r>
              <a:rPr lang="es-MX" sz="3600" dirty="0">
                <a:solidFill>
                  <a:srgbClr val="FF0000"/>
                </a:solidFill>
              </a:rPr>
              <a:t>comunicación</a:t>
            </a:r>
            <a:r>
              <a:rPr lang="es-MX" sz="3600" dirty="0"/>
              <a:t> proviene del prefijo latino cum = con y munus = común, de donde se deriva communis, que quiere decir “comunidad  o estado en común” (Collado y </a:t>
            </a:r>
            <a:r>
              <a:rPr lang="es-MX" sz="4000" dirty="0"/>
              <a:t>Dahnke, 1986, P.3).                                              				Cita textual corta con 2 autores</a:t>
            </a:r>
          </a:p>
        </p:txBody>
      </p:sp>
      <p:sp>
        <p:nvSpPr>
          <p:cNvPr id="4" name="Flecha: a la derecha 3">
            <a:extLst>
              <a:ext uri="{FF2B5EF4-FFF2-40B4-BE49-F238E27FC236}">
                <a16:creationId xmlns:a16="http://schemas.microsoft.com/office/drawing/2014/main" id="{630FD81E-39D0-4B39-9062-FD107325DB2A}"/>
              </a:ext>
            </a:extLst>
          </p:cNvPr>
          <p:cNvSpPr/>
          <p:nvPr/>
        </p:nvSpPr>
        <p:spPr>
          <a:xfrm>
            <a:off x="904240" y="5691472"/>
            <a:ext cx="14122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Tree>
    <p:extLst>
      <p:ext uri="{BB962C8B-B14F-4D97-AF65-F5344CB8AC3E}">
        <p14:creationId xmlns:p14="http://schemas.microsoft.com/office/powerpoint/2010/main" val="2331193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AA684-10B9-4DE5-AF09-0377F1379871}"/>
              </a:ext>
            </a:extLst>
          </p:cNvPr>
          <p:cNvSpPr>
            <a:spLocks noGrp="1"/>
          </p:cNvSpPr>
          <p:nvPr>
            <p:ph type="title"/>
          </p:nvPr>
        </p:nvSpPr>
        <p:spPr/>
        <p:txBody>
          <a:bodyPr/>
          <a:lstStyle/>
          <a:p>
            <a:pPr algn="ctr"/>
            <a:r>
              <a:rPr lang="es-MX" dirty="0"/>
              <a:t>TALLER INDIVIDUAL </a:t>
            </a:r>
            <a:br>
              <a:rPr lang="es-MX" dirty="0"/>
            </a:br>
            <a:r>
              <a:rPr lang="es-MX" dirty="0"/>
              <a:t>SOBRE LA COMUNICACIÓN </a:t>
            </a:r>
            <a:endParaRPr lang="es-419" dirty="0"/>
          </a:p>
        </p:txBody>
      </p:sp>
      <p:sp>
        <p:nvSpPr>
          <p:cNvPr id="3" name="Marcador de contenido 2">
            <a:extLst>
              <a:ext uri="{FF2B5EF4-FFF2-40B4-BE49-F238E27FC236}">
                <a16:creationId xmlns:a16="http://schemas.microsoft.com/office/drawing/2014/main" id="{A8F287DC-6A97-4F9B-AAC8-368DBC5A2021}"/>
              </a:ext>
            </a:extLst>
          </p:cNvPr>
          <p:cNvSpPr>
            <a:spLocks noGrp="1"/>
          </p:cNvSpPr>
          <p:nvPr>
            <p:ph idx="1"/>
          </p:nvPr>
        </p:nvSpPr>
        <p:spPr/>
        <p:txBody>
          <a:bodyPr/>
          <a:lstStyle/>
          <a:p>
            <a:r>
              <a:rPr lang="es-MX" dirty="0"/>
              <a:t>DIRERENCIAS ENTRE COMUNICACIÓN ORAL Y ESCRITA</a:t>
            </a:r>
          </a:p>
          <a:p>
            <a:endParaRPr lang="es-MX" dirty="0"/>
          </a:p>
          <a:p>
            <a:r>
              <a:rPr lang="es-MX" dirty="0"/>
              <a:t>Elaborar una técnica de estudio sobre las diferencias, ventajas y desventajas entre la comunicación oral y escrita</a:t>
            </a:r>
          </a:p>
          <a:p>
            <a:endParaRPr lang="es-MX" dirty="0"/>
          </a:p>
          <a:p>
            <a:endParaRPr lang="es-419" dirty="0"/>
          </a:p>
        </p:txBody>
      </p:sp>
      <p:pic>
        <p:nvPicPr>
          <p:cNvPr id="4" name="Imagen 3">
            <a:extLst>
              <a:ext uri="{FF2B5EF4-FFF2-40B4-BE49-F238E27FC236}">
                <a16:creationId xmlns:a16="http://schemas.microsoft.com/office/drawing/2014/main" id="{30A4AE41-4202-4184-AE9A-B45C1F85E552}"/>
              </a:ext>
            </a:extLst>
          </p:cNvPr>
          <p:cNvPicPr>
            <a:picLocks noChangeAspect="1"/>
          </p:cNvPicPr>
          <p:nvPr/>
        </p:nvPicPr>
        <p:blipFill>
          <a:blip r:embed="rId2"/>
          <a:stretch>
            <a:fillRect/>
          </a:stretch>
        </p:blipFill>
        <p:spPr>
          <a:xfrm>
            <a:off x="2087178" y="4384012"/>
            <a:ext cx="2762250" cy="1657350"/>
          </a:xfrm>
          <a:prstGeom prst="rect">
            <a:avLst/>
          </a:prstGeom>
        </p:spPr>
      </p:pic>
      <p:pic>
        <p:nvPicPr>
          <p:cNvPr id="5" name="Imagen 4">
            <a:extLst>
              <a:ext uri="{FF2B5EF4-FFF2-40B4-BE49-F238E27FC236}">
                <a16:creationId xmlns:a16="http://schemas.microsoft.com/office/drawing/2014/main" id="{A23B4C9B-08A4-4CAE-8B88-5FDD9394A7E0}"/>
              </a:ext>
            </a:extLst>
          </p:cNvPr>
          <p:cNvPicPr>
            <a:picLocks noChangeAspect="1"/>
          </p:cNvPicPr>
          <p:nvPr/>
        </p:nvPicPr>
        <p:blipFill>
          <a:blip r:embed="rId3"/>
          <a:stretch>
            <a:fillRect/>
          </a:stretch>
        </p:blipFill>
        <p:spPr>
          <a:xfrm>
            <a:off x="6851733" y="3979199"/>
            <a:ext cx="1857375" cy="2466975"/>
          </a:xfrm>
          <a:prstGeom prst="rect">
            <a:avLst/>
          </a:prstGeom>
        </p:spPr>
      </p:pic>
    </p:spTree>
    <p:extLst>
      <p:ext uri="{BB962C8B-B14F-4D97-AF65-F5344CB8AC3E}">
        <p14:creationId xmlns:p14="http://schemas.microsoft.com/office/powerpoint/2010/main" val="37016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55FE2D-CBBC-42EF-B0B2-54290C8572F8}"/>
              </a:ext>
            </a:extLst>
          </p:cNvPr>
          <p:cNvSpPr>
            <a:spLocks noGrp="1"/>
          </p:cNvSpPr>
          <p:nvPr>
            <p:ph idx="1"/>
          </p:nvPr>
        </p:nvSpPr>
        <p:spPr>
          <a:xfrm>
            <a:off x="677333" y="442763"/>
            <a:ext cx="11017361" cy="5598600"/>
          </a:xfrm>
        </p:spPr>
        <p:txBody>
          <a:bodyPr>
            <a:normAutofit lnSpcReduction="10000"/>
          </a:bodyPr>
          <a:lstStyle/>
          <a:p>
            <a:pPr marL="0" indent="0" algn="just">
              <a:buNone/>
            </a:pPr>
            <a:r>
              <a:rPr lang="es-MX" sz="3200" u="sng" dirty="0">
                <a:solidFill>
                  <a:srgbClr val="FF0000"/>
                </a:solidFill>
              </a:rPr>
              <a:t>Práctica 5: Análisis de voces</a:t>
            </a:r>
          </a:p>
          <a:p>
            <a:pPr marL="0" indent="0" algn="just">
              <a:buNone/>
            </a:pPr>
            <a:r>
              <a:rPr lang="es-MX" sz="3200" dirty="0"/>
              <a:t>Llame por teléfono a varias casas comerciales para pedir información sobre algún producto y analice, en la voz de la persona que conteste, las características vocales estudiadas.</a:t>
            </a:r>
          </a:p>
          <a:p>
            <a:pPr marL="0" indent="0" algn="just">
              <a:buNone/>
            </a:pPr>
            <a:r>
              <a:rPr lang="es-MX" sz="3200" dirty="0"/>
              <a:t>¿Cuáles voces le parecieron mejores?</a:t>
            </a:r>
          </a:p>
          <a:p>
            <a:pPr marL="0" indent="0" algn="just">
              <a:buNone/>
            </a:pPr>
            <a:r>
              <a:rPr lang="es-MX" sz="3200" dirty="0"/>
              <a:t>¿Qué cualidades notó para decidir la respuesta</a:t>
            </a:r>
          </a:p>
          <a:p>
            <a:pPr marL="0" indent="0" algn="just">
              <a:buNone/>
            </a:pPr>
            <a:r>
              <a:rPr lang="es-MX" sz="3200" dirty="0"/>
              <a:t>anterior?</a:t>
            </a:r>
          </a:p>
          <a:p>
            <a:pPr marL="0" indent="0" algn="just">
              <a:buNone/>
            </a:pPr>
            <a:r>
              <a:rPr lang="es-MX" sz="3200" dirty="0"/>
              <a:t>¿Qué características negativas se presentaron más comúnmente?</a:t>
            </a:r>
            <a:endParaRPr lang="es-419" sz="3200" dirty="0"/>
          </a:p>
        </p:txBody>
      </p:sp>
    </p:spTree>
    <p:extLst>
      <p:ext uri="{BB962C8B-B14F-4D97-AF65-F5344CB8AC3E}">
        <p14:creationId xmlns:p14="http://schemas.microsoft.com/office/powerpoint/2010/main" val="658465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CFE871-A54C-445C-B03C-742E4502E70B}"/>
              </a:ext>
            </a:extLst>
          </p:cNvPr>
          <p:cNvSpPr>
            <a:spLocks noGrp="1"/>
          </p:cNvSpPr>
          <p:nvPr>
            <p:ph idx="1"/>
          </p:nvPr>
        </p:nvSpPr>
        <p:spPr>
          <a:xfrm>
            <a:off x="677334" y="548641"/>
            <a:ext cx="10584224" cy="5492722"/>
          </a:xfrm>
        </p:spPr>
        <p:txBody>
          <a:bodyPr>
            <a:normAutofit fontScale="92500" lnSpcReduction="10000"/>
          </a:bodyPr>
          <a:lstStyle/>
          <a:p>
            <a:pPr marL="0" indent="0" algn="just">
              <a:buNone/>
            </a:pPr>
            <a:r>
              <a:rPr lang="es-MX" sz="3200" u="sng" dirty="0">
                <a:solidFill>
                  <a:srgbClr val="FF0000"/>
                </a:solidFill>
              </a:rPr>
              <a:t>Práctica 6: Voz y sentimientos</a:t>
            </a:r>
          </a:p>
          <a:p>
            <a:pPr marL="0" indent="0" algn="just">
              <a:buNone/>
            </a:pPr>
            <a:r>
              <a:rPr lang="es-MX" sz="3200" dirty="0"/>
              <a:t>Seleccione alguna frase de una canción muy conocida;</a:t>
            </a:r>
          </a:p>
          <a:p>
            <a:pPr marL="0" indent="0" algn="just">
              <a:buNone/>
            </a:pPr>
            <a:r>
              <a:rPr lang="es-MX" sz="3200" dirty="0"/>
              <a:t>por ejemplo, “México lindo y querido, si muero</a:t>
            </a:r>
          </a:p>
          <a:p>
            <a:pPr marL="0" indent="0" algn="just">
              <a:buNone/>
            </a:pPr>
            <a:r>
              <a:rPr lang="es-MX" sz="3200" dirty="0"/>
              <a:t>lejos de ti, que digan que estoy dormido y que me</a:t>
            </a:r>
          </a:p>
          <a:p>
            <a:pPr marL="0" indent="0" algn="just">
              <a:buNone/>
            </a:pPr>
            <a:r>
              <a:rPr lang="es-MX" sz="3200" dirty="0"/>
              <a:t>traigan aquí”. Pida a varios compañeros que digan la</a:t>
            </a:r>
          </a:p>
          <a:p>
            <a:pPr marL="0" indent="0" algn="just">
              <a:buNone/>
            </a:pPr>
            <a:r>
              <a:rPr lang="es-MX" sz="3200" dirty="0"/>
              <a:t>misma frase, pero con diferente entonación, para que</a:t>
            </a:r>
          </a:p>
          <a:p>
            <a:pPr marL="0" indent="0" algn="just">
              <a:buNone/>
            </a:pPr>
            <a:r>
              <a:rPr lang="es-MX" sz="3200" dirty="0"/>
              <a:t>denote agresividad, ternura, ironía, amor, enojo, indecisión,</a:t>
            </a:r>
          </a:p>
          <a:p>
            <a:pPr marL="0" indent="0" algn="just">
              <a:buNone/>
            </a:pPr>
            <a:r>
              <a:rPr lang="es-MX" sz="3200" dirty="0"/>
              <a:t>tristeza, alegría, buen humor, miedo, etc.</a:t>
            </a:r>
          </a:p>
          <a:p>
            <a:pPr marL="0" indent="0" algn="just">
              <a:buNone/>
            </a:pPr>
            <a:r>
              <a:rPr lang="es-MX" sz="3200" dirty="0"/>
              <a:t>¿Quién lo hizo mejor? ¿Quién no le dio la entonación</a:t>
            </a:r>
          </a:p>
          <a:p>
            <a:pPr marL="0" indent="0" algn="just">
              <a:buNone/>
            </a:pPr>
            <a:r>
              <a:rPr lang="es-MX" sz="3200" dirty="0"/>
              <a:t>adecuada para transmitir el significado correcto?</a:t>
            </a:r>
            <a:endParaRPr lang="es-419" sz="3200" dirty="0"/>
          </a:p>
        </p:txBody>
      </p:sp>
    </p:spTree>
    <p:extLst>
      <p:ext uri="{BB962C8B-B14F-4D97-AF65-F5344CB8AC3E}">
        <p14:creationId xmlns:p14="http://schemas.microsoft.com/office/powerpoint/2010/main" val="703868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D78E6C-C705-4E0D-90B0-268DD7AB74AB}"/>
              </a:ext>
            </a:extLst>
          </p:cNvPr>
          <p:cNvSpPr>
            <a:spLocks noGrp="1"/>
          </p:cNvSpPr>
          <p:nvPr>
            <p:ph idx="1"/>
          </p:nvPr>
        </p:nvSpPr>
        <p:spPr>
          <a:xfrm>
            <a:off x="677333" y="240632"/>
            <a:ext cx="11190616" cy="6285296"/>
          </a:xfrm>
        </p:spPr>
        <p:txBody>
          <a:bodyPr>
            <a:normAutofit fontScale="92500"/>
          </a:bodyPr>
          <a:lstStyle/>
          <a:p>
            <a:pPr marL="0" indent="0">
              <a:buNone/>
            </a:pPr>
            <a:r>
              <a:rPr lang="es-MX" sz="2200" b="1" dirty="0"/>
              <a:t>4. </a:t>
            </a:r>
            <a:r>
              <a:rPr lang="es-MX" sz="2200" b="1" u="sng" dirty="0"/>
              <a:t>COMUNICACIÓN ESCRITA</a:t>
            </a:r>
          </a:p>
          <a:p>
            <a:pPr marL="0" indent="0" algn="just">
              <a:buNone/>
            </a:pPr>
            <a:r>
              <a:rPr lang="es-MX" sz="3500" dirty="0"/>
              <a:t>La comunicación escrita está ligada a un tiempo y espacio, es más estática, y permanece en el tiempo y espacio. En general, el escritor está lejos del lector, además, a menudo no sabe quién será el que reciba el mensaje (como en la mayoría de los libros), el lector puede leer o “escuchar” al autor cuantas veces quiera. </a:t>
            </a:r>
          </a:p>
          <a:p>
            <a:pPr marL="0" indent="0" algn="just">
              <a:buNone/>
            </a:pPr>
            <a:r>
              <a:rPr lang="es-MX" sz="3500" dirty="0"/>
              <a:t>La comunicación escrita se hace más dinámica cuando se asemeja a la oral, como en el caso de las cartas personales y de los mensajes a través de la computadora, en los que escribimos casi igual que como hablamos.</a:t>
            </a:r>
            <a:endParaRPr lang="es-419" sz="3500" dirty="0"/>
          </a:p>
          <a:p>
            <a:pPr marL="0" indent="0">
              <a:buNone/>
            </a:pPr>
            <a:endParaRPr lang="es-MX" b="1" u="sng" dirty="0"/>
          </a:p>
        </p:txBody>
      </p:sp>
    </p:spTree>
    <p:extLst>
      <p:ext uri="{BB962C8B-B14F-4D97-AF65-F5344CB8AC3E}">
        <p14:creationId xmlns:p14="http://schemas.microsoft.com/office/powerpoint/2010/main" val="923024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7EF6C5-00AB-4CE7-A4B1-CF6AD4AA9D1E}"/>
              </a:ext>
            </a:extLst>
          </p:cNvPr>
          <p:cNvSpPr>
            <a:spLocks noGrp="1"/>
          </p:cNvSpPr>
          <p:nvPr>
            <p:ph idx="1"/>
          </p:nvPr>
        </p:nvSpPr>
        <p:spPr>
          <a:xfrm>
            <a:off x="677333" y="356135"/>
            <a:ext cx="11017361" cy="6169793"/>
          </a:xfrm>
        </p:spPr>
        <p:txBody>
          <a:bodyPr>
            <a:normAutofit fontScale="85000" lnSpcReduction="10000"/>
          </a:bodyPr>
          <a:lstStyle/>
          <a:p>
            <a:pPr marL="0" indent="0" algn="just">
              <a:buNone/>
            </a:pPr>
            <a:r>
              <a:rPr lang="es-MX" sz="2800" dirty="0"/>
              <a:t>La comunicación escrita sólo utiliza signos lingüísticos para mostrar “expresiones” o “estados de ánimo”; tiene una estructura gramatical; por lo tanto, tiende a ser más formal que la hablada. </a:t>
            </a:r>
          </a:p>
          <a:p>
            <a:pPr marL="0" indent="0" algn="just">
              <a:buNone/>
            </a:pPr>
            <a:r>
              <a:rPr lang="es-MX" sz="2800" dirty="0"/>
              <a:t>Cuanto más conocimiento haya del lenguaje y su gramática, mayor será la probabilidad de redactar o escribir correctamente.</a:t>
            </a:r>
          </a:p>
          <a:p>
            <a:pPr marL="0" indent="0" algn="just">
              <a:buNone/>
            </a:pPr>
            <a:r>
              <a:rPr lang="es-MX" sz="2800" dirty="0"/>
              <a:t>la comunicación escrita ayuda a desarrollar y mejorar la comunicación oral.</a:t>
            </a:r>
          </a:p>
          <a:p>
            <a:pPr marL="0" indent="0" algn="just">
              <a:buNone/>
            </a:pPr>
            <a:r>
              <a:rPr lang="es-MX" sz="2800" dirty="0"/>
              <a:t>Por ejemplo:</a:t>
            </a:r>
          </a:p>
          <a:p>
            <a:pPr marL="0" indent="0" algn="just">
              <a:buNone/>
            </a:pPr>
            <a:r>
              <a:rPr lang="es-MX" sz="2800" dirty="0"/>
              <a:t>• Con la lectura de textos se incrementa el nivel de lenguaje y se amplía el vocabulario, ya que algunas palabras las conocemos sólo en su forma escrita, debido a que el lenguaje al escribir es más culto o formal que el que generalmente usamos al hablar.</a:t>
            </a:r>
          </a:p>
          <a:p>
            <a:pPr marL="0" indent="0" algn="just">
              <a:buNone/>
            </a:pPr>
            <a:r>
              <a:rPr lang="es-MX" sz="2800" dirty="0"/>
              <a:t>• Cuando estudiamos una lengua extranjera, conocemos mejor su gramática por medio de la escritura, en tanto que practicamos la pronunciación oralmente.</a:t>
            </a:r>
          </a:p>
          <a:p>
            <a:pPr marL="0" indent="0" algn="just">
              <a:buNone/>
            </a:pPr>
            <a:r>
              <a:rPr lang="es-MX" sz="2800" dirty="0"/>
              <a:t>• Al leer un texto visualizamos la ortografía de las palabras y eso ayuda a corregir errores en la pronunciación.</a:t>
            </a:r>
            <a:endParaRPr lang="es-419" sz="2800" dirty="0"/>
          </a:p>
        </p:txBody>
      </p:sp>
    </p:spTree>
    <p:extLst>
      <p:ext uri="{BB962C8B-B14F-4D97-AF65-F5344CB8AC3E}">
        <p14:creationId xmlns:p14="http://schemas.microsoft.com/office/powerpoint/2010/main" val="909231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5E3E9-7E7B-43DA-A404-09C8FF2ADFB7}"/>
              </a:ext>
            </a:extLst>
          </p:cNvPr>
          <p:cNvSpPr>
            <a:spLocks noGrp="1"/>
          </p:cNvSpPr>
          <p:nvPr>
            <p:ph type="title"/>
          </p:nvPr>
        </p:nvSpPr>
        <p:spPr>
          <a:xfrm>
            <a:off x="1551977" y="2875722"/>
            <a:ext cx="8596668" cy="1722782"/>
          </a:xfrm>
        </p:spPr>
        <p:txBody>
          <a:bodyPr>
            <a:normAutofit fontScale="90000"/>
          </a:bodyPr>
          <a:lstStyle/>
          <a:p>
            <a:pPr algn="ctr"/>
            <a:r>
              <a:rPr lang="es-ES" dirty="0"/>
              <a:t>TALLER INDIVIDUAL SOBRE LA COMUNICACIÓN ESCRITA</a:t>
            </a:r>
            <a:br>
              <a:rPr lang="es-ES" dirty="0"/>
            </a:br>
            <a:r>
              <a:rPr lang="es-ES" dirty="0"/>
              <a:t>DOCUMENTO WORD</a:t>
            </a:r>
            <a:br>
              <a:rPr lang="es-ES" dirty="0"/>
            </a:br>
            <a:br>
              <a:rPr lang="es-ES" dirty="0"/>
            </a:br>
            <a:br>
              <a:rPr lang="es-ES" dirty="0"/>
            </a:br>
            <a:endParaRPr lang="es-EC" dirty="0"/>
          </a:p>
        </p:txBody>
      </p:sp>
      <p:pic>
        <p:nvPicPr>
          <p:cNvPr id="4" name="Imagen 3">
            <a:extLst>
              <a:ext uri="{FF2B5EF4-FFF2-40B4-BE49-F238E27FC236}">
                <a16:creationId xmlns:a16="http://schemas.microsoft.com/office/drawing/2014/main" id="{16B098A7-1570-458A-ACD6-FC5062D40C6A}"/>
              </a:ext>
            </a:extLst>
          </p:cNvPr>
          <p:cNvPicPr>
            <a:picLocks noChangeAspect="1"/>
          </p:cNvPicPr>
          <p:nvPr/>
        </p:nvPicPr>
        <p:blipFill>
          <a:blip r:embed="rId2"/>
          <a:stretch>
            <a:fillRect/>
          </a:stretch>
        </p:blipFill>
        <p:spPr>
          <a:xfrm>
            <a:off x="4078039" y="703194"/>
            <a:ext cx="3795534" cy="2172528"/>
          </a:xfrm>
          <a:prstGeom prst="rect">
            <a:avLst/>
          </a:prstGeom>
        </p:spPr>
      </p:pic>
    </p:spTree>
    <p:extLst>
      <p:ext uri="{BB962C8B-B14F-4D97-AF65-F5344CB8AC3E}">
        <p14:creationId xmlns:p14="http://schemas.microsoft.com/office/powerpoint/2010/main" val="3433360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2985A-7A3D-4593-A8B5-026ECA65BAC2}"/>
              </a:ext>
            </a:extLst>
          </p:cNvPr>
          <p:cNvSpPr>
            <a:spLocks noGrp="1"/>
          </p:cNvSpPr>
          <p:nvPr>
            <p:ph type="title"/>
          </p:nvPr>
        </p:nvSpPr>
        <p:spPr>
          <a:xfrm>
            <a:off x="1716863" y="176203"/>
            <a:ext cx="8596668" cy="1320800"/>
          </a:xfrm>
        </p:spPr>
        <p:txBody>
          <a:bodyPr/>
          <a:lstStyle/>
          <a:p>
            <a:pPr algn="ctr"/>
            <a:r>
              <a:rPr lang="es-MX" dirty="0"/>
              <a:t>LA COMUNICACIÓN ESCRITA</a:t>
            </a:r>
            <a:endParaRPr lang="es-419" dirty="0"/>
          </a:p>
        </p:txBody>
      </p:sp>
      <p:pic>
        <p:nvPicPr>
          <p:cNvPr id="4" name="Imagen 3">
            <a:extLst>
              <a:ext uri="{FF2B5EF4-FFF2-40B4-BE49-F238E27FC236}">
                <a16:creationId xmlns:a16="http://schemas.microsoft.com/office/drawing/2014/main" id="{2F5785BB-61DB-4CF7-B997-80456A1554E4}"/>
              </a:ext>
            </a:extLst>
          </p:cNvPr>
          <p:cNvPicPr>
            <a:picLocks noChangeAspect="1"/>
          </p:cNvPicPr>
          <p:nvPr/>
        </p:nvPicPr>
        <p:blipFill>
          <a:blip r:embed="rId2"/>
          <a:stretch>
            <a:fillRect/>
          </a:stretch>
        </p:blipFill>
        <p:spPr>
          <a:xfrm flipH="1">
            <a:off x="6250004" y="1705704"/>
            <a:ext cx="2717878" cy="5152296"/>
          </a:xfrm>
          <a:prstGeom prst="rect">
            <a:avLst/>
          </a:prstGeom>
        </p:spPr>
      </p:pic>
      <p:sp>
        <p:nvSpPr>
          <p:cNvPr id="3" name="Bocadillo nube: nube 2">
            <a:extLst>
              <a:ext uri="{FF2B5EF4-FFF2-40B4-BE49-F238E27FC236}">
                <a16:creationId xmlns:a16="http://schemas.microsoft.com/office/drawing/2014/main" id="{206DFE06-DE6E-43C2-B430-70CD0D5C1293}"/>
              </a:ext>
            </a:extLst>
          </p:cNvPr>
          <p:cNvSpPr/>
          <p:nvPr/>
        </p:nvSpPr>
        <p:spPr>
          <a:xfrm rot="20029870" flipH="1">
            <a:off x="1202504" y="1569666"/>
            <a:ext cx="4893496" cy="28245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“SI CADA UNO ESCRIBE SU PROPIO DESTINO, HAY QUE TENER CUIDADO CON LAS FALTAS DE ORTOGRAFÍA”</a:t>
            </a:r>
          </a:p>
          <a:p>
            <a:pPr algn="ctr"/>
            <a:r>
              <a:rPr lang="es-419" b="0" i="1" dirty="0">
                <a:solidFill>
                  <a:srgbClr val="383737"/>
                </a:solidFill>
                <a:effectLst/>
                <a:latin typeface="PT Sans" panose="020B0503020203020204" pitchFamily="34" charset="0"/>
              </a:rPr>
              <a:t>Someone </a:t>
            </a:r>
            <a:r>
              <a:rPr lang="es-419" i="1" dirty="0">
                <a:solidFill>
                  <a:srgbClr val="383737"/>
                </a:solidFill>
                <a:effectLst/>
                <a:latin typeface="PT Sans" panose="020B0503020203020204" pitchFamily="34" charset="0"/>
              </a:rPr>
              <a:t>Dixit</a:t>
            </a:r>
            <a:endParaRPr lang="es-419" dirty="0"/>
          </a:p>
        </p:txBody>
      </p:sp>
    </p:spTree>
    <p:extLst>
      <p:ext uri="{BB962C8B-B14F-4D97-AF65-F5344CB8AC3E}">
        <p14:creationId xmlns:p14="http://schemas.microsoft.com/office/powerpoint/2010/main" val="3753733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3B120-B5F1-4983-8689-97483F88B2CA}"/>
              </a:ext>
            </a:extLst>
          </p:cNvPr>
          <p:cNvSpPr>
            <a:spLocks noGrp="1"/>
          </p:cNvSpPr>
          <p:nvPr>
            <p:ph type="title"/>
          </p:nvPr>
        </p:nvSpPr>
        <p:spPr/>
        <p:txBody>
          <a:bodyPr/>
          <a:lstStyle/>
          <a:p>
            <a:pPr algn="ctr"/>
            <a:r>
              <a:rPr lang="es-MX" dirty="0"/>
              <a:t>LA ACENTUACIÓN O ACENTO</a:t>
            </a:r>
            <a:endParaRPr lang="es-419" dirty="0"/>
          </a:p>
        </p:txBody>
      </p:sp>
      <p:sp>
        <p:nvSpPr>
          <p:cNvPr id="3" name="Marcador de contenido 2">
            <a:extLst>
              <a:ext uri="{FF2B5EF4-FFF2-40B4-BE49-F238E27FC236}">
                <a16:creationId xmlns:a16="http://schemas.microsoft.com/office/drawing/2014/main" id="{8C72CD6D-A141-4F03-B1B4-E9F8CFF41661}"/>
              </a:ext>
            </a:extLst>
          </p:cNvPr>
          <p:cNvSpPr>
            <a:spLocks noGrp="1"/>
          </p:cNvSpPr>
          <p:nvPr>
            <p:ph idx="1"/>
          </p:nvPr>
        </p:nvSpPr>
        <p:spPr>
          <a:xfrm>
            <a:off x="677333" y="1732547"/>
            <a:ext cx="9461277" cy="5197642"/>
          </a:xfrm>
        </p:spPr>
        <p:txBody>
          <a:bodyPr>
            <a:normAutofit/>
          </a:bodyPr>
          <a:lstStyle/>
          <a:p>
            <a:pPr marL="0" indent="0">
              <a:buNone/>
            </a:pPr>
            <a:r>
              <a:rPr lang="es-MX" dirty="0"/>
              <a:t>Se conoce como la fuerza de voz en una sílaba de la palabra y se aplica tanto para la forma oral y escrita, en otras palabras es la fuerza de voz dentro de una palabra, y contiene 2 tipos de sílaba:</a:t>
            </a:r>
          </a:p>
          <a:p>
            <a:pPr>
              <a:buFont typeface="+mj-lt"/>
              <a:buAutoNum type="arabicPeriod"/>
            </a:pPr>
            <a:r>
              <a:rPr lang="es-MX" dirty="0"/>
              <a:t>-Sílaba Tónica</a:t>
            </a:r>
          </a:p>
          <a:p>
            <a:pPr>
              <a:buFont typeface="+mj-lt"/>
              <a:buAutoNum type="arabicPeriod"/>
            </a:pPr>
            <a:r>
              <a:rPr lang="es-MX" dirty="0"/>
              <a:t>Sílaba Átona</a:t>
            </a:r>
          </a:p>
          <a:p>
            <a:pPr marL="0" indent="0">
              <a:buNone/>
            </a:pPr>
            <a:r>
              <a:rPr lang="es-MX" dirty="0"/>
              <a:t>							</a:t>
            </a:r>
            <a:r>
              <a:rPr lang="es-MX" sz="3200" b="1" dirty="0"/>
              <a:t>     PERRO</a:t>
            </a:r>
          </a:p>
          <a:p>
            <a:pPr marL="0" indent="0">
              <a:buNone/>
            </a:pPr>
            <a:endParaRPr lang="es-MX" dirty="0"/>
          </a:p>
          <a:p>
            <a:pPr marL="0" indent="0">
              <a:buNone/>
            </a:pPr>
            <a:r>
              <a:rPr lang="es-MX" dirty="0"/>
              <a:t>							</a:t>
            </a:r>
            <a:r>
              <a:rPr lang="es-MX" sz="3200" b="1" dirty="0">
                <a:solidFill>
                  <a:srgbClr val="FF0000"/>
                </a:solidFill>
              </a:rPr>
              <a:t>PE </a:t>
            </a:r>
            <a:r>
              <a:rPr lang="es-MX" sz="3200" dirty="0"/>
              <a:t>      -    </a:t>
            </a:r>
            <a:r>
              <a:rPr lang="es-MX" sz="3200" b="1" dirty="0">
                <a:solidFill>
                  <a:srgbClr val="0070C0"/>
                </a:solidFill>
              </a:rPr>
              <a:t>RRO</a:t>
            </a:r>
          </a:p>
          <a:p>
            <a:pPr marL="0" indent="0">
              <a:buNone/>
            </a:pPr>
            <a:r>
              <a:rPr lang="es-MX" sz="3200" dirty="0"/>
              <a:t>						 </a:t>
            </a:r>
            <a:r>
              <a:rPr lang="es-MX" sz="3200" b="1" dirty="0">
                <a:solidFill>
                  <a:srgbClr val="FF0000"/>
                </a:solidFill>
              </a:rPr>
              <a:t>tónica  </a:t>
            </a:r>
            <a:r>
              <a:rPr lang="es-MX" sz="3200" dirty="0"/>
              <a:t>      </a:t>
            </a:r>
            <a:r>
              <a:rPr lang="es-MX" sz="3200" b="1" dirty="0">
                <a:solidFill>
                  <a:srgbClr val="0070C0"/>
                </a:solidFill>
              </a:rPr>
              <a:t>átona</a:t>
            </a:r>
          </a:p>
          <a:p>
            <a:pPr marL="0" indent="0">
              <a:buNone/>
            </a:pPr>
            <a:r>
              <a:rPr lang="es-419" dirty="0"/>
              <a:t>                                        + fuerza de voz         - fuerza de voz</a:t>
            </a:r>
          </a:p>
          <a:p>
            <a:pPr marL="0" indent="0">
              <a:buNone/>
            </a:pPr>
            <a:endParaRPr lang="es-419" dirty="0"/>
          </a:p>
        </p:txBody>
      </p:sp>
      <p:pic>
        <p:nvPicPr>
          <p:cNvPr id="5" name="Imagen 4">
            <a:extLst>
              <a:ext uri="{FF2B5EF4-FFF2-40B4-BE49-F238E27FC236}">
                <a16:creationId xmlns:a16="http://schemas.microsoft.com/office/drawing/2014/main" id="{62B6B36C-9685-41F9-9704-9360053A9080}"/>
              </a:ext>
            </a:extLst>
          </p:cNvPr>
          <p:cNvPicPr>
            <a:picLocks noChangeAspect="1"/>
          </p:cNvPicPr>
          <p:nvPr/>
        </p:nvPicPr>
        <p:blipFill rotWithShape="1">
          <a:blip r:embed="rId2"/>
          <a:srcRect l="20300" r="19937"/>
          <a:stretch/>
        </p:blipFill>
        <p:spPr>
          <a:xfrm>
            <a:off x="8109146" y="3053347"/>
            <a:ext cx="2329711" cy="2529002"/>
          </a:xfrm>
          <a:prstGeom prst="rect">
            <a:avLst/>
          </a:prstGeom>
        </p:spPr>
      </p:pic>
      <p:pic>
        <p:nvPicPr>
          <p:cNvPr id="6" name="Imagen 5">
            <a:extLst>
              <a:ext uri="{FF2B5EF4-FFF2-40B4-BE49-F238E27FC236}">
                <a16:creationId xmlns:a16="http://schemas.microsoft.com/office/drawing/2014/main" id="{43FE5519-CAA6-4CF7-9846-077C262B10F8}"/>
              </a:ext>
            </a:extLst>
          </p:cNvPr>
          <p:cNvPicPr>
            <a:picLocks noChangeAspect="1"/>
          </p:cNvPicPr>
          <p:nvPr/>
        </p:nvPicPr>
        <p:blipFill rotWithShape="1">
          <a:blip r:embed="rId3"/>
          <a:srcRect l="15753" r="45718"/>
          <a:stretch/>
        </p:blipFill>
        <p:spPr>
          <a:xfrm>
            <a:off x="1463040" y="3587083"/>
            <a:ext cx="1838426" cy="2681035"/>
          </a:xfrm>
          <a:prstGeom prst="rect">
            <a:avLst/>
          </a:prstGeom>
        </p:spPr>
      </p:pic>
    </p:spTree>
    <p:extLst>
      <p:ext uri="{BB962C8B-B14F-4D97-AF65-F5344CB8AC3E}">
        <p14:creationId xmlns:p14="http://schemas.microsoft.com/office/powerpoint/2010/main" val="1343597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E18F4A2-F468-4DCF-9B21-D4403A02B686}"/>
              </a:ext>
            </a:extLst>
          </p:cNvPr>
          <p:cNvSpPr>
            <a:spLocks noGrp="1"/>
          </p:cNvSpPr>
          <p:nvPr>
            <p:ph idx="1"/>
          </p:nvPr>
        </p:nvSpPr>
        <p:spPr>
          <a:xfrm>
            <a:off x="677334" y="490888"/>
            <a:ext cx="10603474" cy="6150543"/>
          </a:xfrm>
        </p:spPr>
        <p:txBody>
          <a:bodyPr/>
          <a:lstStyle/>
          <a:p>
            <a:r>
              <a:rPr lang="es-MX" sz="2400" dirty="0"/>
              <a:t>SÍLABA TÓNICA</a:t>
            </a:r>
          </a:p>
          <a:p>
            <a:pPr marL="0" indent="0">
              <a:buNone/>
            </a:pPr>
            <a:r>
              <a:rPr lang="es-MX" dirty="0"/>
              <a:t>Es la sílaba que posee mayor fuerza de voz, solo en algunas de ellas debe dibujarse la tilde.</a:t>
            </a:r>
          </a:p>
          <a:p>
            <a:pPr marL="0" indent="0">
              <a:buNone/>
            </a:pPr>
            <a:endParaRPr lang="es-MX" dirty="0"/>
          </a:p>
          <a:p>
            <a:pPr marL="0" indent="0">
              <a:buNone/>
            </a:pPr>
            <a:endParaRPr lang="es-MX" dirty="0"/>
          </a:p>
          <a:p>
            <a:pPr marL="0" indent="0">
              <a:buNone/>
            </a:pPr>
            <a:endParaRPr lang="es-MX" dirty="0"/>
          </a:p>
          <a:p>
            <a:pPr marL="0" indent="0">
              <a:buNone/>
            </a:pPr>
            <a:endParaRPr lang="es-MX" dirty="0"/>
          </a:p>
          <a:p>
            <a:r>
              <a:rPr lang="es-MX" sz="2400" dirty="0"/>
              <a:t>SÍLABA ÁTONA</a:t>
            </a:r>
          </a:p>
          <a:p>
            <a:pPr marL="0" indent="0">
              <a:buNone/>
            </a:pPr>
            <a:r>
              <a:rPr lang="es-MX" dirty="0"/>
              <a:t>Es aquella que posee un grado de intensidad y sonoridad menor que la sílaba tónica, es decir menos carga de voz</a:t>
            </a:r>
          </a:p>
          <a:p>
            <a:pPr marL="0" indent="0">
              <a:buNone/>
            </a:pPr>
            <a:endParaRPr lang="es-419" dirty="0"/>
          </a:p>
        </p:txBody>
      </p:sp>
      <p:sp>
        <p:nvSpPr>
          <p:cNvPr id="4" name="Explosión: 8 puntos 3">
            <a:extLst>
              <a:ext uri="{FF2B5EF4-FFF2-40B4-BE49-F238E27FC236}">
                <a16:creationId xmlns:a16="http://schemas.microsoft.com/office/drawing/2014/main" id="{0BA262ED-B1E1-4DED-8C4D-CA0064612BC3}"/>
              </a:ext>
            </a:extLst>
          </p:cNvPr>
          <p:cNvSpPr/>
          <p:nvPr/>
        </p:nvSpPr>
        <p:spPr>
          <a:xfrm>
            <a:off x="6667099" y="1289786"/>
            <a:ext cx="4238324" cy="234856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Es una línea oblicua o </a:t>
            </a:r>
            <a:r>
              <a:rPr lang="es-MX" sz="1400" b="0" i="0" dirty="0">
                <a:solidFill>
                  <a:schemeClr val="tx1"/>
                </a:solidFill>
                <a:effectLst/>
                <a:latin typeface="Google Sans"/>
              </a:rPr>
              <a:t>símbolo que se pone sobre la vocal donde va el acento de la palabra</a:t>
            </a:r>
            <a:endParaRPr lang="es-419" sz="1400" dirty="0">
              <a:solidFill>
                <a:schemeClr val="tx1"/>
              </a:solidFill>
            </a:endParaRPr>
          </a:p>
        </p:txBody>
      </p:sp>
      <p:pic>
        <p:nvPicPr>
          <p:cNvPr id="6" name="Imagen 5">
            <a:extLst>
              <a:ext uri="{FF2B5EF4-FFF2-40B4-BE49-F238E27FC236}">
                <a16:creationId xmlns:a16="http://schemas.microsoft.com/office/drawing/2014/main" id="{13233A44-3C05-4FE6-96D3-8F0830D017F5}"/>
              </a:ext>
            </a:extLst>
          </p:cNvPr>
          <p:cNvPicPr>
            <a:picLocks noChangeAspect="1"/>
          </p:cNvPicPr>
          <p:nvPr/>
        </p:nvPicPr>
        <p:blipFill rotWithShape="1">
          <a:blip r:embed="rId2">
            <a:extLst>
              <a:ext uri="{28A0092B-C50C-407E-A947-70E740481C1C}">
                <a14:useLocalDpi xmlns:a14="http://schemas.microsoft.com/office/drawing/2010/main" val="0"/>
              </a:ext>
            </a:extLst>
          </a:blip>
          <a:srcRect l="14763" t="42667" r="61000" b="31368"/>
          <a:stretch/>
        </p:blipFill>
        <p:spPr>
          <a:xfrm>
            <a:off x="3976838" y="4087392"/>
            <a:ext cx="4238323" cy="2554039"/>
          </a:xfrm>
          <a:prstGeom prst="rect">
            <a:avLst/>
          </a:prstGeom>
        </p:spPr>
      </p:pic>
    </p:spTree>
    <p:extLst>
      <p:ext uri="{BB962C8B-B14F-4D97-AF65-F5344CB8AC3E}">
        <p14:creationId xmlns:p14="http://schemas.microsoft.com/office/powerpoint/2010/main" val="406985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28F8A-6C42-4053-9ADF-DFC37415D93D}"/>
              </a:ext>
            </a:extLst>
          </p:cNvPr>
          <p:cNvSpPr>
            <a:spLocks noGrp="1"/>
          </p:cNvSpPr>
          <p:nvPr>
            <p:ph type="title"/>
          </p:nvPr>
        </p:nvSpPr>
        <p:spPr>
          <a:xfrm>
            <a:off x="-872331" y="2665301"/>
            <a:ext cx="4972692" cy="1201554"/>
          </a:xfrm>
        </p:spPr>
        <p:txBody>
          <a:bodyPr>
            <a:normAutofit fontScale="90000"/>
          </a:bodyPr>
          <a:lstStyle/>
          <a:p>
            <a:pPr algn="ctr"/>
            <a:r>
              <a:rPr lang="es-MX" dirty="0"/>
              <a:t>TIPOS DE </a:t>
            </a:r>
            <a:br>
              <a:rPr lang="es-MX" dirty="0"/>
            </a:br>
            <a:r>
              <a:rPr lang="es-MX" dirty="0"/>
              <a:t>ACENTO O </a:t>
            </a:r>
            <a:br>
              <a:rPr lang="es-MX" dirty="0"/>
            </a:br>
            <a:r>
              <a:rPr lang="es-MX" dirty="0"/>
              <a:t>SÍLABA TÓNICA </a:t>
            </a:r>
            <a:endParaRPr lang="es-419" dirty="0"/>
          </a:p>
        </p:txBody>
      </p:sp>
      <p:sp>
        <p:nvSpPr>
          <p:cNvPr id="3" name="Marcador de contenido 2">
            <a:extLst>
              <a:ext uri="{FF2B5EF4-FFF2-40B4-BE49-F238E27FC236}">
                <a16:creationId xmlns:a16="http://schemas.microsoft.com/office/drawing/2014/main" id="{47B89925-50DC-4395-B978-C19EAB330968}"/>
              </a:ext>
            </a:extLst>
          </p:cNvPr>
          <p:cNvSpPr>
            <a:spLocks noGrp="1"/>
          </p:cNvSpPr>
          <p:nvPr>
            <p:ph idx="1"/>
          </p:nvPr>
        </p:nvSpPr>
        <p:spPr>
          <a:xfrm>
            <a:off x="211757" y="-606391"/>
            <a:ext cx="11762070" cy="7267073"/>
          </a:xfrm>
        </p:spPr>
        <p:txBody>
          <a:bodyPr/>
          <a:lstStyle/>
          <a:p>
            <a:pPr marL="0" indent="0">
              <a:buNone/>
            </a:pPr>
            <a:endParaRPr lang="es-MX" dirty="0"/>
          </a:p>
          <a:p>
            <a:pPr marL="0" indent="0">
              <a:buNone/>
            </a:pPr>
            <a:endParaRPr lang="es-419" dirty="0"/>
          </a:p>
          <a:p>
            <a:pPr marL="0" indent="0">
              <a:buNone/>
            </a:pPr>
            <a:endParaRPr lang="es-419" dirty="0"/>
          </a:p>
          <a:p>
            <a:pPr marL="0" indent="0">
              <a:buNone/>
            </a:pPr>
            <a:endParaRPr lang="es-419" dirty="0"/>
          </a:p>
          <a:p>
            <a:pPr marL="0" indent="0">
              <a:buNone/>
            </a:pPr>
            <a:endParaRPr lang="es-419" dirty="0"/>
          </a:p>
          <a:p>
            <a:pPr marL="0" indent="0">
              <a:buNone/>
            </a:pPr>
            <a:endParaRPr lang="es-419" dirty="0"/>
          </a:p>
          <a:p>
            <a:pPr marL="0" indent="0">
              <a:buNone/>
            </a:pPr>
            <a:endParaRPr lang="es-419" dirty="0"/>
          </a:p>
          <a:p>
            <a:pPr marL="0" indent="0">
              <a:buNone/>
            </a:pPr>
            <a:endParaRPr lang="es-419" dirty="0"/>
          </a:p>
          <a:p>
            <a:pPr marL="0" indent="0">
              <a:buNone/>
            </a:pPr>
            <a:endParaRPr lang="es-419" dirty="0"/>
          </a:p>
        </p:txBody>
      </p:sp>
      <p:sp>
        <p:nvSpPr>
          <p:cNvPr id="7" name="Flecha: hacia la izquierda 6">
            <a:extLst>
              <a:ext uri="{FF2B5EF4-FFF2-40B4-BE49-F238E27FC236}">
                <a16:creationId xmlns:a16="http://schemas.microsoft.com/office/drawing/2014/main" id="{0E15AF50-32CB-4C60-B652-1839353D4D29}"/>
              </a:ext>
            </a:extLst>
          </p:cNvPr>
          <p:cNvSpPr/>
          <p:nvPr/>
        </p:nvSpPr>
        <p:spPr>
          <a:xfrm>
            <a:off x="3165107" y="199"/>
            <a:ext cx="3946358" cy="21672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a:p>
            <a:pPr algn="ctr"/>
            <a:r>
              <a:rPr lang="es-MX" dirty="0"/>
              <a:t>ACENTO PROSÓDICO</a:t>
            </a:r>
          </a:p>
          <a:p>
            <a:pPr algn="ctr"/>
            <a:r>
              <a:rPr lang="es-MX" dirty="0">
                <a:ln w="0"/>
                <a:solidFill>
                  <a:schemeClr val="tx1"/>
                </a:solidFill>
                <a:effectLst>
                  <a:outerShdw blurRad="38100" dist="19050" dir="2700000" algn="tl" rotWithShape="0">
                    <a:schemeClr val="dk1">
                      <a:alpha val="40000"/>
                    </a:schemeClr>
                  </a:outerShdw>
                </a:effectLst>
              </a:rPr>
              <a:t>Mayor fuerza de voz pero nunca se tildan</a:t>
            </a:r>
          </a:p>
          <a:p>
            <a:pPr algn="ctr"/>
            <a:endParaRPr lang="es-MX" dirty="0"/>
          </a:p>
          <a:p>
            <a:pPr algn="ctr"/>
            <a:endParaRPr lang="es-419" dirty="0"/>
          </a:p>
        </p:txBody>
      </p:sp>
      <p:sp>
        <p:nvSpPr>
          <p:cNvPr id="8" name="Flecha: hacia la izquierda 7">
            <a:extLst>
              <a:ext uri="{FF2B5EF4-FFF2-40B4-BE49-F238E27FC236}">
                <a16:creationId xmlns:a16="http://schemas.microsoft.com/office/drawing/2014/main" id="{CE5B6A0E-8545-412E-B6A2-2D8C0FA22E55}"/>
              </a:ext>
            </a:extLst>
          </p:cNvPr>
          <p:cNvSpPr/>
          <p:nvPr/>
        </p:nvSpPr>
        <p:spPr>
          <a:xfrm>
            <a:off x="3135276" y="4216463"/>
            <a:ext cx="4154436" cy="27192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a:p>
            <a:pPr algn="ctr"/>
            <a:r>
              <a:rPr lang="es-MX" dirty="0"/>
              <a:t>ACENTO DIACRÍTICO</a:t>
            </a:r>
          </a:p>
          <a:p>
            <a:pPr algn="just"/>
            <a:r>
              <a:rPr lang="es-MX" sz="1400" dirty="0">
                <a:solidFill>
                  <a:schemeClr val="tx1"/>
                </a:solidFill>
              </a:rPr>
              <a:t>Se encarga de servir como diferenciador entre palabras, por lo general monosílabas escritas de igual manera pero que poseen distintos significados</a:t>
            </a:r>
          </a:p>
          <a:p>
            <a:pPr algn="ctr"/>
            <a:endParaRPr lang="es-419" dirty="0"/>
          </a:p>
        </p:txBody>
      </p:sp>
      <p:sp>
        <p:nvSpPr>
          <p:cNvPr id="9" name="Flecha: hacia la izquierda 8">
            <a:extLst>
              <a:ext uri="{FF2B5EF4-FFF2-40B4-BE49-F238E27FC236}">
                <a16:creationId xmlns:a16="http://schemas.microsoft.com/office/drawing/2014/main" id="{55A97418-F15B-47EC-BCF8-5AA377695151}"/>
              </a:ext>
            </a:extLst>
          </p:cNvPr>
          <p:cNvSpPr/>
          <p:nvPr/>
        </p:nvSpPr>
        <p:spPr>
          <a:xfrm>
            <a:off x="2741596" y="2256930"/>
            <a:ext cx="3856164" cy="21672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a:p>
            <a:pPr algn="ctr"/>
            <a:endParaRPr lang="es-MX" dirty="0"/>
          </a:p>
          <a:p>
            <a:pPr algn="ctr"/>
            <a:r>
              <a:rPr lang="es-MX" dirty="0"/>
              <a:t>ACENTO ORTOGRÁFICO</a:t>
            </a:r>
          </a:p>
          <a:p>
            <a:pPr algn="just"/>
            <a:r>
              <a:rPr lang="es-MX" sz="1600" dirty="0">
                <a:solidFill>
                  <a:schemeClr val="tx1"/>
                </a:solidFill>
              </a:rPr>
              <a:t>Es el que se conoce mayormente como la “tilde” a la cual se ubica en la sílaba tónica.</a:t>
            </a:r>
          </a:p>
          <a:p>
            <a:pPr algn="ctr"/>
            <a:endParaRPr lang="es-MX" dirty="0"/>
          </a:p>
          <a:p>
            <a:pPr algn="ctr"/>
            <a:endParaRPr lang="es-419" dirty="0"/>
          </a:p>
        </p:txBody>
      </p:sp>
      <p:sp>
        <p:nvSpPr>
          <p:cNvPr id="10" name="Flecha: cheurón 9">
            <a:extLst>
              <a:ext uri="{FF2B5EF4-FFF2-40B4-BE49-F238E27FC236}">
                <a16:creationId xmlns:a16="http://schemas.microsoft.com/office/drawing/2014/main" id="{EA625798-B823-461F-9E74-AD169CE55311}"/>
              </a:ext>
            </a:extLst>
          </p:cNvPr>
          <p:cNvSpPr/>
          <p:nvPr/>
        </p:nvSpPr>
        <p:spPr>
          <a:xfrm>
            <a:off x="7349412" y="598475"/>
            <a:ext cx="2964581" cy="111653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Amis</a:t>
            </a:r>
            <a:r>
              <a:rPr lang="es-MX" dirty="0">
                <a:solidFill>
                  <a:schemeClr val="accent5"/>
                </a:solidFill>
                <a:highlight>
                  <a:srgbClr val="FFFF00"/>
                </a:highlight>
              </a:rPr>
              <a:t>tad</a:t>
            </a:r>
            <a:r>
              <a:rPr lang="es-MX" dirty="0">
                <a:solidFill>
                  <a:schemeClr val="tx1"/>
                </a:solidFill>
              </a:rPr>
              <a:t>, </a:t>
            </a:r>
            <a:r>
              <a:rPr lang="es-MX" u="sng" dirty="0">
                <a:solidFill>
                  <a:schemeClr val="accent5"/>
                </a:solidFill>
                <a:highlight>
                  <a:srgbClr val="FFFF00"/>
                </a:highlight>
              </a:rPr>
              <a:t>ca</a:t>
            </a:r>
            <a:r>
              <a:rPr lang="es-MX" dirty="0">
                <a:solidFill>
                  <a:schemeClr val="tx1"/>
                </a:solidFill>
              </a:rPr>
              <a:t>rro, ansie</a:t>
            </a:r>
            <a:r>
              <a:rPr lang="es-MX" dirty="0">
                <a:solidFill>
                  <a:schemeClr val="accent5"/>
                </a:solidFill>
                <a:highlight>
                  <a:srgbClr val="FFFF00"/>
                </a:highlight>
              </a:rPr>
              <a:t>dad,</a:t>
            </a:r>
            <a:r>
              <a:rPr lang="es-MX" dirty="0">
                <a:solidFill>
                  <a:schemeClr val="bg1"/>
                </a:solidFill>
              </a:rPr>
              <a:t> </a:t>
            </a:r>
            <a:r>
              <a:rPr lang="es-MX" dirty="0">
                <a:solidFill>
                  <a:schemeClr val="accent5"/>
                </a:solidFill>
                <a:highlight>
                  <a:srgbClr val="FFFF00"/>
                </a:highlight>
              </a:rPr>
              <a:t>be</a:t>
            </a:r>
            <a:r>
              <a:rPr lang="es-MX" dirty="0">
                <a:solidFill>
                  <a:schemeClr val="tx1"/>
                </a:solidFill>
                <a:highlight>
                  <a:srgbClr val="FFFF00"/>
                </a:highlight>
              </a:rPr>
              <a:t>llo </a:t>
            </a:r>
            <a:r>
              <a:rPr lang="es-MX" dirty="0">
                <a:solidFill>
                  <a:schemeClr val="accent5"/>
                </a:solidFill>
                <a:highlight>
                  <a:srgbClr val="FFFF00"/>
                </a:highlight>
              </a:rPr>
              <a:t>til</a:t>
            </a:r>
            <a:r>
              <a:rPr lang="es-MX" dirty="0">
                <a:solidFill>
                  <a:schemeClr val="tx1"/>
                </a:solidFill>
              </a:rPr>
              <a:t>de</a:t>
            </a:r>
            <a:endParaRPr lang="es-419" dirty="0">
              <a:solidFill>
                <a:schemeClr val="tx1"/>
              </a:solidFill>
            </a:endParaRPr>
          </a:p>
        </p:txBody>
      </p:sp>
      <p:sp>
        <p:nvSpPr>
          <p:cNvPr id="11" name="Flecha: cheurón 10">
            <a:extLst>
              <a:ext uri="{FF2B5EF4-FFF2-40B4-BE49-F238E27FC236}">
                <a16:creationId xmlns:a16="http://schemas.microsoft.com/office/drawing/2014/main" id="{58804474-86EF-4077-BEA4-4D52CEFEEAFC}"/>
              </a:ext>
            </a:extLst>
          </p:cNvPr>
          <p:cNvSpPr/>
          <p:nvPr/>
        </p:nvSpPr>
        <p:spPr>
          <a:xfrm>
            <a:off x="7349411" y="2564207"/>
            <a:ext cx="2964581" cy="111653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Llega</a:t>
            </a:r>
            <a:r>
              <a:rPr lang="es-MX" dirty="0">
                <a:solidFill>
                  <a:schemeClr val="accent5"/>
                </a:solidFill>
                <a:highlight>
                  <a:srgbClr val="FFFF00"/>
                </a:highlight>
              </a:rPr>
              <a:t>ría</a:t>
            </a:r>
            <a:r>
              <a:rPr lang="es-MX" dirty="0">
                <a:solidFill>
                  <a:schemeClr val="tx1"/>
                </a:solidFill>
              </a:rPr>
              <a:t>, pa</a:t>
            </a:r>
            <a:r>
              <a:rPr lang="es-MX" dirty="0">
                <a:solidFill>
                  <a:schemeClr val="accent5"/>
                </a:solidFill>
                <a:highlight>
                  <a:srgbClr val="FFFF00"/>
                </a:highlight>
              </a:rPr>
              <a:t>pá</a:t>
            </a:r>
            <a:r>
              <a:rPr lang="es-MX" dirty="0">
                <a:solidFill>
                  <a:schemeClr val="tx1"/>
                </a:solidFill>
              </a:rPr>
              <a:t>, cami</a:t>
            </a:r>
            <a:r>
              <a:rPr lang="es-MX" dirty="0">
                <a:solidFill>
                  <a:schemeClr val="accent5"/>
                </a:solidFill>
                <a:highlight>
                  <a:srgbClr val="FFFF00"/>
                </a:highlight>
              </a:rPr>
              <a:t>ón</a:t>
            </a:r>
            <a:r>
              <a:rPr lang="es-MX" dirty="0">
                <a:solidFill>
                  <a:schemeClr val="tx1"/>
                </a:solidFill>
              </a:rPr>
              <a:t>, canci</a:t>
            </a:r>
            <a:r>
              <a:rPr lang="es-MX" dirty="0">
                <a:solidFill>
                  <a:schemeClr val="accent5"/>
                </a:solidFill>
                <a:highlight>
                  <a:srgbClr val="FFFF00"/>
                </a:highlight>
              </a:rPr>
              <a:t>ón</a:t>
            </a:r>
            <a:r>
              <a:rPr lang="es-MX" dirty="0">
                <a:solidFill>
                  <a:schemeClr val="tx1"/>
                </a:solidFill>
              </a:rPr>
              <a:t>, </a:t>
            </a:r>
            <a:r>
              <a:rPr lang="es-MX" dirty="0">
                <a:solidFill>
                  <a:schemeClr val="accent5"/>
                </a:solidFill>
                <a:highlight>
                  <a:srgbClr val="FFFF00"/>
                </a:highlight>
              </a:rPr>
              <a:t>tár</a:t>
            </a:r>
            <a:r>
              <a:rPr lang="es-MX" dirty="0">
                <a:solidFill>
                  <a:schemeClr val="tx1"/>
                </a:solidFill>
              </a:rPr>
              <a:t>taro, pasi</a:t>
            </a:r>
            <a:r>
              <a:rPr lang="es-MX" dirty="0">
                <a:solidFill>
                  <a:schemeClr val="accent5"/>
                </a:solidFill>
                <a:highlight>
                  <a:srgbClr val="FFFF00"/>
                </a:highlight>
              </a:rPr>
              <a:t>ón</a:t>
            </a:r>
            <a:endParaRPr lang="es-419" dirty="0">
              <a:solidFill>
                <a:schemeClr val="accent5"/>
              </a:solidFill>
              <a:highlight>
                <a:srgbClr val="FFFF00"/>
              </a:highlight>
            </a:endParaRPr>
          </a:p>
        </p:txBody>
      </p:sp>
      <p:sp>
        <p:nvSpPr>
          <p:cNvPr id="12" name="Flecha: cheurón 11">
            <a:extLst>
              <a:ext uri="{FF2B5EF4-FFF2-40B4-BE49-F238E27FC236}">
                <a16:creationId xmlns:a16="http://schemas.microsoft.com/office/drawing/2014/main" id="{3C5C8FA7-4DA7-44C4-ABA8-DD94C8007D34}"/>
              </a:ext>
            </a:extLst>
          </p:cNvPr>
          <p:cNvSpPr/>
          <p:nvPr/>
        </p:nvSpPr>
        <p:spPr>
          <a:xfrm>
            <a:off x="7626596" y="4885604"/>
            <a:ext cx="2964581" cy="111653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Te- té</a:t>
            </a:r>
          </a:p>
          <a:p>
            <a:pPr algn="ctr"/>
            <a:r>
              <a:rPr lang="es-MX" dirty="0">
                <a:solidFill>
                  <a:schemeClr val="tx1"/>
                </a:solidFill>
              </a:rPr>
              <a:t>Mi-mí</a:t>
            </a:r>
          </a:p>
          <a:p>
            <a:pPr algn="ctr"/>
            <a:r>
              <a:rPr lang="es-MX" dirty="0">
                <a:solidFill>
                  <a:schemeClr val="tx1"/>
                </a:solidFill>
              </a:rPr>
              <a:t>Mas-más, etc.</a:t>
            </a:r>
          </a:p>
          <a:p>
            <a:pPr algn="ctr"/>
            <a:endParaRPr lang="es-419" dirty="0">
              <a:solidFill>
                <a:schemeClr val="tx1"/>
              </a:solidFill>
            </a:endParaRPr>
          </a:p>
        </p:txBody>
      </p:sp>
      <p:sp>
        <p:nvSpPr>
          <p:cNvPr id="13" name="Bocadillo nube: nube 12">
            <a:extLst>
              <a:ext uri="{FF2B5EF4-FFF2-40B4-BE49-F238E27FC236}">
                <a16:creationId xmlns:a16="http://schemas.microsoft.com/office/drawing/2014/main" id="{89352592-F7D1-49BB-AB6A-3502A4EF0DF7}"/>
              </a:ext>
            </a:extLst>
          </p:cNvPr>
          <p:cNvSpPr/>
          <p:nvPr/>
        </p:nvSpPr>
        <p:spPr>
          <a:xfrm>
            <a:off x="10064815" y="1555580"/>
            <a:ext cx="2756038" cy="1393026"/>
          </a:xfrm>
          <a:prstGeom prst="cloud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1200" dirty="0">
                <a:ln w="0"/>
                <a:solidFill>
                  <a:schemeClr val="tx1"/>
                </a:solidFill>
                <a:effectLst>
                  <a:outerShdw blurRad="38100" dist="19050" dir="2700000" algn="tl" rotWithShape="0">
                    <a:schemeClr val="dk1">
                      <a:alpha val="40000"/>
                    </a:schemeClr>
                  </a:outerShdw>
                </a:effectLst>
              </a:rPr>
              <a:t>Los monosílabos nunca se tildan pero tienen sus excepciones</a:t>
            </a:r>
            <a:endParaRPr lang="es-419" sz="1200" dirty="0">
              <a:ln w="0"/>
              <a:solidFill>
                <a:schemeClr val="tx1"/>
              </a:solidFill>
              <a:effectLst>
                <a:outerShdw blurRad="38100" dist="19050" dir="2700000" algn="tl" rotWithShape="0">
                  <a:schemeClr val="dk1">
                    <a:alpha val="40000"/>
                  </a:schemeClr>
                </a:outerShdw>
              </a:effectLst>
            </a:endParaRPr>
          </a:p>
        </p:txBody>
      </p:sp>
      <p:sp>
        <p:nvSpPr>
          <p:cNvPr id="14" name="Bocadillo nube: nube 13">
            <a:extLst>
              <a:ext uri="{FF2B5EF4-FFF2-40B4-BE49-F238E27FC236}">
                <a16:creationId xmlns:a16="http://schemas.microsoft.com/office/drawing/2014/main" id="{81883CEC-1D8D-48C5-B00D-2556C7D38646}"/>
              </a:ext>
            </a:extLst>
          </p:cNvPr>
          <p:cNvSpPr/>
          <p:nvPr/>
        </p:nvSpPr>
        <p:spPr>
          <a:xfrm>
            <a:off x="10313992" y="3941474"/>
            <a:ext cx="2964581" cy="1452824"/>
          </a:xfrm>
          <a:prstGeom prst="cloud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1200" dirty="0">
                <a:ln w="0"/>
                <a:solidFill>
                  <a:schemeClr val="tx1"/>
                </a:solidFill>
                <a:effectLst>
                  <a:outerShdw blurRad="38100" dist="19050" dir="2700000" algn="tl" rotWithShape="0">
                    <a:schemeClr val="dk1">
                      <a:alpha val="40000"/>
                    </a:schemeClr>
                  </a:outerShdw>
                </a:effectLst>
              </a:rPr>
              <a:t>Cuando estas palabras se leen dentro de un contexto, sí podemos diferenciar la tonalidad con que se mencionan.</a:t>
            </a:r>
            <a:endParaRPr lang="es-419"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2972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399471-81D9-44C5-9615-71FCF52B004E}"/>
              </a:ext>
            </a:extLst>
          </p:cNvPr>
          <p:cNvSpPr>
            <a:spLocks noGrp="1"/>
          </p:cNvSpPr>
          <p:nvPr>
            <p:ph idx="1"/>
          </p:nvPr>
        </p:nvSpPr>
        <p:spPr>
          <a:xfrm>
            <a:off x="71120" y="467360"/>
            <a:ext cx="11744960" cy="6045199"/>
          </a:xfrm>
        </p:spPr>
        <p:txBody>
          <a:bodyPr>
            <a:normAutofit lnSpcReduction="10000"/>
          </a:bodyPr>
          <a:lstStyle/>
          <a:p>
            <a:pPr marL="0" indent="0">
              <a:buNone/>
            </a:pPr>
            <a:endParaRPr lang="es-MX" dirty="0"/>
          </a:p>
          <a:p>
            <a:pPr marL="0" indent="0" algn="just">
              <a:buNone/>
            </a:pPr>
            <a:r>
              <a:rPr lang="es-MX" sz="3600" dirty="0"/>
              <a:t>Al revisar los conceptos de expresión y comunicación, la diferencia básica que observamos es la siguiente:</a:t>
            </a:r>
          </a:p>
          <a:p>
            <a:pPr marL="0" indent="0" algn="just">
              <a:buNone/>
            </a:pPr>
            <a:r>
              <a:rPr lang="es-MX" sz="3600" dirty="0"/>
              <a:t>Para expresar basta con manifestar o decir algo de nosotros mismos; en cambio, para comunicar necesitamos tener la intención de compartir ese algo con otros; el verdadero sentido de la comunicación está en nuestra intención de enviar mensajes para provocar una respuesta en los demás, pues dicha respuesta es la que nos permitirá saber que fuimos comprendidos por los demás.</a:t>
            </a:r>
          </a:p>
        </p:txBody>
      </p:sp>
    </p:spTree>
    <p:extLst>
      <p:ext uri="{BB962C8B-B14F-4D97-AF65-F5344CB8AC3E}">
        <p14:creationId xmlns:p14="http://schemas.microsoft.com/office/powerpoint/2010/main" val="1125180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FC8D4-477E-40C6-BE41-B268F90FFD7E}"/>
              </a:ext>
            </a:extLst>
          </p:cNvPr>
          <p:cNvSpPr>
            <a:spLocks noGrp="1"/>
          </p:cNvSpPr>
          <p:nvPr>
            <p:ph type="title"/>
          </p:nvPr>
        </p:nvSpPr>
        <p:spPr>
          <a:xfrm>
            <a:off x="1797666" y="0"/>
            <a:ext cx="8596668" cy="574307"/>
          </a:xfrm>
        </p:spPr>
        <p:txBody>
          <a:bodyPr>
            <a:normAutofit fontScale="90000"/>
          </a:bodyPr>
          <a:lstStyle/>
          <a:p>
            <a:pPr algn="ctr"/>
            <a:r>
              <a:rPr lang="es-MX" dirty="0"/>
              <a:t>ACENTO DIACRÍTICO</a:t>
            </a:r>
            <a:endParaRPr lang="es-419" dirty="0"/>
          </a:p>
        </p:txBody>
      </p:sp>
      <p:graphicFrame>
        <p:nvGraphicFramePr>
          <p:cNvPr id="11" name="Tabla 11">
            <a:extLst>
              <a:ext uri="{FF2B5EF4-FFF2-40B4-BE49-F238E27FC236}">
                <a16:creationId xmlns:a16="http://schemas.microsoft.com/office/drawing/2014/main" id="{CBB7281F-B681-40AC-A4AD-3190EFDCB363}"/>
              </a:ext>
            </a:extLst>
          </p:cNvPr>
          <p:cNvGraphicFramePr>
            <a:graphicFrameLocks noGrp="1"/>
          </p:cNvGraphicFramePr>
          <p:nvPr>
            <p:ph idx="1"/>
            <p:extLst>
              <p:ext uri="{D42A27DB-BD31-4B8C-83A1-F6EECF244321}">
                <p14:modId xmlns:p14="http://schemas.microsoft.com/office/powerpoint/2010/main" val="2130136156"/>
              </p:ext>
            </p:extLst>
          </p:nvPr>
        </p:nvGraphicFramePr>
        <p:xfrm>
          <a:off x="-202132" y="574307"/>
          <a:ext cx="12793415" cy="15646583"/>
        </p:xfrm>
        <a:graphic>
          <a:graphicData uri="http://schemas.openxmlformats.org/drawingml/2006/table">
            <a:tbl>
              <a:tblPr firstRow="1" bandRow="1">
                <a:tableStyleId>{00A15C55-8517-42AA-B614-E9B94910E393}</a:tableStyleId>
              </a:tblPr>
              <a:tblGrid>
                <a:gridCol w="993015">
                  <a:extLst>
                    <a:ext uri="{9D8B030D-6E8A-4147-A177-3AD203B41FA5}">
                      <a16:colId xmlns:a16="http://schemas.microsoft.com/office/drawing/2014/main" val="2195281028"/>
                    </a:ext>
                  </a:extLst>
                </a:gridCol>
                <a:gridCol w="1644308">
                  <a:extLst>
                    <a:ext uri="{9D8B030D-6E8A-4147-A177-3AD203B41FA5}">
                      <a16:colId xmlns:a16="http://schemas.microsoft.com/office/drawing/2014/main" val="3528540055"/>
                    </a:ext>
                  </a:extLst>
                </a:gridCol>
                <a:gridCol w="2175309">
                  <a:extLst>
                    <a:ext uri="{9D8B030D-6E8A-4147-A177-3AD203B41FA5}">
                      <a16:colId xmlns:a16="http://schemas.microsoft.com/office/drawing/2014/main" val="1999541064"/>
                    </a:ext>
                  </a:extLst>
                </a:gridCol>
                <a:gridCol w="923290">
                  <a:extLst>
                    <a:ext uri="{9D8B030D-6E8A-4147-A177-3AD203B41FA5}">
                      <a16:colId xmlns:a16="http://schemas.microsoft.com/office/drawing/2014/main" val="364924264"/>
                    </a:ext>
                  </a:extLst>
                </a:gridCol>
                <a:gridCol w="1638469">
                  <a:extLst>
                    <a:ext uri="{9D8B030D-6E8A-4147-A177-3AD203B41FA5}">
                      <a16:colId xmlns:a16="http://schemas.microsoft.com/office/drawing/2014/main" val="503894724"/>
                    </a:ext>
                  </a:extLst>
                </a:gridCol>
                <a:gridCol w="3599849">
                  <a:extLst>
                    <a:ext uri="{9D8B030D-6E8A-4147-A177-3AD203B41FA5}">
                      <a16:colId xmlns:a16="http://schemas.microsoft.com/office/drawing/2014/main" val="1509019859"/>
                    </a:ext>
                  </a:extLst>
                </a:gridCol>
                <a:gridCol w="1819175">
                  <a:extLst>
                    <a:ext uri="{9D8B030D-6E8A-4147-A177-3AD203B41FA5}">
                      <a16:colId xmlns:a16="http://schemas.microsoft.com/office/drawing/2014/main" val="1703882997"/>
                    </a:ext>
                  </a:extLst>
                </a:gridCol>
              </a:tblGrid>
              <a:tr h="0">
                <a:tc>
                  <a:txBody>
                    <a:bodyPr/>
                    <a:lstStyle/>
                    <a:p>
                      <a:endParaRPr lang="es-MX" dirty="0"/>
                    </a:p>
                    <a:p>
                      <a:endParaRPr lang="es-MX" dirty="0"/>
                    </a:p>
                    <a:p>
                      <a:pPr algn="ctr"/>
                      <a:r>
                        <a:rPr lang="es-MX" dirty="0"/>
                        <a:t>SIN TILDE</a:t>
                      </a:r>
                      <a:endParaRPr lang="es-419"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t>CATEGORÍA GRAMATICAL </a:t>
                      </a:r>
                      <a:r>
                        <a:rPr lang="es-MX" sz="1400" dirty="0"/>
                        <a:t>(Es la división de las palabras según su función)</a:t>
                      </a:r>
                      <a:endParaRPr lang="es-419" dirty="0"/>
                    </a:p>
                  </a:txBody>
                  <a:tcPr/>
                </a:tc>
                <a:tc>
                  <a:txBody>
                    <a:bodyPr/>
                    <a:lstStyle/>
                    <a:p>
                      <a:pPr algn="ctr"/>
                      <a:endParaRPr lang="es-MX" sz="1600" dirty="0"/>
                    </a:p>
                    <a:p>
                      <a:pPr algn="ctr"/>
                      <a:r>
                        <a:rPr lang="es-MX" sz="1600" dirty="0"/>
                        <a:t>DEFINICIÓN CATEGORÍA GRAMATICAL </a:t>
                      </a:r>
                      <a:endParaRPr lang="es-419" sz="1600" dirty="0"/>
                    </a:p>
                  </a:txBody>
                  <a:tcPr/>
                </a:tc>
                <a:tc>
                  <a:txBody>
                    <a:bodyPr/>
                    <a:lstStyle/>
                    <a:p>
                      <a:endParaRPr lang="es-MX" dirty="0"/>
                    </a:p>
                    <a:p>
                      <a:endParaRPr lang="es-MX" dirty="0"/>
                    </a:p>
                    <a:p>
                      <a:pPr algn="ctr"/>
                      <a:r>
                        <a:rPr lang="es-MX" dirty="0"/>
                        <a:t>CON</a:t>
                      </a:r>
                    </a:p>
                    <a:p>
                      <a:pPr algn="ctr"/>
                      <a:r>
                        <a:rPr lang="es-MX" dirty="0"/>
                        <a:t> TILDE</a:t>
                      </a:r>
                    </a:p>
                    <a:p>
                      <a:pPr algn="ctr"/>
                      <a:r>
                        <a:rPr lang="es-MX" dirty="0"/>
                        <a:t>ORT.</a:t>
                      </a:r>
                      <a:endParaRPr lang="es-419"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dirty="0"/>
                        <a:t>CATEGORÍA GRAMATICAL </a:t>
                      </a:r>
                      <a:r>
                        <a:rPr lang="es-MX" sz="1400" dirty="0"/>
                        <a:t>((Es la división de las palabras según su función)</a:t>
                      </a:r>
                      <a:endParaRPr lang="es-419" sz="1400" dirty="0"/>
                    </a:p>
                    <a:p>
                      <a:endParaRPr lang="es-419"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s-MX" sz="1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s-MX" sz="1800" dirty="0"/>
                        <a:t>DEFINICIÓN CATEGORÍA GRAMATICAL </a:t>
                      </a:r>
                      <a:endParaRPr lang="es-419" sz="1800" dirty="0"/>
                    </a:p>
                    <a:p>
                      <a:endParaRPr lang="es-419" dirty="0"/>
                    </a:p>
                  </a:txBody>
                  <a:tcPr/>
                </a:tc>
                <a:tc>
                  <a:txBody>
                    <a:bodyPr/>
                    <a:lstStyle/>
                    <a:p>
                      <a:endParaRPr lang="es-MX" dirty="0"/>
                    </a:p>
                    <a:p>
                      <a:endParaRPr lang="es-419" dirty="0"/>
                    </a:p>
                    <a:p>
                      <a:r>
                        <a:rPr lang="es-419" dirty="0"/>
                        <a:t>EJEMPLOS</a:t>
                      </a:r>
                    </a:p>
                  </a:txBody>
                  <a:tcPr/>
                </a:tc>
                <a:extLst>
                  <a:ext uri="{0D108BD9-81ED-4DB2-BD59-A6C34878D82A}">
                    <a16:rowId xmlns:a16="http://schemas.microsoft.com/office/drawing/2014/main" val="3398527600"/>
                  </a:ext>
                </a:extLst>
              </a:tr>
              <a:tr h="509552">
                <a:tc>
                  <a:txBody>
                    <a:bodyPr/>
                    <a:lstStyle/>
                    <a:p>
                      <a:pPr algn="ctr"/>
                      <a:r>
                        <a:rPr lang="es-MX" dirty="0"/>
                        <a:t>te</a:t>
                      </a:r>
                      <a:endParaRPr lang="es-419" dirty="0"/>
                    </a:p>
                  </a:txBody>
                  <a:tcPr/>
                </a:tc>
                <a:tc>
                  <a:txBody>
                    <a:bodyPr/>
                    <a:lstStyle/>
                    <a:p>
                      <a:pPr algn="just"/>
                      <a:r>
                        <a:rPr lang="es-MX" sz="1400" dirty="0"/>
                        <a:t>PRONOMBRE</a:t>
                      </a:r>
                      <a:endParaRPr lang="es-419" sz="1400" dirty="0"/>
                    </a:p>
                  </a:txBody>
                  <a:tcPr/>
                </a:tc>
                <a:tc>
                  <a:txBody>
                    <a:bodyPr/>
                    <a:lstStyle/>
                    <a:p>
                      <a:pPr algn="just"/>
                      <a:r>
                        <a:rPr lang="es-MX" sz="1100" b="0" kern="1200" dirty="0">
                          <a:solidFill>
                            <a:schemeClr val="dk1"/>
                          </a:solidFill>
                          <a:effectLst/>
                        </a:rPr>
                        <a:t>Palabra que se emplea para designar una cosa sin emplear su nombre</a:t>
                      </a:r>
                      <a:endParaRPr lang="es-419" sz="1100" dirty="0"/>
                    </a:p>
                  </a:txBody>
                  <a:tcPr/>
                </a:tc>
                <a:tc>
                  <a:txBody>
                    <a:bodyPr/>
                    <a:lstStyle/>
                    <a:p>
                      <a:pPr algn="ctr"/>
                      <a:r>
                        <a:rPr lang="es-MX" dirty="0"/>
                        <a:t>té</a:t>
                      </a:r>
                      <a:endParaRPr lang="es-419" dirty="0"/>
                    </a:p>
                  </a:txBody>
                  <a:tcPr/>
                </a:tc>
                <a:tc>
                  <a:txBody>
                    <a:bodyPr/>
                    <a:lstStyle/>
                    <a:p>
                      <a:r>
                        <a:rPr lang="es-MX" sz="1200" dirty="0"/>
                        <a:t>SUSTANTIVO</a:t>
                      </a:r>
                      <a:endParaRPr lang="es-419" sz="1200" dirty="0"/>
                    </a:p>
                  </a:txBody>
                  <a:tcPr/>
                </a:tc>
                <a:tc>
                  <a:txBody>
                    <a:bodyPr/>
                    <a:lstStyle/>
                    <a:p>
                      <a:r>
                        <a:rPr lang="es-MX" sz="1400" b="0" kern="1200" dirty="0">
                          <a:solidFill>
                            <a:schemeClr val="dk1"/>
                          </a:solidFill>
                          <a:effectLst/>
                        </a:rPr>
                        <a:t>son las palabras que utilizamos para nombrar a los seres vivos (personas, animales o plantas), las cosas, las ideas y los sentimientos.</a:t>
                      </a:r>
                      <a:endParaRPr lang="es-419" sz="1400" dirty="0"/>
                    </a:p>
                  </a:txBody>
                  <a:tcPr/>
                </a:tc>
                <a:tc>
                  <a:txBody>
                    <a:bodyPr/>
                    <a:lstStyle/>
                    <a:p>
                      <a:pPr algn="just"/>
                      <a:r>
                        <a:rPr lang="es-MX" sz="1400" dirty="0"/>
                        <a:t>Te lo dije, la taza de </a:t>
                      </a:r>
                      <a:r>
                        <a:rPr lang="es-MX" sz="1400" dirty="0">
                          <a:solidFill>
                            <a:srgbClr val="FF0000"/>
                          </a:solidFill>
                        </a:rPr>
                        <a:t>té</a:t>
                      </a:r>
                      <a:r>
                        <a:rPr lang="es-MX" sz="1400" dirty="0"/>
                        <a:t> </a:t>
                      </a:r>
                      <a:r>
                        <a:rPr lang="es-MX" sz="1400" dirty="0">
                          <a:solidFill>
                            <a:srgbClr val="FF0000"/>
                          </a:solidFill>
                        </a:rPr>
                        <a:t>estaba muy caliente</a:t>
                      </a:r>
                      <a:endParaRPr lang="es-419" sz="1400" dirty="0">
                        <a:solidFill>
                          <a:srgbClr val="FF0000"/>
                        </a:solidFill>
                      </a:endParaRPr>
                    </a:p>
                  </a:txBody>
                  <a:tcPr/>
                </a:tc>
                <a:extLst>
                  <a:ext uri="{0D108BD9-81ED-4DB2-BD59-A6C34878D82A}">
                    <a16:rowId xmlns:a16="http://schemas.microsoft.com/office/drawing/2014/main" val="104148976"/>
                  </a:ext>
                </a:extLst>
              </a:tr>
              <a:tr h="406583">
                <a:tc>
                  <a:txBody>
                    <a:bodyPr/>
                    <a:lstStyle/>
                    <a:p>
                      <a:pPr algn="ctr"/>
                      <a:r>
                        <a:rPr lang="es-MX" dirty="0"/>
                        <a:t>tu</a:t>
                      </a:r>
                      <a:endParaRPr lang="es-419" dirty="0"/>
                    </a:p>
                  </a:txBody>
                  <a:tcPr/>
                </a:tc>
                <a:tc>
                  <a:txBody>
                    <a:bodyPr/>
                    <a:lstStyle/>
                    <a:p>
                      <a:r>
                        <a:rPr lang="es-MX" sz="1400" dirty="0"/>
                        <a:t>ADJETIVO</a:t>
                      </a:r>
                    </a:p>
                    <a:p>
                      <a:r>
                        <a:rPr lang="es-MX" sz="1400" dirty="0"/>
                        <a:t>POSESIVO</a:t>
                      </a:r>
                      <a:endParaRPr lang="es-419" sz="1400" dirty="0"/>
                    </a:p>
                  </a:txBody>
                  <a:tcPr/>
                </a:tc>
                <a:tc>
                  <a:txBody>
                    <a:bodyPr/>
                    <a:lstStyle/>
                    <a:p>
                      <a:pPr algn="just"/>
                      <a:r>
                        <a:rPr lang="es-MX" sz="1200" b="0" i="0" kern="1200" dirty="0">
                          <a:solidFill>
                            <a:schemeClr val="dk1"/>
                          </a:solidFill>
                          <a:effectLst/>
                          <a:latin typeface="+mn-lt"/>
                          <a:ea typeface="+mn-ea"/>
                          <a:cs typeface="+mn-cs"/>
                        </a:rPr>
                        <a:t>Son categorías gramaticales en las que encontramos palabras variables que sirven para expresar una cualidad de un sustantivo al que acompañan</a:t>
                      </a:r>
                      <a:endParaRPr lang="es-419" sz="900" dirty="0"/>
                    </a:p>
                  </a:txBody>
                  <a:tcPr/>
                </a:tc>
                <a:tc>
                  <a:txBody>
                    <a:bodyPr/>
                    <a:lstStyle/>
                    <a:p>
                      <a:pPr algn="ctr"/>
                      <a:r>
                        <a:rPr lang="es-MX" dirty="0"/>
                        <a:t>tú</a:t>
                      </a:r>
                      <a:endParaRPr lang="es-419" dirty="0"/>
                    </a:p>
                  </a:txBody>
                  <a:tcPr/>
                </a:tc>
                <a:tc>
                  <a:txBody>
                    <a:bodyPr/>
                    <a:lstStyle/>
                    <a:p>
                      <a:r>
                        <a:rPr lang="es-MX" sz="1400" dirty="0"/>
                        <a:t>PRONOMBRE</a:t>
                      </a:r>
                      <a:endParaRPr lang="es-419" sz="1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rPr>
                        <a:t>Palabra que se emplea para designar una cosa sin emplear su nombre</a:t>
                      </a:r>
                      <a:endParaRPr lang="es-419" sz="1400" dirty="0"/>
                    </a:p>
                    <a:p>
                      <a:endParaRPr lang="es-419" dirty="0"/>
                    </a:p>
                  </a:txBody>
                  <a:tcPr/>
                </a:tc>
                <a:tc>
                  <a:txBody>
                    <a:bodyPr/>
                    <a:lstStyle/>
                    <a:p>
                      <a:pPr algn="just"/>
                      <a:r>
                        <a:rPr lang="es-MX" sz="1600" dirty="0"/>
                        <a:t>Tu casa es grande/</a:t>
                      </a:r>
                      <a:r>
                        <a:rPr lang="es-MX" sz="1600" dirty="0">
                          <a:solidFill>
                            <a:srgbClr val="FF0000"/>
                          </a:solidFill>
                        </a:rPr>
                        <a:t>tú hiciste un buen trabajo</a:t>
                      </a:r>
                      <a:endParaRPr lang="es-419" sz="1600" dirty="0">
                        <a:solidFill>
                          <a:srgbClr val="FF0000"/>
                        </a:solidFill>
                      </a:endParaRPr>
                    </a:p>
                  </a:txBody>
                  <a:tcPr/>
                </a:tc>
                <a:extLst>
                  <a:ext uri="{0D108BD9-81ED-4DB2-BD59-A6C34878D82A}">
                    <a16:rowId xmlns:a16="http://schemas.microsoft.com/office/drawing/2014/main" val="3622369478"/>
                  </a:ext>
                </a:extLst>
              </a:tr>
              <a:tr h="406583">
                <a:tc>
                  <a:txBody>
                    <a:bodyPr/>
                    <a:lstStyle/>
                    <a:p>
                      <a:pPr algn="ctr"/>
                      <a:r>
                        <a:rPr lang="es-MX" dirty="0"/>
                        <a:t>el</a:t>
                      </a:r>
                      <a:endParaRPr lang="es-419" dirty="0"/>
                    </a:p>
                  </a:txBody>
                  <a:tcPr/>
                </a:tc>
                <a:tc>
                  <a:txBody>
                    <a:bodyPr/>
                    <a:lstStyle/>
                    <a:p>
                      <a:r>
                        <a:rPr lang="es-MX" sz="1400" dirty="0"/>
                        <a:t>ARTÍCULO</a:t>
                      </a:r>
                      <a:endParaRPr lang="es-419" sz="1400" dirty="0"/>
                    </a:p>
                  </a:txBody>
                  <a:tcPr/>
                </a:tc>
                <a:tc>
                  <a:txBody>
                    <a:bodyPr/>
                    <a:lstStyle/>
                    <a:p>
                      <a:pPr algn="just"/>
                      <a:r>
                        <a:rPr lang="es-MX" sz="1400" dirty="0"/>
                        <a:t>Acompaña al sustantivo dentro de una oración</a:t>
                      </a:r>
                      <a:endParaRPr lang="es-419" sz="1400" dirty="0"/>
                    </a:p>
                  </a:txBody>
                  <a:tcPr/>
                </a:tc>
                <a:tc>
                  <a:txBody>
                    <a:bodyPr/>
                    <a:lstStyle/>
                    <a:p>
                      <a:pPr algn="ctr"/>
                      <a:r>
                        <a:rPr lang="es-MX" dirty="0"/>
                        <a:t>él</a:t>
                      </a:r>
                      <a:endParaRPr lang="es-419" dirty="0"/>
                    </a:p>
                  </a:txBody>
                  <a:tcPr/>
                </a:tc>
                <a:tc>
                  <a:txBody>
                    <a:bodyPr/>
                    <a:lstStyle/>
                    <a:p>
                      <a:r>
                        <a:rPr lang="es-MX" sz="1400" dirty="0"/>
                        <a:t>ARTÍCULO</a:t>
                      </a:r>
                      <a:endParaRPr lang="es-419" sz="1400" dirty="0"/>
                    </a:p>
                  </a:txBody>
                  <a:tcPr/>
                </a:tc>
                <a:tc>
                  <a:txBody>
                    <a:bodyPr/>
                    <a:lstStyle/>
                    <a:p>
                      <a:r>
                        <a:rPr lang="es-MX" sz="1400" dirty="0"/>
                        <a:t>Acompaña al sustantivo dentro de una oración</a:t>
                      </a:r>
                    </a:p>
                    <a:p>
                      <a:endParaRPr lang="es-419" dirty="0"/>
                    </a:p>
                  </a:txBody>
                  <a:tcPr/>
                </a:tc>
                <a:tc>
                  <a:txBody>
                    <a:bodyPr/>
                    <a:lstStyle/>
                    <a:p>
                      <a:pPr algn="just"/>
                      <a:r>
                        <a:rPr lang="es-MX" sz="1400" dirty="0"/>
                        <a:t>El espejo</a:t>
                      </a:r>
                    </a:p>
                    <a:p>
                      <a:pPr algn="just"/>
                      <a:r>
                        <a:rPr lang="es-MX" sz="1400" dirty="0">
                          <a:solidFill>
                            <a:srgbClr val="FF0000"/>
                          </a:solidFill>
                        </a:rPr>
                        <a:t>El libro es de él</a:t>
                      </a:r>
                    </a:p>
                    <a:p>
                      <a:pPr algn="just"/>
                      <a:r>
                        <a:rPr lang="es-MX" sz="1400" dirty="0">
                          <a:solidFill>
                            <a:srgbClr val="FF0000"/>
                          </a:solidFill>
                        </a:rPr>
                        <a:t>/él es la persona indicada</a:t>
                      </a:r>
                      <a:endParaRPr lang="es-419" sz="1400" dirty="0">
                        <a:solidFill>
                          <a:srgbClr val="FF0000"/>
                        </a:solidFill>
                      </a:endParaRPr>
                    </a:p>
                  </a:txBody>
                  <a:tcPr/>
                </a:tc>
                <a:extLst>
                  <a:ext uri="{0D108BD9-81ED-4DB2-BD59-A6C34878D82A}">
                    <a16:rowId xmlns:a16="http://schemas.microsoft.com/office/drawing/2014/main" val="3099734097"/>
                  </a:ext>
                </a:extLst>
              </a:tr>
              <a:tr h="406583">
                <a:tc>
                  <a:txBody>
                    <a:bodyPr/>
                    <a:lstStyle/>
                    <a:p>
                      <a:pPr algn="ctr"/>
                      <a:r>
                        <a:rPr lang="es-MX" dirty="0"/>
                        <a:t>se</a:t>
                      </a:r>
                      <a:endParaRPr lang="es-419" dirty="0"/>
                    </a:p>
                  </a:txBody>
                  <a:tcPr/>
                </a:tc>
                <a:tc>
                  <a:txBody>
                    <a:bodyPr/>
                    <a:lstStyle/>
                    <a:p>
                      <a:r>
                        <a:rPr lang="es-MX" sz="1400" dirty="0"/>
                        <a:t>PRONOMBRE</a:t>
                      </a:r>
                      <a:endParaRPr lang="es-419" sz="1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rPr>
                        <a:t>Palabra que se emplea para designar una cosa sin emplear su nombre</a:t>
                      </a:r>
                      <a:endParaRPr lang="es-419" sz="1400" dirty="0"/>
                    </a:p>
                    <a:p>
                      <a:pPr algn="just"/>
                      <a:endParaRPr lang="es-419" sz="1400" dirty="0"/>
                    </a:p>
                  </a:txBody>
                  <a:tcPr/>
                </a:tc>
                <a:tc>
                  <a:txBody>
                    <a:bodyPr/>
                    <a:lstStyle/>
                    <a:p>
                      <a:pPr algn="ctr"/>
                      <a:r>
                        <a:rPr lang="es-MX" dirty="0"/>
                        <a:t>sé</a:t>
                      </a:r>
                      <a:endParaRPr lang="es-419" dirty="0"/>
                    </a:p>
                  </a:txBody>
                  <a:tcPr/>
                </a:tc>
                <a:tc>
                  <a:txBody>
                    <a:bodyPr/>
                    <a:lstStyle/>
                    <a:p>
                      <a:r>
                        <a:rPr lang="es-MX" sz="1400" dirty="0"/>
                        <a:t>CONJUNCIÓN DEL VERBO “SABER”</a:t>
                      </a:r>
                      <a:endParaRPr lang="es-419" sz="1400" dirty="0"/>
                    </a:p>
                  </a:txBody>
                  <a:tcPr/>
                </a:tc>
                <a:tc>
                  <a:txBody>
                    <a:bodyPr/>
                    <a:lstStyle/>
                    <a:p>
                      <a:endParaRPr lang="es-419" dirty="0"/>
                    </a:p>
                  </a:txBody>
                  <a:tcPr/>
                </a:tc>
                <a:tc>
                  <a:txBody>
                    <a:bodyPr/>
                    <a:lstStyle/>
                    <a:p>
                      <a:pPr algn="just"/>
                      <a:r>
                        <a:rPr lang="es-MX" sz="1400" dirty="0"/>
                        <a:t>Se vendieron las entradas</a:t>
                      </a:r>
                    </a:p>
                    <a:p>
                      <a:pPr algn="just"/>
                      <a:r>
                        <a:rPr lang="es-MX" sz="1400" dirty="0">
                          <a:solidFill>
                            <a:srgbClr val="FF0000"/>
                          </a:solidFill>
                        </a:rPr>
                        <a:t>No sé lo que se debe hacer para llegar</a:t>
                      </a:r>
                    </a:p>
                    <a:p>
                      <a:pPr algn="just"/>
                      <a:r>
                        <a:rPr lang="es-MX" sz="1400" dirty="0">
                          <a:solidFill>
                            <a:srgbClr val="FF0000"/>
                          </a:solidFill>
                        </a:rPr>
                        <a:t>No sé lo que me quieres decir </a:t>
                      </a:r>
                      <a:endParaRPr lang="es-419" sz="1400" dirty="0">
                        <a:solidFill>
                          <a:srgbClr val="FF0000"/>
                        </a:solidFill>
                      </a:endParaRPr>
                    </a:p>
                  </a:txBody>
                  <a:tcPr/>
                </a:tc>
                <a:extLst>
                  <a:ext uri="{0D108BD9-81ED-4DB2-BD59-A6C34878D82A}">
                    <a16:rowId xmlns:a16="http://schemas.microsoft.com/office/drawing/2014/main" val="3026257667"/>
                  </a:ext>
                </a:extLst>
              </a:tr>
              <a:tr h="0">
                <a:tc>
                  <a:txBody>
                    <a:bodyPr/>
                    <a:lstStyle/>
                    <a:p>
                      <a:pPr algn="ctr"/>
                      <a:r>
                        <a:rPr lang="es-MX" dirty="0"/>
                        <a:t>mas</a:t>
                      </a:r>
                      <a:endParaRPr lang="es-419" dirty="0"/>
                    </a:p>
                  </a:txBody>
                  <a:tcPr/>
                </a:tc>
                <a:tc>
                  <a:txBody>
                    <a:bodyPr/>
                    <a:lstStyle/>
                    <a:p>
                      <a:r>
                        <a:rPr lang="es-MX" sz="1400" dirty="0"/>
                        <a:t>CONJUNCIÓN</a:t>
                      </a:r>
                      <a:endParaRPr lang="es-419" sz="1400" dirty="0"/>
                    </a:p>
                  </a:txBody>
                  <a:tcPr/>
                </a:tc>
                <a:tc>
                  <a:txBody>
                    <a:bodyPr/>
                    <a:lstStyle/>
                    <a:p>
                      <a:pPr algn="just"/>
                      <a:r>
                        <a:rPr lang="es-MX" sz="1200" dirty="0"/>
                        <a:t>Son una categoría gramatical formada por palabras que se usan para relacionar distintas palabras entre sí</a:t>
                      </a:r>
                      <a:endParaRPr lang="es-419" sz="1200" dirty="0"/>
                    </a:p>
                  </a:txBody>
                  <a:tcPr/>
                </a:tc>
                <a:tc>
                  <a:txBody>
                    <a:bodyPr/>
                    <a:lstStyle/>
                    <a:p>
                      <a:pPr algn="ctr"/>
                      <a:r>
                        <a:rPr lang="es-MX" dirty="0"/>
                        <a:t>más</a:t>
                      </a:r>
                      <a:endParaRPr lang="es-419" dirty="0"/>
                    </a:p>
                  </a:txBody>
                  <a:tcPr/>
                </a:tc>
                <a:tc>
                  <a:txBody>
                    <a:bodyPr/>
                    <a:lstStyle/>
                    <a:p>
                      <a:r>
                        <a:rPr lang="es-MX" sz="1400" dirty="0"/>
                        <a:t>CONJUCIÓN/ ADVERBIO DE CANTIDAD </a:t>
                      </a:r>
                      <a:endParaRPr lang="es-419" sz="1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400" dirty="0"/>
                        <a:t>Son una categoría gramatical formada por palabras que se usan para relacionar distintas palabras entre sí</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s-MX" sz="14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es-MX" sz="1400" dirty="0"/>
                        <a:t>Indican la medida o la intensidad de una acción. Ejemplo: mucho, poco, más, menos.</a:t>
                      </a:r>
                      <a:endParaRPr lang="es-419" dirty="0"/>
                    </a:p>
                  </a:txBody>
                  <a:tcPr/>
                </a:tc>
                <a:tc>
                  <a:txBody>
                    <a:bodyPr/>
                    <a:lstStyle/>
                    <a:p>
                      <a:pPr algn="just"/>
                      <a:r>
                        <a:rPr lang="es-MX" sz="1400" dirty="0"/>
                        <a:t>Antes de ayer soñé contigo, mas no recuerdo muy bien el sueño</a:t>
                      </a:r>
                    </a:p>
                    <a:p>
                      <a:pPr algn="just"/>
                      <a:r>
                        <a:rPr lang="es-MX" sz="1400" dirty="0">
                          <a:solidFill>
                            <a:srgbClr val="FF0000"/>
                          </a:solidFill>
                        </a:rPr>
                        <a:t>No quiero más</a:t>
                      </a:r>
                    </a:p>
                    <a:p>
                      <a:pPr algn="just"/>
                      <a:r>
                        <a:rPr lang="es-MX" sz="1400" dirty="0">
                          <a:solidFill>
                            <a:srgbClr val="FF0000"/>
                          </a:solidFill>
                        </a:rPr>
                        <a:t>María es más alta que Juan</a:t>
                      </a:r>
                      <a:endParaRPr lang="es-419" sz="1400" dirty="0">
                        <a:solidFill>
                          <a:srgbClr val="FF0000"/>
                        </a:solidFill>
                      </a:endParaRPr>
                    </a:p>
                  </a:txBody>
                  <a:tcPr/>
                </a:tc>
                <a:extLst>
                  <a:ext uri="{0D108BD9-81ED-4DB2-BD59-A6C34878D82A}">
                    <a16:rowId xmlns:a16="http://schemas.microsoft.com/office/drawing/2014/main" val="166743562"/>
                  </a:ext>
                </a:extLst>
              </a:tr>
              <a:tr h="406583">
                <a:tc>
                  <a:txBody>
                    <a:bodyPr/>
                    <a:lstStyle/>
                    <a:p>
                      <a:pPr algn="ctr"/>
                      <a:r>
                        <a:rPr lang="es-MX" dirty="0"/>
                        <a:t>mi</a:t>
                      </a:r>
                      <a:endParaRPr lang="es-419" dirty="0"/>
                    </a:p>
                  </a:txBody>
                  <a:tcPr/>
                </a:tc>
                <a:tc>
                  <a:txBody>
                    <a:bodyPr/>
                    <a:lstStyle/>
                    <a:p>
                      <a:r>
                        <a:rPr lang="es-MX" sz="1400" dirty="0"/>
                        <a:t>ADJETIVO POSESIVO</a:t>
                      </a:r>
                      <a:endParaRPr lang="es-419" sz="1400" dirty="0"/>
                    </a:p>
                  </a:txBody>
                  <a:tcPr/>
                </a:tc>
                <a:tc>
                  <a:txBody>
                    <a:bodyPr/>
                    <a:lstStyle/>
                    <a:p>
                      <a:pPr algn="just"/>
                      <a:r>
                        <a:rPr lang="es-MX" sz="1400" dirty="0"/>
                        <a:t>Son palabras cortas que te indican la posesión o pertenencia de un objeto, animal y en algunos casos de una persona, hace que la oración tenga sentido</a:t>
                      </a:r>
                      <a:endParaRPr lang="es-419" sz="1400" dirty="0"/>
                    </a:p>
                  </a:txBody>
                  <a:tcPr/>
                </a:tc>
                <a:tc>
                  <a:txBody>
                    <a:bodyPr/>
                    <a:lstStyle/>
                    <a:p>
                      <a:pPr algn="ctr"/>
                      <a:r>
                        <a:rPr lang="es-MX" dirty="0"/>
                        <a:t>mí</a:t>
                      </a:r>
                      <a:endParaRPr lang="es-419"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t>PRONOMBRE</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t>PERSONAL</a:t>
                      </a:r>
                      <a:endParaRPr lang="es-419" sz="1400" dirty="0"/>
                    </a:p>
                    <a:p>
                      <a:endParaRPr lang="es-419" sz="1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rPr>
                        <a:t>Palabra que se emplea para designar una cosa sin emplear su nombre</a:t>
                      </a:r>
                      <a:endParaRPr lang="es-419" sz="1400" dirty="0"/>
                    </a:p>
                    <a:p>
                      <a:endParaRPr lang="es-419" dirty="0"/>
                    </a:p>
                  </a:txBody>
                  <a:tcPr/>
                </a:tc>
                <a:tc>
                  <a:txBody>
                    <a:bodyPr/>
                    <a:lstStyle/>
                    <a:p>
                      <a:pPr algn="just"/>
                      <a:r>
                        <a:rPr lang="es-MX" sz="1600" dirty="0"/>
                        <a:t>Mi madre me dio consejos a </a:t>
                      </a:r>
                      <a:r>
                        <a:rPr lang="es-MX" sz="1600" dirty="0">
                          <a:solidFill>
                            <a:srgbClr val="FF0000"/>
                          </a:solidFill>
                        </a:rPr>
                        <a:t>mí</a:t>
                      </a:r>
                      <a:r>
                        <a:rPr lang="es-MX" sz="1600" dirty="0"/>
                        <a:t>.</a:t>
                      </a:r>
                    </a:p>
                    <a:p>
                      <a:pPr algn="just"/>
                      <a:endParaRPr lang="es-419" dirty="0"/>
                    </a:p>
                  </a:txBody>
                  <a:tcPr/>
                </a:tc>
                <a:extLst>
                  <a:ext uri="{0D108BD9-81ED-4DB2-BD59-A6C34878D82A}">
                    <a16:rowId xmlns:a16="http://schemas.microsoft.com/office/drawing/2014/main" val="648342491"/>
                  </a:ext>
                </a:extLst>
              </a:tr>
              <a:tr h="406583">
                <a:tc>
                  <a:txBody>
                    <a:bodyPr/>
                    <a:lstStyle/>
                    <a:p>
                      <a:pPr algn="ctr"/>
                      <a:r>
                        <a:rPr lang="es-MX" dirty="0"/>
                        <a:t>si</a:t>
                      </a:r>
                      <a:endParaRPr lang="es-419" dirty="0"/>
                    </a:p>
                  </a:txBody>
                  <a:tcPr/>
                </a:tc>
                <a:tc>
                  <a:txBody>
                    <a:bodyPr/>
                    <a:lstStyle/>
                    <a:p>
                      <a:r>
                        <a:rPr lang="es-MX" sz="1400" dirty="0"/>
                        <a:t>CONJUNCIÓN</a:t>
                      </a:r>
                      <a:endParaRPr lang="es-419" sz="1400" dirty="0"/>
                    </a:p>
                  </a:txBody>
                  <a:tcPr/>
                </a:tc>
                <a:tc>
                  <a:txBody>
                    <a:bodyPr/>
                    <a:lstStyle/>
                    <a:p>
                      <a:endParaRPr lang="es-419"/>
                    </a:p>
                  </a:txBody>
                  <a:tcPr/>
                </a:tc>
                <a:tc>
                  <a:txBody>
                    <a:bodyPr/>
                    <a:lstStyle/>
                    <a:p>
                      <a:pPr algn="ctr"/>
                      <a:r>
                        <a:rPr lang="es-MX" dirty="0"/>
                        <a:t>sí</a:t>
                      </a:r>
                      <a:endParaRPr lang="es-419" dirty="0"/>
                    </a:p>
                  </a:txBody>
                  <a:tcPr/>
                </a:tc>
                <a:tc>
                  <a:txBody>
                    <a:bodyPr/>
                    <a:lstStyle/>
                    <a:p>
                      <a:r>
                        <a:rPr lang="es-MX" sz="1400" dirty="0"/>
                        <a:t>AFIRMACIÓN</a:t>
                      </a:r>
                      <a:endParaRPr lang="es-419" sz="1400" dirty="0"/>
                    </a:p>
                  </a:txBody>
                  <a:tcPr/>
                </a:tc>
                <a:tc>
                  <a:txBody>
                    <a:bodyPr/>
                    <a:lstStyle/>
                    <a:p>
                      <a:pPr algn="just"/>
                      <a:r>
                        <a:rPr lang="es-MX" sz="1400" dirty="0"/>
                        <a:t>Refleja la aceptación de una creencia que se considera válida por evidencias o certezas</a:t>
                      </a:r>
                      <a:endParaRPr lang="es-419" sz="1400" dirty="0"/>
                    </a:p>
                  </a:txBody>
                  <a:tcPr/>
                </a:tc>
                <a:tc>
                  <a:txBody>
                    <a:bodyPr/>
                    <a:lstStyle/>
                    <a:p>
                      <a:r>
                        <a:rPr lang="es-MX" dirty="0"/>
                        <a:t>Si me ayudas te doy un beso</a:t>
                      </a:r>
                    </a:p>
                    <a:p>
                      <a:r>
                        <a:rPr lang="es-MX" dirty="0">
                          <a:solidFill>
                            <a:srgbClr val="FF0000"/>
                          </a:solidFill>
                        </a:rPr>
                        <a:t>sí acepto</a:t>
                      </a:r>
                    </a:p>
                    <a:p>
                      <a:r>
                        <a:rPr lang="es-MX" dirty="0">
                          <a:solidFill>
                            <a:srgbClr val="FF0000"/>
                          </a:solidFill>
                        </a:rPr>
                        <a:t>sí iremos</a:t>
                      </a:r>
                    </a:p>
                    <a:p>
                      <a:endParaRPr lang="es-419" dirty="0"/>
                    </a:p>
                  </a:txBody>
                  <a:tcPr/>
                </a:tc>
                <a:extLst>
                  <a:ext uri="{0D108BD9-81ED-4DB2-BD59-A6C34878D82A}">
                    <a16:rowId xmlns:a16="http://schemas.microsoft.com/office/drawing/2014/main" val="4068199730"/>
                  </a:ext>
                </a:extLst>
              </a:tr>
              <a:tr h="406583">
                <a:tc>
                  <a:txBody>
                    <a:bodyPr/>
                    <a:lstStyle/>
                    <a:p>
                      <a:pPr algn="ctr"/>
                      <a:r>
                        <a:rPr lang="es-MX" dirty="0"/>
                        <a:t>de</a:t>
                      </a:r>
                      <a:endParaRPr lang="es-419" dirty="0"/>
                    </a:p>
                  </a:txBody>
                  <a:tcPr/>
                </a:tc>
                <a:tc>
                  <a:txBody>
                    <a:bodyPr/>
                    <a:lstStyle/>
                    <a:p>
                      <a:r>
                        <a:rPr lang="es-MX" sz="1400" dirty="0"/>
                        <a:t>PREPOSICIÓN</a:t>
                      </a:r>
                      <a:endParaRPr lang="es-419" sz="1400" dirty="0"/>
                    </a:p>
                  </a:txBody>
                  <a:tcPr/>
                </a:tc>
                <a:tc>
                  <a:txBody>
                    <a:bodyPr/>
                    <a:lstStyle/>
                    <a:p>
                      <a:pPr algn="just"/>
                      <a:r>
                        <a:rPr lang="es-MX" sz="1200" dirty="0"/>
                        <a:t>Son palabras que funcionan como nexo con otras palabras dentro de una misma oración</a:t>
                      </a:r>
                      <a:endParaRPr lang="es-419" sz="1200" dirty="0"/>
                    </a:p>
                  </a:txBody>
                  <a:tcPr/>
                </a:tc>
                <a:tc>
                  <a:txBody>
                    <a:bodyPr/>
                    <a:lstStyle/>
                    <a:p>
                      <a:pPr algn="ctr"/>
                      <a:r>
                        <a:rPr lang="es-MX" dirty="0"/>
                        <a:t>dé</a:t>
                      </a:r>
                      <a:endParaRPr lang="es-419" dirty="0"/>
                    </a:p>
                  </a:txBody>
                  <a:tcPr/>
                </a:tc>
                <a:tc>
                  <a:txBody>
                    <a:bodyPr/>
                    <a:lstStyle/>
                    <a:p>
                      <a:r>
                        <a:rPr lang="es-MX" sz="1400" dirty="0"/>
                        <a:t>DEL VERBO DAR</a:t>
                      </a:r>
                      <a:endParaRPr lang="es-419" sz="1400" dirty="0"/>
                    </a:p>
                  </a:txBody>
                  <a:tcPr/>
                </a:tc>
                <a:tc>
                  <a:txBody>
                    <a:bodyPr/>
                    <a:lstStyle/>
                    <a:p>
                      <a:pPr algn="just"/>
                      <a:r>
                        <a:rPr lang="es-MX" sz="1600" dirty="0"/>
                        <a:t>Significa entregar u ofrecer algo a alguien</a:t>
                      </a:r>
                      <a:endParaRPr lang="es-419" sz="1600" dirty="0"/>
                    </a:p>
                  </a:txBody>
                  <a:tcPr/>
                </a:tc>
                <a:tc>
                  <a:txBody>
                    <a:bodyPr/>
                    <a:lstStyle/>
                    <a:p>
                      <a:r>
                        <a:rPr lang="es-MX" dirty="0"/>
                        <a:t>De mi parte, espero le </a:t>
                      </a:r>
                      <a:r>
                        <a:rPr lang="es-MX" dirty="0">
                          <a:solidFill>
                            <a:srgbClr val="FF0000"/>
                          </a:solidFill>
                        </a:rPr>
                        <a:t>dé las buenas noticias</a:t>
                      </a:r>
                    </a:p>
                    <a:p>
                      <a:r>
                        <a:rPr lang="es-MX" dirty="0">
                          <a:solidFill>
                            <a:srgbClr val="FF0000"/>
                          </a:solidFill>
                        </a:rPr>
                        <a:t>Quiero que le dé esto de mí parte</a:t>
                      </a:r>
                    </a:p>
                    <a:p>
                      <a:endParaRPr lang="es-419" dirty="0"/>
                    </a:p>
                  </a:txBody>
                  <a:tcPr/>
                </a:tc>
                <a:extLst>
                  <a:ext uri="{0D108BD9-81ED-4DB2-BD59-A6C34878D82A}">
                    <a16:rowId xmlns:a16="http://schemas.microsoft.com/office/drawing/2014/main" val="4198761312"/>
                  </a:ext>
                </a:extLst>
              </a:tr>
              <a:tr h="406583">
                <a:tc>
                  <a:txBody>
                    <a:bodyPr/>
                    <a:lstStyle/>
                    <a:p>
                      <a:pPr algn="ctr"/>
                      <a:endParaRPr lang="es-419" dirty="0"/>
                    </a:p>
                  </a:txBody>
                  <a:tcPr/>
                </a:tc>
                <a:tc>
                  <a:txBody>
                    <a:bodyPr/>
                    <a:lstStyle/>
                    <a:p>
                      <a:endParaRPr lang="es-419" sz="1400" dirty="0"/>
                    </a:p>
                  </a:txBody>
                  <a:tcPr/>
                </a:tc>
                <a:tc>
                  <a:txBody>
                    <a:bodyPr/>
                    <a:lstStyle/>
                    <a:p>
                      <a:endParaRPr lang="es-419" dirty="0"/>
                    </a:p>
                  </a:txBody>
                  <a:tcPr/>
                </a:tc>
                <a:tc>
                  <a:txBody>
                    <a:bodyPr/>
                    <a:lstStyle/>
                    <a:p>
                      <a:pPr algn="ctr"/>
                      <a:endParaRPr lang="es-419" dirty="0"/>
                    </a:p>
                  </a:txBody>
                  <a:tcPr/>
                </a:tc>
                <a:tc>
                  <a:txBody>
                    <a:bodyPr/>
                    <a:lstStyle/>
                    <a:p>
                      <a:endParaRPr lang="es-419" sz="1400" dirty="0"/>
                    </a:p>
                  </a:txBody>
                  <a:tcPr/>
                </a:tc>
                <a:tc>
                  <a:txBody>
                    <a:bodyPr/>
                    <a:lstStyle/>
                    <a:p>
                      <a:endParaRPr lang="es-MX" dirty="0"/>
                    </a:p>
                    <a:p>
                      <a:endParaRPr lang="es-419" dirty="0"/>
                    </a:p>
                    <a:p>
                      <a:endParaRPr lang="es-419" dirty="0"/>
                    </a:p>
                  </a:txBody>
                  <a:tcPr/>
                </a:tc>
                <a:tc>
                  <a:txBody>
                    <a:bodyPr/>
                    <a:lstStyle/>
                    <a:p>
                      <a:endParaRPr lang="es-419" dirty="0"/>
                    </a:p>
                  </a:txBody>
                  <a:tcPr/>
                </a:tc>
                <a:extLst>
                  <a:ext uri="{0D108BD9-81ED-4DB2-BD59-A6C34878D82A}">
                    <a16:rowId xmlns:a16="http://schemas.microsoft.com/office/drawing/2014/main" val="1965864438"/>
                  </a:ext>
                </a:extLst>
              </a:tr>
              <a:tr h="406583">
                <a:tc>
                  <a:txBody>
                    <a:bodyPr/>
                    <a:lstStyle/>
                    <a:p>
                      <a:pPr algn="ctr"/>
                      <a:endParaRPr lang="es-419" dirty="0"/>
                    </a:p>
                  </a:txBody>
                  <a:tcPr/>
                </a:tc>
                <a:tc>
                  <a:txBody>
                    <a:bodyPr/>
                    <a:lstStyle/>
                    <a:p>
                      <a:endParaRPr lang="es-419" sz="1400" dirty="0"/>
                    </a:p>
                  </a:txBody>
                  <a:tcPr/>
                </a:tc>
                <a:tc>
                  <a:txBody>
                    <a:bodyPr/>
                    <a:lstStyle/>
                    <a:p>
                      <a:endParaRPr lang="es-419" dirty="0"/>
                    </a:p>
                  </a:txBody>
                  <a:tcPr/>
                </a:tc>
                <a:tc>
                  <a:txBody>
                    <a:bodyPr/>
                    <a:lstStyle/>
                    <a:p>
                      <a:pPr algn="ctr"/>
                      <a:endParaRPr lang="es-419" dirty="0"/>
                    </a:p>
                  </a:txBody>
                  <a:tcPr/>
                </a:tc>
                <a:tc>
                  <a:txBody>
                    <a:bodyPr/>
                    <a:lstStyle/>
                    <a:p>
                      <a:endParaRPr lang="es-419" sz="1400" dirty="0"/>
                    </a:p>
                  </a:txBody>
                  <a:tcPr/>
                </a:tc>
                <a:tc>
                  <a:txBody>
                    <a:bodyPr/>
                    <a:lstStyle/>
                    <a:p>
                      <a:endParaRPr lang="es-419" dirty="0"/>
                    </a:p>
                  </a:txBody>
                  <a:tcPr/>
                </a:tc>
                <a:tc>
                  <a:txBody>
                    <a:bodyPr/>
                    <a:lstStyle/>
                    <a:p>
                      <a:endParaRPr lang="es-419" dirty="0"/>
                    </a:p>
                  </a:txBody>
                  <a:tcPr/>
                </a:tc>
                <a:extLst>
                  <a:ext uri="{0D108BD9-81ED-4DB2-BD59-A6C34878D82A}">
                    <a16:rowId xmlns:a16="http://schemas.microsoft.com/office/drawing/2014/main" val="3036320844"/>
                  </a:ext>
                </a:extLst>
              </a:tr>
              <a:tr h="495536">
                <a:tc>
                  <a:txBody>
                    <a:bodyPr/>
                    <a:lstStyle/>
                    <a:p>
                      <a:pPr algn="ctr"/>
                      <a:r>
                        <a:rPr lang="es-MX" dirty="0"/>
                        <a:t>aun</a:t>
                      </a:r>
                      <a:endParaRPr lang="es-419" dirty="0"/>
                    </a:p>
                  </a:txBody>
                  <a:tcPr/>
                </a:tc>
                <a:tc>
                  <a:txBody>
                    <a:bodyPr/>
                    <a:lstStyle/>
                    <a:p>
                      <a:r>
                        <a:rPr lang="es-MX" sz="1400" dirty="0"/>
                        <a:t>INCLUSO</a:t>
                      </a:r>
                      <a:endParaRPr lang="es-419" sz="1400" dirty="0"/>
                    </a:p>
                  </a:txBody>
                  <a:tcPr/>
                </a:tc>
                <a:tc>
                  <a:txBody>
                    <a:bodyPr/>
                    <a:lstStyle/>
                    <a:p>
                      <a:endParaRPr lang="es-419" dirty="0"/>
                    </a:p>
                  </a:txBody>
                  <a:tcPr/>
                </a:tc>
                <a:tc>
                  <a:txBody>
                    <a:bodyPr/>
                    <a:lstStyle/>
                    <a:p>
                      <a:pPr algn="ctr"/>
                      <a:r>
                        <a:rPr lang="es-MX" dirty="0"/>
                        <a:t>aún</a:t>
                      </a:r>
                      <a:endParaRPr lang="es-419"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t>TODAVÍA</a:t>
                      </a:r>
                      <a:endParaRPr lang="es-419" sz="1400" dirty="0"/>
                    </a:p>
                    <a:p>
                      <a:endParaRPr lang="es-419" sz="1400" dirty="0"/>
                    </a:p>
                  </a:txBody>
                  <a:tcPr/>
                </a:tc>
                <a:tc>
                  <a:txBody>
                    <a:bodyPr/>
                    <a:lstStyle/>
                    <a:p>
                      <a:endParaRPr lang="es-419" dirty="0"/>
                    </a:p>
                  </a:txBody>
                  <a:tcPr/>
                </a:tc>
                <a:tc>
                  <a:txBody>
                    <a:bodyPr/>
                    <a:lstStyle/>
                    <a:p>
                      <a:r>
                        <a:rPr lang="es-MX" dirty="0"/>
                        <a:t>Vamos a ir aun cuando estamos atrasados</a:t>
                      </a:r>
                    </a:p>
                    <a:p>
                      <a:r>
                        <a:rPr lang="es-MX" dirty="0">
                          <a:solidFill>
                            <a:srgbClr val="FF0000"/>
                          </a:solidFill>
                        </a:rPr>
                        <a:t>Aún estamos esperándote</a:t>
                      </a:r>
                      <a:endParaRPr lang="es-419" dirty="0">
                        <a:solidFill>
                          <a:srgbClr val="FF0000"/>
                        </a:solidFill>
                      </a:endParaRPr>
                    </a:p>
                  </a:txBody>
                  <a:tcPr/>
                </a:tc>
                <a:extLst>
                  <a:ext uri="{0D108BD9-81ED-4DB2-BD59-A6C34878D82A}">
                    <a16:rowId xmlns:a16="http://schemas.microsoft.com/office/drawing/2014/main" val="1604259025"/>
                  </a:ext>
                </a:extLst>
              </a:tr>
            </a:tbl>
          </a:graphicData>
        </a:graphic>
      </p:graphicFrame>
    </p:spTree>
    <p:extLst>
      <p:ext uri="{BB962C8B-B14F-4D97-AF65-F5344CB8AC3E}">
        <p14:creationId xmlns:p14="http://schemas.microsoft.com/office/powerpoint/2010/main" val="2037774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1EA0F-C56C-46BD-BE8E-52B59AA85B19}"/>
              </a:ext>
            </a:extLst>
          </p:cNvPr>
          <p:cNvSpPr>
            <a:spLocks noGrp="1"/>
          </p:cNvSpPr>
          <p:nvPr>
            <p:ph type="title"/>
          </p:nvPr>
        </p:nvSpPr>
        <p:spPr>
          <a:xfrm>
            <a:off x="1687986" y="157213"/>
            <a:ext cx="8596668" cy="612808"/>
          </a:xfrm>
        </p:spPr>
        <p:txBody>
          <a:bodyPr>
            <a:normAutofit fontScale="90000"/>
          </a:bodyPr>
          <a:lstStyle/>
          <a:p>
            <a:pPr algn="ctr"/>
            <a:r>
              <a:rPr lang="es-MX" dirty="0"/>
              <a:t>La sílaba tónica</a:t>
            </a:r>
            <a:endParaRPr lang="es-419" dirty="0"/>
          </a:p>
        </p:txBody>
      </p:sp>
      <p:pic>
        <p:nvPicPr>
          <p:cNvPr id="4" name="Marcador de contenido 3">
            <a:extLst>
              <a:ext uri="{FF2B5EF4-FFF2-40B4-BE49-F238E27FC236}">
                <a16:creationId xmlns:a16="http://schemas.microsoft.com/office/drawing/2014/main" id="{2B780D9E-CAA3-421C-80BF-E395CE8307E1}"/>
              </a:ext>
            </a:extLst>
          </p:cNvPr>
          <p:cNvPicPr>
            <a:picLocks noGrp="1" noChangeAspect="1"/>
          </p:cNvPicPr>
          <p:nvPr>
            <p:ph idx="1"/>
          </p:nvPr>
        </p:nvPicPr>
        <p:blipFill rotWithShape="1">
          <a:blip r:embed="rId2"/>
          <a:srcRect b="3227"/>
          <a:stretch/>
        </p:blipFill>
        <p:spPr>
          <a:xfrm>
            <a:off x="2758160" y="894665"/>
            <a:ext cx="8874726" cy="4830932"/>
          </a:xfrm>
          <a:prstGeom prst="rect">
            <a:avLst/>
          </a:prstGeom>
        </p:spPr>
      </p:pic>
      <p:sp>
        <p:nvSpPr>
          <p:cNvPr id="3" name="Elipse 2">
            <a:extLst>
              <a:ext uri="{FF2B5EF4-FFF2-40B4-BE49-F238E27FC236}">
                <a16:creationId xmlns:a16="http://schemas.microsoft.com/office/drawing/2014/main" id="{97DDA9B7-57E1-4FF7-9EC1-6252FAD6074D}"/>
              </a:ext>
            </a:extLst>
          </p:cNvPr>
          <p:cNvSpPr/>
          <p:nvPr/>
        </p:nvSpPr>
        <p:spPr>
          <a:xfrm>
            <a:off x="202649" y="1720997"/>
            <a:ext cx="2555511" cy="1135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n w="0"/>
                <a:solidFill>
                  <a:schemeClr val="tx1"/>
                </a:solidFill>
                <a:effectLst>
                  <a:outerShdw blurRad="38100" dist="19050" dir="2700000" algn="tl" rotWithShape="0">
                    <a:schemeClr val="dk1">
                      <a:alpha val="40000"/>
                    </a:schemeClr>
                  </a:outerShdw>
                </a:effectLst>
              </a:rPr>
              <a:t>SOBREANTEPENÚLTIMA</a:t>
            </a:r>
          </a:p>
          <a:p>
            <a:pPr algn="ctr"/>
            <a:r>
              <a:rPr lang="es-MX" dirty="0">
                <a:ln w="0"/>
                <a:solidFill>
                  <a:schemeClr val="tx1"/>
                </a:solidFill>
                <a:effectLst>
                  <a:outerShdw blurRad="38100" dist="19050" dir="2700000" algn="tl" rotWithShape="0">
                    <a:schemeClr val="dk1">
                      <a:alpha val="40000"/>
                    </a:schemeClr>
                  </a:outerShdw>
                </a:effectLst>
              </a:rPr>
              <a:t>SÍLABA</a:t>
            </a:r>
            <a:endParaRPr lang="es-419" dirty="0">
              <a:ln w="0"/>
              <a:solidFill>
                <a:schemeClr val="tx1"/>
              </a:solidFill>
              <a:effectLst>
                <a:outerShdw blurRad="38100" dist="19050" dir="2700000" algn="tl" rotWithShape="0">
                  <a:schemeClr val="dk1">
                    <a:alpha val="40000"/>
                  </a:schemeClr>
                </a:outerShdw>
              </a:effectLst>
            </a:endParaRPr>
          </a:p>
        </p:txBody>
      </p:sp>
      <p:sp>
        <p:nvSpPr>
          <p:cNvPr id="6" name="Flecha: hacia la izquierda 5">
            <a:extLst>
              <a:ext uri="{FF2B5EF4-FFF2-40B4-BE49-F238E27FC236}">
                <a16:creationId xmlns:a16="http://schemas.microsoft.com/office/drawing/2014/main" id="{4097E81A-0596-42DD-9A9B-81284BFD6255}"/>
              </a:ext>
            </a:extLst>
          </p:cNvPr>
          <p:cNvSpPr/>
          <p:nvPr/>
        </p:nvSpPr>
        <p:spPr>
          <a:xfrm rot="19085513">
            <a:off x="571452" y="2787217"/>
            <a:ext cx="522262" cy="3835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aphicFrame>
        <p:nvGraphicFramePr>
          <p:cNvPr id="8" name="Tabla 8">
            <a:extLst>
              <a:ext uri="{FF2B5EF4-FFF2-40B4-BE49-F238E27FC236}">
                <a16:creationId xmlns:a16="http://schemas.microsoft.com/office/drawing/2014/main" id="{3B75F32E-C3D4-4C12-AE94-69466DB9F8F6}"/>
              </a:ext>
            </a:extLst>
          </p:cNvPr>
          <p:cNvGraphicFramePr>
            <a:graphicFrameLocks noGrp="1"/>
          </p:cNvGraphicFramePr>
          <p:nvPr>
            <p:extLst>
              <p:ext uri="{D42A27DB-BD31-4B8C-83A1-F6EECF244321}">
                <p14:modId xmlns:p14="http://schemas.microsoft.com/office/powerpoint/2010/main" val="84308352"/>
              </p:ext>
            </p:extLst>
          </p:nvPr>
        </p:nvGraphicFramePr>
        <p:xfrm>
          <a:off x="312816" y="3253336"/>
          <a:ext cx="2738392" cy="383091"/>
        </p:xfrm>
        <a:graphic>
          <a:graphicData uri="http://schemas.openxmlformats.org/drawingml/2006/table">
            <a:tbl>
              <a:tblPr firstRow="1" bandRow="1">
                <a:tableStyleId>{5940675A-B579-460E-94D1-54222C63F5DA}</a:tableStyleId>
              </a:tblPr>
              <a:tblGrid>
                <a:gridCol w="684598">
                  <a:extLst>
                    <a:ext uri="{9D8B030D-6E8A-4147-A177-3AD203B41FA5}">
                      <a16:colId xmlns:a16="http://schemas.microsoft.com/office/drawing/2014/main" val="3583011146"/>
                    </a:ext>
                  </a:extLst>
                </a:gridCol>
                <a:gridCol w="684598">
                  <a:extLst>
                    <a:ext uri="{9D8B030D-6E8A-4147-A177-3AD203B41FA5}">
                      <a16:colId xmlns:a16="http://schemas.microsoft.com/office/drawing/2014/main" val="2117693351"/>
                    </a:ext>
                  </a:extLst>
                </a:gridCol>
                <a:gridCol w="684598">
                  <a:extLst>
                    <a:ext uri="{9D8B030D-6E8A-4147-A177-3AD203B41FA5}">
                      <a16:colId xmlns:a16="http://schemas.microsoft.com/office/drawing/2014/main" val="2904228278"/>
                    </a:ext>
                  </a:extLst>
                </a:gridCol>
                <a:gridCol w="684598">
                  <a:extLst>
                    <a:ext uri="{9D8B030D-6E8A-4147-A177-3AD203B41FA5}">
                      <a16:colId xmlns:a16="http://schemas.microsoft.com/office/drawing/2014/main" val="574528606"/>
                    </a:ext>
                  </a:extLst>
                </a:gridCol>
              </a:tblGrid>
              <a:tr h="383091">
                <a:tc>
                  <a:txBody>
                    <a:bodyPr/>
                    <a:lstStyle/>
                    <a:p>
                      <a:endParaRPr lang="es-419" dirty="0">
                        <a:solidFill>
                          <a:srgbClr val="FF0000"/>
                        </a:solidFill>
                        <a:highlight>
                          <a:srgbClr val="FF0000"/>
                        </a:highlight>
                      </a:endParaRPr>
                    </a:p>
                  </a:txBody>
                  <a:tcPr/>
                </a:tc>
                <a:tc>
                  <a:txBody>
                    <a:bodyPr/>
                    <a:lstStyle/>
                    <a:p>
                      <a:endParaRPr lang="es-419"/>
                    </a:p>
                  </a:txBody>
                  <a:tcPr/>
                </a:tc>
                <a:tc>
                  <a:txBody>
                    <a:bodyPr/>
                    <a:lstStyle/>
                    <a:p>
                      <a:endParaRPr lang="es-419"/>
                    </a:p>
                  </a:txBody>
                  <a:tcPr/>
                </a:tc>
                <a:tc>
                  <a:txBody>
                    <a:bodyPr/>
                    <a:lstStyle/>
                    <a:p>
                      <a:endParaRPr lang="es-419" dirty="0"/>
                    </a:p>
                  </a:txBody>
                  <a:tcPr/>
                </a:tc>
                <a:extLst>
                  <a:ext uri="{0D108BD9-81ED-4DB2-BD59-A6C34878D82A}">
                    <a16:rowId xmlns:a16="http://schemas.microsoft.com/office/drawing/2014/main" val="2986996691"/>
                  </a:ext>
                </a:extLst>
              </a:tr>
            </a:tbl>
          </a:graphicData>
        </a:graphic>
      </p:graphicFrame>
      <p:sp>
        <p:nvSpPr>
          <p:cNvPr id="9" name="CuadroTexto 8">
            <a:extLst>
              <a:ext uri="{FF2B5EF4-FFF2-40B4-BE49-F238E27FC236}">
                <a16:creationId xmlns:a16="http://schemas.microsoft.com/office/drawing/2014/main" id="{BA0467E0-8945-4537-8B77-BF9DF38C2899}"/>
              </a:ext>
            </a:extLst>
          </p:cNvPr>
          <p:cNvSpPr txBox="1"/>
          <p:nvPr/>
        </p:nvSpPr>
        <p:spPr>
          <a:xfrm>
            <a:off x="510139" y="4032985"/>
            <a:ext cx="1886816" cy="1477328"/>
          </a:xfrm>
          <a:prstGeom prst="rect">
            <a:avLst/>
          </a:prstGeom>
          <a:noFill/>
        </p:spPr>
        <p:txBody>
          <a:bodyPr wrap="square" rtlCol="0">
            <a:spAutoFit/>
          </a:bodyPr>
          <a:lstStyle/>
          <a:p>
            <a:r>
              <a:rPr lang="es-MX" dirty="0">
                <a:highlight>
                  <a:srgbClr val="00FFFF"/>
                </a:highlight>
              </a:rPr>
              <a:t>Ejemplos:</a:t>
            </a:r>
          </a:p>
          <a:p>
            <a:endParaRPr lang="es-MX" dirty="0"/>
          </a:p>
          <a:p>
            <a:r>
              <a:rPr lang="es-MX" dirty="0" err="1"/>
              <a:t>Fá</a:t>
            </a:r>
            <a:r>
              <a:rPr lang="es-MX" dirty="0"/>
              <a:t>-</a:t>
            </a:r>
            <a:r>
              <a:rPr lang="es-MX" dirty="0" err="1"/>
              <a:t>cil</a:t>
            </a:r>
            <a:r>
              <a:rPr lang="es-MX" dirty="0"/>
              <a:t>-</a:t>
            </a:r>
            <a:r>
              <a:rPr lang="es-MX" dirty="0" err="1"/>
              <a:t>men</a:t>
            </a:r>
            <a:r>
              <a:rPr lang="es-MX" dirty="0"/>
              <a:t>-te</a:t>
            </a:r>
          </a:p>
          <a:p>
            <a:endParaRPr lang="es-MX" dirty="0"/>
          </a:p>
          <a:p>
            <a:r>
              <a:rPr lang="es-MX" dirty="0" err="1"/>
              <a:t>Di-fí-cil-men-te</a:t>
            </a:r>
            <a:endParaRPr lang="es-419" dirty="0"/>
          </a:p>
        </p:txBody>
      </p:sp>
      <p:pic>
        <p:nvPicPr>
          <p:cNvPr id="12" name="Imagen 11">
            <a:extLst>
              <a:ext uri="{FF2B5EF4-FFF2-40B4-BE49-F238E27FC236}">
                <a16:creationId xmlns:a16="http://schemas.microsoft.com/office/drawing/2014/main" id="{2FE60A0C-F42D-4A1D-89DD-858E52BAB751}"/>
              </a:ext>
            </a:extLst>
          </p:cNvPr>
          <p:cNvPicPr>
            <a:picLocks noChangeAspect="1"/>
          </p:cNvPicPr>
          <p:nvPr/>
        </p:nvPicPr>
        <p:blipFill>
          <a:blip r:embed="rId3"/>
          <a:stretch>
            <a:fillRect/>
          </a:stretch>
        </p:blipFill>
        <p:spPr>
          <a:xfrm>
            <a:off x="292972" y="3253335"/>
            <a:ext cx="693706" cy="383091"/>
          </a:xfrm>
          <a:prstGeom prst="rect">
            <a:avLst/>
          </a:prstGeom>
        </p:spPr>
      </p:pic>
    </p:spTree>
    <p:extLst>
      <p:ext uri="{BB962C8B-B14F-4D97-AF65-F5344CB8AC3E}">
        <p14:creationId xmlns:p14="http://schemas.microsoft.com/office/powerpoint/2010/main" val="736322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DEB55-02F5-40E3-A4BE-D12683AC1381}"/>
              </a:ext>
            </a:extLst>
          </p:cNvPr>
          <p:cNvSpPr>
            <a:spLocks noGrp="1"/>
          </p:cNvSpPr>
          <p:nvPr>
            <p:ph type="title"/>
          </p:nvPr>
        </p:nvSpPr>
        <p:spPr>
          <a:xfrm>
            <a:off x="1456980" y="75400"/>
            <a:ext cx="8596668" cy="1320800"/>
          </a:xfrm>
        </p:spPr>
        <p:txBody>
          <a:bodyPr>
            <a:normAutofit/>
          </a:bodyPr>
          <a:lstStyle/>
          <a:p>
            <a:pPr algn="ctr"/>
            <a:r>
              <a:rPr lang="es-ES" sz="3600" dirty="0">
                <a:effectLst/>
                <a:latin typeface="Century Gothic" panose="020B0502020202020204" pitchFamily="34" charset="0"/>
                <a:ea typeface="Calibri" panose="020F0502020204030204" pitchFamily="34" charset="0"/>
                <a:cs typeface="Times New Roman" panose="02020603050405020304" pitchFamily="18" charset="0"/>
              </a:rPr>
              <a:t>ORTOGRAFÍA ACENTUAL</a:t>
            </a:r>
            <a:endParaRPr lang="es-419" sz="7200" dirty="0"/>
          </a:p>
        </p:txBody>
      </p:sp>
      <p:sp>
        <p:nvSpPr>
          <p:cNvPr id="3" name="Marcador de contenido 2">
            <a:extLst>
              <a:ext uri="{FF2B5EF4-FFF2-40B4-BE49-F238E27FC236}">
                <a16:creationId xmlns:a16="http://schemas.microsoft.com/office/drawing/2014/main" id="{E5A51551-DDE0-4DAC-B950-90DAD9A55DFB}"/>
              </a:ext>
            </a:extLst>
          </p:cNvPr>
          <p:cNvSpPr>
            <a:spLocks noGrp="1"/>
          </p:cNvSpPr>
          <p:nvPr>
            <p:ph idx="1"/>
          </p:nvPr>
        </p:nvSpPr>
        <p:spPr>
          <a:xfrm>
            <a:off x="404261" y="712269"/>
            <a:ext cx="11319310" cy="6217919"/>
          </a:xfrm>
        </p:spPr>
        <p:txBody>
          <a:bodyPr>
            <a:normAutofit/>
          </a:bodyPr>
          <a:lstStyle/>
          <a:p>
            <a:pPr marL="0" indent="0" algn="just">
              <a:buNone/>
            </a:pPr>
            <a:endParaRPr lang="es-MX" sz="2000" dirty="0"/>
          </a:p>
          <a:p>
            <a:pPr marL="0" indent="0" algn="just">
              <a:buNone/>
            </a:pPr>
            <a:r>
              <a:rPr lang="es-MX" sz="2400" dirty="0"/>
              <a:t>La acentuación ortográfica se refiere al uso adecuado de los acentos en las palabras, de acuerdo con las reglas gramaticales de cada idioma. En el caso del español, existen reglas específicas para determinar cuándo se deben utilizar los acentos ortográficos.</a:t>
            </a:r>
          </a:p>
          <a:p>
            <a:pPr marL="0" indent="0" algn="just">
              <a:buNone/>
            </a:pPr>
            <a:r>
              <a:rPr lang="es-MX" sz="2400" dirty="0"/>
              <a:t>Aquí se presento algunas de las reglas más comunes de acentuación a nivel acentual en español:</a:t>
            </a:r>
          </a:p>
          <a:p>
            <a:pPr marL="0" indent="0" algn="just">
              <a:buNone/>
            </a:pPr>
            <a:r>
              <a:rPr lang="es-MX" sz="2400" u="sng" dirty="0">
                <a:solidFill>
                  <a:srgbClr val="FF0000"/>
                </a:solidFill>
              </a:rPr>
              <a:t>Acento y tilde en palabras agudas</a:t>
            </a:r>
            <a:r>
              <a:rPr lang="es-MX" sz="2400" dirty="0"/>
              <a:t>: </a:t>
            </a:r>
          </a:p>
          <a:p>
            <a:pPr marL="0" indent="0" algn="just">
              <a:buNone/>
            </a:pPr>
            <a:endParaRPr lang="es-MX" sz="2400" dirty="0"/>
          </a:p>
          <a:p>
            <a:pPr marL="0" indent="0" algn="just">
              <a:buNone/>
            </a:pPr>
            <a:r>
              <a:rPr lang="es-MX" sz="2400" dirty="0"/>
              <a:t>Acento			</a:t>
            </a:r>
            <a:r>
              <a:rPr lang="es-MX" dirty="0"/>
              <a:t>El acento se refiere al énfasis o mayor fuerza con la que se pronuncia una sílaba en 						una palabra</a:t>
            </a:r>
            <a:endParaRPr lang="es-MX" sz="2400" dirty="0"/>
          </a:p>
          <a:p>
            <a:pPr marL="0" indent="0" algn="just">
              <a:buNone/>
            </a:pPr>
            <a:r>
              <a:rPr lang="es-MX" sz="2400" dirty="0"/>
              <a:t>Tilde			</a:t>
            </a:r>
            <a:r>
              <a:rPr lang="es-MX" dirty="0"/>
              <a:t> La tilde es un signo ortográfico que se coloca sobre una vocal para indicar que la sílaba  				 tónica de una palabra no sigue las reglas de acentuación habituales.</a:t>
            </a:r>
          </a:p>
          <a:p>
            <a:pPr marL="0" indent="0" algn="just">
              <a:buNone/>
            </a:pPr>
            <a:endParaRPr lang="es-MX" sz="2000" dirty="0"/>
          </a:p>
          <a:p>
            <a:endParaRPr lang="es-MX" dirty="0"/>
          </a:p>
          <a:p>
            <a:endParaRPr lang="es-MX" dirty="0"/>
          </a:p>
          <a:p>
            <a:endParaRPr lang="es-MX" dirty="0"/>
          </a:p>
          <a:p>
            <a:endParaRPr lang="es-419" dirty="0"/>
          </a:p>
        </p:txBody>
      </p:sp>
      <p:sp>
        <p:nvSpPr>
          <p:cNvPr id="4" name="Flecha: a la derecha 3">
            <a:extLst>
              <a:ext uri="{FF2B5EF4-FFF2-40B4-BE49-F238E27FC236}">
                <a16:creationId xmlns:a16="http://schemas.microsoft.com/office/drawing/2014/main" id="{22CA5973-A5E8-4FCD-BE51-A4A8B13CE0FA}"/>
              </a:ext>
            </a:extLst>
          </p:cNvPr>
          <p:cNvSpPr/>
          <p:nvPr/>
        </p:nvSpPr>
        <p:spPr>
          <a:xfrm>
            <a:off x="1841990" y="4841508"/>
            <a:ext cx="776081" cy="48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Flecha: a la derecha 4">
            <a:extLst>
              <a:ext uri="{FF2B5EF4-FFF2-40B4-BE49-F238E27FC236}">
                <a16:creationId xmlns:a16="http://schemas.microsoft.com/office/drawing/2014/main" id="{3674B057-340B-447A-8180-9FF32C5A95C5}"/>
              </a:ext>
            </a:extLst>
          </p:cNvPr>
          <p:cNvSpPr/>
          <p:nvPr/>
        </p:nvSpPr>
        <p:spPr>
          <a:xfrm>
            <a:off x="1456980" y="5616877"/>
            <a:ext cx="776081" cy="48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075757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E0C7A-699A-4849-B4E8-2C1D77737A30}"/>
              </a:ext>
            </a:extLst>
          </p:cNvPr>
          <p:cNvSpPr>
            <a:spLocks noGrp="1"/>
          </p:cNvSpPr>
          <p:nvPr>
            <p:ph type="title"/>
          </p:nvPr>
        </p:nvSpPr>
        <p:spPr>
          <a:xfrm>
            <a:off x="4248306" y="701134"/>
            <a:ext cx="3115020" cy="713779"/>
          </a:xfrm>
        </p:spPr>
        <p:txBody>
          <a:bodyPr/>
          <a:lstStyle/>
          <a:p>
            <a:r>
              <a:rPr lang="es-419" dirty="0"/>
              <a:t>FLASH JOB</a:t>
            </a:r>
          </a:p>
        </p:txBody>
      </p:sp>
      <p:sp>
        <p:nvSpPr>
          <p:cNvPr id="3" name="Marcador de contenido 2">
            <a:extLst>
              <a:ext uri="{FF2B5EF4-FFF2-40B4-BE49-F238E27FC236}">
                <a16:creationId xmlns:a16="http://schemas.microsoft.com/office/drawing/2014/main" id="{272DE702-FE7D-4209-82D2-BEBAD499F9FF}"/>
              </a:ext>
            </a:extLst>
          </p:cNvPr>
          <p:cNvSpPr>
            <a:spLocks noGrp="1"/>
          </p:cNvSpPr>
          <p:nvPr>
            <p:ph idx="1"/>
          </p:nvPr>
        </p:nvSpPr>
        <p:spPr/>
        <p:txBody>
          <a:bodyPr>
            <a:normAutofit/>
          </a:bodyPr>
          <a:lstStyle/>
          <a:p>
            <a:pPr algn="just"/>
            <a:r>
              <a:rPr lang="es-MX" sz="2000" dirty="0"/>
              <a:t>Elaborar a mano 20 palabas que contenga:</a:t>
            </a:r>
          </a:p>
          <a:p>
            <a:pPr algn="just"/>
            <a:r>
              <a:rPr lang="es-MX" sz="2000" dirty="0"/>
              <a:t>Hiato</a:t>
            </a:r>
          </a:p>
          <a:p>
            <a:pPr algn="just"/>
            <a:r>
              <a:rPr lang="es-MX" sz="2000" dirty="0"/>
              <a:t>Diptongo</a:t>
            </a:r>
          </a:p>
          <a:p>
            <a:pPr algn="just"/>
            <a:r>
              <a:rPr lang="es-MX" sz="2000" dirty="0"/>
              <a:t>Triptongo</a:t>
            </a:r>
          </a:p>
          <a:p>
            <a:pPr algn="just"/>
            <a:r>
              <a:rPr lang="es-MX" sz="2000" dirty="0"/>
              <a:t>Tomar en cuenta las recomendaciones para la entrega</a:t>
            </a:r>
          </a:p>
          <a:p>
            <a:pPr marL="0" indent="0" algn="just">
              <a:buNone/>
            </a:pPr>
            <a:r>
              <a:rPr lang="es-MX" sz="2000" dirty="0"/>
              <a:t> vamos a pausar por un momento nuestro celular y computador y mediante el uso les reto a utilizar un diccionario para buscar las palabras</a:t>
            </a:r>
            <a:endParaRPr lang="es-419" sz="2000" dirty="0"/>
          </a:p>
        </p:txBody>
      </p:sp>
      <p:pic>
        <p:nvPicPr>
          <p:cNvPr id="4" name="Imagen 3">
            <a:extLst>
              <a:ext uri="{FF2B5EF4-FFF2-40B4-BE49-F238E27FC236}">
                <a16:creationId xmlns:a16="http://schemas.microsoft.com/office/drawing/2014/main" id="{E35DAC09-03AC-4296-A176-9E87E6DBDCD0}"/>
              </a:ext>
            </a:extLst>
          </p:cNvPr>
          <p:cNvPicPr>
            <a:picLocks noChangeAspect="1"/>
          </p:cNvPicPr>
          <p:nvPr/>
        </p:nvPicPr>
        <p:blipFill>
          <a:blip r:embed="rId2"/>
          <a:stretch>
            <a:fillRect/>
          </a:stretch>
        </p:blipFill>
        <p:spPr>
          <a:xfrm>
            <a:off x="9445692" y="3157721"/>
            <a:ext cx="2576262" cy="3439443"/>
          </a:xfrm>
          <a:prstGeom prst="rect">
            <a:avLst/>
          </a:prstGeom>
        </p:spPr>
      </p:pic>
    </p:spTree>
    <p:extLst>
      <p:ext uri="{BB962C8B-B14F-4D97-AF65-F5344CB8AC3E}">
        <p14:creationId xmlns:p14="http://schemas.microsoft.com/office/powerpoint/2010/main" val="4247982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35F43B-452A-40AD-951E-168C19B6D671}"/>
              </a:ext>
            </a:extLst>
          </p:cNvPr>
          <p:cNvSpPr>
            <a:spLocks noGrp="1"/>
          </p:cNvSpPr>
          <p:nvPr>
            <p:ph idx="1"/>
          </p:nvPr>
        </p:nvSpPr>
        <p:spPr>
          <a:xfrm>
            <a:off x="677333" y="952901"/>
            <a:ext cx="11094363" cy="5088461"/>
          </a:xfrm>
        </p:spPr>
        <p:txBody>
          <a:bodyPr>
            <a:normAutofit/>
          </a:bodyPr>
          <a:lstStyle/>
          <a:p>
            <a:pPr marL="0" indent="0" algn="just">
              <a:buNone/>
            </a:pPr>
            <a:r>
              <a:rPr lang="es-MX" sz="2800" dirty="0">
                <a:solidFill>
                  <a:srgbClr val="FF0000"/>
                </a:solidFill>
              </a:rPr>
              <a:t>LAS PALABRAS AGUDAS (OXÍTONAS)</a:t>
            </a:r>
          </a:p>
          <a:p>
            <a:pPr algn="just"/>
            <a:r>
              <a:rPr lang="es-MX" sz="2800" dirty="0"/>
              <a:t>Llevan acento en la última sílaba y se les marca la tilde a aquellas que terminan en n, s y vocal, pero si terminan en -s precedida de otra consonante, se escriben sin tilde, dicho de otro modo, cada una de ellas levará el golpe de voz más marcado en una de sus sílabas ejemplo robots.</a:t>
            </a:r>
          </a:p>
          <a:p>
            <a:pPr algn="just"/>
            <a:r>
              <a:rPr lang="es-MX" sz="2800" dirty="0"/>
              <a:t>Una palabra siempre va a llevar una acentuación, pero no siempre va a llevar tilde o acento ortográfico, a palabra siempre va a contar con una sílaba tónica (es la sílaba que lleva el acento prosódico en una palabra) sobre la que recaiga la fuerza de la voz, pero no tienen por qué llevar un acento de tipo ortográfico.</a:t>
            </a:r>
          </a:p>
          <a:p>
            <a:endParaRPr lang="es-419" dirty="0"/>
          </a:p>
        </p:txBody>
      </p:sp>
    </p:spTree>
    <p:extLst>
      <p:ext uri="{BB962C8B-B14F-4D97-AF65-F5344CB8AC3E}">
        <p14:creationId xmlns:p14="http://schemas.microsoft.com/office/powerpoint/2010/main" val="1856441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7554E-43E3-4D90-BCA5-CE57F1A86D8C}"/>
              </a:ext>
            </a:extLst>
          </p:cNvPr>
          <p:cNvSpPr>
            <a:spLocks noGrp="1"/>
          </p:cNvSpPr>
          <p:nvPr>
            <p:ph type="title"/>
          </p:nvPr>
        </p:nvSpPr>
        <p:spPr>
          <a:xfrm>
            <a:off x="1572483" y="189111"/>
            <a:ext cx="8596668" cy="543110"/>
          </a:xfrm>
        </p:spPr>
        <p:txBody>
          <a:bodyPr>
            <a:normAutofit fontScale="90000"/>
          </a:bodyPr>
          <a:lstStyle/>
          <a:p>
            <a:r>
              <a:rPr lang="es-MX" dirty="0"/>
              <a:t>ACENTUACIÓN PALABRAS AGUDAS</a:t>
            </a:r>
            <a:endParaRPr lang="es-419" dirty="0"/>
          </a:p>
        </p:txBody>
      </p:sp>
      <p:sp>
        <p:nvSpPr>
          <p:cNvPr id="3" name="Marcador de contenido 2">
            <a:extLst>
              <a:ext uri="{FF2B5EF4-FFF2-40B4-BE49-F238E27FC236}">
                <a16:creationId xmlns:a16="http://schemas.microsoft.com/office/drawing/2014/main" id="{949CF073-924A-478E-8C96-ABA288865158}"/>
              </a:ext>
            </a:extLst>
          </p:cNvPr>
          <p:cNvSpPr>
            <a:spLocks noGrp="1"/>
          </p:cNvSpPr>
          <p:nvPr>
            <p:ph idx="1"/>
          </p:nvPr>
        </p:nvSpPr>
        <p:spPr>
          <a:xfrm>
            <a:off x="677333" y="904776"/>
            <a:ext cx="10757479" cy="5764114"/>
          </a:xfrm>
        </p:spPr>
        <p:txBody>
          <a:bodyPr>
            <a:normAutofit lnSpcReduction="10000"/>
          </a:bodyPr>
          <a:lstStyle/>
          <a:p>
            <a:pPr marL="0" indent="0">
              <a:buNone/>
            </a:pPr>
            <a:endParaRPr lang="es-MX" dirty="0"/>
          </a:p>
          <a:p>
            <a:pPr marL="0" indent="0">
              <a:buNone/>
            </a:pPr>
            <a:endParaRPr lang="es-MX" dirty="0"/>
          </a:p>
          <a:p>
            <a:pPr marL="0" indent="0">
              <a:buNone/>
            </a:pPr>
            <a:endParaRPr lang="es-MX" dirty="0"/>
          </a:p>
          <a:p>
            <a:pPr marL="0" indent="0">
              <a:buNone/>
            </a:pPr>
            <a:r>
              <a:rPr lang="es-MX" dirty="0"/>
              <a:t>SI ACABAN EN:</a:t>
            </a:r>
          </a:p>
          <a:p>
            <a:pPr marL="0" indent="0">
              <a:buNone/>
            </a:pPr>
            <a:endParaRPr lang="es-MX" dirty="0"/>
          </a:p>
          <a:p>
            <a:pPr marL="0" indent="0">
              <a:buNone/>
            </a:pPr>
            <a:endParaRPr lang="es-MX" dirty="0"/>
          </a:p>
          <a:p>
            <a:pPr marL="0" indent="0">
              <a:buNone/>
            </a:pPr>
            <a:endParaRPr lang="es-MX" dirty="0"/>
          </a:p>
          <a:p>
            <a:pPr marL="0" indent="0">
              <a:buNone/>
            </a:pPr>
            <a:r>
              <a:rPr lang="es-MX" dirty="0"/>
              <a:t>EXCEPCIONES			    -monosílabas	    sol, (son, pan, dos, fue, fui, vio, dio) al ser monosílaba no                       									    se acentúa </a:t>
            </a:r>
          </a:p>
          <a:p>
            <a:pPr marL="0" indent="0">
              <a:buNone/>
            </a:pPr>
            <a:endParaRPr lang="es-MX" dirty="0"/>
          </a:p>
          <a:p>
            <a:pPr marL="0" indent="0">
              <a:buNone/>
            </a:pPr>
            <a:r>
              <a:rPr lang="es-MX" dirty="0"/>
              <a:t>					    -terminadas en n o s precedidas      robots, zigzags</a:t>
            </a:r>
          </a:p>
          <a:p>
            <a:pPr marL="0" indent="0">
              <a:buNone/>
            </a:pPr>
            <a:r>
              <a:rPr lang="es-MX" dirty="0"/>
              <a:t>					     por una consonante</a:t>
            </a:r>
          </a:p>
          <a:p>
            <a:pPr marL="0" indent="0">
              <a:buNone/>
            </a:pPr>
            <a:endParaRPr lang="es-MX" dirty="0"/>
          </a:p>
          <a:p>
            <a:pPr marL="0" indent="0">
              <a:buNone/>
            </a:pPr>
            <a:r>
              <a:rPr lang="es-MX" dirty="0"/>
              <a:t>					    - terminadas en y                  soy, hoy, rey</a:t>
            </a:r>
          </a:p>
          <a:p>
            <a:pPr marL="0" indent="0">
              <a:buNone/>
            </a:pPr>
            <a:r>
              <a:rPr lang="es-MX" dirty="0"/>
              <a:t>		</a:t>
            </a:r>
            <a:endParaRPr lang="es-419" dirty="0"/>
          </a:p>
        </p:txBody>
      </p:sp>
      <p:sp>
        <p:nvSpPr>
          <p:cNvPr id="4" name="Abrir llave 3">
            <a:extLst>
              <a:ext uri="{FF2B5EF4-FFF2-40B4-BE49-F238E27FC236}">
                <a16:creationId xmlns:a16="http://schemas.microsoft.com/office/drawing/2014/main" id="{BA6AAD01-53D4-4D22-8249-42FCDC789B49}"/>
              </a:ext>
            </a:extLst>
          </p:cNvPr>
          <p:cNvSpPr/>
          <p:nvPr/>
        </p:nvSpPr>
        <p:spPr>
          <a:xfrm>
            <a:off x="2729534" y="1616154"/>
            <a:ext cx="519764" cy="1320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7" name="Abrir llave 6">
            <a:extLst>
              <a:ext uri="{FF2B5EF4-FFF2-40B4-BE49-F238E27FC236}">
                <a16:creationId xmlns:a16="http://schemas.microsoft.com/office/drawing/2014/main" id="{F422BD3E-9241-471C-8E6C-4DFC640C5C47}"/>
              </a:ext>
            </a:extLst>
          </p:cNvPr>
          <p:cNvSpPr/>
          <p:nvPr/>
        </p:nvSpPr>
        <p:spPr>
          <a:xfrm>
            <a:off x="2762451" y="3689349"/>
            <a:ext cx="519764" cy="26729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9" name="CuadroTexto 8">
            <a:extLst>
              <a:ext uri="{FF2B5EF4-FFF2-40B4-BE49-F238E27FC236}">
                <a16:creationId xmlns:a16="http://schemas.microsoft.com/office/drawing/2014/main" id="{FD5D75F1-DE52-435A-B69F-68FE4E6417F6}"/>
              </a:ext>
            </a:extLst>
          </p:cNvPr>
          <p:cNvSpPr txBox="1"/>
          <p:nvPr/>
        </p:nvSpPr>
        <p:spPr>
          <a:xfrm>
            <a:off x="3205213" y="1571400"/>
            <a:ext cx="1318661" cy="1200329"/>
          </a:xfrm>
          <a:prstGeom prst="rect">
            <a:avLst/>
          </a:prstGeom>
          <a:noFill/>
        </p:spPr>
        <p:txBody>
          <a:bodyPr wrap="square" rtlCol="0">
            <a:spAutoFit/>
          </a:bodyPr>
          <a:lstStyle/>
          <a:p>
            <a:pPr marL="285750" indent="-285750">
              <a:buFontTx/>
              <a:buChar char="-"/>
            </a:pPr>
            <a:r>
              <a:rPr lang="es-MX" dirty="0"/>
              <a:t>Vocal</a:t>
            </a:r>
          </a:p>
          <a:p>
            <a:pPr marL="285750" indent="-285750">
              <a:buFontTx/>
              <a:buChar char="-"/>
            </a:pPr>
            <a:r>
              <a:rPr lang="es-MX" dirty="0"/>
              <a:t>n</a:t>
            </a:r>
          </a:p>
          <a:p>
            <a:pPr marL="285750" indent="-285750">
              <a:buFontTx/>
              <a:buChar char="-"/>
            </a:pPr>
            <a:r>
              <a:rPr lang="es-MX" dirty="0"/>
              <a:t>s</a:t>
            </a:r>
          </a:p>
          <a:p>
            <a:pPr marL="285750" indent="-285750">
              <a:buFontTx/>
              <a:buChar char="-"/>
            </a:pPr>
            <a:endParaRPr lang="es-419" dirty="0"/>
          </a:p>
        </p:txBody>
      </p:sp>
      <p:sp>
        <p:nvSpPr>
          <p:cNvPr id="10" name="CuadroTexto 9">
            <a:extLst>
              <a:ext uri="{FF2B5EF4-FFF2-40B4-BE49-F238E27FC236}">
                <a16:creationId xmlns:a16="http://schemas.microsoft.com/office/drawing/2014/main" id="{16FAEBC9-6AF2-4DA9-89F8-67E00AEB6133}"/>
              </a:ext>
            </a:extLst>
          </p:cNvPr>
          <p:cNvSpPr txBox="1"/>
          <p:nvPr/>
        </p:nvSpPr>
        <p:spPr>
          <a:xfrm>
            <a:off x="4739671" y="1521489"/>
            <a:ext cx="2589789" cy="369332"/>
          </a:xfrm>
          <a:prstGeom prst="rect">
            <a:avLst/>
          </a:prstGeom>
          <a:noFill/>
        </p:spPr>
        <p:txBody>
          <a:bodyPr wrap="square" rtlCol="0">
            <a:spAutoFit/>
          </a:bodyPr>
          <a:lstStyle/>
          <a:p>
            <a:r>
              <a:rPr lang="es-MX" dirty="0"/>
              <a:t>Cantó, saltó</a:t>
            </a:r>
            <a:endParaRPr lang="es-419" dirty="0"/>
          </a:p>
        </p:txBody>
      </p:sp>
      <p:sp>
        <p:nvSpPr>
          <p:cNvPr id="13" name="CuadroTexto 12">
            <a:extLst>
              <a:ext uri="{FF2B5EF4-FFF2-40B4-BE49-F238E27FC236}">
                <a16:creationId xmlns:a16="http://schemas.microsoft.com/office/drawing/2014/main" id="{9CD60FAA-C694-42AF-BC58-87D8718F5EBC}"/>
              </a:ext>
            </a:extLst>
          </p:cNvPr>
          <p:cNvSpPr txBox="1"/>
          <p:nvPr/>
        </p:nvSpPr>
        <p:spPr>
          <a:xfrm>
            <a:off x="4739671" y="1808212"/>
            <a:ext cx="3253339" cy="369332"/>
          </a:xfrm>
          <a:prstGeom prst="rect">
            <a:avLst/>
          </a:prstGeom>
          <a:noFill/>
        </p:spPr>
        <p:txBody>
          <a:bodyPr wrap="square" rtlCol="0">
            <a:spAutoFit/>
          </a:bodyPr>
          <a:lstStyle/>
          <a:p>
            <a:r>
              <a:rPr lang="es-MX" dirty="0"/>
              <a:t>Cantarán, saltarán</a:t>
            </a:r>
            <a:endParaRPr lang="es-419" dirty="0"/>
          </a:p>
        </p:txBody>
      </p:sp>
      <p:sp>
        <p:nvSpPr>
          <p:cNvPr id="14" name="CuadroTexto 13">
            <a:extLst>
              <a:ext uri="{FF2B5EF4-FFF2-40B4-BE49-F238E27FC236}">
                <a16:creationId xmlns:a16="http://schemas.microsoft.com/office/drawing/2014/main" id="{171291F3-0CFC-475D-96B1-AC27FA60919E}"/>
              </a:ext>
            </a:extLst>
          </p:cNvPr>
          <p:cNvSpPr txBox="1"/>
          <p:nvPr/>
        </p:nvSpPr>
        <p:spPr>
          <a:xfrm>
            <a:off x="4764505" y="2094935"/>
            <a:ext cx="2165684" cy="369332"/>
          </a:xfrm>
          <a:prstGeom prst="rect">
            <a:avLst/>
          </a:prstGeom>
          <a:noFill/>
        </p:spPr>
        <p:txBody>
          <a:bodyPr wrap="square" rtlCol="0">
            <a:spAutoFit/>
          </a:bodyPr>
          <a:lstStyle/>
          <a:p>
            <a:r>
              <a:rPr lang="es-MX" dirty="0"/>
              <a:t>Cantarás, saltarás</a:t>
            </a:r>
            <a:endParaRPr lang="es-419" dirty="0"/>
          </a:p>
        </p:txBody>
      </p:sp>
      <p:sp>
        <p:nvSpPr>
          <p:cNvPr id="5" name="Bocadillo nube: nube 4">
            <a:extLst>
              <a:ext uri="{FF2B5EF4-FFF2-40B4-BE49-F238E27FC236}">
                <a16:creationId xmlns:a16="http://schemas.microsoft.com/office/drawing/2014/main" id="{F904BD6D-4216-4F1D-9512-184399DDE849}"/>
              </a:ext>
            </a:extLst>
          </p:cNvPr>
          <p:cNvSpPr/>
          <p:nvPr/>
        </p:nvSpPr>
        <p:spPr>
          <a:xfrm>
            <a:off x="7767587" y="-43705"/>
            <a:ext cx="4620127" cy="2980659"/>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0" i="0" dirty="0">
                <a:solidFill>
                  <a:schemeClr val="tx1"/>
                </a:solidFill>
                <a:effectLst/>
                <a:latin typeface="Google Sans"/>
              </a:rPr>
              <a:t>Real Academia Española. </a:t>
            </a:r>
          </a:p>
          <a:p>
            <a:pPr algn="ctr"/>
            <a:r>
              <a:rPr lang="es-419" b="0" i="0" dirty="0">
                <a:solidFill>
                  <a:schemeClr val="tx1"/>
                </a:solidFill>
                <a:effectLst/>
                <a:latin typeface="Google Sans"/>
              </a:rPr>
              <a:t>Ya no se tilda la palabra “solo” antes se utilizaba tilde </a:t>
            </a:r>
            <a:r>
              <a:rPr lang="es-419" dirty="0">
                <a:solidFill>
                  <a:schemeClr val="tx1"/>
                </a:solidFill>
                <a:latin typeface="Google Sans"/>
              </a:rPr>
              <a:t>en casos de confusión ejemplo:</a:t>
            </a:r>
          </a:p>
          <a:p>
            <a:pPr algn="ctr"/>
            <a:r>
              <a:rPr lang="es-419" dirty="0">
                <a:solidFill>
                  <a:schemeClr val="tx1"/>
                </a:solidFill>
                <a:latin typeface="Google Sans"/>
              </a:rPr>
              <a:t>Solo de solamente (adverbio)</a:t>
            </a:r>
          </a:p>
          <a:p>
            <a:pPr algn="ctr"/>
            <a:r>
              <a:rPr lang="es-419" dirty="0">
                <a:solidFill>
                  <a:schemeClr val="tx1"/>
                </a:solidFill>
                <a:latin typeface="Google Sans"/>
              </a:rPr>
              <a:t>Solo de soledad (adjetivo)</a:t>
            </a:r>
          </a:p>
          <a:p>
            <a:pPr algn="ctr"/>
            <a:r>
              <a:rPr lang="es-419" b="0" i="0" dirty="0">
                <a:solidFill>
                  <a:schemeClr val="tx1"/>
                </a:solidFill>
                <a:effectLst/>
                <a:latin typeface="Google Sans"/>
              </a:rPr>
              <a:t>por , “guion”.</a:t>
            </a:r>
            <a:endParaRPr lang="es-419" dirty="0">
              <a:solidFill>
                <a:schemeClr val="tx1"/>
              </a:solidFill>
            </a:endParaRPr>
          </a:p>
        </p:txBody>
      </p:sp>
      <p:sp>
        <p:nvSpPr>
          <p:cNvPr id="6" name="Bocadillo nube: nube 5">
            <a:extLst>
              <a:ext uri="{FF2B5EF4-FFF2-40B4-BE49-F238E27FC236}">
                <a16:creationId xmlns:a16="http://schemas.microsoft.com/office/drawing/2014/main" id="{10E7112A-A7BC-4F7E-87D7-B258CDD59BB3}"/>
              </a:ext>
            </a:extLst>
          </p:cNvPr>
          <p:cNvSpPr/>
          <p:nvPr/>
        </p:nvSpPr>
        <p:spPr>
          <a:xfrm>
            <a:off x="8730114" y="3689350"/>
            <a:ext cx="3878981" cy="2781570"/>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0" i="0" dirty="0">
                <a:solidFill>
                  <a:schemeClr val="tx1"/>
                </a:solidFill>
                <a:effectLst/>
                <a:latin typeface="Google Sans"/>
              </a:rPr>
              <a:t>Ya no se tilda la palabra  “guion”, ya que es una palabra monosílaba que presenta diptongo ( 1 vocal abierta y 1 cerrada)</a:t>
            </a:r>
            <a:endParaRPr lang="es-419" dirty="0">
              <a:solidFill>
                <a:schemeClr val="tx1"/>
              </a:solidFill>
            </a:endParaRPr>
          </a:p>
        </p:txBody>
      </p:sp>
    </p:spTree>
    <p:extLst>
      <p:ext uri="{BB962C8B-B14F-4D97-AF65-F5344CB8AC3E}">
        <p14:creationId xmlns:p14="http://schemas.microsoft.com/office/powerpoint/2010/main" val="1238914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9A1E444-A424-4CEA-A004-D303ACFEF7FC}"/>
              </a:ext>
            </a:extLst>
          </p:cNvPr>
          <p:cNvSpPr>
            <a:spLocks noGrp="1"/>
          </p:cNvSpPr>
          <p:nvPr>
            <p:ph idx="1"/>
          </p:nvPr>
        </p:nvSpPr>
        <p:spPr>
          <a:xfrm>
            <a:off x="677333" y="231006"/>
            <a:ext cx="11036611" cy="6477801"/>
          </a:xfrm>
        </p:spPr>
        <p:txBody>
          <a:bodyPr>
            <a:normAutofit fontScale="92500" lnSpcReduction="10000"/>
          </a:bodyPr>
          <a:lstStyle/>
          <a:p>
            <a:pPr marL="0" indent="0">
              <a:buNone/>
            </a:pPr>
            <a:r>
              <a:rPr lang="es-MX" sz="3200" dirty="0"/>
              <a:t>Ejemplos:</a:t>
            </a:r>
          </a:p>
          <a:p>
            <a:pPr marL="0" indent="0">
              <a:buNone/>
            </a:pPr>
            <a:endParaRPr lang="es-MX" sz="3200" dirty="0"/>
          </a:p>
          <a:p>
            <a:r>
              <a:rPr lang="es-MX" sz="3200" dirty="0"/>
              <a:t>Cantaré			reloj</a:t>
            </a:r>
          </a:p>
          <a:p>
            <a:r>
              <a:rPr lang="es-MX" sz="3200" dirty="0"/>
              <a:t>Feliz			 	Avión</a:t>
            </a:r>
          </a:p>
          <a:p>
            <a:r>
              <a:rPr lang="es-MX" sz="3200" dirty="0"/>
              <a:t>Papá				Estación</a:t>
            </a:r>
          </a:p>
          <a:p>
            <a:r>
              <a:rPr lang="es-MX" sz="3200" dirty="0"/>
              <a:t>Canción			Mujer</a:t>
            </a:r>
          </a:p>
          <a:p>
            <a:r>
              <a:rPr lang="es-MX" sz="3200" dirty="0"/>
              <a:t>Saldrás			pasión</a:t>
            </a:r>
          </a:p>
          <a:p>
            <a:r>
              <a:rPr lang="es-MX" sz="3200" dirty="0"/>
              <a:t>Sofá				Ratón</a:t>
            </a:r>
          </a:p>
          <a:p>
            <a:pPr marL="0" indent="0" algn="just">
              <a:buNone/>
            </a:pPr>
            <a:r>
              <a:rPr lang="es-MX" sz="3200" dirty="0"/>
              <a:t>Una palabra siempre va a llevar una acentuación, pero no siempre va a llevar tilde. La palabra siempre va a contar con una sílaba tónica sobre la que recaiga la fuerza de la voz, pero no tienen por qué llevar un acento o tilde ortográfico.</a:t>
            </a:r>
          </a:p>
          <a:p>
            <a:pPr marL="0" indent="0">
              <a:buNone/>
            </a:pPr>
            <a:endParaRPr lang="es-MX" sz="3200" dirty="0"/>
          </a:p>
          <a:p>
            <a:pPr marL="0" indent="0">
              <a:buNone/>
            </a:pPr>
            <a:endParaRPr lang="es-419" dirty="0"/>
          </a:p>
        </p:txBody>
      </p:sp>
    </p:spTree>
    <p:extLst>
      <p:ext uri="{BB962C8B-B14F-4D97-AF65-F5344CB8AC3E}">
        <p14:creationId xmlns:p14="http://schemas.microsoft.com/office/powerpoint/2010/main" val="2931078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70072-9C54-4857-A1D4-7F87AF4DC927}"/>
              </a:ext>
            </a:extLst>
          </p:cNvPr>
          <p:cNvSpPr>
            <a:spLocks noGrp="1"/>
          </p:cNvSpPr>
          <p:nvPr>
            <p:ph type="title"/>
          </p:nvPr>
        </p:nvSpPr>
        <p:spPr/>
        <p:txBody>
          <a:bodyPr>
            <a:normAutofit/>
          </a:bodyPr>
          <a:lstStyle/>
          <a:p>
            <a:r>
              <a:rPr lang="es-MX" sz="4400" dirty="0"/>
              <a:t>¡OJO! </a:t>
            </a:r>
            <a:endParaRPr lang="es-419" sz="4400" dirty="0"/>
          </a:p>
        </p:txBody>
      </p:sp>
      <p:sp>
        <p:nvSpPr>
          <p:cNvPr id="4" name="Corazón 3">
            <a:extLst>
              <a:ext uri="{FF2B5EF4-FFF2-40B4-BE49-F238E27FC236}">
                <a16:creationId xmlns:a16="http://schemas.microsoft.com/office/drawing/2014/main" id="{254B3B53-1E4E-432D-B455-2124F7142E5C}"/>
              </a:ext>
            </a:extLst>
          </p:cNvPr>
          <p:cNvSpPr/>
          <p:nvPr/>
        </p:nvSpPr>
        <p:spPr>
          <a:xfrm>
            <a:off x="6096000" y="609600"/>
            <a:ext cx="5370897" cy="3238366"/>
          </a:xfrm>
          <a:prstGeom prst="hear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“Escribir con sencillez es tan difícil como escribir bien”.</a:t>
            </a:r>
          </a:p>
          <a:p>
            <a:pPr algn="ctr"/>
            <a:r>
              <a:rPr lang="es-MX" dirty="0"/>
              <a:t>W. Somerset Maugham</a:t>
            </a:r>
            <a:endParaRPr lang="es-419" dirty="0"/>
          </a:p>
        </p:txBody>
      </p:sp>
      <p:pic>
        <p:nvPicPr>
          <p:cNvPr id="5" name="Imagen 4">
            <a:extLst>
              <a:ext uri="{FF2B5EF4-FFF2-40B4-BE49-F238E27FC236}">
                <a16:creationId xmlns:a16="http://schemas.microsoft.com/office/drawing/2014/main" id="{3A0C933E-421C-48E4-9A05-6D41C8BD3CC1}"/>
              </a:ext>
            </a:extLst>
          </p:cNvPr>
          <p:cNvPicPr>
            <a:picLocks noChangeAspect="1"/>
          </p:cNvPicPr>
          <p:nvPr/>
        </p:nvPicPr>
        <p:blipFill rotWithShape="1">
          <a:blip r:embed="rId2"/>
          <a:srcRect t="5287" b="8481"/>
          <a:stretch/>
        </p:blipFill>
        <p:spPr>
          <a:xfrm>
            <a:off x="2425614" y="609600"/>
            <a:ext cx="2143125" cy="1848050"/>
          </a:xfrm>
          <a:prstGeom prst="rect">
            <a:avLst/>
          </a:prstGeom>
          <a:ln>
            <a:noFill/>
          </a:ln>
          <a:effectLst>
            <a:softEdge rad="112500"/>
          </a:effectLst>
        </p:spPr>
      </p:pic>
      <p:sp>
        <p:nvSpPr>
          <p:cNvPr id="6" name="Corazón 5">
            <a:extLst>
              <a:ext uri="{FF2B5EF4-FFF2-40B4-BE49-F238E27FC236}">
                <a16:creationId xmlns:a16="http://schemas.microsoft.com/office/drawing/2014/main" id="{A85D6BAA-6B03-4E33-AAA1-0EF2541C17B3}"/>
              </a:ext>
            </a:extLst>
          </p:cNvPr>
          <p:cNvSpPr/>
          <p:nvPr/>
        </p:nvSpPr>
        <p:spPr>
          <a:xfrm rot="20650435">
            <a:off x="501583" y="2687219"/>
            <a:ext cx="3753853" cy="2819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“Escribir para mí no es una profesión, ni siquiera una vocación. Es una manera de estar en el mundo”.</a:t>
            </a:r>
          </a:p>
          <a:p>
            <a:pPr algn="ctr"/>
            <a:r>
              <a:rPr lang="es-MX" sz="1600" dirty="0"/>
              <a:t>Ana María Matute</a:t>
            </a:r>
            <a:endParaRPr lang="es-419" sz="1600" dirty="0"/>
          </a:p>
        </p:txBody>
      </p:sp>
      <p:sp>
        <p:nvSpPr>
          <p:cNvPr id="8" name="Corazón 7">
            <a:extLst>
              <a:ext uri="{FF2B5EF4-FFF2-40B4-BE49-F238E27FC236}">
                <a16:creationId xmlns:a16="http://schemas.microsoft.com/office/drawing/2014/main" id="{759610E8-C81F-467A-86BE-61E14DE3D37B}"/>
              </a:ext>
            </a:extLst>
          </p:cNvPr>
          <p:cNvSpPr/>
          <p:nvPr/>
        </p:nvSpPr>
        <p:spPr>
          <a:xfrm>
            <a:off x="4263145" y="4146349"/>
            <a:ext cx="5010857" cy="2554204"/>
          </a:xfrm>
          <a:prstGeom prst="hear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0" i="1" dirty="0">
                <a:solidFill>
                  <a:srgbClr val="333333"/>
                </a:solidFill>
                <a:effectLst/>
                <a:latin typeface="Catamaran"/>
              </a:rPr>
              <a:t>“Soy una escritora orgánica porque escribo como bebo o como respiro... Es una necesidad esencial”.</a:t>
            </a:r>
          </a:p>
          <a:p>
            <a:pPr algn="ctr"/>
            <a:r>
              <a:rPr lang="es-MX" b="0" i="0" dirty="0">
                <a:solidFill>
                  <a:schemeClr val="tx1"/>
                </a:solidFill>
                <a:effectLst/>
                <a:latin typeface="Catamaran"/>
              </a:rPr>
              <a:t>Rosa Montero</a:t>
            </a:r>
          </a:p>
        </p:txBody>
      </p:sp>
    </p:spTree>
    <p:extLst>
      <p:ext uri="{BB962C8B-B14F-4D97-AF65-F5344CB8AC3E}">
        <p14:creationId xmlns:p14="http://schemas.microsoft.com/office/powerpoint/2010/main" val="2665459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DAB6D31-4737-41DF-A0E0-54EFDC1DBF99}"/>
              </a:ext>
            </a:extLst>
          </p:cNvPr>
          <p:cNvSpPr>
            <a:spLocks noGrp="1"/>
          </p:cNvSpPr>
          <p:nvPr>
            <p:ph idx="1"/>
          </p:nvPr>
        </p:nvSpPr>
        <p:spPr>
          <a:xfrm>
            <a:off x="269507" y="346509"/>
            <a:ext cx="11454063" cy="6217920"/>
          </a:xfrm>
        </p:spPr>
        <p:txBody>
          <a:bodyPr>
            <a:normAutofit fontScale="92500" lnSpcReduction="20000"/>
          </a:bodyPr>
          <a:lstStyle/>
          <a:p>
            <a:r>
              <a:rPr lang="es-MX" sz="2400" dirty="0">
                <a:solidFill>
                  <a:srgbClr val="FF0000"/>
                </a:solidFill>
              </a:rPr>
              <a:t>LAS PALABRAS GRAVES O LLANAS (PAROXÍTONAS)</a:t>
            </a:r>
          </a:p>
          <a:p>
            <a:pPr marL="0" indent="0">
              <a:buNone/>
            </a:pPr>
            <a:r>
              <a:rPr lang="es-MX" sz="2400" dirty="0">
                <a:solidFill>
                  <a:schemeClr val="tx1"/>
                </a:solidFill>
              </a:rPr>
              <a:t>l</a:t>
            </a:r>
            <a:r>
              <a:rPr lang="es-MX" dirty="0"/>
              <a:t>levan acento cuando no terminan en una vocal, en -n o en -s. </a:t>
            </a:r>
          </a:p>
          <a:p>
            <a:pPr marL="0" indent="0">
              <a:buNone/>
            </a:pPr>
            <a:r>
              <a:rPr lang="es-MX" dirty="0"/>
              <a:t>Las palabras graves, también conocidas como palabras llanas, son aquellas que llevan el acento prosódico en la penúltima sílaba. </a:t>
            </a:r>
          </a:p>
          <a:p>
            <a:pPr marL="0" indent="0">
              <a:buNone/>
            </a:pPr>
            <a:r>
              <a:rPr lang="es-MX" dirty="0"/>
              <a:t>En español, las palabras graves llevan tilde si no terminan en una vocal, en -n o en -s.</a:t>
            </a:r>
          </a:p>
          <a:p>
            <a:pPr marL="0" indent="0">
              <a:buNone/>
            </a:pPr>
            <a:endParaRPr lang="es-MX" dirty="0"/>
          </a:p>
          <a:p>
            <a:pPr marL="0" indent="0">
              <a:buNone/>
            </a:pPr>
            <a:r>
              <a:rPr lang="es-MX" dirty="0"/>
              <a:t>Ejemplos de palabras graves:</a:t>
            </a:r>
          </a:p>
          <a:p>
            <a:endParaRPr lang="es-MX" dirty="0"/>
          </a:p>
          <a:p>
            <a:r>
              <a:rPr lang="es-MX" sz="2600" dirty="0"/>
              <a:t>Árbol				Lápiz				</a:t>
            </a:r>
            <a:r>
              <a:rPr lang="es-MX" sz="2600" dirty="0" err="1"/>
              <a:t>dó-cil</a:t>
            </a:r>
            <a:endParaRPr lang="es-MX" sz="2600" dirty="0"/>
          </a:p>
          <a:p>
            <a:r>
              <a:rPr lang="es-MX" sz="2600" dirty="0"/>
              <a:t>Cárcel				</a:t>
            </a:r>
            <a:r>
              <a:rPr lang="es-MX" sz="2600" dirty="0" err="1"/>
              <a:t>néc-tar</a:t>
            </a:r>
            <a:endParaRPr lang="es-MX" sz="2600" dirty="0"/>
          </a:p>
          <a:p>
            <a:r>
              <a:rPr lang="es-MX" sz="2600" dirty="0"/>
              <a:t>Fácil				mues-</a:t>
            </a:r>
            <a:r>
              <a:rPr lang="es-MX" sz="2600" dirty="0" err="1"/>
              <a:t>tra</a:t>
            </a:r>
            <a:endParaRPr lang="es-MX" sz="2600" dirty="0"/>
          </a:p>
          <a:p>
            <a:r>
              <a:rPr lang="es-MX" sz="2600" dirty="0"/>
              <a:t>Difícil				</a:t>
            </a:r>
            <a:r>
              <a:rPr lang="es-MX" sz="2600" dirty="0" err="1"/>
              <a:t>nu-bes</a:t>
            </a:r>
            <a:endParaRPr lang="es-MX" sz="2600" dirty="0"/>
          </a:p>
          <a:p>
            <a:r>
              <a:rPr lang="es-MX" sz="2600" dirty="0"/>
              <a:t>Útil					mue-ve</a:t>
            </a:r>
          </a:p>
          <a:p>
            <a:endParaRPr lang="es-MX" dirty="0"/>
          </a:p>
          <a:p>
            <a:r>
              <a:rPr lang="es-MX" dirty="0"/>
              <a:t>Recuerda que en las palabras graves, la sílaba tónica es la penúltima sílaba. Si la palabra no termina en una vocal, en -n o en -s, se debe colocar una tilde en la sílaba tónica siguiendo las reglas de acentuación ortográfica.</a:t>
            </a:r>
          </a:p>
          <a:p>
            <a:endParaRPr lang="es-MX" dirty="0"/>
          </a:p>
          <a:p>
            <a:endParaRPr lang="es-MX" dirty="0"/>
          </a:p>
          <a:p>
            <a:endParaRPr lang="es-MX" dirty="0"/>
          </a:p>
          <a:p>
            <a:endParaRPr lang="es-MX" dirty="0"/>
          </a:p>
          <a:p>
            <a:endParaRPr lang="es-MX" dirty="0"/>
          </a:p>
          <a:p>
            <a:endParaRPr lang="es-MX" dirty="0"/>
          </a:p>
          <a:p>
            <a:endParaRPr lang="es-MX" dirty="0"/>
          </a:p>
          <a:p>
            <a:endParaRPr lang="es-419" dirty="0"/>
          </a:p>
        </p:txBody>
      </p:sp>
    </p:spTree>
    <p:extLst>
      <p:ext uri="{BB962C8B-B14F-4D97-AF65-F5344CB8AC3E}">
        <p14:creationId xmlns:p14="http://schemas.microsoft.com/office/powerpoint/2010/main" val="3591623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D9D624-7B14-49E5-8C1A-CF57DA30638B}"/>
              </a:ext>
            </a:extLst>
          </p:cNvPr>
          <p:cNvSpPr>
            <a:spLocks noGrp="1"/>
          </p:cNvSpPr>
          <p:nvPr>
            <p:ph idx="1"/>
          </p:nvPr>
        </p:nvSpPr>
        <p:spPr>
          <a:xfrm>
            <a:off x="308008" y="346509"/>
            <a:ext cx="11675445" cy="6410426"/>
          </a:xfrm>
        </p:spPr>
        <p:txBody>
          <a:bodyPr>
            <a:normAutofit lnSpcReduction="10000"/>
          </a:bodyPr>
          <a:lstStyle/>
          <a:p>
            <a:pPr marL="0" indent="0" algn="ctr">
              <a:buNone/>
            </a:pPr>
            <a:r>
              <a:rPr lang="es-MX" sz="2300" dirty="0">
                <a:solidFill>
                  <a:srgbClr val="FF0000"/>
                </a:solidFill>
              </a:rPr>
              <a:t>ACENTO EN PALABRAS ESDRÚJULAS (PROPAROXÍTONAS)</a:t>
            </a:r>
          </a:p>
          <a:p>
            <a:pPr marL="0" indent="0">
              <a:buNone/>
            </a:pPr>
            <a:r>
              <a:rPr lang="es-MX" sz="2600" dirty="0"/>
              <a:t>Las palabras esdrújulas siempre llevan acento. Ejemplos: </a:t>
            </a:r>
          </a:p>
          <a:p>
            <a:r>
              <a:rPr lang="es-MX" sz="3400" dirty="0"/>
              <a:t>Rápido		</a:t>
            </a:r>
            <a:r>
              <a:rPr lang="es-MX" sz="3600" dirty="0"/>
              <a:t>Espérame</a:t>
            </a:r>
            <a:endParaRPr lang="es-MX" sz="3400" dirty="0"/>
          </a:p>
          <a:p>
            <a:r>
              <a:rPr lang="es-MX" sz="3400" dirty="0"/>
              <a:t>Lógica		sábado</a:t>
            </a:r>
          </a:p>
          <a:p>
            <a:r>
              <a:rPr lang="es-MX" sz="3400" dirty="0"/>
              <a:t>Médico		África</a:t>
            </a:r>
          </a:p>
          <a:p>
            <a:r>
              <a:rPr lang="es-MX" sz="3400" dirty="0"/>
              <a:t>Dáselo		música</a:t>
            </a:r>
          </a:p>
          <a:p>
            <a:r>
              <a:rPr lang="es-MX" sz="3400" dirty="0"/>
              <a:t>Teléfono 	cómodo</a:t>
            </a:r>
          </a:p>
          <a:p>
            <a:r>
              <a:rPr lang="es-MX" sz="3400" dirty="0"/>
              <a:t>Cámara		</a:t>
            </a:r>
          </a:p>
          <a:p>
            <a:r>
              <a:rPr lang="es-MX" sz="3400" dirty="0"/>
              <a:t>Cálido</a:t>
            </a:r>
          </a:p>
          <a:p>
            <a:r>
              <a:rPr lang="es-MX" sz="3400" dirty="0"/>
              <a:t>Número</a:t>
            </a:r>
          </a:p>
          <a:p>
            <a:r>
              <a:rPr lang="es-MX" sz="3400" dirty="0"/>
              <a:t>Lámpara</a:t>
            </a:r>
          </a:p>
          <a:p>
            <a:endParaRPr lang="es-MX" dirty="0"/>
          </a:p>
          <a:p>
            <a:endParaRPr lang="es-419" dirty="0"/>
          </a:p>
        </p:txBody>
      </p:sp>
    </p:spTree>
    <p:extLst>
      <p:ext uri="{BB962C8B-B14F-4D97-AF65-F5344CB8AC3E}">
        <p14:creationId xmlns:p14="http://schemas.microsoft.com/office/powerpoint/2010/main" val="104931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0307A-EDC0-4042-A99D-1138560535A8}"/>
              </a:ext>
            </a:extLst>
          </p:cNvPr>
          <p:cNvSpPr>
            <a:spLocks noGrp="1"/>
          </p:cNvSpPr>
          <p:nvPr>
            <p:ph type="title"/>
          </p:nvPr>
        </p:nvSpPr>
        <p:spPr/>
        <p:txBody>
          <a:bodyPr/>
          <a:lstStyle/>
          <a:p>
            <a:pPr algn="ctr"/>
            <a:r>
              <a:rPr lang="es-MX" dirty="0"/>
              <a:t>¿QUÉ ES EXPRESIÓN ORAL ?</a:t>
            </a:r>
            <a:endParaRPr lang="es-419" dirty="0"/>
          </a:p>
        </p:txBody>
      </p:sp>
      <p:sp>
        <p:nvSpPr>
          <p:cNvPr id="3" name="Marcador de contenido 2">
            <a:extLst>
              <a:ext uri="{FF2B5EF4-FFF2-40B4-BE49-F238E27FC236}">
                <a16:creationId xmlns:a16="http://schemas.microsoft.com/office/drawing/2014/main" id="{79F94AEC-B072-4752-82BF-B8EC22EBF202}"/>
              </a:ext>
            </a:extLst>
          </p:cNvPr>
          <p:cNvSpPr>
            <a:spLocks noGrp="1"/>
          </p:cNvSpPr>
          <p:nvPr>
            <p:ph idx="1"/>
          </p:nvPr>
        </p:nvSpPr>
        <p:spPr>
          <a:xfrm>
            <a:off x="677334" y="1584960"/>
            <a:ext cx="10986346" cy="4876799"/>
          </a:xfrm>
        </p:spPr>
        <p:txBody>
          <a:bodyPr>
            <a:normAutofit fontScale="85000" lnSpcReduction="10000"/>
          </a:bodyPr>
          <a:lstStyle/>
          <a:p>
            <a:pPr algn="just"/>
            <a:r>
              <a:rPr lang="es-MX" sz="3200" dirty="0"/>
              <a:t>La expresión oral es la destreza lingüística relacionada con la producción del discurso oral. Es una capacidad comunicativa que abarca no sólo un dominio de la </a:t>
            </a:r>
            <a:r>
              <a:rPr lang="es-MX" sz="3200" dirty="0">
                <a:solidFill>
                  <a:srgbClr val="FF0000"/>
                </a:solidFill>
              </a:rPr>
              <a:t>pronunciación</a:t>
            </a:r>
            <a:r>
              <a:rPr lang="es-MX" sz="3200" dirty="0"/>
              <a:t> (decir correctamente una palabra), </a:t>
            </a:r>
            <a:r>
              <a:rPr lang="es-MX" sz="3200" dirty="0">
                <a:solidFill>
                  <a:srgbClr val="FF0000"/>
                </a:solidFill>
              </a:rPr>
              <a:t>del léxico </a:t>
            </a:r>
            <a:r>
              <a:rPr lang="es-MX" sz="3200" dirty="0"/>
              <a:t>(tener un buen vocabulario) y la </a:t>
            </a:r>
            <a:r>
              <a:rPr lang="es-MX" sz="3200" dirty="0">
                <a:solidFill>
                  <a:srgbClr val="FF0000"/>
                </a:solidFill>
              </a:rPr>
              <a:t>gramática de la lengua </a:t>
            </a:r>
            <a:r>
              <a:rPr lang="es-MX" sz="3200" dirty="0">
                <a:solidFill>
                  <a:schemeClr val="tx1"/>
                </a:solidFill>
              </a:rPr>
              <a:t>(es el compendio de las normas, regularidades y excepciones que rigen a una lengua determinada) </a:t>
            </a:r>
            <a:r>
              <a:rPr lang="es-MX" sz="3200" dirty="0"/>
              <a:t>, sino también unos conocimientos socioculturales y </a:t>
            </a:r>
            <a:r>
              <a:rPr lang="es-MX" sz="3200" i="1" dirty="0"/>
              <a:t>pragmático</a:t>
            </a:r>
            <a:r>
              <a:rPr lang="es-MX" sz="3200" dirty="0"/>
              <a:t>s (comprender u entender el significado de lo que se dice). </a:t>
            </a:r>
          </a:p>
          <a:p>
            <a:pPr algn="just"/>
            <a:r>
              <a:rPr lang="es-MX" sz="3200" dirty="0"/>
              <a:t>Consta de una serie de </a:t>
            </a:r>
            <a:r>
              <a:rPr lang="es-MX" sz="3200" i="1" dirty="0" err="1"/>
              <a:t>microdestrezas</a:t>
            </a:r>
            <a:r>
              <a:rPr lang="es-MX" sz="3200" dirty="0"/>
              <a:t>, tales como saber aportar información y opiniones, mostrar acuerdo o desacuerdo, resolver fallos conversacionales o saber en qué circunstancias es pertinente hablar y en cuáles no.</a:t>
            </a:r>
            <a:endParaRPr lang="es-419" sz="3200" dirty="0"/>
          </a:p>
        </p:txBody>
      </p:sp>
    </p:spTree>
    <p:extLst>
      <p:ext uri="{BB962C8B-B14F-4D97-AF65-F5344CB8AC3E}">
        <p14:creationId xmlns:p14="http://schemas.microsoft.com/office/powerpoint/2010/main" val="2458876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C0068-ACA3-454F-A365-32AD2E8CBD68}"/>
              </a:ext>
            </a:extLst>
          </p:cNvPr>
          <p:cNvSpPr>
            <a:spLocks noGrp="1"/>
          </p:cNvSpPr>
          <p:nvPr>
            <p:ph type="title"/>
          </p:nvPr>
        </p:nvSpPr>
        <p:spPr>
          <a:xfrm>
            <a:off x="1938244" y="156238"/>
            <a:ext cx="8596668" cy="1320800"/>
          </a:xfrm>
        </p:spPr>
        <p:txBody>
          <a:bodyPr>
            <a:normAutofit/>
          </a:bodyPr>
          <a:lstStyle/>
          <a:p>
            <a:r>
              <a:rPr lang="es-MX" sz="3600" dirty="0">
                <a:solidFill>
                  <a:srgbClr val="FF0000"/>
                </a:solidFill>
              </a:rPr>
              <a:t>ACENTO EN PALABRAS SOBRESDRÚJULAS </a:t>
            </a:r>
            <a:br>
              <a:rPr lang="es-MX" sz="3600" dirty="0">
                <a:solidFill>
                  <a:srgbClr val="FF0000"/>
                </a:solidFill>
              </a:rPr>
            </a:br>
            <a:endParaRPr lang="es-419" dirty="0"/>
          </a:p>
        </p:txBody>
      </p:sp>
      <p:sp>
        <p:nvSpPr>
          <p:cNvPr id="3" name="Marcador de contenido 2">
            <a:extLst>
              <a:ext uri="{FF2B5EF4-FFF2-40B4-BE49-F238E27FC236}">
                <a16:creationId xmlns:a16="http://schemas.microsoft.com/office/drawing/2014/main" id="{84FDE58A-3CF7-46E9-A3DB-2F61B8AC21E6}"/>
              </a:ext>
            </a:extLst>
          </p:cNvPr>
          <p:cNvSpPr>
            <a:spLocks noGrp="1"/>
          </p:cNvSpPr>
          <p:nvPr>
            <p:ph idx="1"/>
          </p:nvPr>
        </p:nvSpPr>
        <p:spPr>
          <a:xfrm>
            <a:off x="677333" y="731521"/>
            <a:ext cx="11065487" cy="5309842"/>
          </a:xfrm>
        </p:spPr>
        <p:txBody>
          <a:bodyPr>
            <a:normAutofit/>
          </a:bodyPr>
          <a:lstStyle/>
          <a:p>
            <a:pPr algn="just"/>
            <a:r>
              <a:rPr lang="es-MX" sz="2400" dirty="0"/>
              <a:t>Acento en palabras sobresdrújulas: Las palabras sobresdrújulas siempre llevan acento. Ejemplos:</a:t>
            </a:r>
          </a:p>
          <a:p>
            <a:pPr algn="just"/>
            <a:endParaRPr lang="es-MX" sz="2400" dirty="0"/>
          </a:p>
          <a:p>
            <a:pPr algn="just"/>
            <a:r>
              <a:rPr lang="es-MX" sz="2400" dirty="0"/>
              <a:t>Mecánicamente</a:t>
            </a:r>
          </a:p>
          <a:p>
            <a:pPr algn="just"/>
            <a:r>
              <a:rPr lang="es-MX" sz="2400" dirty="0"/>
              <a:t>Destrúyeselo</a:t>
            </a:r>
          </a:p>
          <a:p>
            <a:pPr algn="just"/>
            <a:r>
              <a:rPr lang="es-MX" sz="2400" dirty="0"/>
              <a:t>Cálidamente</a:t>
            </a:r>
          </a:p>
          <a:p>
            <a:pPr algn="just"/>
            <a:r>
              <a:rPr lang="es-MX" sz="2400" dirty="0"/>
              <a:t>Llévaselo</a:t>
            </a:r>
          </a:p>
          <a:p>
            <a:pPr algn="just"/>
            <a:r>
              <a:rPr lang="es-MX" sz="2400" dirty="0"/>
              <a:t>Cuéntaselo</a:t>
            </a:r>
          </a:p>
          <a:p>
            <a:pPr algn="just"/>
            <a:r>
              <a:rPr lang="es-MX" sz="2400" dirty="0"/>
              <a:t>tómatelo</a:t>
            </a:r>
          </a:p>
          <a:p>
            <a:pPr marL="0" indent="0" algn="just">
              <a:buNone/>
            </a:pPr>
            <a:endParaRPr lang="es-MX" sz="2400" dirty="0"/>
          </a:p>
          <a:p>
            <a:pPr algn="just"/>
            <a:endParaRPr lang="es-MX" sz="2400" dirty="0"/>
          </a:p>
          <a:p>
            <a:pPr algn="just"/>
            <a:endParaRPr lang="es-MX" sz="2400" dirty="0"/>
          </a:p>
          <a:p>
            <a:pPr algn="just"/>
            <a:endParaRPr lang="es-MX" sz="2400" dirty="0"/>
          </a:p>
          <a:p>
            <a:pPr algn="just"/>
            <a:endParaRPr lang="es-MX" sz="2400" dirty="0"/>
          </a:p>
          <a:p>
            <a:pPr marL="0" indent="0">
              <a:buNone/>
            </a:pPr>
            <a:endParaRPr lang="es-MX" dirty="0"/>
          </a:p>
          <a:p>
            <a:endParaRPr lang="es-419" dirty="0"/>
          </a:p>
        </p:txBody>
      </p:sp>
    </p:spTree>
    <p:extLst>
      <p:ext uri="{BB962C8B-B14F-4D97-AF65-F5344CB8AC3E}">
        <p14:creationId xmlns:p14="http://schemas.microsoft.com/office/powerpoint/2010/main" val="2252422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FA991-25B1-4094-89E1-29AE55F966AC}"/>
              </a:ext>
            </a:extLst>
          </p:cNvPr>
          <p:cNvSpPr>
            <a:spLocks noGrp="1"/>
          </p:cNvSpPr>
          <p:nvPr>
            <p:ph type="title"/>
          </p:nvPr>
        </p:nvSpPr>
        <p:spPr>
          <a:xfrm>
            <a:off x="1512295" y="228867"/>
            <a:ext cx="8596668" cy="1320800"/>
          </a:xfrm>
        </p:spPr>
        <p:txBody>
          <a:bodyPr/>
          <a:lstStyle/>
          <a:p>
            <a:pPr algn="ctr"/>
            <a:r>
              <a:rPr lang="es-419" dirty="0"/>
              <a:t>FUNCIONES DEL LENGUAJE</a:t>
            </a:r>
          </a:p>
        </p:txBody>
      </p:sp>
      <p:sp>
        <p:nvSpPr>
          <p:cNvPr id="3" name="Marcador de contenido 2">
            <a:extLst>
              <a:ext uri="{FF2B5EF4-FFF2-40B4-BE49-F238E27FC236}">
                <a16:creationId xmlns:a16="http://schemas.microsoft.com/office/drawing/2014/main" id="{A6AE045A-BFED-43B7-BCC4-5397544509F0}"/>
              </a:ext>
            </a:extLst>
          </p:cNvPr>
          <p:cNvSpPr>
            <a:spLocks noGrp="1"/>
          </p:cNvSpPr>
          <p:nvPr>
            <p:ph idx="1"/>
          </p:nvPr>
        </p:nvSpPr>
        <p:spPr>
          <a:xfrm>
            <a:off x="677334" y="1289785"/>
            <a:ext cx="10266590" cy="4751577"/>
          </a:xfrm>
        </p:spPr>
        <p:txBody>
          <a:bodyPr>
            <a:normAutofit/>
          </a:bodyPr>
          <a:lstStyle/>
          <a:p>
            <a:pPr marL="0" indent="0" algn="just">
              <a:buNone/>
            </a:pPr>
            <a:r>
              <a:rPr lang="es-MX" sz="2800" dirty="0"/>
              <a:t>Se distingue tres funciones trascendentales del lenguaje, que acompañan a las intenciones básicas del hombre cuando quiere comunicarse</a:t>
            </a:r>
          </a:p>
          <a:p>
            <a:pPr algn="just">
              <a:buAutoNum type="arabicPeriod"/>
            </a:pPr>
            <a:r>
              <a:rPr lang="es-MX" sz="3200" u="sng" dirty="0">
                <a:solidFill>
                  <a:srgbClr val="FF0000"/>
                </a:solidFill>
              </a:rPr>
              <a:t>La función representativa</a:t>
            </a:r>
            <a:r>
              <a:rPr lang="es-MX" sz="3200" dirty="0">
                <a:solidFill>
                  <a:srgbClr val="FF0000"/>
                </a:solidFill>
              </a:rPr>
              <a:t>:</a:t>
            </a:r>
            <a:r>
              <a:rPr lang="es-MX" sz="3200" dirty="0"/>
              <a:t> </a:t>
            </a:r>
          </a:p>
          <a:p>
            <a:pPr algn="just"/>
            <a:r>
              <a:rPr lang="es-MX" sz="2800" dirty="0"/>
              <a:t>Es aquella por la cual el lenguaje llega a transmitir un contenido.</a:t>
            </a:r>
          </a:p>
          <a:p>
            <a:pPr algn="just"/>
            <a:r>
              <a:rPr lang="es-MX" sz="2800" dirty="0"/>
              <a:t>Requiere un sistema de signos representativos de sucesos o cosas. Es propia solamente del hombre, que es capaz de simbolizar con ideas su realidad.</a:t>
            </a:r>
            <a:endParaRPr lang="es-419" sz="2800" dirty="0"/>
          </a:p>
        </p:txBody>
      </p:sp>
    </p:spTree>
    <p:extLst>
      <p:ext uri="{BB962C8B-B14F-4D97-AF65-F5344CB8AC3E}">
        <p14:creationId xmlns:p14="http://schemas.microsoft.com/office/powerpoint/2010/main" val="3941184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ED985B-1621-48C2-8BA9-8CFB1B14A7E0}"/>
              </a:ext>
            </a:extLst>
          </p:cNvPr>
          <p:cNvSpPr>
            <a:spLocks noGrp="1"/>
          </p:cNvSpPr>
          <p:nvPr>
            <p:ph idx="1"/>
          </p:nvPr>
        </p:nvSpPr>
        <p:spPr>
          <a:xfrm>
            <a:off x="452387" y="279133"/>
            <a:ext cx="11348185" cy="6179419"/>
          </a:xfrm>
        </p:spPr>
        <p:txBody>
          <a:bodyPr>
            <a:normAutofit lnSpcReduction="10000"/>
          </a:bodyPr>
          <a:lstStyle/>
          <a:p>
            <a:pPr marL="0" indent="0" algn="just">
              <a:buNone/>
            </a:pPr>
            <a:r>
              <a:rPr lang="es-MX" sz="2800" u="sng" dirty="0">
                <a:solidFill>
                  <a:srgbClr val="FF0000"/>
                </a:solidFill>
              </a:rPr>
              <a:t>2. La función expresiva: </a:t>
            </a:r>
          </a:p>
          <a:p>
            <a:pPr algn="just"/>
            <a:r>
              <a:rPr lang="es-MX" sz="2800" dirty="0">
                <a:solidFill>
                  <a:schemeClr val="tx1"/>
                </a:solidFill>
              </a:rPr>
              <a:t>E</a:t>
            </a:r>
            <a:r>
              <a:rPr lang="es-MX" sz="2800" dirty="0"/>
              <a:t>s la que manifiesta el estado psíquico del hablante. </a:t>
            </a:r>
          </a:p>
          <a:p>
            <a:pPr algn="just"/>
            <a:r>
              <a:rPr lang="es-MX" sz="2800" dirty="0"/>
              <a:t>A diferencia de la anterior, esta función también puede encontrarse en las expresiones de ciertos animales; por ejemplo, las aves cuyo canto no es un llamado a las aves vecinas, sino una expresión de su estado afectivo. En la comunicación del hombre dicha función se manifiesta con singular claridad y es notoria, sobre todo, en el lenguaje de los niños.</a:t>
            </a:r>
          </a:p>
          <a:p>
            <a:pPr marL="0" indent="0" algn="just">
              <a:buNone/>
            </a:pPr>
            <a:r>
              <a:rPr lang="es-MX" sz="3200" u="sng" dirty="0">
                <a:solidFill>
                  <a:srgbClr val="FF0000"/>
                </a:solidFill>
              </a:rPr>
              <a:t>3. La función apelativa o de llamada:</a:t>
            </a:r>
          </a:p>
          <a:p>
            <a:pPr algn="just"/>
            <a:r>
              <a:rPr lang="es-MX" sz="2800" dirty="0"/>
              <a:t> Por medio de ésta se actúa sobre el oyente para dirigir o atraer su atención. Puede compararse con las señales de tránsito de las grandes ciudades o, por ejemplo, con el ladrido del perro que ahuyenta. El lenguaje es, en primer término, una llamada al oyente.</a:t>
            </a:r>
            <a:endParaRPr lang="es-419" sz="2800" dirty="0"/>
          </a:p>
        </p:txBody>
      </p:sp>
    </p:spTree>
    <p:extLst>
      <p:ext uri="{BB962C8B-B14F-4D97-AF65-F5344CB8AC3E}">
        <p14:creationId xmlns:p14="http://schemas.microsoft.com/office/powerpoint/2010/main" val="3866817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77C60-0C03-4EF2-9CDB-95E23DE6BEAA}"/>
              </a:ext>
            </a:extLst>
          </p:cNvPr>
          <p:cNvSpPr>
            <a:spLocks noGrp="1"/>
          </p:cNvSpPr>
          <p:nvPr>
            <p:ph type="title"/>
          </p:nvPr>
        </p:nvSpPr>
        <p:spPr>
          <a:xfrm>
            <a:off x="823138" y="224589"/>
            <a:ext cx="10545723" cy="449179"/>
          </a:xfrm>
        </p:spPr>
        <p:txBody>
          <a:bodyPr>
            <a:normAutofit fontScale="90000"/>
          </a:bodyPr>
          <a:lstStyle/>
          <a:p>
            <a:pPr algn="ctr"/>
            <a:r>
              <a:rPr lang="pt-BR" sz="2800" dirty="0"/>
              <a:t>¿CÓMO MEJORAR LA UTILIZACIÓN DEL LENGUAJE?</a:t>
            </a:r>
            <a:endParaRPr lang="es-419" sz="2800" dirty="0"/>
          </a:p>
        </p:txBody>
      </p:sp>
      <p:sp>
        <p:nvSpPr>
          <p:cNvPr id="3" name="Marcador de contenido 2">
            <a:extLst>
              <a:ext uri="{FF2B5EF4-FFF2-40B4-BE49-F238E27FC236}">
                <a16:creationId xmlns:a16="http://schemas.microsoft.com/office/drawing/2014/main" id="{8ACDA0C2-BC75-44BC-8751-D13B57994015}"/>
              </a:ext>
            </a:extLst>
          </p:cNvPr>
          <p:cNvSpPr>
            <a:spLocks noGrp="1"/>
          </p:cNvSpPr>
          <p:nvPr>
            <p:ph idx="1"/>
          </p:nvPr>
        </p:nvSpPr>
        <p:spPr>
          <a:xfrm>
            <a:off x="413886" y="837398"/>
            <a:ext cx="11367435" cy="5805638"/>
          </a:xfrm>
        </p:spPr>
        <p:txBody>
          <a:bodyPr>
            <a:normAutofit fontScale="77500" lnSpcReduction="20000"/>
          </a:bodyPr>
          <a:lstStyle/>
          <a:p>
            <a:pPr algn="just"/>
            <a:r>
              <a:rPr lang="es-MX" sz="2800" dirty="0"/>
              <a:t>Por tanto, las funciones del lenguaje van más allá de la acción de transmitir y recibir un mensaje oral o escrito, y esto se debe a que la comunicación debe cumplir con el propósito de compartir información, opiniones, sentimientos, deseos, órdenes, entre otros.</a:t>
            </a:r>
          </a:p>
          <a:p>
            <a:pPr algn="just"/>
            <a:r>
              <a:rPr lang="es-MX" sz="2800" dirty="0"/>
              <a:t>El lenguaje se compone tanto de palabras como de muletillas (RAE- frase que se repite por hábito o de relleno, algunos ejemplos son: “</a:t>
            </a:r>
            <a:r>
              <a:rPr lang="es-MX" sz="2800" dirty="0" err="1"/>
              <a:t>ermm</a:t>
            </a:r>
            <a:r>
              <a:rPr lang="es-MX" sz="2800" dirty="0"/>
              <a:t>,” “</a:t>
            </a:r>
            <a:r>
              <a:rPr lang="es-MX" sz="2800" dirty="0" err="1"/>
              <a:t>ehhh</a:t>
            </a:r>
            <a:r>
              <a:rPr lang="es-MX" sz="2800" dirty="0"/>
              <a:t>”, “pues”.</a:t>
            </a:r>
          </a:p>
          <a:p>
            <a:pPr algn="just"/>
            <a:r>
              <a:rPr lang="es-MX" sz="2800" dirty="0"/>
              <a:t>Las personas se comunican mejor cuando son capaces de seleccionar las palabras correctas.</a:t>
            </a:r>
          </a:p>
          <a:p>
            <a:pPr algn="just"/>
            <a:r>
              <a:rPr lang="es-MX" sz="2800" dirty="0"/>
              <a:t>Esto requiere de un amplio vocabulario que se pueda usar apropiadamente de acuerdo con cada situación. Uno no le hablaría a un niño del mismo modo que a un grupo de adultos.</a:t>
            </a:r>
          </a:p>
          <a:p>
            <a:pPr algn="just"/>
            <a:r>
              <a:rPr lang="es-MX" sz="2800" dirty="0"/>
              <a:t>Las muletillas son barreras para una comunicación clara. Los “ah”, “eh”, “este”, “</a:t>
            </a:r>
            <a:r>
              <a:rPr lang="es-MX" sz="2800" dirty="0" err="1"/>
              <a:t>hmm</a:t>
            </a:r>
            <a:r>
              <a:rPr lang="es-MX" sz="2800" dirty="0"/>
              <a:t>” etc., no sólo suenan mal sino que causan distracción cuando se repiten en forma de hábito.</a:t>
            </a:r>
          </a:p>
          <a:p>
            <a:pPr algn="just"/>
            <a:r>
              <a:rPr lang="es-MX" sz="2800" dirty="0"/>
              <a:t>Las pausas son una parte integral del lenguaje, un buen comunicador usa pausas naturales entre frases y el correcto uso de los signos de puntuación para causar efectos dramáticos.</a:t>
            </a:r>
          </a:p>
          <a:p>
            <a:endParaRPr lang="es-419" dirty="0"/>
          </a:p>
        </p:txBody>
      </p:sp>
    </p:spTree>
    <p:extLst>
      <p:ext uri="{BB962C8B-B14F-4D97-AF65-F5344CB8AC3E}">
        <p14:creationId xmlns:p14="http://schemas.microsoft.com/office/powerpoint/2010/main" val="3593043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BAF84-F06C-47D1-9774-1FC362B8134B}"/>
              </a:ext>
            </a:extLst>
          </p:cNvPr>
          <p:cNvSpPr>
            <a:spLocks noGrp="1"/>
          </p:cNvSpPr>
          <p:nvPr>
            <p:ph type="title"/>
          </p:nvPr>
        </p:nvSpPr>
        <p:spPr>
          <a:xfrm>
            <a:off x="3872921" y="306404"/>
            <a:ext cx="4000544" cy="612808"/>
          </a:xfrm>
        </p:spPr>
        <p:txBody>
          <a:bodyPr>
            <a:normAutofit fontScale="90000"/>
          </a:bodyPr>
          <a:lstStyle/>
          <a:p>
            <a:r>
              <a:rPr lang="es-MX" dirty="0"/>
              <a:t>TIPOS DE LENGUAJE</a:t>
            </a:r>
            <a:endParaRPr lang="es-419" dirty="0"/>
          </a:p>
        </p:txBody>
      </p:sp>
      <p:sp>
        <p:nvSpPr>
          <p:cNvPr id="3" name="Marcador de contenido 2">
            <a:extLst>
              <a:ext uri="{FF2B5EF4-FFF2-40B4-BE49-F238E27FC236}">
                <a16:creationId xmlns:a16="http://schemas.microsoft.com/office/drawing/2014/main" id="{04F63F58-689C-4A91-81A9-2ED8AF3F760B}"/>
              </a:ext>
            </a:extLst>
          </p:cNvPr>
          <p:cNvSpPr>
            <a:spLocks noGrp="1"/>
          </p:cNvSpPr>
          <p:nvPr>
            <p:ph idx="1"/>
          </p:nvPr>
        </p:nvSpPr>
        <p:spPr>
          <a:xfrm>
            <a:off x="471638" y="991402"/>
            <a:ext cx="11203806" cy="5488004"/>
          </a:xfrm>
        </p:spPr>
        <p:txBody>
          <a:bodyPr>
            <a:normAutofit/>
          </a:bodyPr>
          <a:lstStyle/>
          <a:p>
            <a:pPr algn="just"/>
            <a:r>
              <a:rPr lang="es-MX" sz="2400" dirty="0"/>
              <a:t>Todas las personas nos comunicamos a través del lenguaje, un sistema estructurado que nos permite compartir información, un sistema que cumple con diversas funciones según las necesidades comunicativas de cada individuo. Estos son solo algunos de los tipos de lenguaje más conocidos, cada uno de ellos tiene sus características y propósitos particulares. El lenguaje es una herramienta versátil (de acuerdo a la lengua que posea) y poderosa que nos permite comunicarnos y expresarnos de diversas formas.</a:t>
            </a:r>
          </a:p>
          <a:p>
            <a:pPr algn="just"/>
            <a:r>
              <a:rPr lang="es-MX" sz="2400" u="sng" dirty="0">
                <a:solidFill>
                  <a:srgbClr val="FF0000"/>
                </a:solidFill>
              </a:rPr>
              <a:t>1. Lenguaje oral o verbal: </a:t>
            </a:r>
            <a:r>
              <a:rPr lang="es-MX" sz="2400" dirty="0"/>
              <a:t>Es el lenguaje utilizado para la comunicación verbal. Se utiliza en conversaciones cotidianas, presentaciones, </a:t>
            </a:r>
          </a:p>
          <a:p>
            <a:pPr marL="0" indent="0" algn="just">
              <a:buNone/>
            </a:pPr>
            <a:r>
              <a:rPr lang="es-MX" sz="2400" dirty="0"/>
              <a:t>   discursos, entre otros. El lenguaje oral implica el </a:t>
            </a:r>
          </a:p>
          <a:p>
            <a:pPr marL="0" indent="0" algn="just">
              <a:buNone/>
            </a:pPr>
            <a:r>
              <a:rPr lang="es-MX" sz="2400" dirty="0"/>
              <a:t>   uso de palabras, entonación, ritmo y gestos</a:t>
            </a:r>
          </a:p>
          <a:p>
            <a:pPr marL="0" indent="0" algn="just">
              <a:buNone/>
            </a:pPr>
            <a:r>
              <a:rPr lang="es-MX" sz="2400" dirty="0"/>
              <a:t>   para transmitir significado.</a:t>
            </a:r>
          </a:p>
          <a:p>
            <a:endParaRPr lang="es-MX" dirty="0"/>
          </a:p>
        </p:txBody>
      </p:sp>
      <p:pic>
        <p:nvPicPr>
          <p:cNvPr id="4" name="Imagen 3">
            <a:extLst>
              <a:ext uri="{FF2B5EF4-FFF2-40B4-BE49-F238E27FC236}">
                <a16:creationId xmlns:a16="http://schemas.microsoft.com/office/drawing/2014/main" id="{D0A601C9-8CAB-42A0-9C99-82F3A602802B}"/>
              </a:ext>
            </a:extLst>
          </p:cNvPr>
          <p:cNvPicPr>
            <a:picLocks noChangeAspect="1"/>
          </p:cNvPicPr>
          <p:nvPr/>
        </p:nvPicPr>
        <p:blipFill>
          <a:blip r:embed="rId2"/>
          <a:stretch>
            <a:fillRect/>
          </a:stretch>
        </p:blipFill>
        <p:spPr>
          <a:xfrm>
            <a:off x="8122369" y="4178473"/>
            <a:ext cx="3732747" cy="2760231"/>
          </a:xfrm>
          <a:prstGeom prst="rect">
            <a:avLst/>
          </a:prstGeom>
          <a:ln>
            <a:noFill/>
          </a:ln>
          <a:effectLst>
            <a:softEdge rad="112500"/>
          </a:effectLst>
        </p:spPr>
      </p:pic>
    </p:spTree>
    <p:extLst>
      <p:ext uri="{BB962C8B-B14F-4D97-AF65-F5344CB8AC3E}">
        <p14:creationId xmlns:p14="http://schemas.microsoft.com/office/powerpoint/2010/main" val="2343934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FF7A57-372C-4233-8FD5-8CD6E32E9647}"/>
              </a:ext>
            </a:extLst>
          </p:cNvPr>
          <p:cNvSpPr>
            <a:spLocks noGrp="1"/>
          </p:cNvSpPr>
          <p:nvPr>
            <p:ph idx="1"/>
          </p:nvPr>
        </p:nvSpPr>
        <p:spPr>
          <a:xfrm>
            <a:off x="356135" y="539015"/>
            <a:ext cx="11425187" cy="6102417"/>
          </a:xfrm>
        </p:spPr>
        <p:txBody>
          <a:bodyPr>
            <a:normAutofit/>
          </a:bodyPr>
          <a:lstStyle/>
          <a:p>
            <a:pPr marL="0" indent="0" algn="just">
              <a:buNone/>
            </a:pPr>
            <a:endParaRPr lang="es-MX" dirty="0"/>
          </a:p>
          <a:p>
            <a:pPr algn="just"/>
            <a:r>
              <a:rPr lang="es-MX" dirty="0">
                <a:solidFill>
                  <a:schemeClr val="accent2"/>
                </a:solidFill>
              </a:rPr>
              <a:t>Conversación diaria: </a:t>
            </a:r>
            <a:r>
              <a:rPr lang="es-MX" dirty="0"/>
              <a:t>Hablar con amigos, familiares o colegas en situaciones cotidianas. Por ejemplo, saludar a alguien con un "¡Hola!", preguntar "¿Cómo estás?" o compartir noticias y experiencias.</a:t>
            </a:r>
          </a:p>
          <a:p>
            <a:pPr algn="just"/>
            <a:r>
              <a:rPr lang="es-MX" dirty="0">
                <a:solidFill>
                  <a:schemeClr val="accent2"/>
                </a:solidFill>
              </a:rPr>
              <a:t>Presentaciones: </a:t>
            </a:r>
            <a:r>
              <a:rPr lang="es-MX" dirty="0"/>
              <a:t>Hablar frente a un grupo de personas para transmitir información o ideas. Por ejemplo, dar una presentación en clase, en el trabajo o en un evento, utilizando un lenguaje claro y organizado para comunicar el mensaje deseado.</a:t>
            </a:r>
          </a:p>
          <a:p>
            <a:pPr algn="just"/>
            <a:r>
              <a:rPr lang="es-MX" dirty="0">
                <a:solidFill>
                  <a:schemeClr val="accent2"/>
                </a:solidFill>
              </a:rPr>
              <a:t>Entrevistas: </a:t>
            </a:r>
            <a:r>
              <a:rPr lang="es-MX" dirty="0"/>
              <a:t>Participar en una entrevista, ya sea como entrevistador o entrevistado. Por ejemplo, responder preguntas en una entrevista de trabajo, expresar tus habilidades y experiencias, o hacer preguntas para obtener información.</a:t>
            </a:r>
          </a:p>
          <a:p>
            <a:pPr algn="just"/>
            <a:r>
              <a:rPr lang="es-MX" dirty="0">
                <a:solidFill>
                  <a:schemeClr val="accent2"/>
                </a:solidFill>
              </a:rPr>
              <a:t>Debates y discusiones: </a:t>
            </a:r>
            <a:r>
              <a:rPr lang="es-MX" dirty="0"/>
              <a:t>Participar en debates o discusiones sobre temas específicos. Por ejemplo, argumentar un punto de vista, expresar opiniones, buscar soluciones mediante la interacción verbal con otros participantes.</a:t>
            </a:r>
          </a:p>
          <a:p>
            <a:pPr algn="just"/>
            <a:r>
              <a:rPr lang="es-MX" dirty="0">
                <a:solidFill>
                  <a:schemeClr val="accent2"/>
                </a:solidFill>
              </a:rPr>
              <a:t>Conversaciones telefónicas: </a:t>
            </a:r>
            <a:r>
              <a:rPr lang="es-MX" dirty="0"/>
              <a:t>Mantener una conversación a través de llamadas telefónicas. Por ejemplo, hacer una reserva en un restaurante, llamar a un amigo para salir, o comunicarse con servicios de atención al cliente para resolver dudas o problemas.</a:t>
            </a:r>
          </a:p>
          <a:p>
            <a:pPr algn="just"/>
            <a:r>
              <a:rPr lang="es-MX" dirty="0">
                <a:solidFill>
                  <a:schemeClr val="accent2"/>
                </a:solidFill>
              </a:rPr>
              <a:t>Entrevistas periodísticas: </a:t>
            </a:r>
            <a:r>
              <a:rPr lang="es-MX" dirty="0"/>
              <a:t>Ser entrevistado por un periodista o entrevistar a alguien en un medio de comunicación. Por ejemplo, en entrevistas de radio, televisión donde se utilizan preguntas y respuestas verbales para obtener información o brindar comentarios sobre un tema en particular.</a:t>
            </a:r>
          </a:p>
        </p:txBody>
      </p:sp>
    </p:spTree>
    <p:extLst>
      <p:ext uri="{BB962C8B-B14F-4D97-AF65-F5344CB8AC3E}">
        <p14:creationId xmlns:p14="http://schemas.microsoft.com/office/powerpoint/2010/main" val="1178838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6DB24D-B88C-445E-9C00-E0E1EC9E2BE4}"/>
              </a:ext>
            </a:extLst>
          </p:cNvPr>
          <p:cNvSpPr>
            <a:spLocks noGrp="1"/>
          </p:cNvSpPr>
          <p:nvPr>
            <p:ph idx="1"/>
          </p:nvPr>
        </p:nvSpPr>
        <p:spPr>
          <a:xfrm>
            <a:off x="677334" y="211757"/>
            <a:ext cx="10901858" cy="5829606"/>
          </a:xfrm>
        </p:spPr>
        <p:txBody>
          <a:bodyPr>
            <a:normAutofit/>
          </a:bodyPr>
          <a:lstStyle/>
          <a:p>
            <a:pPr algn="just"/>
            <a:r>
              <a:rPr lang="es-MX" sz="2800" u="sng" dirty="0">
                <a:solidFill>
                  <a:srgbClr val="FF0000"/>
                </a:solidFill>
              </a:rPr>
              <a:t>2. Lenguaje no verbal: </a:t>
            </a:r>
            <a:r>
              <a:rPr lang="es-MX" sz="2800" dirty="0"/>
              <a:t>El lenguaje no verbal abarca todos los aspectos de la comunicación que no involucran palabras habladas o escritas. Incluye el lenguaje corporal, pero también engloba elementos como el contacto visual, el tono de voz, la distancia interpersonal y el uso de símbolos visuales, como señales de tráfico o gestos universales.</a:t>
            </a:r>
          </a:p>
          <a:p>
            <a:endParaRPr lang="es-MX" dirty="0"/>
          </a:p>
          <a:p>
            <a:endParaRPr lang="es-419" dirty="0"/>
          </a:p>
        </p:txBody>
      </p:sp>
      <p:pic>
        <p:nvPicPr>
          <p:cNvPr id="4" name="Imagen 3">
            <a:extLst>
              <a:ext uri="{FF2B5EF4-FFF2-40B4-BE49-F238E27FC236}">
                <a16:creationId xmlns:a16="http://schemas.microsoft.com/office/drawing/2014/main" id="{FD2D70B5-5A10-4318-99FB-20E5C31A2541}"/>
              </a:ext>
            </a:extLst>
          </p:cNvPr>
          <p:cNvPicPr>
            <a:picLocks noChangeAspect="1"/>
          </p:cNvPicPr>
          <p:nvPr/>
        </p:nvPicPr>
        <p:blipFill>
          <a:blip r:embed="rId2"/>
          <a:stretch>
            <a:fillRect/>
          </a:stretch>
        </p:blipFill>
        <p:spPr>
          <a:xfrm>
            <a:off x="3085699" y="3066848"/>
            <a:ext cx="6221930" cy="3499836"/>
          </a:xfrm>
          <a:prstGeom prst="rect">
            <a:avLst/>
          </a:prstGeom>
          <a:ln>
            <a:noFill/>
          </a:ln>
          <a:effectLst>
            <a:softEdge rad="112500"/>
          </a:effectLst>
        </p:spPr>
      </p:pic>
    </p:spTree>
    <p:extLst>
      <p:ext uri="{BB962C8B-B14F-4D97-AF65-F5344CB8AC3E}">
        <p14:creationId xmlns:p14="http://schemas.microsoft.com/office/powerpoint/2010/main" val="1205226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B7C7103-C9F0-4FDB-8C1D-0EBB3D5CD47F}"/>
              </a:ext>
            </a:extLst>
          </p:cNvPr>
          <p:cNvSpPr>
            <a:spLocks noGrp="1"/>
          </p:cNvSpPr>
          <p:nvPr>
            <p:ph idx="1"/>
          </p:nvPr>
        </p:nvSpPr>
        <p:spPr>
          <a:xfrm>
            <a:off x="558265" y="163629"/>
            <a:ext cx="11290433" cy="6362299"/>
          </a:xfrm>
        </p:spPr>
        <p:txBody>
          <a:bodyPr>
            <a:normAutofit fontScale="92500" lnSpcReduction="20000"/>
          </a:bodyPr>
          <a:lstStyle/>
          <a:p>
            <a:pPr marL="0" indent="0" algn="just">
              <a:buNone/>
            </a:pPr>
            <a:r>
              <a:rPr lang="es-MX" sz="2400" dirty="0"/>
              <a:t>Ejemplos:</a:t>
            </a:r>
          </a:p>
          <a:p>
            <a:pPr algn="just"/>
            <a:r>
              <a:rPr lang="es-MX" sz="2800" dirty="0">
                <a:solidFill>
                  <a:schemeClr val="accent2"/>
                </a:solidFill>
              </a:rPr>
              <a:t>Contacto visual:</a:t>
            </a:r>
          </a:p>
          <a:p>
            <a:pPr marL="0" indent="0" algn="just">
              <a:buNone/>
            </a:pPr>
            <a:r>
              <a:rPr lang="es-MX" sz="2800" dirty="0"/>
              <a:t>	-Mantener contacto visual directo: Puede indicar interés, confianza o 	atención.</a:t>
            </a:r>
          </a:p>
          <a:p>
            <a:pPr marL="0" indent="0" algn="just">
              <a:buNone/>
            </a:pPr>
            <a:r>
              <a:rPr lang="es-MX" sz="2800" dirty="0"/>
              <a:t>	-Evitar el contacto visual: Puede indicar timidez, desconfianza o falta 	de interés.</a:t>
            </a:r>
          </a:p>
          <a:p>
            <a:pPr algn="just"/>
            <a:r>
              <a:rPr lang="es-MX" sz="2800" dirty="0">
                <a:solidFill>
                  <a:schemeClr val="accent2"/>
                </a:solidFill>
              </a:rPr>
              <a:t>Expresiones faciales:</a:t>
            </a:r>
          </a:p>
          <a:p>
            <a:pPr marL="0" indent="0" algn="just">
              <a:buNone/>
            </a:pPr>
            <a:r>
              <a:rPr lang="es-MX" sz="2800" dirty="0"/>
              <a:t>	-Sonrisa: Puede indicar felicidad, satisfacción o agrado.</a:t>
            </a:r>
          </a:p>
          <a:p>
            <a:pPr marL="0" indent="0" algn="just">
              <a:buNone/>
            </a:pPr>
            <a:r>
              <a:rPr lang="es-MX" sz="2800" dirty="0"/>
              <a:t>	-Ceño fruncido: Puede indicar confusión, enojo o concentración 	intensa.</a:t>
            </a:r>
          </a:p>
          <a:p>
            <a:pPr marL="0" indent="0" algn="just">
              <a:buNone/>
            </a:pPr>
            <a:r>
              <a:rPr lang="es-MX" sz="2800" dirty="0"/>
              <a:t>	-Mirada evasiva: Puede indicar timidez, desconfianza o incomodidad.</a:t>
            </a:r>
          </a:p>
          <a:p>
            <a:pPr algn="just"/>
            <a:r>
              <a:rPr lang="es-MX" sz="2800" dirty="0">
                <a:solidFill>
                  <a:schemeClr val="accent2"/>
                </a:solidFill>
              </a:rPr>
              <a:t>Gestos de las manos y los brazos:</a:t>
            </a:r>
            <a:endParaRPr lang="es-MX" sz="2800" dirty="0"/>
          </a:p>
          <a:p>
            <a:pPr marL="0" indent="0" algn="just">
              <a:buNone/>
            </a:pPr>
            <a:r>
              <a:rPr lang="es-MX" sz="2800" dirty="0"/>
              <a:t>	-Señalar con el dedo: Puede indicar dirección o enfatizar una idea.</a:t>
            </a:r>
          </a:p>
          <a:p>
            <a:pPr marL="0" indent="0" algn="just">
              <a:buNone/>
            </a:pPr>
            <a:r>
              <a:rPr lang="es-MX" sz="2800" dirty="0"/>
              <a:t>	-Palmas hacia arriba: Puede indicar apertura, sinceridad o invitación.</a:t>
            </a:r>
          </a:p>
          <a:p>
            <a:pPr marL="0" indent="0" algn="just">
              <a:buNone/>
            </a:pPr>
            <a:r>
              <a:rPr lang="es-MX" sz="2800" dirty="0"/>
              <a:t>	-Brazos cruzados: Puede indicar cerrazón, o desacuerdo.</a:t>
            </a:r>
          </a:p>
          <a:p>
            <a:pPr marL="0" indent="0">
              <a:buNone/>
            </a:pPr>
            <a:endParaRPr lang="es-MX" dirty="0"/>
          </a:p>
        </p:txBody>
      </p:sp>
    </p:spTree>
    <p:extLst>
      <p:ext uri="{BB962C8B-B14F-4D97-AF65-F5344CB8AC3E}">
        <p14:creationId xmlns:p14="http://schemas.microsoft.com/office/powerpoint/2010/main" val="854504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B3369A-0A91-4835-9D24-2922D34BB0B9}"/>
              </a:ext>
            </a:extLst>
          </p:cNvPr>
          <p:cNvSpPr>
            <a:spLocks noGrp="1"/>
          </p:cNvSpPr>
          <p:nvPr>
            <p:ph idx="1"/>
          </p:nvPr>
        </p:nvSpPr>
        <p:spPr>
          <a:xfrm>
            <a:off x="442762" y="644893"/>
            <a:ext cx="11749238" cy="5611528"/>
          </a:xfrm>
        </p:spPr>
        <p:txBody>
          <a:bodyPr>
            <a:normAutofit/>
          </a:bodyPr>
          <a:lstStyle/>
          <a:p>
            <a:pPr algn="just"/>
            <a:r>
              <a:rPr lang="es-MX" sz="3600" u="sng" dirty="0">
                <a:solidFill>
                  <a:srgbClr val="FF0000"/>
                </a:solidFill>
              </a:rPr>
              <a:t>3. Lenguaje escrito: </a:t>
            </a:r>
            <a:r>
              <a:rPr lang="es-MX" sz="3600" dirty="0"/>
              <a:t>Es el lenguaje utilizado en la comunicación escrita. Incluye la escritura de textos, como ensayos, historias, cartas, correos electrónicos y mensajes de texto. El lenguaje escrito tiene la ventaja de permitir una comunicación más reflexiva y precisa.</a:t>
            </a:r>
          </a:p>
          <a:p>
            <a:pPr marL="0" indent="0">
              <a:buNone/>
            </a:pPr>
            <a:endParaRPr lang="es-MX" dirty="0"/>
          </a:p>
          <a:p>
            <a:endParaRPr lang="es-419" dirty="0"/>
          </a:p>
        </p:txBody>
      </p:sp>
      <p:pic>
        <p:nvPicPr>
          <p:cNvPr id="4" name="Imagen 3">
            <a:extLst>
              <a:ext uri="{FF2B5EF4-FFF2-40B4-BE49-F238E27FC236}">
                <a16:creationId xmlns:a16="http://schemas.microsoft.com/office/drawing/2014/main" id="{B2BE58FD-1463-492D-A5E9-E52037963A58}"/>
              </a:ext>
            </a:extLst>
          </p:cNvPr>
          <p:cNvPicPr>
            <a:picLocks noChangeAspect="1"/>
          </p:cNvPicPr>
          <p:nvPr/>
        </p:nvPicPr>
        <p:blipFill>
          <a:blip r:embed="rId2"/>
          <a:stretch>
            <a:fillRect/>
          </a:stretch>
        </p:blipFill>
        <p:spPr>
          <a:xfrm>
            <a:off x="8860657" y="4367262"/>
            <a:ext cx="2247900" cy="1809750"/>
          </a:xfrm>
          <a:prstGeom prst="rect">
            <a:avLst/>
          </a:prstGeom>
        </p:spPr>
      </p:pic>
    </p:spTree>
    <p:extLst>
      <p:ext uri="{BB962C8B-B14F-4D97-AF65-F5344CB8AC3E}">
        <p14:creationId xmlns:p14="http://schemas.microsoft.com/office/powerpoint/2010/main" val="1503229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8DB01F-1555-4EF1-962D-3ECFD18A6D1C}"/>
              </a:ext>
            </a:extLst>
          </p:cNvPr>
          <p:cNvSpPr>
            <a:spLocks noGrp="1"/>
          </p:cNvSpPr>
          <p:nvPr>
            <p:ph idx="1"/>
          </p:nvPr>
        </p:nvSpPr>
        <p:spPr>
          <a:xfrm>
            <a:off x="394637" y="433137"/>
            <a:ext cx="11502188" cy="6275671"/>
          </a:xfrm>
        </p:spPr>
        <p:txBody>
          <a:bodyPr>
            <a:normAutofit/>
          </a:bodyPr>
          <a:lstStyle/>
          <a:p>
            <a:pPr marL="0" indent="0" algn="just">
              <a:buNone/>
            </a:pPr>
            <a:r>
              <a:rPr lang="es-MX" sz="2400" dirty="0"/>
              <a:t>Ejemplos:</a:t>
            </a:r>
          </a:p>
          <a:p>
            <a:pPr algn="just"/>
            <a:r>
              <a:rPr lang="es-MX" dirty="0">
                <a:solidFill>
                  <a:schemeClr val="accent2"/>
                </a:solidFill>
              </a:rPr>
              <a:t>Cartas y correos electrónicos: </a:t>
            </a:r>
            <a:r>
              <a:rPr lang="es-MX" dirty="0"/>
              <a:t>Escribir cartas formales o informales a amigos, familiares o colegas. Por ejemplo, escribir una carta de agradecimiento, enviar un correo electrónico de trabajo o redactar una invitación.</a:t>
            </a:r>
          </a:p>
          <a:p>
            <a:pPr algn="just"/>
            <a:r>
              <a:rPr lang="es-MX" dirty="0">
                <a:solidFill>
                  <a:schemeClr val="accent2"/>
                </a:solidFill>
              </a:rPr>
              <a:t>Mensajes de texto: </a:t>
            </a:r>
            <a:r>
              <a:rPr lang="es-MX" dirty="0"/>
              <a:t>Enviar mensajes escritos breves a través de aplicaciones de mensajería en dispositivos móviles. Por ejemplo, enviar un mensaje de texto a un amigo para hacer planes o expresar algo.</a:t>
            </a:r>
          </a:p>
          <a:p>
            <a:pPr algn="just"/>
            <a:r>
              <a:rPr lang="es-MX" dirty="0">
                <a:solidFill>
                  <a:schemeClr val="accent2"/>
                </a:solidFill>
              </a:rPr>
              <a:t>Artículos y ensayos: </a:t>
            </a:r>
            <a:r>
              <a:rPr lang="es-MX" dirty="0"/>
              <a:t>Escribir textos informativos o argumentativos en revistas, periódicos o en el ámbito académico. Por ejemplo, redactar un ensayo sobre un tema específico o escribir un artículo periodístico.</a:t>
            </a:r>
          </a:p>
          <a:p>
            <a:pPr algn="just"/>
            <a:r>
              <a:rPr lang="es-MX" dirty="0">
                <a:solidFill>
                  <a:schemeClr val="accent2"/>
                </a:solidFill>
              </a:rPr>
              <a:t>Publicaciones en redes sociales: </a:t>
            </a:r>
            <a:r>
              <a:rPr lang="es-MX" dirty="0"/>
              <a:t>Escribir mensajes, publicaciones y comentarios en plataformas como Facebook, Twitter, Instagram, etc. Por ejemplo, compartir un estado, comentar una foto o publicar un artículo en un blog.</a:t>
            </a:r>
          </a:p>
          <a:p>
            <a:pPr algn="just"/>
            <a:r>
              <a:rPr lang="es-MX" dirty="0">
                <a:solidFill>
                  <a:schemeClr val="accent2"/>
                </a:solidFill>
              </a:rPr>
              <a:t>Notas y apuntes: </a:t>
            </a:r>
            <a:r>
              <a:rPr lang="es-MX" dirty="0"/>
              <a:t>Tomar notas durante una conferencia, clase o reunión. Por ejemplo, escribir puntos clave, ideas principales o resúmenes para recordar la información posteriormente.</a:t>
            </a:r>
          </a:p>
          <a:p>
            <a:pPr algn="just"/>
            <a:r>
              <a:rPr lang="es-MX" dirty="0">
                <a:solidFill>
                  <a:schemeClr val="accent2"/>
                </a:solidFill>
              </a:rPr>
              <a:t>Cuentos y novelas: </a:t>
            </a:r>
            <a:r>
              <a:rPr lang="es-MX" dirty="0"/>
              <a:t>Escribir narrativas imaginativas y creativas. Por ejemplo, escribir una historia corta, un cuento o una novela donde se desarrollan personajes y tramas.</a:t>
            </a:r>
          </a:p>
          <a:p>
            <a:pPr algn="just"/>
            <a:r>
              <a:rPr lang="es-MX" dirty="0">
                <a:solidFill>
                  <a:schemeClr val="accent2"/>
                </a:solidFill>
              </a:rPr>
              <a:t>Informes y documentos legales: </a:t>
            </a:r>
            <a:r>
              <a:rPr lang="es-MX" dirty="0"/>
              <a:t>Redactar informes técnicos, documentos legales o contratos. Por ejemplo, escribir un informe de investigación científica, redactar un contrato de arrendamiento o elaborar un testamento.</a:t>
            </a:r>
          </a:p>
          <a:p>
            <a:endParaRPr lang="es-MX" dirty="0"/>
          </a:p>
        </p:txBody>
      </p:sp>
    </p:spTree>
    <p:extLst>
      <p:ext uri="{BB962C8B-B14F-4D97-AF65-F5344CB8AC3E}">
        <p14:creationId xmlns:p14="http://schemas.microsoft.com/office/powerpoint/2010/main" val="255424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B944-1140-491C-8594-1147E55FA0F5}"/>
              </a:ext>
            </a:extLst>
          </p:cNvPr>
          <p:cNvSpPr>
            <a:spLocks noGrp="1"/>
          </p:cNvSpPr>
          <p:nvPr>
            <p:ph type="title"/>
          </p:nvPr>
        </p:nvSpPr>
        <p:spPr>
          <a:xfrm>
            <a:off x="1622214" y="365760"/>
            <a:ext cx="8596668" cy="1320800"/>
          </a:xfrm>
        </p:spPr>
        <p:txBody>
          <a:bodyPr/>
          <a:lstStyle/>
          <a:p>
            <a:pPr algn="ctr"/>
            <a:r>
              <a:rPr lang="es-MX" dirty="0"/>
              <a:t>¿QUÉ ES EXPRESIÓN ESCRITA?</a:t>
            </a:r>
            <a:endParaRPr lang="es-419" dirty="0"/>
          </a:p>
        </p:txBody>
      </p:sp>
      <p:sp>
        <p:nvSpPr>
          <p:cNvPr id="3" name="Marcador de contenido 2">
            <a:extLst>
              <a:ext uri="{FF2B5EF4-FFF2-40B4-BE49-F238E27FC236}">
                <a16:creationId xmlns:a16="http://schemas.microsoft.com/office/drawing/2014/main" id="{410A28B9-AA80-4AE2-8DC3-F680EC150358}"/>
              </a:ext>
            </a:extLst>
          </p:cNvPr>
          <p:cNvSpPr>
            <a:spLocks noGrp="1"/>
          </p:cNvSpPr>
          <p:nvPr>
            <p:ph idx="1"/>
          </p:nvPr>
        </p:nvSpPr>
        <p:spPr>
          <a:xfrm>
            <a:off x="677334" y="1452881"/>
            <a:ext cx="10732346" cy="4588482"/>
          </a:xfrm>
        </p:spPr>
        <p:txBody>
          <a:bodyPr>
            <a:normAutofit/>
          </a:bodyPr>
          <a:lstStyle/>
          <a:p>
            <a:pPr algn="just"/>
            <a:r>
              <a:rPr lang="es-MX" sz="3600" dirty="0"/>
              <a:t> Surgió de la lengua oral, la expresión escrita es esencial para conseguir una mejor comunicación y expresar de manera correcta, clara y sencilla las ideas, por ello, es importante que las personas en general trabajen desde edades tempranas en una buena escritura, junto con otras destrezas lingüísticas como es la expresión oral.</a:t>
            </a:r>
            <a:endParaRPr lang="es-419" sz="3600" dirty="0"/>
          </a:p>
        </p:txBody>
      </p:sp>
    </p:spTree>
    <p:extLst>
      <p:ext uri="{BB962C8B-B14F-4D97-AF65-F5344CB8AC3E}">
        <p14:creationId xmlns:p14="http://schemas.microsoft.com/office/powerpoint/2010/main" val="979437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870ED0-BC79-4BF7-8DCC-150867CFCDD9}"/>
              </a:ext>
            </a:extLst>
          </p:cNvPr>
          <p:cNvSpPr>
            <a:spLocks noGrp="1"/>
          </p:cNvSpPr>
          <p:nvPr>
            <p:ph idx="1"/>
          </p:nvPr>
        </p:nvSpPr>
        <p:spPr>
          <a:xfrm>
            <a:off x="677334" y="404261"/>
            <a:ext cx="10343592" cy="5637101"/>
          </a:xfrm>
        </p:spPr>
        <p:txBody>
          <a:bodyPr>
            <a:normAutofit/>
          </a:bodyPr>
          <a:lstStyle/>
          <a:p>
            <a:pPr algn="just"/>
            <a:r>
              <a:rPr lang="es-MX" sz="2400" u="sng" dirty="0">
                <a:solidFill>
                  <a:srgbClr val="FF0000"/>
                </a:solidFill>
              </a:rPr>
              <a:t>4. Lenguaje corporal: </a:t>
            </a:r>
            <a:r>
              <a:rPr lang="es-MX" sz="2400" dirty="0"/>
              <a:t>El lenguaje corporal se refiere a las expresiones faciales, gestos, posturas y movimientos del cuerpo que utilizamos para comunicarnos. A menudo, el lenguaje corporal acompaña al lenguaje oral y puede transmitir emociones, actitudes y mensajes complementarios o incluso contradictorios.</a:t>
            </a:r>
          </a:p>
          <a:p>
            <a:endParaRPr lang="es-MX" dirty="0"/>
          </a:p>
          <a:p>
            <a:endParaRPr lang="es-419" dirty="0"/>
          </a:p>
        </p:txBody>
      </p:sp>
      <p:pic>
        <p:nvPicPr>
          <p:cNvPr id="5" name="Imagen 4">
            <a:extLst>
              <a:ext uri="{FF2B5EF4-FFF2-40B4-BE49-F238E27FC236}">
                <a16:creationId xmlns:a16="http://schemas.microsoft.com/office/drawing/2014/main" id="{2306EDC0-8056-4A8A-9114-002760A9FB35}"/>
              </a:ext>
            </a:extLst>
          </p:cNvPr>
          <p:cNvPicPr>
            <a:picLocks noChangeAspect="1"/>
          </p:cNvPicPr>
          <p:nvPr/>
        </p:nvPicPr>
        <p:blipFill>
          <a:blip r:embed="rId2"/>
          <a:stretch>
            <a:fillRect/>
          </a:stretch>
        </p:blipFill>
        <p:spPr>
          <a:xfrm>
            <a:off x="6096000" y="2620578"/>
            <a:ext cx="5117468" cy="3833161"/>
          </a:xfrm>
          <a:prstGeom prst="rect">
            <a:avLst/>
          </a:prstGeom>
          <a:ln>
            <a:noFill/>
          </a:ln>
          <a:effectLst>
            <a:softEdge rad="112500"/>
          </a:effectLst>
        </p:spPr>
      </p:pic>
    </p:spTree>
    <p:extLst>
      <p:ext uri="{BB962C8B-B14F-4D97-AF65-F5344CB8AC3E}">
        <p14:creationId xmlns:p14="http://schemas.microsoft.com/office/powerpoint/2010/main" val="2225984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67534D-410E-43F2-BAC9-37CDA7743575}"/>
              </a:ext>
            </a:extLst>
          </p:cNvPr>
          <p:cNvSpPr>
            <a:spLocks noGrp="1"/>
          </p:cNvSpPr>
          <p:nvPr>
            <p:ph idx="1"/>
          </p:nvPr>
        </p:nvSpPr>
        <p:spPr>
          <a:xfrm>
            <a:off x="590706" y="690612"/>
            <a:ext cx="10295467" cy="5476775"/>
          </a:xfrm>
        </p:spPr>
        <p:txBody>
          <a:bodyPr>
            <a:normAutofit fontScale="85000" lnSpcReduction="10000"/>
          </a:bodyPr>
          <a:lstStyle/>
          <a:p>
            <a:pPr algn="just"/>
            <a:r>
              <a:rPr lang="es-MX" sz="2400" dirty="0"/>
              <a:t>Es importante tener en cuenta que la interpretación del lenguaje corporal puede variar según el contexto cultural y personal, la observación del lenguaje corporal junto con otros aspectos de la comunicación verbal puede brindar pistas adicionales sobre los sentimientos, actitudes y intenciones de una persona.</a:t>
            </a:r>
          </a:p>
          <a:p>
            <a:pPr algn="just"/>
            <a:r>
              <a:rPr lang="es-MX" sz="2400" dirty="0"/>
              <a:t>En pocas palabras el lenguaje corporal se refiere a las expresiones faciales, gestos, posturas y movimientos del cuerpo que utilizamos para comunicarnos, ejemplos:</a:t>
            </a:r>
          </a:p>
          <a:p>
            <a:pPr algn="just"/>
            <a:r>
              <a:rPr lang="es-MX" sz="2400" dirty="0">
                <a:solidFill>
                  <a:schemeClr val="accent2"/>
                </a:solidFill>
              </a:rPr>
              <a:t>Expresiones faciales: </a:t>
            </a:r>
          </a:p>
          <a:p>
            <a:pPr marL="0" indent="0" algn="just">
              <a:buNone/>
            </a:pPr>
            <a:r>
              <a:rPr lang="es-MX" sz="2400" dirty="0"/>
              <a:t>	-Sonrisa: Puede indicar felicidad, satisfacción o agrado. </a:t>
            </a:r>
          </a:p>
          <a:p>
            <a:pPr marL="0" indent="0" algn="just">
              <a:buNone/>
            </a:pPr>
            <a:r>
              <a:rPr lang="es-MX" sz="2400" dirty="0"/>
              <a:t>	-Ceño fruncido: Puede indicar confusión, enojo o concentración intensa.</a:t>
            </a:r>
          </a:p>
          <a:p>
            <a:pPr marL="0" indent="0" algn="just">
              <a:buNone/>
            </a:pPr>
            <a:r>
              <a:rPr lang="es-MX" sz="2400" dirty="0"/>
              <a:t>	-Mirada evasiva: Puede indicar timidez, desconfianza o incomodidad.</a:t>
            </a:r>
          </a:p>
          <a:p>
            <a:pPr algn="just"/>
            <a:r>
              <a:rPr lang="es-MX" sz="2400" dirty="0">
                <a:solidFill>
                  <a:schemeClr val="accent2"/>
                </a:solidFill>
              </a:rPr>
              <a:t>Gestos de las manos:</a:t>
            </a:r>
            <a:endParaRPr lang="es-MX" sz="2400" dirty="0"/>
          </a:p>
          <a:p>
            <a:pPr marL="0" indent="0" algn="just">
              <a:buNone/>
            </a:pPr>
            <a:r>
              <a:rPr lang="es-MX" sz="2400" dirty="0"/>
              <a:t>	-Saludo con la mano: Puede indicar amabilidad, cortesía o saludo cordial.</a:t>
            </a:r>
          </a:p>
          <a:p>
            <a:pPr marL="0" indent="0" algn="just">
              <a:buNone/>
            </a:pPr>
            <a:r>
              <a:rPr lang="es-MX" sz="2400" dirty="0"/>
              <a:t>	-Palmas hacia arriba: Puede indicar apertura, sinceridad o invitación.</a:t>
            </a:r>
          </a:p>
          <a:p>
            <a:pPr marL="0" indent="0" algn="just">
              <a:buNone/>
            </a:pPr>
            <a:r>
              <a:rPr lang="es-MX" sz="2400" dirty="0"/>
              <a:t>	-Puño cerrado: Puede indicar frustración, ira o determinación.</a:t>
            </a:r>
          </a:p>
          <a:p>
            <a:pPr algn="just"/>
            <a:endParaRPr lang="es-MX" sz="1200" dirty="0"/>
          </a:p>
        </p:txBody>
      </p:sp>
    </p:spTree>
    <p:extLst>
      <p:ext uri="{BB962C8B-B14F-4D97-AF65-F5344CB8AC3E}">
        <p14:creationId xmlns:p14="http://schemas.microsoft.com/office/powerpoint/2010/main" val="278445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D7BB5A-DB96-4ECA-A93C-37C0E0810401}"/>
              </a:ext>
            </a:extLst>
          </p:cNvPr>
          <p:cNvSpPr>
            <a:spLocks noGrp="1"/>
          </p:cNvSpPr>
          <p:nvPr>
            <p:ph idx="1"/>
          </p:nvPr>
        </p:nvSpPr>
        <p:spPr>
          <a:xfrm>
            <a:off x="452387" y="365760"/>
            <a:ext cx="11117179" cy="6006163"/>
          </a:xfrm>
        </p:spPr>
        <p:txBody>
          <a:bodyPr>
            <a:normAutofit fontScale="92500"/>
          </a:bodyPr>
          <a:lstStyle/>
          <a:p>
            <a:pPr algn="just"/>
            <a:r>
              <a:rPr lang="es-MX" sz="2400" dirty="0">
                <a:solidFill>
                  <a:schemeClr val="accent2"/>
                </a:solidFill>
              </a:rPr>
              <a:t>Posturas corporales:</a:t>
            </a:r>
          </a:p>
          <a:p>
            <a:pPr marL="0" indent="0" algn="just">
              <a:buNone/>
            </a:pPr>
            <a:r>
              <a:rPr lang="es-MX" sz="2400" dirty="0"/>
              <a:t>	-Postura erguida y abierta: Puede indicar confianza, seguridad o dominancia.</a:t>
            </a:r>
          </a:p>
          <a:p>
            <a:pPr marL="0" indent="0" algn="just">
              <a:buNone/>
            </a:pPr>
            <a:r>
              <a:rPr lang="es-MX" sz="2400" dirty="0"/>
              <a:t>	-Encorvarse o encogerse: Puede indicar timidez, sumisión o inseguridad.</a:t>
            </a:r>
          </a:p>
          <a:p>
            <a:pPr marL="0" indent="0" algn="just">
              <a:buNone/>
            </a:pPr>
            <a:r>
              <a:rPr lang="es-MX" sz="2400" dirty="0"/>
              <a:t>	-Cruzar los brazos: Puede indicar cerrazón, defensa o desacuerdo.</a:t>
            </a:r>
          </a:p>
          <a:p>
            <a:pPr algn="just"/>
            <a:r>
              <a:rPr lang="es-MX" sz="2400" dirty="0">
                <a:solidFill>
                  <a:schemeClr val="accent2"/>
                </a:solidFill>
              </a:rPr>
              <a:t>Movimientos corporales:</a:t>
            </a:r>
          </a:p>
          <a:p>
            <a:pPr marL="0" indent="0" algn="just">
              <a:buNone/>
            </a:pPr>
            <a:r>
              <a:rPr lang="es-MX" sz="2400" dirty="0"/>
              <a:t>	-Asentir con la cabeza: Puede indicar acuerdo, comprensión o aceptación.</a:t>
            </a:r>
          </a:p>
          <a:p>
            <a:pPr marL="0" indent="0" algn="just">
              <a:buNone/>
            </a:pPr>
            <a:r>
              <a:rPr lang="es-MX" sz="2400" dirty="0"/>
              <a:t>	-Encogerse de hombros: Puede indicar desconocimiento, indiferencia o falta de 	compromiso.</a:t>
            </a:r>
          </a:p>
          <a:p>
            <a:pPr marL="0" indent="0" algn="just">
              <a:buNone/>
            </a:pPr>
            <a:r>
              <a:rPr lang="es-MX" sz="2400" dirty="0"/>
              <a:t>	-Movimiento de manos al hablar: Puede enfatizar una idea, agregar énfasis o 	demostrar entusiasmo.</a:t>
            </a:r>
          </a:p>
          <a:p>
            <a:pPr algn="just"/>
            <a:r>
              <a:rPr lang="es-MX" sz="2400" dirty="0">
                <a:solidFill>
                  <a:schemeClr val="accent2"/>
                </a:solidFill>
              </a:rPr>
              <a:t>Contacto visual:</a:t>
            </a:r>
          </a:p>
          <a:p>
            <a:pPr marL="0" indent="0" algn="just">
              <a:buNone/>
            </a:pPr>
            <a:r>
              <a:rPr lang="es-MX" sz="2400" dirty="0"/>
              <a:t>	-Mantener contacto visual directo: Puede indicar interés, confianza o atención.</a:t>
            </a:r>
          </a:p>
          <a:p>
            <a:pPr marL="0" indent="0" algn="just">
              <a:buNone/>
            </a:pPr>
            <a:r>
              <a:rPr lang="es-MX" sz="2400" dirty="0"/>
              <a:t>	-Evitar el contacto visual: Puede indicar timidez, desconfianza o falta de interés.</a:t>
            </a:r>
            <a:endParaRPr lang="es-419" sz="2400" dirty="0"/>
          </a:p>
        </p:txBody>
      </p:sp>
    </p:spTree>
    <p:extLst>
      <p:ext uri="{BB962C8B-B14F-4D97-AF65-F5344CB8AC3E}">
        <p14:creationId xmlns:p14="http://schemas.microsoft.com/office/powerpoint/2010/main" val="2978887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679836-D985-45A8-A39E-96C32AE2CAE0}"/>
              </a:ext>
            </a:extLst>
          </p:cNvPr>
          <p:cNvSpPr>
            <a:spLocks noGrp="1"/>
          </p:cNvSpPr>
          <p:nvPr>
            <p:ph idx="1"/>
          </p:nvPr>
        </p:nvSpPr>
        <p:spPr>
          <a:xfrm>
            <a:off x="413887" y="327259"/>
            <a:ext cx="11463688" cy="6530741"/>
          </a:xfrm>
        </p:spPr>
        <p:txBody>
          <a:bodyPr>
            <a:normAutofit fontScale="92500"/>
          </a:bodyPr>
          <a:lstStyle/>
          <a:p>
            <a:pPr algn="just"/>
            <a:r>
              <a:rPr lang="es-MX" sz="2400" dirty="0">
                <a:solidFill>
                  <a:schemeClr val="accent2"/>
                </a:solidFill>
              </a:rPr>
              <a:t>Posturas corporales:</a:t>
            </a:r>
          </a:p>
          <a:p>
            <a:pPr marL="0" indent="0" algn="just">
              <a:buNone/>
            </a:pPr>
            <a:r>
              <a:rPr lang="es-MX" sz="2400" dirty="0"/>
              <a:t>	-Postura erguida y abierta: Puede indicar confianza, seguridad o dominancia.</a:t>
            </a:r>
          </a:p>
          <a:p>
            <a:pPr marL="0" indent="0" algn="just">
              <a:buNone/>
            </a:pPr>
            <a:r>
              <a:rPr lang="es-MX" sz="2400" dirty="0"/>
              <a:t>	-Encorvarse o encogerse: Puede indicar timidez, sumisión o inseguridad.</a:t>
            </a:r>
          </a:p>
          <a:p>
            <a:pPr marL="0" indent="0" algn="just">
              <a:buNone/>
            </a:pPr>
            <a:r>
              <a:rPr lang="es-MX" sz="2400" dirty="0"/>
              <a:t>	-Inclinarse hacia adelante: Puede indicar interés, atención o participación activa.</a:t>
            </a:r>
          </a:p>
          <a:p>
            <a:pPr algn="just"/>
            <a:r>
              <a:rPr lang="es-MX" sz="2400" dirty="0">
                <a:solidFill>
                  <a:schemeClr val="accent2"/>
                </a:solidFill>
              </a:rPr>
              <a:t>Movimientos corporales:</a:t>
            </a:r>
          </a:p>
          <a:p>
            <a:pPr marL="0" indent="0" algn="just">
              <a:buNone/>
            </a:pPr>
            <a:r>
              <a:rPr lang="es-MX" sz="2400" dirty="0"/>
              <a:t>	-Asentir con la cabeza: Puede indicar acuerdo, comprensión o aceptación.</a:t>
            </a:r>
          </a:p>
          <a:p>
            <a:pPr marL="0" indent="0" algn="just">
              <a:buNone/>
            </a:pPr>
            <a:r>
              <a:rPr lang="es-MX" sz="2400" dirty="0"/>
              <a:t>	-Agitar las manos: Puede expresar emoción, entusiasmo o sorpresa.</a:t>
            </a:r>
          </a:p>
          <a:p>
            <a:pPr algn="just"/>
            <a:r>
              <a:rPr lang="es-MX" sz="2400" dirty="0">
                <a:solidFill>
                  <a:schemeClr val="accent2"/>
                </a:solidFill>
              </a:rPr>
              <a:t>Distancia interpersonal:</a:t>
            </a:r>
            <a:endParaRPr lang="es-MX" sz="2400" dirty="0"/>
          </a:p>
          <a:p>
            <a:pPr marL="0" indent="0" algn="just">
              <a:buNone/>
            </a:pPr>
            <a:r>
              <a:rPr lang="es-MX" sz="2400" dirty="0"/>
              <a:t>	-Espacio personal cercano: Puede indicar intimidad, confianza o interacción cercana.</a:t>
            </a:r>
          </a:p>
          <a:p>
            <a:pPr marL="0" indent="0" algn="just">
              <a:buNone/>
            </a:pPr>
            <a:r>
              <a:rPr lang="es-MX" sz="2400" dirty="0"/>
              <a:t>	-Espacio personal amplio: Puede indicar respeto por el espacio individual o mantener 	distancia.</a:t>
            </a:r>
          </a:p>
          <a:p>
            <a:pPr marL="0" indent="0" algn="just">
              <a:buNone/>
            </a:pPr>
            <a:r>
              <a:rPr lang="es-MX" sz="2400" dirty="0"/>
              <a:t>Recuerda que la interpretación del lenguaje no verbal puede variar según el contexto cultural y 	personal. Es importante observar y considerar múltiples aspectos del lenguaje no verbal junto con la 	comunicación verbal para comprender mejor los sentimientos, actitudes y mensajes de los demás.</a:t>
            </a:r>
            <a:endParaRPr lang="es-419" sz="2400" dirty="0"/>
          </a:p>
          <a:p>
            <a:endParaRPr lang="es-419" dirty="0"/>
          </a:p>
        </p:txBody>
      </p:sp>
    </p:spTree>
    <p:extLst>
      <p:ext uri="{BB962C8B-B14F-4D97-AF65-F5344CB8AC3E}">
        <p14:creationId xmlns:p14="http://schemas.microsoft.com/office/powerpoint/2010/main" val="637675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5230B3-88C4-449E-923B-46352319DD6D}"/>
              </a:ext>
            </a:extLst>
          </p:cNvPr>
          <p:cNvSpPr>
            <a:spLocks noGrp="1"/>
          </p:cNvSpPr>
          <p:nvPr>
            <p:ph idx="1"/>
          </p:nvPr>
        </p:nvSpPr>
        <p:spPr>
          <a:xfrm>
            <a:off x="677334" y="587141"/>
            <a:ext cx="10969234" cy="5454221"/>
          </a:xfrm>
        </p:spPr>
        <p:txBody>
          <a:bodyPr>
            <a:normAutofit/>
          </a:bodyPr>
          <a:lstStyle/>
          <a:p>
            <a:pPr algn="just"/>
            <a:r>
              <a:rPr lang="es-MX" sz="2800" u="sng" dirty="0">
                <a:solidFill>
                  <a:srgbClr val="FF0000"/>
                </a:solidFill>
              </a:rPr>
              <a:t>Lenguaje técnico: </a:t>
            </a:r>
            <a:r>
              <a:rPr lang="es-MX" sz="2800" dirty="0"/>
              <a:t>Es un lenguaje especializado utilizado en campos específicos, como la medicina, la tecnología, la ciencia o el derecho. Este tipo de lenguaje emplea términos técnicos y específicos para comunicar ideas de manera precisa dentro de un campo de conocimiento particular.</a:t>
            </a:r>
          </a:p>
          <a:p>
            <a:endParaRPr lang="es-MX" dirty="0"/>
          </a:p>
          <a:p>
            <a:endParaRPr lang="es-419" dirty="0"/>
          </a:p>
        </p:txBody>
      </p:sp>
      <p:pic>
        <p:nvPicPr>
          <p:cNvPr id="4" name="Imagen 3">
            <a:extLst>
              <a:ext uri="{FF2B5EF4-FFF2-40B4-BE49-F238E27FC236}">
                <a16:creationId xmlns:a16="http://schemas.microsoft.com/office/drawing/2014/main" id="{3D117AA6-DCE2-4403-8E58-8D0C5AD3CAF7}"/>
              </a:ext>
            </a:extLst>
          </p:cNvPr>
          <p:cNvPicPr>
            <a:picLocks noChangeAspect="1"/>
          </p:cNvPicPr>
          <p:nvPr/>
        </p:nvPicPr>
        <p:blipFill>
          <a:blip r:embed="rId2"/>
          <a:stretch>
            <a:fillRect/>
          </a:stretch>
        </p:blipFill>
        <p:spPr>
          <a:xfrm>
            <a:off x="3959642" y="3316299"/>
            <a:ext cx="4760846" cy="2725063"/>
          </a:xfrm>
          <a:prstGeom prst="rect">
            <a:avLst/>
          </a:prstGeom>
          <a:ln>
            <a:noFill/>
          </a:ln>
          <a:effectLst>
            <a:softEdge rad="112500"/>
          </a:effectLst>
        </p:spPr>
      </p:pic>
    </p:spTree>
    <p:extLst>
      <p:ext uri="{BB962C8B-B14F-4D97-AF65-F5344CB8AC3E}">
        <p14:creationId xmlns:p14="http://schemas.microsoft.com/office/powerpoint/2010/main" val="3845998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8E3A48-1C3C-434F-BDA0-BD46E938DF70}"/>
              </a:ext>
            </a:extLst>
          </p:cNvPr>
          <p:cNvSpPr>
            <a:spLocks noGrp="1"/>
          </p:cNvSpPr>
          <p:nvPr>
            <p:ph idx="1"/>
          </p:nvPr>
        </p:nvSpPr>
        <p:spPr>
          <a:xfrm>
            <a:off x="423513" y="202130"/>
            <a:ext cx="11367434" cy="6655869"/>
          </a:xfrm>
        </p:spPr>
        <p:txBody>
          <a:bodyPr>
            <a:normAutofit fontScale="92500" lnSpcReduction="10000"/>
          </a:bodyPr>
          <a:lstStyle/>
          <a:p>
            <a:pPr marL="0" indent="0" algn="just">
              <a:buNone/>
            </a:pPr>
            <a:r>
              <a:rPr lang="es-MX" sz="2000" dirty="0"/>
              <a:t>El lenguaje técnico es un tipo de lenguaje especializado utilizado en campos específicos, como la medicina, la tecnología, la ciencia o el derecho. Se caracteriza por el uso de términos técnicos y específicos que son propios de cada área. </a:t>
            </a:r>
          </a:p>
          <a:p>
            <a:pPr algn="just"/>
            <a:r>
              <a:rPr lang="es-MX" sz="2000" dirty="0">
                <a:solidFill>
                  <a:schemeClr val="accent2"/>
                </a:solidFill>
              </a:rPr>
              <a:t>Medicina:</a:t>
            </a:r>
          </a:p>
          <a:p>
            <a:pPr marL="0" indent="0" algn="just">
              <a:buNone/>
            </a:pPr>
            <a:r>
              <a:rPr lang="es-MX" sz="2000" dirty="0"/>
              <a:t>	-Diagnóstico: términos como "hipertensión", "diabetes" o "neumonía" para identificar enfermedades o 	condiciones médicas.</a:t>
            </a:r>
          </a:p>
          <a:p>
            <a:pPr algn="just"/>
            <a:r>
              <a:rPr lang="es-MX" sz="2000" dirty="0">
                <a:solidFill>
                  <a:schemeClr val="accent2"/>
                </a:solidFill>
              </a:rPr>
              <a:t>Tecnología:</a:t>
            </a:r>
          </a:p>
          <a:p>
            <a:pPr marL="0" indent="0" algn="just">
              <a:buNone/>
            </a:pPr>
            <a:r>
              <a:rPr lang="es-MX" sz="2000" dirty="0"/>
              <a:t>	-Informática: términos como "software", "hardware", "procesador" o "sistema operativo" relacionados con los equipos y programas informáticos.</a:t>
            </a:r>
          </a:p>
          <a:p>
            <a:pPr algn="just"/>
            <a:r>
              <a:rPr lang="es-MX" sz="2000" dirty="0">
                <a:solidFill>
                  <a:schemeClr val="accent2"/>
                </a:solidFill>
              </a:rPr>
              <a:t>Telecomunicaciones: </a:t>
            </a:r>
            <a:r>
              <a:rPr lang="es-MX" sz="2000" dirty="0"/>
              <a:t>términos como "banda ancha", "fibra óptica" o "protocolo" utilizados en el campo de las comunicaciones y redes.</a:t>
            </a:r>
          </a:p>
          <a:p>
            <a:pPr algn="just"/>
            <a:r>
              <a:rPr lang="es-MX" sz="2000" dirty="0">
                <a:solidFill>
                  <a:schemeClr val="accent2"/>
                </a:solidFill>
              </a:rPr>
              <a:t>Ciencia:</a:t>
            </a:r>
          </a:p>
          <a:p>
            <a:pPr marL="0" indent="0" algn="just">
              <a:buNone/>
            </a:pPr>
            <a:r>
              <a:rPr lang="es-MX" sz="2000" dirty="0">
                <a:solidFill>
                  <a:schemeClr val="accent2"/>
                </a:solidFill>
              </a:rPr>
              <a:t>	-</a:t>
            </a:r>
            <a:r>
              <a:rPr lang="es-MX" sz="2000" dirty="0">
                <a:solidFill>
                  <a:schemeClr val="tx1"/>
                </a:solidFill>
              </a:rPr>
              <a:t>Biología: </a:t>
            </a:r>
            <a:r>
              <a:rPr lang="es-MX" sz="2000" dirty="0"/>
              <a:t>términos como "célula", "ADN", "genes" o "evolución" para describir los componentes y procesos biológicos.</a:t>
            </a:r>
          </a:p>
          <a:p>
            <a:pPr marL="0" indent="0" algn="just">
              <a:buNone/>
            </a:pPr>
            <a:r>
              <a:rPr lang="es-MX" sz="2000" dirty="0">
                <a:solidFill>
                  <a:schemeClr val="accent2"/>
                </a:solidFill>
              </a:rPr>
              <a:t>	-</a:t>
            </a:r>
            <a:r>
              <a:rPr lang="es-MX" sz="2000" dirty="0">
                <a:solidFill>
                  <a:schemeClr val="tx1"/>
                </a:solidFill>
              </a:rPr>
              <a:t>Química: </a:t>
            </a:r>
            <a:r>
              <a:rPr lang="es-MX" sz="2000" dirty="0"/>
              <a:t>términos como "ácido", "base", "reacción química" o "elemento químico" relacionados 	con la estructura y las propiedades de las sustancias.</a:t>
            </a:r>
          </a:p>
          <a:p>
            <a:pPr algn="just"/>
            <a:r>
              <a:rPr lang="es-MX" sz="2000" dirty="0">
                <a:solidFill>
                  <a:schemeClr val="accent2"/>
                </a:solidFill>
              </a:rPr>
              <a:t>Derecho:</a:t>
            </a:r>
          </a:p>
          <a:p>
            <a:pPr marL="0" indent="0" algn="just">
              <a:buNone/>
            </a:pPr>
            <a:r>
              <a:rPr lang="es-MX" sz="2000" dirty="0"/>
              <a:t>	-Terminología legal: términos como "acusado", "testigo", "sentencia" o "jurisprudencia" utilizados 	en el ámbito jurídico para describir procedimientos y conceptos legales.</a:t>
            </a:r>
          </a:p>
        </p:txBody>
      </p:sp>
    </p:spTree>
    <p:extLst>
      <p:ext uri="{BB962C8B-B14F-4D97-AF65-F5344CB8AC3E}">
        <p14:creationId xmlns:p14="http://schemas.microsoft.com/office/powerpoint/2010/main" val="1348409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34F825-BD13-4240-B722-00644C081EFB}"/>
              </a:ext>
            </a:extLst>
          </p:cNvPr>
          <p:cNvSpPr>
            <a:spLocks noGrp="1"/>
          </p:cNvSpPr>
          <p:nvPr>
            <p:ph idx="1"/>
          </p:nvPr>
        </p:nvSpPr>
        <p:spPr>
          <a:xfrm>
            <a:off x="677334" y="105879"/>
            <a:ext cx="11132864" cy="5935484"/>
          </a:xfrm>
        </p:spPr>
        <p:txBody>
          <a:bodyPr/>
          <a:lstStyle/>
          <a:p>
            <a:pPr algn="just"/>
            <a:r>
              <a:rPr lang="es-MX" sz="2800" u="sng" dirty="0">
                <a:solidFill>
                  <a:srgbClr val="FF0000"/>
                </a:solidFill>
              </a:rPr>
              <a:t>Lenguaje figurado: </a:t>
            </a:r>
            <a:r>
              <a:rPr lang="es-MX" sz="2800" dirty="0"/>
              <a:t>El lenguaje figurado utiliza figuras retóricas, como metáforas, para expresar ideas de manera no literal. Este tipo de lenguaje a menudo se utiliza en la poesía, la literatura y el discurso creativo para transmitir significados más profundos y evocadores. </a:t>
            </a:r>
          </a:p>
          <a:p>
            <a:endParaRPr lang="es-MX" dirty="0"/>
          </a:p>
          <a:p>
            <a:endParaRPr lang="es-419" dirty="0"/>
          </a:p>
        </p:txBody>
      </p:sp>
      <p:pic>
        <p:nvPicPr>
          <p:cNvPr id="4" name="Imagen 3">
            <a:extLst>
              <a:ext uri="{FF2B5EF4-FFF2-40B4-BE49-F238E27FC236}">
                <a16:creationId xmlns:a16="http://schemas.microsoft.com/office/drawing/2014/main" id="{A1E2187F-52C5-4257-ABAC-80F9B1F99FB8}"/>
              </a:ext>
            </a:extLst>
          </p:cNvPr>
          <p:cNvPicPr>
            <a:picLocks noChangeAspect="1"/>
          </p:cNvPicPr>
          <p:nvPr/>
        </p:nvPicPr>
        <p:blipFill>
          <a:blip r:embed="rId2"/>
          <a:stretch>
            <a:fillRect/>
          </a:stretch>
        </p:blipFill>
        <p:spPr>
          <a:xfrm>
            <a:off x="3303220" y="2255861"/>
            <a:ext cx="5734903" cy="4295641"/>
          </a:xfrm>
          <a:prstGeom prst="rect">
            <a:avLst/>
          </a:prstGeom>
          <a:ln>
            <a:noFill/>
          </a:ln>
          <a:effectLst>
            <a:softEdge rad="112500"/>
          </a:effectLst>
        </p:spPr>
      </p:pic>
    </p:spTree>
    <p:extLst>
      <p:ext uri="{BB962C8B-B14F-4D97-AF65-F5344CB8AC3E}">
        <p14:creationId xmlns:p14="http://schemas.microsoft.com/office/powerpoint/2010/main" val="3997881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84A3C4-DB72-48E1-872D-BA3BE7A5EBE9}"/>
              </a:ext>
            </a:extLst>
          </p:cNvPr>
          <p:cNvSpPr>
            <a:spLocks noGrp="1"/>
          </p:cNvSpPr>
          <p:nvPr>
            <p:ph idx="1"/>
          </p:nvPr>
        </p:nvSpPr>
        <p:spPr>
          <a:xfrm>
            <a:off x="677333" y="567891"/>
            <a:ext cx="10593849" cy="6102416"/>
          </a:xfrm>
        </p:spPr>
        <p:txBody>
          <a:bodyPr>
            <a:normAutofit fontScale="92500" lnSpcReduction="10000"/>
          </a:bodyPr>
          <a:lstStyle/>
          <a:p>
            <a:pPr marL="0" indent="0">
              <a:buNone/>
            </a:pPr>
            <a:endParaRPr lang="es-MX" dirty="0"/>
          </a:p>
          <a:p>
            <a:pPr algn="just"/>
            <a:r>
              <a:rPr lang="es-MX" sz="2800" dirty="0">
                <a:solidFill>
                  <a:schemeClr val="accent2"/>
                </a:solidFill>
              </a:rPr>
              <a:t>Metáfora:</a:t>
            </a:r>
          </a:p>
          <a:p>
            <a:pPr algn="just"/>
            <a:r>
              <a:rPr lang="es-MX" sz="2800" dirty="0"/>
              <a:t>"Eres mi roca": Utilizar la imagen de una roca para expresar que alguien es una fuente de apoyo o fortaleza.</a:t>
            </a:r>
          </a:p>
          <a:p>
            <a:pPr algn="just"/>
            <a:r>
              <a:rPr lang="es-MX" sz="2800" dirty="0"/>
              <a:t>"El corazón de la ciudad": Utilizar el término "corazón" para referirse al centro o lugar más importante de una ciudad.</a:t>
            </a:r>
          </a:p>
          <a:p>
            <a:pPr algn="just"/>
            <a:r>
              <a:rPr lang="es-MX" sz="2800" dirty="0"/>
              <a:t>"Rápido como un rayo": Comparar la rapidez de alguien o algo con la velocidad de un rayo.</a:t>
            </a:r>
          </a:p>
          <a:p>
            <a:pPr algn="just"/>
            <a:r>
              <a:rPr lang="es-MX" sz="2800" dirty="0"/>
              <a:t>"Valiente como un león": Comparar el coraje de alguien con la valentía de un león.</a:t>
            </a:r>
          </a:p>
          <a:p>
            <a:pPr algn="just"/>
            <a:r>
              <a:rPr lang="es-MX" sz="2800" dirty="0"/>
              <a:t>"Tengo un millón de cosas que hacer": Exagerar la cantidad de tareas o responsabilidades que tienes.</a:t>
            </a:r>
          </a:p>
          <a:p>
            <a:pPr algn="just"/>
            <a:r>
              <a:rPr lang="es-MX" sz="2800" dirty="0"/>
              <a:t>"Me muero de hambre": Exagerar la sensación de hambre que se siente.</a:t>
            </a:r>
          </a:p>
        </p:txBody>
      </p:sp>
    </p:spTree>
    <p:extLst>
      <p:ext uri="{BB962C8B-B14F-4D97-AF65-F5344CB8AC3E}">
        <p14:creationId xmlns:p14="http://schemas.microsoft.com/office/powerpoint/2010/main" val="1581098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78A6B9-C280-4247-9B91-7482E5AEF58F}"/>
              </a:ext>
            </a:extLst>
          </p:cNvPr>
          <p:cNvSpPr>
            <a:spLocks noGrp="1"/>
          </p:cNvSpPr>
          <p:nvPr>
            <p:ph idx="1"/>
          </p:nvPr>
        </p:nvSpPr>
        <p:spPr>
          <a:xfrm>
            <a:off x="677334" y="625642"/>
            <a:ext cx="10069688" cy="5415721"/>
          </a:xfrm>
        </p:spPr>
        <p:txBody>
          <a:bodyPr>
            <a:normAutofit/>
          </a:bodyPr>
          <a:lstStyle/>
          <a:p>
            <a:pPr marL="0" indent="0" algn="ctr">
              <a:buNone/>
            </a:pPr>
            <a:r>
              <a:rPr lang="es-ES" sz="3200" dirty="0"/>
              <a:t>El lenguaje según la Estructura</a:t>
            </a:r>
          </a:p>
          <a:p>
            <a:pPr marL="0" indent="0" algn="ctr">
              <a:buNone/>
            </a:pPr>
            <a:endParaRPr lang="es-ES" sz="3200" dirty="0"/>
          </a:p>
          <a:p>
            <a:r>
              <a:rPr lang="es-ES" sz="2400" dirty="0">
                <a:solidFill>
                  <a:srgbClr val="FF0000"/>
                </a:solidFill>
              </a:rPr>
              <a:t>Lenguaje Complejo:</a:t>
            </a:r>
          </a:p>
          <a:p>
            <a:pPr algn="just"/>
            <a:r>
              <a:rPr lang="es-ES" sz="3200" dirty="0"/>
              <a:t>Uso de estructuras gramaticales y vocabulario avanzados. La capacidad de utilizar y comprender el lenguaje complejo es fundamental en contextos académicos, profesionales y literarios, ya que permite la comunicación efectiva de ideas sofisticadas y el acceso a niveles más profundos de expresión y comprensión.</a:t>
            </a:r>
          </a:p>
          <a:p>
            <a:pPr marL="0" indent="0">
              <a:buNone/>
            </a:pPr>
            <a:endParaRPr lang="es-ES" dirty="0"/>
          </a:p>
        </p:txBody>
      </p:sp>
    </p:spTree>
    <p:extLst>
      <p:ext uri="{BB962C8B-B14F-4D97-AF65-F5344CB8AC3E}">
        <p14:creationId xmlns:p14="http://schemas.microsoft.com/office/powerpoint/2010/main" val="10827413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A2BAA-5409-469D-A70C-D295FC371BEC}"/>
              </a:ext>
            </a:extLst>
          </p:cNvPr>
          <p:cNvSpPr>
            <a:spLocks noGrp="1"/>
          </p:cNvSpPr>
          <p:nvPr>
            <p:ph type="title"/>
          </p:nvPr>
        </p:nvSpPr>
        <p:spPr>
          <a:xfrm>
            <a:off x="1187473" y="368968"/>
            <a:ext cx="8596668" cy="1320800"/>
          </a:xfrm>
        </p:spPr>
        <p:txBody>
          <a:bodyPr/>
          <a:lstStyle/>
          <a:p>
            <a:pPr algn="ctr"/>
            <a:r>
              <a:rPr lang="es-MX" dirty="0">
                <a:solidFill>
                  <a:srgbClr val="FF0000"/>
                </a:solidFill>
              </a:rPr>
              <a:t>Características del lenguaje complejo</a:t>
            </a:r>
            <a:endParaRPr lang="es-419" dirty="0">
              <a:solidFill>
                <a:srgbClr val="FF0000"/>
              </a:solidFill>
            </a:endParaRPr>
          </a:p>
        </p:txBody>
      </p:sp>
      <p:sp>
        <p:nvSpPr>
          <p:cNvPr id="3" name="Marcador de contenido 2">
            <a:extLst>
              <a:ext uri="{FF2B5EF4-FFF2-40B4-BE49-F238E27FC236}">
                <a16:creationId xmlns:a16="http://schemas.microsoft.com/office/drawing/2014/main" id="{4F35B3B6-CB65-4403-B7E3-7E8DB60F4404}"/>
              </a:ext>
            </a:extLst>
          </p:cNvPr>
          <p:cNvSpPr>
            <a:spLocks noGrp="1"/>
          </p:cNvSpPr>
          <p:nvPr>
            <p:ph idx="1"/>
          </p:nvPr>
        </p:nvSpPr>
        <p:spPr>
          <a:xfrm>
            <a:off x="606392" y="1491917"/>
            <a:ext cx="10289406" cy="4639376"/>
          </a:xfrm>
        </p:spPr>
        <p:txBody>
          <a:bodyPr>
            <a:normAutofit fontScale="92500" lnSpcReduction="10000"/>
          </a:bodyPr>
          <a:lstStyle/>
          <a:p>
            <a:pPr algn="just"/>
            <a:r>
              <a:rPr lang="es-MX" sz="2800" u="sng" dirty="0">
                <a:solidFill>
                  <a:srgbClr val="FF0000"/>
                </a:solidFill>
              </a:rPr>
              <a:t>Sintaxis Elaborada: </a:t>
            </a:r>
            <a:r>
              <a:rPr lang="es-MX" sz="2800" dirty="0"/>
              <a:t>Utiliza oraciones compuestas y subordinadas, lo que permite expresar ideas complejas y relaciones entre diferentes conceptos.</a:t>
            </a:r>
          </a:p>
          <a:p>
            <a:pPr algn="just"/>
            <a:endParaRPr lang="es-MX" sz="2800" dirty="0"/>
          </a:p>
          <a:p>
            <a:pPr algn="just"/>
            <a:r>
              <a:rPr lang="es-MX" sz="2800" dirty="0"/>
              <a:t>Ejemplo: "Aunque el proyecto inicial fue rechazado debido a diversas inconsistencias, después de varias revisiones y correcciones detalladas, finalmente se aprobó en la última reunión del comité."</a:t>
            </a:r>
          </a:p>
          <a:p>
            <a:pPr algn="just"/>
            <a:r>
              <a:rPr lang="es-MX" sz="2800" b="1" dirty="0"/>
              <a:t>Explicación: </a:t>
            </a:r>
            <a:r>
              <a:rPr lang="es-MX" sz="2800" dirty="0"/>
              <a:t>La oración compuesta y subordinada permite expresar una serie de eventos y condiciones de manera clara y precisa.</a:t>
            </a:r>
            <a:endParaRPr lang="es-419" sz="2800" dirty="0"/>
          </a:p>
        </p:txBody>
      </p:sp>
    </p:spTree>
    <p:extLst>
      <p:ext uri="{BB962C8B-B14F-4D97-AF65-F5344CB8AC3E}">
        <p14:creationId xmlns:p14="http://schemas.microsoft.com/office/powerpoint/2010/main" val="207392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CE86D-3BC7-4DA8-AC3E-7D547A215DE1}"/>
              </a:ext>
            </a:extLst>
          </p:cNvPr>
          <p:cNvSpPr>
            <a:spLocks noGrp="1"/>
          </p:cNvSpPr>
          <p:nvPr>
            <p:ph type="title"/>
          </p:nvPr>
        </p:nvSpPr>
        <p:spPr>
          <a:xfrm>
            <a:off x="1225974" y="155575"/>
            <a:ext cx="8596668" cy="1320800"/>
          </a:xfrm>
        </p:spPr>
        <p:txBody>
          <a:bodyPr/>
          <a:lstStyle/>
          <a:p>
            <a:pPr algn="ctr"/>
            <a:r>
              <a:rPr lang="es-MX" dirty="0"/>
              <a:t>DIFERENCIAS ENTRE LA COMUNICACIÓN ORAL Y ESCRITA</a:t>
            </a:r>
            <a:endParaRPr lang="es-419" dirty="0"/>
          </a:p>
        </p:txBody>
      </p:sp>
      <p:pic>
        <p:nvPicPr>
          <p:cNvPr id="4" name="Marcador de contenido 3">
            <a:extLst>
              <a:ext uri="{FF2B5EF4-FFF2-40B4-BE49-F238E27FC236}">
                <a16:creationId xmlns:a16="http://schemas.microsoft.com/office/drawing/2014/main" id="{C93F8A9D-AE7D-4E04-993E-6C956D5BC1E1}"/>
              </a:ext>
            </a:extLst>
          </p:cNvPr>
          <p:cNvPicPr>
            <a:picLocks noGrp="1" noChangeAspect="1"/>
          </p:cNvPicPr>
          <p:nvPr>
            <p:ph idx="1"/>
          </p:nvPr>
        </p:nvPicPr>
        <p:blipFill rotWithShape="1">
          <a:blip r:embed="rId2"/>
          <a:srcRect l="18958" t="36834" r="36029" b="21641"/>
          <a:stretch/>
        </p:blipFill>
        <p:spPr>
          <a:xfrm>
            <a:off x="904774" y="1360872"/>
            <a:ext cx="9860967" cy="5116930"/>
          </a:xfrm>
          <a:prstGeom prst="rect">
            <a:avLst/>
          </a:prstGeom>
        </p:spPr>
      </p:pic>
      <p:sp>
        <p:nvSpPr>
          <p:cNvPr id="5" name="Flecha: a la derecha 4">
            <a:extLst>
              <a:ext uri="{FF2B5EF4-FFF2-40B4-BE49-F238E27FC236}">
                <a16:creationId xmlns:a16="http://schemas.microsoft.com/office/drawing/2014/main" id="{638730CE-2267-4A27-80E7-216ED2B4A398}"/>
              </a:ext>
            </a:extLst>
          </p:cNvPr>
          <p:cNvSpPr/>
          <p:nvPr/>
        </p:nvSpPr>
        <p:spPr>
          <a:xfrm>
            <a:off x="4489591" y="5226518"/>
            <a:ext cx="2190341" cy="915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Estructura y orden de palabras</a:t>
            </a:r>
            <a:endParaRPr lang="es-419" dirty="0"/>
          </a:p>
        </p:txBody>
      </p:sp>
    </p:spTree>
    <p:extLst>
      <p:ext uri="{BB962C8B-B14F-4D97-AF65-F5344CB8AC3E}">
        <p14:creationId xmlns:p14="http://schemas.microsoft.com/office/powerpoint/2010/main" val="3701323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6E5332-364F-475B-A3D4-219948546192}"/>
              </a:ext>
            </a:extLst>
          </p:cNvPr>
          <p:cNvSpPr>
            <a:spLocks noGrp="1"/>
          </p:cNvSpPr>
          <p:nvPr>
            <p:ph idx="1"/>
          </p:nvPr>
        </p:nvSpPr>
        <p:spPr>
          <a:xfrm>
            <a:off x="677333" y="972153"/>
            <a:ext cx="10016333" cy="5069210"/>
          </a:xfrm>
        </p:spPr>
        <p:txBody>
          <a:bodyPr>
            <a:normAutofit fontScale="92500"/>
          </a:bodyPr>
          <a:lstStyle/>
          <a:p>
            <a:pPr algn="just"/>
            <a:r>
              <a:rPr lang="es-MX" sz="3200" u="sng" dirty="0">
                <a:solidFill>
                  <a:srgbClr val="FF0000"/>
                </a:solidFill>
              </a:rPr>
              <a:t>Riqueza Léxica</a:t>
            </a:r>
            <a:r>
              <a:rPr lang="es-MX" sz="3200" dirty="0"/>
              <a:t>: Emplea una amplia gama de palabras, incluyendo términos técnicos, abstractos y específicos.</a:t>
            </a:r>
          </a:p>
          <a:p>
            <a:pPr algn="just"/>
            <a:endParaRPr lang="es-MX" sz="3200" dirty="0"/>
          </a:p>
          <a:p>
            <a:pPr algn="just"/>
            <a:r>
              <a:rPr lang="es-MX" sz="3200" dirty="0"/>
              <a:t>Ejemplo: "La biodiversidad del ecosistema amazónico es incomparable, albergando una miríada de especies endémicas y en peligro de extinción."</a:t>
            </a:r>
          </a:p>
          <a:p>
            <a:pPr algn="just"/>
            <a:r>
              <a:rPr lang="es-MX" sz="3200" b="1" dirty="0"/>
              <a:t>Explicación: </a:t>
            </a:r>
            <a:r>
              <a:rPr lang="es-MX" sz="3200" dirty="0"/>
              <a:t>El uso de palabras específicas y técnicas como "biodiversidad", "ecosistema", "miríada" y "endémicas" muestra un vocabulario amplio y preciso.</a:t>
            </a:r>
            <a:endParaRPr lang="es-419" sz="3200" dirty="0"/>
          </a:p>
        </p:txBody>
      </p:sp>
    </p:spTree>
    <p:extLst>
      <p:ext uri="{BB962C8B-B14F-4D97-AF65-F5344CB8AC3E}">
        <p14:creationId xmlns:p14="http://schemas.microsoft.com/office/powerpoint/2010/main" val="393000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34FF21-BF2B-47E9-A6CC-CA2EC16C6231}"/>
              </a:ext>
            </a:extLst>
          </p:cNvPr>
          <p:cNvSpPr>
            <a:spLocks noGrp="1"/>
          </p:cNvSpPr>
          <p:nvPr>
            <p:ph idx="1"/>
          </p:nvPr>
        </p:nvSpPr>
        <p:spPr>
          <a:xfrm>
            <a:off x="677334" y="914401"/>
            <a:ext cx="10160712" cy="5126962"/>
          </a:xfrm>
        </p:spPr>
        <p:txBody>
          <a:bodyPr>
            <a:normAutofit fontScale="92500"/>
          </a:bodyPr>
          <a:lstStyle/>
          <a:p>
            <a:pPr algn="just"/>
            <a:r>
              <a:rPr lang="es-MX" sz="3200" u="sng" dirty="0">
                <a:solidFill>
                  <a:srgbClr val="FF0000"/>
                </a:solidFill>
              </a:rPr>
              <a:t>Precisión y Claridad: </a:t>
            </a:r>
            <a:r>
              <a:rPr lang="es-MX" sz="3200" dirty="0"/>
              <a:t>Incluye definiciones claras y especificaciones detalladas para evitar ambigüedades.</a:t>
            </a:r>
          </a:p>
          <a:p>
            <a:pPr algn="just"/>
            <a:endParaRPr lang="es-MX" sz="3200" dirty="0"/>
          </a:p>
          <a:p>
            <a:pPr algn="just"/>
            <a:r>
              <a:rPr lang="es-MX" sz="3200" dirty="0"/>
              <a:t>Ejemplo: "Para evitar cualquier malentendido, el contrato establece explícitamente que la fecha de entrega del proyecto será el 30 de junio de 2024, sin posibilidad de prórroga."</a:t>
            </a:r>
          </a:p>
          <a:p>
            <a:pPr algn="just"/>
            <a:r>
              <a:rPr lang="es-MX" sz="3200" b="1" dirty="0"/>
              <a:t>Explicación: </a:t>
            </a:r>
            <a:r>
              <a:rPr lang="es-MX" sz="3200" dirty="0"/>
              <a:t>El uso de términos claros y específicos ("explícitamente", "fecha de entrega", "sin posibilidad de prórroga") elimina la ambigüedad.</a:t>
            </a:r>
            <a:endParaRPr lang="es-419" sz="3200" dirty="0"/>
          </a:p>
        </p:txBody>
      </p:sp>
    </p:spTree>
    <p:extLst>
      <p:ext uri="{BB962C8B-B14F-4D97-AF65-F5344CB8AC3E}">
        <p14:creationId xmlns:p14="http://schemas.microsoft.com/office/powerpoint/2010/main" val="30238459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DFE74D-12C3-46F7-9C33-19D666589D86}"/>
              </a:ext>
            </a:extLst>
          </p:cNvPr>
          <p:cNvSpPr>
            <a:spLocks noGrp="1"/>
          </p:cNvSpPr>
          <p:nvPr>
            <p:ph idx="1"/>
          </p:nvPr>
        </p:nvSpPr>
        <p:spPr>
          <a:xfrm>
            <a:off x="677333" y="1097281"/>
            <a:ext cx="9766077" cy="4944082"/>
          </a:xfrm>
        </p:spPr>
        <p:txBody>
          <a:bodyPr>
            <a:normAutofit lnSpcReduction="10000"/>
          </a:bodyPr>
          <a:lstStyle/>
          <a:p>
            <a:pPr algn="just"/>
            <a:r>
              <a:rPr lang="es-MX" sz="3200" u="sng" dirty="0">
                <a:solidFill>
                  <a:srgbClr val="FF0000"/>
                </a:solidFill>
              </a:rPr>
              <a:t>Estilo Formal y Académico: </a:t>
            </a:r>
            <a:r>
              <a:rPr lang="es-MX" sz="3200" dirty="0"/>
              <a:t>Utiliza un registro más formal y técnico, especialmente en contextos académicos y profesionales.</a:t>
            </a:r>
          </a:p>
          <a:p>
            <a:pPr algn="just"/>
            <a:endParaRPr lang="es-MX" sz="3200" dirty="0"/>
          </a:p>
          <a:p>
            <a:pPr algn="just"/>
            <a:r>
              <a:rPr lang="es-MX" sz="3200" dirty="0"/>
              <a:t>Ejemplo: "Según el estudio de Martínez et al. (2023), la implementación de políticas verdes ha reducido significativamente las emisiones de carbono en las áreas urbanas."</a:t>
            </a:r>
          </a:p>
          <a:p>
            <a:pPr algn="just"/>
            <a:r>
              <a:rPr lang="es-MX" sz="3200" b="1" dirty="0"/>
              <a:t>Explicación: </a:t>
            </a:r>
            <a:r>
              <a:rPr lang="es-MX" sz="3200" dirty="0"/>
              <a:t>Uso de citas y referencias a estudios, así como un lenguaje técnico y formal</a:t>
            </a:r>
            <a:r>
              <a:rPr lang="es-MX" dirty="0"/>
              <a:t>.</a:t>
            </a:r>
            <a:endParaRPr lang="es-419" dirty="0"/>
          </a:p>
        </p:txBody>
      </p:sp>
    </p:spTree>
    <p:extLst>
      <p:ext uri="{BB962C8B-B14F-4D97-AF65-F5344CB8AC3E}">
        <p14:creationId xmlns:p14="http://schemas.microsoft.com/office/powerpoint/2010/main" val="39938513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8179A1-DECE-426E-9A71-756051FAD6E0}"/>
              </a:ext>
            </a:extLst>
          </p:cNvPr>
          <p:cNvSpPr>
            <a:spLocks noGrp="1"/>
          </p:cNvSpPr>
          <p:nvPr>
            <p:ph idx="1"/>
          </p:nvPr>
        </p:nvSpPr>
        <p:spPr>
          <a:xfrm>
            <a:off x="677334" y="760397"/>
            <a:ext cx="9794952" cy="5280966"/>
          </a:xfrm>
        </p:spPr>
        <p:txBody>
          <a:bodyPr>
            <a:normAutofit/>
          </a:bodyPr>
          <a:lstStyle/>
          <a:p>
            <a:pPr algn="just"/>
            <a:r>
              <a:rPr lang="es-MX" sz="3200" u="sng" dirty="0">
                <a:solidFill>
                  <a:srgbClr val="FF0000"/>
                </a:solidFill>
              </a:rPr>
              <a:t>Lenguaje Figurativo y Retórico: </a:t>
            </a:r>
            <a:r>
              <a:rPr lang="es-MX" sz="3200" dirty="0"/>
              <a:t>Uso de figuras retóricas para enriquecer el mensaje y facilitar la comprensión de conceptos complejos.</a:t>
            </a:r>
          </a:p>
          <a:p>
            <a:pPr algn="just"/>
            <a:r>
              <a:rPr lang="es-MX" sz="3200" dirty="0"/>
              <a:t>Ejemplo: "El poeta, con sus palabras, tejió un tapiz de emociones, donde cada verso era un hilo que conectaba el alma del lector con el universo."</a:t>
            </a:r>
          </a:p>
          <a:p>
            <a:pPr algn="just"/>
            <a:endParaRPr lang="es-MX" sz="3200" b="1" dirty="0"/>
          </a:p>
          <a:p>
            <a:pPr algn="just"/>
            <a:r>
              <a:rPr lang="es-MX" sz="3200" dirty="0"/>
              <a:t>Utilización de metáforas ("tejer un tapiz de emociones") para hacer el mensaje más evocador.</a:t>
            </a:r>
            <a:endParaRPr lang="es-419" sz="3200" dirty="0"/>
          </a:p>
        </p:txBody>
      </p:sp>
    </p:spTree>
    <p:extLst>
      <p:ext uri="{BB962C8B-B14F-4D97-AF65-F5344CB8AC3E}">
        <p14:creationId xmlns:p14="http://schemas.microsoft.com/office/powerpoint/2010/main" val="179829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3514A-F421-432A-A669-DEAAEECCB8B1}"/>
              </a:ext>
            </a:extLst>
          </p:cNvPr>
          <p:cNvSpPr>
            <a:spLocks noGrp="1"/>
          </p:cNvSpPr>
          <p:nvPr>
            <p:ph type="title"/>
          </p:nvPr>
        </p:nvSpPr>
        <p:spPr>
          <a:xfrm>
            <a:off x="1533982" y="280832"/>
            <a:ext cx="8596668" cy="535806"/>
          </a:xfrm>
        </p:spPr>
        <p:txBody>
          <a:bodyPr>
            <a:normAutofit fontScale="90000"/>
          </a:bodyPr>
          <a:lstStyle/>
          <a:p>
            <a:pPr algn="ctr"/>
            <a:r>
              <a:rPr lang="es-ES" dirty="0">
                <a:solidFill>
                  <a:srgbClr val="FF0000"/>
                </a:solidFill>
              </a:rPr>
              <a:t>Lenguaje Simple</a:t>
            </a:r>
            <a:br>
              <a:rPr lang="es-ES" dirty="0">
                <a:solidFill>
                  <a:srgbClr val="FF0000"/>
                </a:solidFill>
              </a:rPr>
            </a:br>
            <a:endParaRPr lang="es-419" dirty="0"/>
          </a:p>
        </p:txBody>
      </p:sp>
      <p:sp>
        <p:nvSpPr>
          <p:cNvPr id="3" name="Marcador de contenido 2">
            <a:extLst>
              <a:ext uri="{FF2B5EF4-FFF2-40B4-BE49-F238E27FC236}">
                <a16:creationId xmlns:a16="http://schemas.microsoft.com/office/drawing/2014/main" id="{9AE10989-145C-448A-AE2C-304492DC3EF9}"/>
              </a:ext>
            </a:extLst>
          </p:cNvPr>
          <p:cNvSpPr>
            <a:spLocks noGrp="1"/>
          </p:cNvSpPr>
          <p:nvPr>
            <p:ph idx="1"/>
          </p:nvPr>
        </p:nvSpPr>
        <p:spPr>
          <a:xfrm>
            <a:off x="677333" y="1020279"/>
            <a:ext cx="9968207" cy="5021084"/>
          </a:xfrm>
        </p:spPr>
        <p:txBody>
          <a:bodyPr/>
          <a:lstStyle/>
          <a:p>
            <a:pPr algn="just"/>
            <a:r>
              <a:rPr lang="es-ES" sz="2800" dirty="0"/>
              <a:t>Uso de estructuras gramaticales y vocabulario básicos</a:t>
            </a:r>
          </a:p>
          <a:p>
            <a:pPr algn="just"/>
            <a:r>
              <a:rPr lang="es-MX" sz="2800" dirty="0"/>
              <a:t>El lenguaje simple se caracteriza por su claridad, accesibilidad y uso de estructuras gramaticales y vocabulario básicos. Este tipo de lenguaje busca comunicar de manera directa y comprensible, especialmente cuando se dirige a audiencias diversas o se abordan temas que pueden ser complejos para personas con diferentes niveles de educación o familiaridad con el tema. Aquí hay algunas características y ejemplos de lenguaje simple:</a:t>
            </a:r>
          </a:p>
          <a:p>
            <a:endParaRPr lang="es-EC" dirty="0"/>
          </a:p>
          <a:p>
            <a:endParaRPr lang="es-419" dirty="0"/>
          </a:p>
        </p:txBody>
      </p:sp>
    </p:spTree>
    <p:extLst>
      <p:ext uri="{BB962C8B-B14F-4D97-AF65-F5344CB8AC3E}">
        <p14:creationId xmlns:p14="http://schemas.microsoft.com/office/powerpoint/2010/main" val="762754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D7BD822-8BDB-43B7-B8F7-4E7CA1B970D2}"/>
              </a:ext>
            </a:extLst>
          </p:cNvPr>
          <p:cNvSpPr>
            <a:spLocks noGrp="1"/>
          </p:cNvSpPr>
          <p:nvPr>
            <p:ph idx="1"/>
          </p:nvPr>
        </p:nvSpPr>
        <p:spPr>
          <a:xfrm>
            <a:off x="677333" y="462844"/>
            <a:ext cx="10227733" cy="5904089"/>
          </a:xfrm>
        </p:spPr>
        <p:txBody>
          <a:bodyPr>
            <a:normAutofit/>
          </a:bodyPr>
          <a:lstStyle/>
          <a:p>
            <a:endParaRPr lang="es-ES" sz="1600" dirty="0"/>
          </a:p>
          <a:p>
            <a:pPr marL="0" indent="0" algn="ctr">
              <a:buNone/>
            </a:pPr>
            <a:r>
              <a:rPr lang="es-ES" sz="4000" b="1" dirty="0">
                <a:solidFill>
                  <a:srgbClr val="FF0000"/>
                </a:solidFill>
              </a:rPr>
              <a:t>Características del Lenguaje Simple</a:t>
            </a:r>
          </a:p>
          <a:p>
            <a:pPr marL="0" indent="0" algn="just">
              <a:buNone/>
            </a:pPr>
            <a:r>
              <a:rPr lang="es-MX" sz="4000" u="sng" dirty="0">
                <a:solidFill>
                  <a:schemeClr val="accent5"/>
                </a:solidFill>
              </a:rPr>
              <a:t>Claridad:</a:t>
            </a:r>
          </a:p>
          <a:p>
            <a:pPr marL="0" indent="0" algn="just">
              <a:buNone/>
            </a:pPr>
            <a:r>
              <a:rPr lang="es-MX" sz="4000" dirty="0">
                <a:solidFill>
                  <a:schemeClr val="tx1"/>
                </a:solidFill>
              </a:rPr>
              <a:t>Expresión directa y sin ambigüedades que permite una fácil comprensión.</a:t>
            </a:r>
          </a:p>
          <a:p>
            <a:pPr marL="0" indent="0" algn="just">
              <a:buNone/>
            </a:pPr>
            <a:r>
              <a:rPr lang="es-MX" sz="4000" b="1" dirty="0">
                <a:solidFill>
                  <a:schemeClr val="tx1"/>
                </a:solidFill>
              </a:rPr>
              <a:t>Ejemplo: </a:t>
            </a:r>
            <a:r>
              <a:rPr lang="es-MX" sz="4000" dirty="0">
                <a:solidFill>
                  <a:schemeClr val="tx1"/>
                </a:solidFill>
              </a:rPr>
              <a:t>"El informe debe entregarse el viernes."</a:t>
            </a:r>
          </a:p>
          <a:p>
            <a:pPr marL="0" indent="0" algn="just">
              <a:buNone/>
            </a:pPr>
            <a:r>
              <a:rPr lang="es-MX" sz="4000" b="1" dirty="0">
                <a:solidFill>
                  <a:schemeClr val="tx1"/>
                </a:solidFill>
              </a:rPr>
              <a:t>Explicación: </a:t>
            </a:r>
            <a:r>
              <a:rPr lang="es-MX" sz="4000" dirty="0">
                <a:solidFill>
                  <a:schemeClr val="tx1"/>
                </a:solidFill>
              </a:rPr>
              <a:t>La frase es directa y fácil de entender, sin información innecesaria.</a:t>
            </a:r>
            <a:endParaRPr lang="es-ES" sz="4000" dirty="0">
              <a:solidFill>
                <a:schemeClr val="tx1"/>
              </a:solidFill>
            </a:endParaRPr>
          </a:p>
        </p:txBody>
      </p:sp>
    </p:spTree>
    <p:extLst>
      <p:ext uri="{BB962C8B-B14F-4D97-AF65-F5344CB8AC3E}">
        <p14:creationId xmlns:p14="http://schemas.microsoft.com/office/powerpoint/2010/main" val="3538469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235A56-E784-4BF5-8DD3-9DE2A1702C75}"/>
              </a:ext>
            </a:extLst>
          </p:cNvPr>
          <p:cNvSpPr>
            <a:spLocks noGrp="1"/>
          </p:cNvSpPr>
          <p:nvPr>
            <p:ph idx="1"/>
          </p:nvPr>
        </p:nvSpPr>
        <p:spPr>
          <a:xfrm>
            <a:off x="677334" y="914401"/>
            <a:ext cx="9794952" cy="5126962"/>
          </a:xfrm>
        </p:spPr>
        <p:txBody>
          <a:bodyPr>
            <a:normAutofit/>
          </a:bodyPr>
          <a:lstStyle/>
          <a:p>
            <a:pPr algn="just"/>
            <a:r>
              <a:rPr lang="es-MX" sz="3600" u="sng" dirty="0">
                <a:solidFill>
                  <a:schemeClr val="accent5"/>
                </a:solidFill>
              </a:rPr>
              <a:t>Brevedad:</a:t>
            </a:r>
          </a:p>
          <a:p>
            <a:pPr algn="just"/>
            <a:r>
              <a:rPr lang="es-MX" sz="3600" dirty="0"/>
              <a:t>Uso de pocas palabras para transmitir la idea principal.</a:t>
            </a:r>
          </a:p>
          <a:p>
            <a:pPr algn="just"/>
            <a:r>
              <a:rPr lang="es-MX" sz="3600" dirty="0"/>
              <a:t>Ejemplo: "El cielo está azul."</a:t>
            </a:r>
          </a:p>
          <a:p>
            <a:pPr algn="just"/>
            <a:r>
              <a:rPr lang="es-MX" sz="3600" b="1" dirty="0"/>
              <a:t>Explicación: </a:t>
            </a:r>
            <a:r>
              <a:rPr lang="es-MX" sz="3600" dirty="0"/>
              <a:t>La oración es corta y va directamente al punto, describiendo el estado del cielo sin adornos.</a:t>
            </a:r>
            <a:endParaRPr lang="es-419" sz="3600" dirty="0"/>
          </a:p>
        </p:txBody>
      </p:sp>
    </p:spTree>
    <p:extLst>
      <p:ext uri="{BB962C8B-B14F-4D97-AF65-F5344CB8AC3E}">
        <p14:creationId xmlns:p14="http://schemas.microsoft.com/office/powerpoint/2010/main" val="1317167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083738-E9E6-4644-9350-75E2B2E6325E}"/>
              </a:ext>
            </a:extLst>
          </p:cNvPr>
          <p:cNvSpPr>
            <a:spLocks noGrp="1"/>
          </p:cNvSpPr>
          <p:nvPr>
            <p:ph idx="1"/>
          </p:nvPr>
        </p:nvSpPr>
        <p:spPr>
          <a:xfrm>
            <a:off x="677333" y="972153"/>
            <a:ext cx="9948957" cy="5069210"/>
          </a:xfrm>
        </p:spPr>
        <p:txBody>
          <a:bodyPr>
            <a:normAutofit lnSpcReduction="10000"/>
          </a:bodyPr>
          <a:lstStyle/>
          <a:p>
            <a:pPr algn="just"/>
            <a:r>
              <a:rPr lang="es-MX" sz="4000" u="sng" dirty="0">
                <a:solidFill>
                  <a:schemeClr val="accent5"/>
                </a:solidFill>
              </a:rPr>
              <a:t>Lenguaje Cotidiano:</a:t>
            </a:r>
          </a:p>
          <a:p>
            <a:pPr algn="just"/>
            <a:r>
              <a:rPr lang="es-MX" sz="4000" dirty="0"/>
              <a:t>Utilización de palabras y frases comunes, conocidas por la mayoría de las personas.</a:t>
            </a:r>
          </a:p>
          <a:p>
            <a:pPr algn="just"/>
            <a:r>
              <a:rPr lang="es-MX" sz="4000" dirty="0"/>
              <a:t>Ejemplo: "Voy al supermercado."</a:t>
            </a:r>
          </a:p>
          <a:p>
            <a:pPr algn="just"/>
            <a:r>
              <a:rPr lang="es-MX" sz="4000" b="1" dirty="0"/>
              <a:t>Explicación: </a:t>
            </a:r>
            <a:r>
              <a:rPr lang="es-MX" sz="4000" dirty="0"/>
              <a:t>Usa palabras comunes y de uso diario, fáciles de entender para cualquier persona.</a:t>
            </a:r>
            <a:endParaRPr lang="es-419" sz="4000" dirty="0"/>
          </a:p>
        </p:txBody>
      </p:sp>
    </p:spTree>
    <p:extLst>
      <p:ext uri="{BB962C8B-B14F-4D97-AF65-F5344CB8AC3E}">
        <p14:creationId xmlns:p14="http://schemas.microsoft.com/office/powerpoint/2010/main" val="3200602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F15CB9-F7BC-49DC-A14B-F9A4A530F0D2}"/>
              </a:ext>
            </a:extLst>
          </p:cNvPr>
          <p:cNvSpPr>
            <a:spLocks noGrp="1"/>
          </p:cNvSpPr>
          <p:nvPr>
            <p:ph idx="1"/>
          </p:nvPr>
        </p:nvSpPr>
        <p:spPr>
          <a:xfrm>
            <a:off x="677333" y="1020279"/>
            <a:ext cx="9573571" cy="5021084"/>
          </a:xfrm>
        </p:spPr>
        <p:txBody>
          <a:bodyPr>
            <a:normAutofit/>
          </a:bodyPr>
          <a:lstStyle/>
          <a:p>
            <a:pPr algn="just"/>
            <a:r>
              <a:rPr lang="es-MX" sz="3600" u="sng" dirty="0">
                <a:solidFill>
                  <a:schemeClr val="accent5"/>
                </a:solidFill>
              </a:rPr>
              <a:t>Estructura Simple:</a:t>
            </a:r>
          </a:p>
          <a:p>
            <a:pPr marL="0" indent="0" algn="just">
              <a:buNone/>
            </a:pPr>
            <a:r>
              <a:rPr lang="es-MX" sz="3600" dirty="0"/>
              <a:t>Empleo de oraciones simples, generalmente con una estructura sujeto-verbo-objeto.</a:t>
            </a:r>
          </a:p>
          <a:p>
            <a:pPr algn="just"/>
            <a:r>
              <a:rPr lang="es-MX" sz="3600" dirty="0"/>
              <a:t>Ejemplo: "Juan lee un libro."</a:t>
            </a:r>
          </a:p>
          <a:p>
            <a:pPr algn="just"/>
            <a:r>
              <a:rPr lang="es-MX" sz="3600" b="1" dirty="0"/>
              <a:t>Explicación: </a:t>
            </a:r>
            <a:r>
              <a:rPr lang="es-MX" sz="3600" dirty="0"/>
              <a:t>La estructura de la oración es básica y fácil de seguir.</a:t>
            </a:r>
            <a:endParaRPr lang="es-419" sz="3600" dirty="0"/>
          </a:p>
        </p:txBody>
      </p:sp>
    </p:spTree>
    <p:extLst>
      <p:ext uri="{BB962C8B-B14F-4D97-AF65-F5344CB8AC3E}">
        <p14:creationId xmlns:p14="http://schemas.microsoft.com/office/powerpoint/2010/main" val="556000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9A89184-72A2-4291-BDF5-2EB19B1984AB}"/>
              </a:ext>
            </a:extLst>
          </p:cNvPr>
          <p:cNvSpPr>
            <a:spLocks noGrp="1"/>
          </p:cNvSpPr>
          <p:nvPr>
            <p:ph idx="1"/>
          </p:nvPr>
        </p:nvSpPr>
        <p:spPr>
          <a:xfrm>
            <a:off x="677333" y="885525"/>
            <a:ext cx="9708325" cy="5155838"/>
          </a:xfrm>
        </p:spPr>
        <p:txBody>
          <a:bodyPr>
            <a:normAutofit/>
          </a:bodyPr>
          <a:lstStyle/>
          <a:p>
            <a:pPr algn="just"/>
            <a:r>
              <a:rPr lang="es-MX" sz="3600" u="sng" dirty="0">
                <a:solidFill>
                  <a:schemeClr val="accent5"/>
                </a:solidFill>
              </a:rPr>
              <a:t>Uso de Ejemplos Concretos:</a:t>
            </a:r>
          </a:p>
          <a:p>
            <a:pPr marL="0" indent="0" algn="just">
              <a:buNone/>
            </a:pPr>
            <a:r>
              <a:rPr lang="es-MX" sz="3600" dirty="0"/>
              <a:t>Incluir ejemplos específicos y tangibles para ilustrar ideas.</a:t>
            </a:r>
          </a:p>
          <a:p>
            <a:pPr algn="just"/>
            <a:r>
              <a:rPr lang="es-MX" sz="3600" dirty="0"/>
              <a:t>Ejemplo: "Los niños deben lavarse las manos antes de comer."</a:t>
            </a:r>
          </a:p>
          <a:p>
            <a:pPr algn="just"/>
            <a:r>
              <a:rPr lang="es-MX" sz="3600" b="1" dirty="0"/>
              <a:t>Explicación: </a:t>
            </a:r>
            <a:r>
              <a:rPr lang="es-MX" sz="3600" dirty="0"/>
              <a:t>La oración proporciona una instrucción clara y específica, fácil de visualizar y seguir.</a:t>
            </a:r>
            <a:endParaRPr lang="es-419" sz="3600" dirty="0"/>
          </a:p>
        </p:txBody>
      </p:sp>
    </p:spTree>
    <p:extLst>
      <p:ext uri="{BB962C8B-B14F-4D97-AF65-F5344CB8AC3E}">
        <p14:creationId xmlns:p14="http://schemas.microsoft.com/office/powerpoint/2010/main" val="34162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BD1B2-626D-4B95-8EAA-D455FC4411B9}"/>
              </a:ext>
            </a:extLst>
          </p:cNvPr>
          <p:cNvSpPr>
            <a:spLocks noGrp="1"/>
          </p:cNvSpPr>
          <p:nvPr>
            <p:ph type="title"/>
          </p:nvPr>
        </p:nvSpPr>
        <p:spPr>
          <a:xfrm>
            <a:off x="215321" y="236984"/>
            <a:ext cx="11874010" cy="1320800"/>
          </a:xfrm>
        </p:spPr>
        <p:txBody>
          <a:bodyPr>
            <a:noAutofit/>
          </a:bodyPr>
          <a:lstStyle/>
          <a:p>
            <a:pPr algn="ctr"/>
            <a:r>
              <a:rPr lang="es-ES" sz="3200" dirty="0">
                <a:solidFill>
                  <a:schemeClr val="accent2"/>
                </a:solidFill>
                <a:effectLst/>
              </a:rPr>
              <a:t>LA COMUNICACIÓN Y EL LENGUAJE</a:t>
            </a:r>
            <a:br>
              <a:rPr lang="es-ES" sz="3200" dirty="0">
                <a:solidFill>
                  <a:schemeClr val="accent2"/>
                </a:solidFill>
                <a:effectLst/>
              </a:rPr>
            </a:br>
            <a:r>
              <a:rPr lang="es-ES" dirty="0">
                <a:solidFill>
                  <a:schemeClr val="accent2"/>
                </a:solidFill>
                <a:effectLst/>
              </a:rPr>
              <a:t>relación de la comunicación con el lenguaje y la lengua.</a:t>
            </a:r>
            <a:br>
              <a:rPr lang="es-419" dirty="0">
                <a:solidFill>
                  <a:schemeClr val="accent2"/>
                </a:solidFill>
                <a:effectLst/>
                <a:latin typeface="Century Gothic" panose="020B0502020202020204" pitchFamily="34" charset="0"/>
                <a:ea typeface="Calibri" panose="020F0502020204030204" pitchFamily="34" charset="0"/>
                <a:cs typeface="Times New Roman" panose="02020603050405020304" pitchFamily="18" charset="0"/>
              </a:rPr>
            </a:br>
            <a:endParaRPr lang="es-419" sz="2400" dirty="0">
              <a:solidFill>
                <a:schemeClr val="accent2"/>
              </a:solidFill>
            </a:endParaRPr>
          </a:p>
        </p:txBody>
      </p:sp>
      <p:sp>
        <p:nvSpPr>
          <p:cNvPr id="18" name="Marcador de contenido 17">
            <a:extLst>
              <a:ext uri="{FF2B5EF4-FFF2-40B4-BE49-F238E27FC236}">
                <a16:creationId xmlns:a16="http://schemas.microsoft.com/office/drawing/2014/main" id="{D96E891C-A9BC-44B6-92EA-02E3D59031FD}"/>
              </a:ext>
            </a:extLst>
          </p:cNvPr>
          <p:cNvSpPr>
            <a:spLocks noGrp="1"/>
          </p:cNvSpPr>
          <p:nvPr>
            <p:ph idx="1"/>
          </p:nvPr>
        </p:nvSpPr>
        <p:spPr>
          <a:xfrm>
            <a:off x="102669" y="1654036"/>
            <a:ext cx="11726779" cy="5063232"/>
          </a:xfrm>
        </p:spPr>
        <p:txBody>
          <a:bodyPr>
            <a:normAutofit lnSpcReduction="10000"/>
          </a:bodyPr>
          <a:lstStyle/>
          <a:p>
            <a:pPr marL="0" indent="0" algn="just">
              <a:buNone/>
            </a:pPr>
            <a:r>
              <a:rPr lang="es-MX" sz="3200" dirty="0"/>
              <a:t>La comunicación </a:t>
            </a:r>
            <a:r>
              <a:rPr lang="es-MX" sz="3200" dirty="0">
                <a:solidFill>
                  <a:srgbClr val="FF0000"/>
                </a:solidFill>
              </a:rPr>
              <a:t>no verbal </a:t>
            </a:r>
            <a:r>
              <a:rPr lang="es-MX" sz="3200" dirty="0"/>
              <a:t>nace con la vida misma, desde que el ser humano habita en el planeta mediante (gestos, mímicas, movimientos corporales, ojos, </a:t>
            </a:r>
            <a:r>
              <a:rPr lang="es-MX" sz="3200" dirty="0" err="1"/>
              <a:t>etc</a:t>
            </a:r>
            <a:r>
              <a:rPr lang="es-MX" sz="3200" dirty="0"/>
              <a:t>) , por lo tanto este lenguaje no era muy eficaz.</a:t>
            </a:r>
          </a:p>
          <a:p>
            <a:pPr marL="0" indent="0" algn="just">
              <a:buNone/>
            </a:pPr>
            <a:r>
              <a:rPr lang="es-MX" sz="3200" dirty="0"/>
              <a:t>En sus orígenes, cada forma, sonido o identificación humana constituían una señal que identificaba a un hombre con otro, relacionaban una cosa con otra, iban de un territorio a otro; por eso el lenguaje es la “facultad propia del hombre para la expresión de sus ideas” (Blake y </a:t>
            </a:r>
            <a:r>
              <a:rPr lang="es-MX" sz="3200" dirty="0" err="1"/>
              <a:t>Haroldsen</a:t>
            </a:r>
            <a:r>
              <a:rPr lang="es-MX" sz="3200" dirty="0"/>
              <a:t>, 1980, p.7), y se considera “el vehículo primario para la comunicación” (Ferrer, 1994, p.25).</a:t>
            </a:r>
          </a:p>
          <a:p>
            <a:pPr marL="0" indent="0" algn="just">
              <a:buNone/>
            </a:pPr>
            <a:endParaRPr lang="es-MX" sz="3900" dirty="0"/>
          </a:p>
          <a:p>
            <a:pPr algn="just"/>
            <a:endParaRPr lang="es-MX" sz="3200" dirty="0"/>
          </a:p>
          <a:p>
            <a:pPr algn="just"/>
            <a:endParaRPr lang="es-419" sz="2800" dirty="0"/>
          </a:p>
        </p:txBody>
      </p:sp>
    </p:spTree>
    <p:extLst>
      <p:ext uri="{BB962C8B-B14F-4D97-AF65-F5344CB8AC3E}">
        <p14:creationId xmlns:p14="http://schemas.microsoft.com/office/powerpoint/2010/main" val="35938141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D6F4D5-850F-4D8A-950A-BB712AC3F891}"/>
              </a:ext>
            </a:extLst>
          </p:cNvPr>
          <p:cNvSpPr>
            <a:spLocks noGrp="1"/>
          </p:cNvSpPr>
          <p:nvPr>
            <p:ph idx="1"/>
          </p:nvPr>
        </p:nvSpPr>
        <p:spPr>
          <a:xfrm>
            <a:off x="677333" y="731521"/>
            <a:ext cx="9650573" cy="5309842"/>
          </a:xfrm>
        </p:spPr>
        <p:txBody>
          <a:bodyPr>
            <a:normAutofit/>
          </a:bodyPr>
          <a:lstStyle/>
          <a:p>
            <a:pPr algn="just"/>
            <a:r>
              <a:rPr lang="es-MX" sz="4000" u="sng" dirty="0">
                <a:solidFill>
                  <a:schemeClr val="accent5"/>
                </a:solidFill>
              </a:rPr>
              <a:t>Enfoque en la Acción:</a:t>
            </a:r>
          </a:p>
          <a:p>
            <a:pPr marL="0" indent="0" algn="just">
              <a:buNone/>
            </a:pPr>
            <a:r>
              <a:rPr lang="es-MX" sz="4000" dirty="0"/>
              <a:t>Mayor énfasis en lo que se debe hacer o en las acciones realizadas.</a:t>
            </a:r>
          </a:p>
          <a:p>
            <a:pPr algn="just"/>
            <a:r>
              <a:rPr lang="es-MX" sz="4000" dirty="0"/>
              <a:t>Ejemplo: "Apaga la luz al salir."</a:t>
            </a:r>
          </a:p>
          <a:p>
            <a:pPr algn="just"/>
            <a:r>
              <a:rPr lang="es-MX" sz="4000" b="1" dirty="0"/>
              <a:t>Explicación: </a:t>
            </a:r>
            <a:r>
              <a:rPr lang="es-MX" sz="4000" dirty="0"/>
              <a:t>La instrucción es directa y clara, enfocándose en una acción específica.</a:t>
            </a:r>
            <a:endParaRPr lang="es-419" sz="4000" dirty="0"/>
          </a:p>
        </p:txBody>
      </p:sp>
    </p:spTree>
    <p:extLst>
      <p:ext uri="{BB962C8B-B14F-4D97-AF65-F5344CB8AC3E}">
        <p14:creationId xmlns:p14="http://schemas.microsoft.com/office/powerpoint/2010/main" val="2796804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C024A-2425-468F-AF43-04009FBE51DE}"/>
              </a:ext>
            </a:extLst>
          </p:cNvPr>
          <p:cNvSpPr>
            <a:spLocks noGrp="1"/>
          </p:cNvSpPr>
          <p:nvPr>
            <p:ph type="title"/>
          </p:nvPr>
        </p:nvSpPr>
        <p:spPr>
          <a:xfrm>
            <a:off x="1171074" y="282341"/>
            <a:ext cx="8596668" cy="1320800"/>
          </a:xfrm>
        </p:spPr>
        <p:txBody>
          <a:bodyPr/>
          <a:lstStyle/>
          <a:p>
            <a:pPr algn="ctr"/>
            <a:r>
              <a:rPr lang="es-MX" dirty="0"/>
              <a:t>La comprensión de tipos de textos</a:t>
            </a:r>
            <a:endParaRPr lang="es-419" dirty="0"/>
          </a:p>
        </p:txBody>
      </p:sp>
      <p:sp>
        <p:nvSpPr>
          <p:cNvPr id="3" name="Marcador de contenido 2">
            <a:extLst>
              <a:ext uri="{FF2B5EF4-FFF2-40B4-BE49-F238E27FC236}">
                <a16:creationId xmlns:a16="http://schemas.microsoft.com/office/drawing/2014/main" id="{F86247A5-DBE8-499C-B7E9-8DE3DD1E0E04}"/>
              </a:ext>
            </a:extLst>
          </p:cNvPr>
          <p:cNvSpPr>
            <a:spLocks noGrp="1"/>
          </p:cNvSpPr>
          <p:nvPr>
            <p:ph idx="1"/>
          </p:nvPr>
        </p:nvSpPr>
        <p:spPr>
          <a:xfrm>
            <a:off x="336884" y="981776"/>
            <a:ext cx="11540691" cy="5736657"/>
          </a:xfrm>
        </p:spPr>
        <p:txBody>
          <a:bodyPr>
            <a:normAutofit/>
          </a:bodyPr>
          <a:lstStyle/>
          <a:p>
            <a:pPr algn="just"/>
            <a:r>
              <a:rPr lang="es-MX" sz="2800" dirty="0"/>
              <a:t>Un texto es un documento escrito que nos permite registrar información y que se puede incluir dentro un tipo o categoría, según su propósito, estructura y características particulares.</a:t>
            </a:r>
          </a:p>
          <a:p>
            <a:pPr algn="just"/>
            <a:r>
              <a:rPr lang="es-MX" sz="2800" dirty="0"/>
              <a:t>Existen diferentes categorías para su clasificación. Algunos textos pueden encajar en varias de ellas. Por ejemplo, podemos dividir a los textos entre literarios y no literarios, digitales o manuscritos, etc.</a:t>
            </a:r>
          </a:p>
          <a:p>
            <a:pPr algn="just"/>
            <a:r>
              <a:rPr lang="es-MX" sz="2800" dirty="0"/>
              <a:t>Además, es necesario comprender que los diferentes tipos de texto no se encuentran casi nunca en estado puro. Cada tipo de texto puede recurrir a elementos de otro para alcanzar sus propósitos, existen diferentes tipos de textos: </a:t>
            </a:r>
            <a:endParaRPr lang="es-419" sz="2800" dirty="0"/>
          </a:p>
        </p:txBody>
      </p:sp>
    </p:spTree>
    <p:extLst>
      <p:ext uri="{BB962C8B-B14F-4D97-AF65-F5344CB8AC3E}">
        <p14:creationId xmlns:p14="http://schemas.microsoft.com/office/powerpoint/2010/main" val="14509376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1C2A19-BE01-47AD-ACDD-E31C72465E22}"/>
              </a:ext>
            </a:extLst>
          </p:cNvPr>
          <p:cNvSpPr>
            <a:spLocks noGrp="1"/>
          </p:cNvSpPr>
          <p:nvPr>
            <p:ph idx="1"/>
          </p:nvPr>
        </p:nvSpPr>
        <p:spPr>
          <a:xfrm>
            <a:off x="394637" y="818147"/>
            <a:ext cx="11213430" cy="5698156"/>
          </a:xfrm>
        </p:spPr>
        <p:txBody>
          <a:bodyPr>
            <a:normAutofit fontScale="92500"/>
          </a:bodyPr>
          <a:lstStyle/>
          <a:p>
            <a:pPr algn="just"/>
            <a:r>
              <a:rPr lang="es-MX" sz="2400" u="sng" dirty="0">
                <a:solidFill>
                  <a:srgbClr val="FF0000"/>
                </a:solidFill>
              </a:rPr>
              <a:t>1. Texto narrativo</a:t>
            </a:r>
          </a:p>
          <a:p>
            <a:pPr marL="0" indent="0" algn="just">
              <a:buNone/>
            </a:pPr>
            <a:r>
              <a:rPr lang="es-MX" sz="2400" dirty="0"/>
              <a:t>Se refiere a toda escritura de relatos de ficción o relatos simbólicos. En este tipo de textos pueden usarse de manera combinada recursos literarios como la descripción, los diálogos, etc.</a:t>
            </a:r>
          </a:p>
          <a:p>
            <a:pPr marL="0" indent="0" algn="just">
              <a:buNone/>
            </a:pPr>
            <a:r>
              <a:rPr lang="es-MX" sz="2400" dirty="0"/>
              <a:t>Su estructura suele responder a un inicio, desarrollo, nudo y desenlace. Entre los géneros más usuales de los textos literarios narrativos tenemos los siguientes:</a:t>
            </a:r>
          </a:p>
          <a:p>
            <a:pPr algn="just"/>
            <a:endParaRPr lang="es-MX" sz="2400" dirty="0"/>
          </a:p>
          <a:p>
            <a:pPr algn="just"/>
            <a:r>
              <a:rPr lang="es-MX" sz="2400" dirty="0"/>
              <a:t>Novela</a:t>
            </a:r>
          </a:p>
          <a:p>
            <a:pPr algn="just"/>
            <a:r>
              <a:rPr lang="es-MX" sz="2400" dirty="0"/>
              <a:t>Cuento</a:t>
            </a:r>
          </a:p>
          <a:p>
            <a:pPr algn="just"/>
            <a:r>
              <a:rPr lang="es-MX" sz="2400" dirty="0"/>
              <a:t>Leyenda</a:t>
            </a:r>
          </a:p>
          <a:p>
            <a:pPr algn="just"/>
            <a:r>
              <a:rPr lang="es-MX" sz="2400" dirty="0"/>
              <a:t>Fábula</a:t>
            </a:r>
          </a:p>
          <a:p>
            <a:pPr algn="just"/>
            <a:r>
              <a:rPr lang="es-MX" sz="2400" dirty="0"/>
              <a:t>Anécdota</a:t>
            </a:r>
          </a:p>
          <a:p>
            <a:pPr algn="just"/>
            <a:r>
              <a:rPr lang="es-MX" sz="2400" dirty="0"/>
              <a:t>Mito</a:t>
            </a:r>
            <a:endParaRPr lang="es-419" sz="2400" dirty="0"/>
          </a:p>
        </p:txBody>
      </p:sp>
    </p:spTree>
    <p:extLst>
      <p:ext uri="{BB962C8B-B14F-4D97-AF65-F5344CB8AC3E}">
        <p14:creationId xmlns:p14="http://schemas.microsoft.com/office/powerpoint/2010/main" val="3646462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9BDE79-5750-4737-9545-923309253E03}"/>
              </a:ext>
            </a:extLst>
          </p:cNvPr>
          <p:cNvSpPr>
            <a:spLocks noGrp="1"/>
          </p:cNvSpPr>
          <p:nvPr>
            <p:ph type="title"/>
          </p:nvPr>
        </p:nvSpPr>
        <p:spPr>
          <a:xfrm>
            <a:off x="1476231" y="349718"/>
            <a:ext cx="8596668" cy="1320800"/>
          </a:xfrm>
        </p:spPr>
        <p:txBody>
          <a:bodyPr/>
          <a:lstStyle/>
          <a:p>
            <a:pPr algn="ctr"/>
            <a:r>
              <a:rPr lang="es-419" dirty="0"/>
              <a:t>Ejemplo de texto narrativo</a:t>
            </a:r>
          </a:p>
        </p:txBody>
      </p:sp>
      <p:sp>
        <p:nvSpPr>
          <p:cNvPr id="3" name="Marcador de contenido 2">
            <a:extLst>
              <a:ext uri="{FF2B5EF4-FFF2-40B4-BE49-F238E27FC236}">
                <a16:creationId xmlns:a16="http://schemas.microsoft.com/office/drawing/2014/main" id="{F8B9F467-EFA6-4B22-95D6-3426822095A7}"/>
              </a:ext>
            </a:extLst>
          </p:cNvPr>
          <p:cNvSpPr>
            <a:spLocks noGrp="1"/>
          </p:cNvSpPr>
          <p:nvPr>
            <p:ph idx="1"/>
          </p:nvPr>
        </p:nvSpPr>
        <p:spPr>
          <a:xfrm>
            <a:off x="677333" y="1280161"/>
            <a:ext cx="10622725" cy="4761202"/>
          </a:xfrm>
        </p:spPr>
        <p:txBody>
          <a:bodyPr>
            <a:normAutofit/>
          </a:bodyPr>
          <a:lstStyle/>
          <a:p>
            <a:pPr marL="0" indent="0" algn="just">
              <a:buNone/>
            </a:pPr>
            <a:r>
              <a:rPr lang="es-MX" sz="3200" dirty="0"/>
              <a:t>Muchos años después, frente al pelotón de fusilamiento, el coronel Aureliano Buendía había de recordar aquella tarde remota en que su padre lo llevó a conocer el hielo. Bayano era entonces una aldea de veinte casas de barro y cañabrava [...]</a:t>
            </a:r>
          </a:p>
          <a:p>
            <a:pPr marL="0" indent="0" algn="just">
              <a:buNone/>
            </a:pPr>
            <a:endParaRPr lang="es-MX" sz="3200" dirty="0"/>
          </a:p>
          <a:p>
            <a:pPr marL="0" indent="0" algn="just">
              <a:buNone/>
            </a:pPr>
            <a:r>
              <a:rPr lang="es-MX" sz="3200" i="1" dirty="0"/>
              <a:t>Autor: Amor constante más allá de la muerte, de Francisco de Quevedo.</a:t>
            </a:r>
            <a:endParaRPr lang="es-419" sz="3200" i="1" dirty="0"/>
          </a:p>
        </p:txBody>
      </p:sp>
    </p:spTree>
    <p:extLst>
      <p:ext uri="{BB962C8B-B14F-4D97-AF65-F5344CB8AC3E}">
        <p14:creationId xmlns:p14="http://schemas.microsoft.com/office/powerpoint/2010/main" val="2560461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0142BC-6FB4-48FA-B4A9-0CE4FEF1FFE4}"/>
              </a:ext>
            </a:extLst>
          </p:cNvPr>
          <p:cNvSpPr>
            <a:spLocks noGrp="1"/>
          </p:cNvSpPr>
          <p:nvPr>
            <p:ph idx="1"/>
          </p:nvPr>
        </p:nvSpPr>
        <p:spPr>
          <a:xfrm>
            <a:off x="677333" y="654519"/>
            <a:ext cx="10834481" cy="6092790"/>
          </a:xfrm>
        </p:spPr>
        <p:txBody>
          <a:bodyPr>
            <a:normAutofit lnSpcReduction="10000"/>
          </a:bodyPr>
          <a:lstStyle/>
          <a:p>
            <a:r>
              <a:rPr lang="es-MX" sz="2300" u="sng" dirty="0">
                <a:solidFill>
                  <a:srgbClr val="FF0000"/>
                </a:solidFill>
              </a:rPr>
              <a:t>2. Texto lírico</a:t>
            </a:r>
          </a:p>
          <a:p>
            <a:pPr marL="0" indent="0" algn="just">
              <a:buNone/>
            </a:pPr>
            <a:r>
              <a:rPr lang="es-MX" dirty="0"/>
              <a:t>Los textos líricos son aquellos que expresan sentimiento e ideas a partir del uso del lenguaje poético cargado de inspiración y entusiasmo, razón por la cual el poema es su expresión fundamental. La deliberada subjetividad es uno de sus rasgos característicos. Dentro de los textos líricos, existe una gran variedad de géneros literarios. Entre ellos podemos nombrar los siguientes:</a:t>
            </a:r>
          </a:p>
          <a:p>
            <a:pPr algn="just"/>
            <a:endParaRPr lang="es-MX" dirty="0"/>
          </a:p>
          <a:p>
            <a:pPr algn="just"/>
            <a:r>
              <a:rPr lang="es-MX" dirty="0"/>
              <a:t>Himno</a:t>
            </a:r>
          </a:p>
          <a:p>
            <a:pPr algn="just"/>
            <a:r>
              <a:rPr lang="es-MX" dirty="0"/>
              <a:t>Canción</a:t>
            </a:r>
          </a:p>
          <a:p>
            <a:pPr algn="just"/>
            <a:r>
              <a:rPr lang="es-MX" dirty="0"/>
              <a:t>Elegía</a:t>
            </a:r>
          </a:p>
          <a:p>
            <a:pPr algn="just"/>
            <a:r>
              <a:rPr lang="es-MX" dirty="0"/>
              <a:t>Soneto</a:t>
            </a:r>
          </a:p>
          <a:p>
            <a:pPr algn="just"/>
            <a:r>
              <a:rPr lang="es-MX" dirty="0"/>
              <a:t>Caligrama</a:t>
            </a:r>
          </a:p>
          <a:p>
            <a:pPr algn="just"/>
            <a:r>
              <a:rPr lang="es-MX" dirty="0"/>
              <a:t>Trabalenguas</a:t>
            </a:r>
          </a:p>
          <a:p>
            <a:pPr algn="just"/>
            <a:r>
              <a:rPr lang="es-MX" dirty="0"/>
              <a:t>Adivinanzas</a:t>
            </a:r>
          </a:p>
          <a:p>
            <a:pPr algn="just"/>
            <a:r>
              <a:rPr lang="es-MX" dirty="0"/>
              <a:t>Acrósticos</a:t>
            </a:r>
          </a:p>
          <a:p>
            <a:pPr algn="just"/>
            <a:r>
              <a:rPr lang="es-MX" dirty="0"/>
              <a:t>Poema en prosa-sin rima (Puede incluir imágenes, metáforas, descripciones sensoriales y elementos poéticos similares a los encontrados en los poemas tradicionales, pero sin estar sujetos a una métrica específica o a una rima regular)</a:t>
            </a:r>
            <a:endParaRPr lang="es-419" dirty="0"/>
          </a:p>
        </p:txBody>
      </p:sp>
    </p:spTree>
    <p:extLst>
      <p:ext uri="{BB962C8B-B14F-4D97-AF65-F5344CB8AC3E}">
        <p14:creationId xmlns:p14="http://schemas.microsoft.com/office/powerpoint/2010/main" val="27074614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455A1-B16D-41DD-A9E8-1DA9AEE84947}"/>
              </a:ext>
            </a:extLst>
          </p:cNvPr>
          <p:cNvSpPr>
            <a:spLocks noGrp="1"/>
          </p:cNvSpPr>
          <p:nvPr>
            <p:ph type="title"/>
          </p:nvPr>
        </p:nvSpPr>
        <p:spPr>
          <a:xfrm>
            <a:off x="1938243" y="388219"/>
            <a:ext cx="8596668" cy="1320800"/>
          </a:xfrm>
        </p:spPr>
        <p:txBody>
          <a:bodyPr/>
          <a:lstStyle/>
          <a:p>
            <a:pPr algn="ctr"/>
            <a:r>
              <a:rPr lang="es-419" dirty="0"/>
              <a:t>Ejemplo de texto lírico</a:t>
            </a:r>
          </a:p>
        </p:txBody>
      </p:sp>
      <p:sp>
        <p:nvSpPr>
          <p:cNvPr id="3" name="Marcador de contenido 2">
            <a:extLst>
              <a:ext uri="{FF2B5EF4-FFF2-40B4-BE49-F238E27FC236}">
                <a16:creationId xmlns:a16="http://schemas.microsoft.com/office/drawing/2014/main" id="{36E4FF71-36ED-42B2-885A-B2622964C17D}"/>
              </a:ext>
            </a:extLst>
          </p:cNvPr>
          <p:cNvSpPr>
            <a:spLocks noGrp="1"/>
          </p:cNvSpPr>
          <p:nvPr>
            <p:ph idx="1"/>
          </p:nvPr>
        </p:nvSpPr>
        <p:spPr>
          <a:xfrm>
            <a:off x="677333" y="1183907"/>
            <a:ext cx="10468721" cy="5674093"/>
          </a:xfrm>
        </p:spPr>
        <p:txBody>
          <a:bodyPr>
            <a:normAutofit/>
          </a:bodyPr>
          <a:lstStyle/>
          <a:p>
            <a:pPr marL="0" indent="0">
              <a:buNone/>
            </a:pPr>
            <a:r>
              <a:rPr lang="es-MX" sz="4000" b="0" i="0" dirty="0">
                <a:solidFill>
                  <a:schemeClr val="tx1"/>
                </a:solidFill>
                <a:effectLst/>
                <a:latin typeface="Open Sans" panose="020B0606030504020204" pitchFamily="34" charset="0"/>
              </a:rPr>
              <a:t>Cerrar podrá mis ojos la postrera</a:t>
            </a:r>
            <a:br>
              <a:rPr lang="es-MX" sz="4000" dirty="0">
                <a:solidFill>
                  <a:schemeClr val="tx1"/>
                </a:solidFill>
              </a:rPr>
            </a:br>
            <a:r>
              <a:rPr lang="es-MX" sz="4000" b="0" i="0" dirty="0">
                <a:solidFill>
                  <a:schemeClr val="tx1"/>
                </a:solidFill>
                <a:effectLst/>
                <a:latin typeface="Open Sans" panose="020B0606030504020204" pitchFamily="34" charset="0"/>
              </a:rPr>
              <a:t>sombra que me llevare el blanco día;</a:t>
            </a:r>
            <a:br>
              <a:rPr lang="es-MX" sz="4000" dirty="0">
                <a:solidFill>
                  <a:schemeClr val="tx1"/>
                </a:solidFill>
              </a:rPr>
            </a:br>
            <a:r>
              <a:rPr lang="es-MX" sz="4000" b="0" i="0" dirty="0">
                <a:solidFill>
                  <a:schemeClr val="tx1"/>
                </a:solidFill>
                <a:effectLst/>
                <a:latin typeface="Open Sans" panose="020B0606030504020204" pitchFamily="34" charset="0"/>
              </a:rPr>
              <a:t>y podrá desatar esta alma mía</a:t>
            </a:r>
            <a:br>
              <a:rPr lang="es-MX" sz="4000" dirty="0">
                <a:solidFill>
                  <a:schemeClr val="tx1"/>
                </a:solidFill>
              </a:rPr>
            </a:br>
            <a:r>
              <a:rPr lang="es-MX" sz="4000" b="0" i="0" dirty="0">
                <a:solidFill>
                  <a:schemeClr val="tx1"/>
                </a:solidFill>
                <a:effectLst/>
                <a:latin typeface="Open Sans" panose="020B0606030504020204" pitchFamily="34" charset="0"/>
              </a:rPr>
              <a:t>hora a su afán ansioso lisonjera </a:t>
            </a:r>
          </a:p>
          <a:p>
            <a:pPr marL="0" indent="0">
              <a:buNone/>
            </a:pPr>
            <a:endParaRPr lang="es-MX" sz="4000" b="0" i="1" dirty="0">
              <a:solidFill>
                <a:schemeClr val="tx1"/>
              </a:solidFill>
              <a:effectLst/>
              <a:latin typeface="Open Sans" panose="020B0606030504020204" pitchFamily="34" charset="0"/>
            </a:endParaRPr>
          </a:p>
          <a:p>
            <a:pPr marL="0" indent="0">
              <a:buNone/>
            </a:pPr>
            <a:r>
              <a:rPr lang="es-MX" sz="4000" i="1" dirty="0">
                <a:solidFill>
                  <a:schemeClr val="tx1"/>
                </a:solidFill>
                <a:latin typeface="Open Sans" panose="020B0606030504020204" pitchFamily="34" charset="0"/>
              </a:rPr>
              <a:t>Autor: </a:t>
            </a:r>
            <a:r>
              <a:rPr lang="es-MX" sz="4000" b="0" i="1" dirty="0">
                <a:solidFill>
                  <a:schemeClr val="tx1"/>
                </a:solidFill>
                <a:effectLst/>
                <a:latin typeface="Open Sans" panose="020B0606030504020204" pitchFamily="34" charset="0"/>
              </a:rPr>
              <a:t>Amor constante más allá de la muerte</a:t>
            </a:r>
            <a:r>
              <a:rPr lang="es-MX" sz="4000" b="0" i="0" dirty="0">
                <a:solidFill>
                  <a:schemeClr val="tx1"/>
                </a:solidFill>
                <a:effectLst/>
                <a:latin typeface="Open Sans" panose="020B0606030504020204" pitchFamily="34" charset="0"/>
              </a:rPr>
              <a:t>, </a:t>
            </a:r>
            <a:r>
              <a:rPr lang="es-MX" sz="4000" b="0" i="1" dirty="0">
                <a:solidFill>
                  <a:schemeClr val="tx1"/>
                </a:solidFill>
                <a:effectLst/>
                <a:latin typeface="Open Sans" panose="020B0606030504020204" pitchFamily="34" charset="0"/>
              </a:rPr>
              <a:t>de Francisco de Quevedo</a:t>
            </a:r>
            <a:r>
              <a:rPr lang="es-MX" sz="4000" b="0" i="0" dirty="0">
                <a:solidFill>
                  <a:schemeClr val="tx1"/>
                </a:solidFill>
                <a:effectLst/>
                <a:latin typeface="Open Sans" panose="020B0606030504020204" pitchFamily="34" charset="0"/>
              </a:rPr>
              <a:t>.</a:t>
            </a:r>
            <a:endParaRPr lang="es-419" sz="4000" dirty="0">
              <a:solidFill>
                <a:schemeClr val="tx1"/>
              </a:solidFill>
            </a:endParaRPr>
          </a:p>
        </p:txBody>
      </p:sp>
    </p:spTree>
    <p:extLst>
      <p:ext uri="{BB962C8B-B14F-4D97-AF65-F5344CB8AC3E}">
        <p14:creationId xmlns:p14="http://schemas.microsoft.com/office/powerpoint/2010/main" val="40890338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751A18-E4FF-4D97-90A1-BAF0A514ADE0}"/>
              </a:ext>
            </a:extLst>
          </p:cNvPr>
          <p:cNvSpPr>
            <a:spLocks noGrp="1"/>
          </p:cNvSpPr>
          <p:nvPr>
            <p:ph idx="1"/>
          </p:nvPr>
        </p:nvSpPr>
        <p:spPr>
          <a:xfrm>
            <a:off x="808522" y="269507"/>
            <a:ext cx="10972800" cy="6227546"/>
          </a:xfrm>
        </p:spPr>
        <p:txBody>
          <a:bodyPr>
            <a:normAutofit/>
          </a:bodyPr>
          <a:lstStyle/>
          <a:p>
            <a:pPr marL="0" indent="0" algn="just">
              <a:buNone/>
            </a:pPr>
            <a:r>
              <a:rPr lang="es-MX" sz="2800" u="sng" dirty="0">
                <a:solidFill>
                  <a:srgbClr val="FF0000"/>
                </a:solidFill>
              </a:rPr>
              <a:t>3. Texto dramático</a:t>
            </a:r>
          </a:p>
          <a:p>
            <a:pPr marL="0" indent="0" algn="just">
              <a:buNone/>
            </a:pPr>
            <a:r>
              <a:rPr lang="es-MX" sz="2400" dirty="0"/>
              <a:t>Son textos dramáticos aquellos destinados a su representación escénica, bien sea por medio de diálogos o de acciones. Es decir, los textos dramáticos son aquellos a partir de los cuales se hace teatro. Suelen dividirse en actos y cada acto se divide a su vez en escenas.</a:t>
            </a:r>
          </a:p>
          <a:p>
            <a:pPr marL="0" indent="0" algn="just">
              <a:buNone/>
            </a:pPr>
            <a:r>
              <a:rPr lang="es-MX" sz="2400" dirty="0"/>
              <a:t>Un texto dramático es aquel que tiene como propósito comunicativo ser representado en un escenario. Se basa en el diálogo entre los personajes. Es necesario distinguir la obra dramática, creada y escrita por el dramaturgo, de la obra teatral, que es la representación en escena de la obra dramática.</a:t>
            </a:r>
          </a:p>
          <a:p>
            <a:pPr algn="just"/>
            <a:r>
              <a:rPr lang="es-MX" sz="2400" dirty="0"/>
              <a:t>Ejemplo de texto dramático:</a:t>
            </a:r>
          </a:p>
          <a:p>
            <a:pPr marL="0" indent="0" algn="just">
              <a:buNone/>
            </a:pPr>
            <a:r>
              <a:rPr lang="en-US" sz="2400" dirty="0"/>
              <a:t>Romeo y Julieta, de William Shakespeare</a:t>
            </a:r>
            <a:endParaRPr lang="es-MX" sz="2400" dirty="0"/>
          </a:p>
        </p:txBody>
      </p:sp>
    </p:spTree>
    <p:extLst>
      <p:ext uri="{BB962C8B-B14F-4D97-AF65-F5344CB8AC3E}">
        <p14:creationId xmlns:p14="http://schemas.microsoft.com/office/powerpoint/2010/main" val="22906738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5C76FB-4954-4749-BFEB-10A65744342E}"/>
              </a:ext>
            </a:extLst>
          </p:cNvPr>
          <p:cNvSpPr>
            <a:spLocks noGrp="1"/>
          </p:cNvSpPr>
          <p:nvPr>
            <p:ph idx="1"/>
          </p:nvPr>
        </p:nvSpPr>
        <p:spPr>
          <a:xfrm>
            <a:off x="677333" y="721895"/>
            <a:ext cx="11065487" cy="5319467"/>
          </a:xfrm>
        </p:spPr>
        <p:txBody>
          <a:bodyPr/>
          <a:lstStyle/>
          <a:p>
            <a:pPr marL="0" indent="0">
              <a:buNone/>
            </a:pPr>
            <a:r>
              <a:rPr lang="es-MX" sz="2400" dirty="0">
                <a:solidFill>
                  <a:srgbClr val="FF0000"/>
                </a:solidFill>
              </a:rPr>
              <a:t>4. </a:t>
            </a:r>
            <a:r>
              <a:rPr lang="es-MX" sz="2400" u="sng" dirty="0">
                <a:solidFill>
                  <a:srgbClr val="FF0000"/>
                </a:solidFill>
              </a:rPr>
              <a:t>Texto descriptivo</a:t>
            </a:r>
          </a:p>
          <a:p>
            <a:pPr algn="just"/>
            <a:r>
              <a:rPr lang="es-MX" sz="3200" dirty="0"/>
              <a:t>Se refiere al conjunto de textos que están destinados a caracterizar de manera pormenorizada un determinado objeto, sea que se trate de una persona, animal, paisaje, lugar, situación o cosa.</a:t>
            </a:r>
            <a:endParaRPr lang="es-419" sz="3200" dirty="0"/>
          </a:p>
        </p:txBody>
      </p:sp>
      <p:pic>
        <p:nvPicPr>
          <p:cNvPr id="5" name="Imagen 4">
            <a:extLst>
              <a:ext uri="{FF2B5EF4-FFF2-40B4-BE49-F238E27FC236}">
                <a16:creationId xmlns:a16="http://schemas.microsoft.com/office/drawing/2014/main" id="{24F70279-965E-483E-9636-3818D344DF7F}"/>
              </a:ext>
            </a:extLst>
          </p:cNvPr>
          <p:cNvPicPr>
            <a:picLocks noChangeAspect="1"/>
          </p:cNvPicPr>
          <p:nvPr/>
        </p:nvPicPr>
        <p:blipFill rotWithShape="1">
          <a:blip r:embed="rId2"/>
          <a:srcRect l="10741" t="20347" r="15009" b="8406"/>
          <a:stretch/>
        </p:blipFill>
        <p:spPr>
          <a:xfrm>
            <a:off x="6964430" y="2909566"/>
            <a:ext cx="5486401" cy="3948434"/>
          </a:xfrm>
          <a:prstGeom prst="rect">
            <a:avLst/>
          </a:prstGeom>
          <a:ln>
            <a:noFill/>
          </a:ln>
          <a:effectLst>
            <a:softEdge rad="112500"/>
          </a:effectLst>
        </p:spPr>
      </p:pic>
      <p:sp>
        <p:nvSpPr>
          <p:cNvPr id="7" name="Bocadillo: ovalado 6">
            <a:extLst>
              <a:ext uri="{FF2B5EF4-FFF2-40B4-BE49-F238E27FC236}">
                <a16:creationId xmlns:a16="http://schemas.microsoft.com/office/drawing/2014/main" id="{1D56A5DE-ABDD-4CF3-8BFB-5AB0F4E552C7}"/>
              </a:ext>
            </a:extLst>
          </p:cNvPr>
          <p:cNvSpPr/>
          <p:nvPr/>
        </p:nvSpPr>
        <p:spPr>
          <a:xfrm rot="21329637" flipH="1">
            <a:off x="3914786" y="4091837"/>
            <a:ext cx="2442575" cy="14469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ejemplo</a:t>
            </a:r>
            <a:endParaRPr lang="es-419" dirty="0"/>
          </a:p>
        </p:txBody>
      </p:sp>
    </p:spTree>
    <p:extLst>
      <p:ext uri="{BB962C8B-B14F-4D97-AF65-F5344CB8AC3E}">
        <p14:creationId xmlns:p14="http://schemas.microsoft.com/office/powerpoint/2010/main" val="40289426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0C4510-D3AB-4C58-89C3-8592D3C89AD1}"/>
              </a:ext>
            </a:extLst>
          </p:cNvPr>
          <p:cNvSpPr>
            <a:spLocks noGrp="1"/>
          </p:cNvSpPr>
          <p:nvPr>
            <p:ph idx="1"/>
          </p:nvPr>
        </p:nvSpPr>
        <p:spPr>
          <a:xfrm>
            <a:off x="619581" y="462013"/>
            <a:ext cx="10641975" cy="6395987"/>
          </a:xfrm>
        </p:spPr>
        <p:txBody>
          <a:bodyPr/>
          <a:lstStyle/>
          <a:p>
            <a:pPr marL="0" indent="0">
              <a:buNone/>
            </a:pPr>
            <a:r>
              <a:rPr lang="es-MX" sz="2400" dirty="0">
                <a:solidFill>
                  <a:srgbClr val="FF0000"/>
                </a:solidFill>
              </a:rPr>
              <a:t>5. </a:t>
            </a:r>
            <a:r>
              <a:rPr lang="es-MX" sz="2400" u="sng" dirty="0">
                <a:solidFill>
                  <a:srgbClr val="FF0000"/>
                </a:solidFill>
              </a:rPr>
              <a:t>Texto expositivo</a:t>
            </a:r>
          </a:p>
          <a:p>
            <a:pPr algn="just"/>
            <a:r>
              <a:rPr lang="es-MX" sz="3600" dirty="0"/>
              <a:t>Es aquel que ofrece al lector información detallada respecto de un tema específico de la realidad a su vez buscan exponer, ideas y conceptos de manera clara al lector, sea desde una perspectiva general o especializada. Como ejemplo podemos nombrar a las diferentes entradas de una enciclopedia. </a:t>
            </a:r>
            <a:endParaRPr lang="es-419" sz="3600" dirty="0"/>
          </a:p>
        </p:txBody>
      </p:sp>
      <p:pic>
        <p:nvPicPr>
          <p:cNvPr id="2" name="Imagen 1">
            <a:extLst>
              <a:ext uri="{FF2B5EF4-FFF2-40B4-BE49-F238E27FC236}">
                <a16:creationId xmlns:a16="http://schemas.microsoft.com/office/drawing/2014/main" id="{41E68DC1-A921-4866-BA43-CE7307B0D24C}"/>
              </a:ext>
            </a:extLst>
          </p:cNvPr>
          <p:cNvPicPr>
            <a:picLocks noChangeAspect="1"/>
          </p:cNvPicPr>
          <p:nvPr/>
        </p:nvPicPr>
        <p:blipFill>
          <a:blip r:embed="rId2"/>
          <a:stretch>
            <a:fillRect/>
          </a:stretch>
        </p:blipFill>
        <p:spPr>
          <a:xfrm>
            <a:off x="7497579" y="4402744"/>
            <a:ext cx="4274118" cy="2247359"/>
          </a:xfrm>
          <a:prstGeom prst="rect">
            <a:avLst/>
          </a:prstGeom>
        </p:spPr>
      </p:pic>
    </p:spTree>
    <p:extLst>
      <p:ext uri="{BB962C8B-B14F-4D97-AF65-F5344CB8AC3E}">
        <p14:creationId xmlns:p14="http://schemas.microsoft.com/office/powerpoint/2010/main" val="37295611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361FB-97CE-45C9-956C-FB617F8D07C1}"/>
              </a:ext>
            </a:extLst>
          </p:cNvPr>
          <p:cNvSpPr>
            <a:spLocks noGrp="1"/>
          </p:cNvSpPr>
          <p:nvPr>
            <p:ph type="title"/>
          </p:nvPr>
        </p:nvSpPr>
        <p:spPr>
          <a:xfrm>
            <a:off x="2467633" y="599975"/>
            <a:ext cx="8596668" cy="1320800"/>
          </a:xfrm>
        </p:spPr>
        <p:txBody>
          <a:bodyPr/>
          <a:lstStyle/>
          <a:p>
            <a:r>
              <a:rPr lang="es-419" dirty="0"/>
              <a:t>Ejemplo de texto expositivos</a:t>
            </a:r>
          </a:p>
        </p:txBody>
      </p:sp>
      <p:sp>
        <p:nvSpPr>
          <p:cNvPr id="3" name="Marcador de contenido 2">
            <a:extLst>
              <a:ext uri="{FF2B5EF4-FFF2-40B4-BE49-F238E27FC236}">
                <a16:creationId xmlns:a16="http://schemas.microsoft.com/office/drawing/2014/main" id="{EA8BEE34-1355-4F99-BBEC-495EE0F80644}"/>
              </a:ext>
            </a:extLst>
          </p:cNvPr>
          <p:cNvSpPr>
            <a:spLocks noGrp="1"/>
          </p:cNvSpPr>
          <p:nvPr>
            <p:ph idx="1"/>
          </p:nvPr>
        </p:nvSpPr>
        <p:spPr>
          <a:xfrm>
            <a:off x="677333" y="1645921"/>
            <a:ext cx="10670851" cy="4395442"/>
          </a:xfrm>
        </p:spPr>
        <p:txBody>
          <a:bodyPr>
            <a:normAutofit/>
          </a:bodyPr>
          <a:lstStyle/>
          <a:p>
            <a:pPr marL="0" indent="0" algn="just">
              <a:buNone/>
            </a:pPr>
            <a:r>
              <a:rPr lang="es-MX" sz="3200" dirty="0"/>
              <a:t>Se denomina diabetes </a:t>
            </a:r>
            <a:r>
              <a:rPr lang="es-MX" sz="3200" dirty="0" err="1"/>
              <a:t>melitus</a:t>
            </a:r>
            <a:r>
              <a:rPr lang="es-MX" sz="3200" dirty="0"/>
              <a:t> o diabetes sacarina una enfermedad crónica provocada por trastornos de distinto origen, que tiene como base déficit de la secreción pancreática de insulina o un defecto de la acción de esta hormona sobre los tejidos orgánicos [...]</a:t>
            </a:r>
          </a:p>
          <a:p>
            <a:pPr marL="0" indent="0" algn="just">
              <a:buNone/>
            </a:pPr>
            <a:r>
              <a:rPr lang="es-MX" sz="3200" i="1" dirty="0"/>
              <a:t>Enciclopedia de Medicina y salud, Volumen 6. Editorial SIGMA Edición Septiembre de 1994 </a:t>
            </a:r>
            <a:r>
              <a:rPr lang="es-MX" sz="3200" dirty="0"/>
              <a:t>.</a:t>
            </a:r>
            <a:endParaRPr lang="es-419" sz="3200" dirty="0"/>
          </a:p>
        </p:txBody>
      </p:sp>
    </p:spTree>
    <p:extLst>
      <p:ext uri="{BB962C8B-B14F-4D97-AF65-F5344CB8AC3E}">
        <p14:creationId xmlns:p14="http://schemas.microsoft.com/office/powerpoint/2010/main" val="299927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66820A6-0D4B-4983-BBE2-C6B84A5BE819}"/>
              </a:ext>
            </a:extLst>
          </p:cNvPr>
          <p:cNvSpPr>
            <a:spLocks noGrp="1"/>
          </p:cNvSpPr>
          <p:nvPr>
            <p:ph idx="1"/>
          </p:nvPr>
        </p:nvSpPr>
        <p:spPr>
          <a:xfrm>
            <a:off x="677334" y="462013"/>
            <a:ext cx="10949984" cy="5579349"/>
          </a:xfrm>
        </p:spPr>
        <p:txBody>
          <a:bodyPr>
            <a:normAutofit fontScale="92500"/>
          </a:bodyPr>
          <a:lstStyle/>
          <a:p>
            <a:pPr marL="0" indent="0">
              <a:buNone/>
            </a:pPr>
            <a:r>
              <a:rPr lang="es-MX" sz="2800" dirty="0"/>
              <a:t>Mientras que la </a:t>
            </a:r>
            <a:r>
              <a:rPr lang="es-MX" sz="2800" dirty="0">
                <a:solidFill>
                  <a:srgbClr val="FF0000"/>
                </a:solidFill>
              </a:rPr>
              <a:t>comunicación verbal </a:t>
            </a:r>
            <a:r>
              <a:rPr lang="es-MX" sz="2800" dirty="0"/>
              <a:t>humana se inició con la aparición del Homo sapiens, hace unos 2.5 millones de años, debido a que fue una especie que desarrolló la capacidad de comprensión y de expresión, </a:t>
            </a:r>
          </a:p>
          <a:p>
            <a:pPr marL="0" indent="0" algn="just">
              <a:buNone/>
            </a:pPr>
            <a:r>
              <a:rPr lang="es-MX" sz="2800" dirty="0"/>
              <a:t>El lenguaje nace como el más trascendental de los inventos que ha desarrollado el hombre para comprender su mundo, y desempeña una función central en las sociedades civilizadas, pues influye tanto en su nivel de desarrollo y progreso como en el del conocimiento. </a:t>
            </a:r>
          </a:p>
          <a:p>
            <a:pPr marL="0" indent="0" algn="just">
              <a:buNone/>
            </a:pPr>
            <a:r>
              <a:rPr lang="es-MX" sz="2800" dirty="0"/>
              <a:t>Al igual que la comunicación, el lenguaje tiene una naturaleza social, pues los humanos tenemos facultad de hacernos entender por otros medios (sonidos, mímica, dibujos, </a:t>
            </a:r>
            <a:r>
              <a:rPr lang="es-MX" sz="2800" dirty="0" err="1"/>
              <a:t>etc</a:t>
            </a:r>
            <a:r>
              <a:rPr lang="es-MX" sz="2800" dirty="0"/>
              <a:t>, aunque ningún lenguaje funcionaría si no existiera la interacción humana (Torrente, 1990, p.7).</a:t>
            </a:r>
            <a:endParaRPr lang="es-419" sz="2800" dirty="0"/>
          </a:p>
        </p:txBody>
      </p:sp>
    </p:spTree>
    <p:extLst>
      <p:ext uri="{BB962C8B-B14F-4D97-AF65-F5344CB8AC3E}">
        <p14:creationId xmlns:p14="http://schemas.microsoft.com/office/powerpoint/2010/main" val="9454708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32C0B2-DEBF-4203-81C4-669EBB71836F}"/>
              </a:ext>
            </a:extLst>
          </p:cNvPr>
          <p:cNvSpPr>
            <a:spLocks noGrp="1"/>
          </p:cNvSpPr>
          <p:nvPr>
            <p:ph idx="1"/>
          </p:nvPr>
        </p:nvSpPr>
        <p:spPr>
          <a:xfrm>
            <a:off x="677333" y="356135"/>
            <a:ext cx="11383121" cy="6150543"/>
          </a:xfrm>
        </p:spPr>
        <p:txBody>
          <a:bodyPr>
            <a:normAutofit/>
          </a:bodyPr>
          <a:lstStyle/>
          <a:p>
            <a:pPr marL="0" indent="0" algn="just">
              <a:buNone/>
            </a:pPr>
            <a:r>
              <a:rPr lang="es-MX" sz="3200" dirty="0">
                <a:solidFill>
                  <a:srgbClr val="FF0000"/>
                </a:solidFill>
              </a:rPr>
              <a:t>6. </a:t>
            </a:r>
            <a:r>
              <a:rPr lang="es-MX" sz="3200" u="sng" dirty="0">
                <a:solidFill>
                  <a:srgbClr val="FF0000"/>
                </a:solidFill>
              </a:rPr>
              <a:t>Texto argumentativo</a:t>
            </a:r>
          </a:p>
          <a:p>
            <a:pPr algn="just"/>
            <a:r>
              <a:rPr lang="es-MX" sz="2400" dirty="0"/>
              <a:t>Los textos argumentativos son aquellos que debaten de ideas, teorías y conceptos con el propósito de expresar opiniones y puntos de vista diversos sobre el abordaje de determinados temas. Tiene elementos propios del texto expositivo, pues antes de debatir, debe exponer al lector información sobre el tema a discutir.</a:t>
            </a:r>
          </a:p>
          <a:p>
            <a:pPr algn="just"/>
            <a:r>
              <a:rPr lang="es-MX" sz="2400" dirty="0"/>
              <a:t>Ejemplo de textos argumentativos son los artículos de opinión, los ensayos literarios y los ensayos académicos críticos-argumentativos. </a:t>
            </a:r>
            <a:endParaRPr lang="es-419" sz="2400" dirty="0"/>
          </a:p>
        </p:txBody>
      </p:sp>
      <p:pic>
        <p:nvPicPr>
          <p:cNvPr id="2" name="Imagen 1">
            <a:extLst>
              <a:ext uri="{FF2B5EF4-FFF2-40B4-BE49-F238E27FC236}">
                <a16:creationId xmlns:a16="http://schemas.microsoft.com/office/drawing/2014/main" id="{E6043B6B-CC1B-46E7-98DB-2EBE76C8A9AA}"/>
              </a:ext>
            </a:extLst>
          </p:cNvPr>
          <p:cNvPicPr>
            <a:picLocks noChangeAspect="1"/>
          </p:cNvPicPr>
          <p:nvPr/>
        </p:nvPicPr>
        <p:blipFill>
          <a:blip r:embed="rId2"/>
          <a:stretch>
            <a:fillRect/>
          </a:stretch>
        </p:blipFill>
        <p:spPr>
          <a:xfrm>
            <a:off x="6269053" y="3850205"/>
            <a:ext cx="4944378" cy="3161800"/>
          </a:xfrm>
          <a:prstGeom prst="rect">
            <a:avLst/>
          </a:prstGeom>
          <a:ln>
            <a:noFill/>
          </a:ln>
          <a:effectLst>
            <a:softEdge rad="112500"/>
          </a:effectLst>
        </p:spPr>
      </p:pic>
    </p:spTree>
    <p:extLst>
      <p:ext uri="{BB962C8B-B14F-4D97-AF65-F5344CB8AC3E}">
        <p14:creationId xmlns:p14="http://schemas.microsoft.com/office/powerpoint/2010/main" val="2789921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A0A3BB-580A-459D-B706-220C54FD0AD7}"/>
              </a:ext>
            </a:extLst>
          </p:cNvPr>
          <p:cNvSpPr>
            <a:spLocks noGrp="1"/>
          </p:cNvSpPr>
          <p:nvPr>
            <p:ph idx="1"/>
          </p:nvPr>
        </p:nvSpPr>
        <p:spPr>
          <a:xfrm>
            <a:off x="677333" y="346509"/>
            <a:ext cx="10882607" cy="5694853"/>
          </a:xfrm>
        </p:spPr>
        <p:txBody>
          <a:bodyPr/>
          <a:lstStyle/>
          <a:p>
            <a:pPr marL="0" indent="0">
              <a:buNone/>
            </a:pPr>
            <a:r>
              <a:rPr lang="es-MX" sz="2400" dirty="0">
                <a:solidFill>
                  <a:srgbClr val="FF0000"/>
                </a:solidFill>
              </a:rPr>
              <a:t>7. </a:t>
            </a:r>
            <a:r>
              <a:rPr lang="es-MX" sz="2400" u="sng" dirty="0">
                <a:solidFill>
                  <a:srgbClr val="FF0000"/>
                </a:solidFill>
              </a:rPr>
              <a:t>Texto informativo</a:t>
            </a:r>
          </a:p>
          <a:p>
            <a:pPr marL="0" indent="0" algn="just">
              <a:buNone/>
            </a:pPr>
            <a:r>
              <a:rPr lang="es-MX" sz="2400" dirty="0"/>
              <a:t>Son aquellos destinados a brindar una información esencial sobre acontecimientos específicos o cualquier asunto de interés actual. Este tipo de texto es esencial en el periodismo, y puede abarcar desde noticias de sucesos hasta reportajes profundos que le sirven al lector para mantenerse actualizado.</a:t>
            </a:r>
            <a:endParaRPr lang="es-419" sz="2400" dirty="0"/>
          </a:p>
        </p:txBody>
      </p:sp>
      <p:pic>
        <p:nvPicPr>
          <p:cNvPr id="2" name="Imagen 1">
            <a:extLst>
              <a:ext uri="{FF2B5EF4-FFF2-40B4-BE49-F238E27FC236}">
                <a16:creationId xmlns:a16="http://schemas.microsoft.com/office/drawing/2014/main" id="{C0F7525B-52FD-4910-A4D3-50B8E9197C37}"/>
              </a:ext>
            </a:extLst>
          </p:cNvPr>
          <p:cNvPicPr>
            <a:picLocks noChangeAspect="1"/>
          </p:cNvPicPr>
          <p:nvPr/>
        </p:nvPicPr>
        <p:blipFill rotWithShape="1">
          <a:blip r:embed="rId2"/>
          <a:srcRect l="7824" t="17930" r="7333" b="17508"/>
          <a:stretch/>
        </p:blipFill>
        <p:spPr>
          <a:xfrm>
            <a:off x="5281687" y="2653414"/>
            <a:ext cx="6760025" cy="3858077"/>
          </a:xfrm>
          <a:prstGeom prst="rect">
            <a:avLst/>
          </a:prstGeom>
        </p:spPr>
      </p:pic>
      <p:sp>
        <p:nvSpPr>
          <p:cNvPr id="4" name="Bocadillo: ovalado 3">
            <a:extLst>
              <a:ext uri="{FF2B5EF4-FFF2-40B4-BE49-F238E27FC236}">
                <a16:creationId xmlns:a16="http://schemas.microsoft.com/office/drawing/2014/main" id="{13303FA8-3F78-4038-98AD-48589300B09F}"/>
              </a:ext>
            </a:extLst>
          </p:cNvPr>
          <p:cNvSpPr/>
          <p:nvPr/>
        </p:nvSpPr>
        <p:spPr>
          <a:xfrm flipH="1">
            <a:off x="1159105" y="3022333"/>
            <a:ext cx="3744227" cy="28587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“Una imagen vale más que mil palabras” poderosa para transmitir.</a:t>
            </a:r>
            <a:endParaRPr lang="es-419" dirty="0"/>
          </a:p>
        </p:txBody>
      </p:sp>
    </p:spTree>
    <p:extLst>
      <p:ext uri="{BB962C8B-B14F-4D97-AF65-F5344CB8AC3E}">
        <p14:creationId xmlns:p14="http://schemas.microsoft.com/office/powerpoint/2010/main" val="11901955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788673-2398-4627-948B-836A526B3AA1}"/>
              </a:ext>
            </a:extLst>
          </p:cNvPr>
          <p:cNvSpPr>
            <a:spLocks noGrp="1"/>
          </p:cNvSpPr>
          <p:nvPr>
            <p:ph idx="1"/>
          </p:nvPr>
        </p:nvSpPr>
        <p:spPr>
          <a:xfrm>
            <a:off x="677334" y="404261"/>
            <a:ext cx="10401344" cy="6314173"/>
          </a:xfrm>
        </p:spPr>
        <p:txBody>
          <a:bodyPr>
            <a:normAutofit/>
          </a:bodyPr>
          <a:lstStyle/>
          <a:p>
            <a:pPr marL="0" indent="0">
              <a:buNone/>
            </a:pPr>
            <a:r>
              <a:rPr lang="es-MX" sz="2400" dirty="0">
                <a:solidFill>
                  <a:srgbClr val="FF0000"/>
                </a:solidFill>
              </a:rPr>
              <a:t>8. </a:t>
            </a:r>
            <a:r>
              <a:rPr lang="es-MX" sz="2400" u="sng" dirty="0">
                <a:solidFill>
                  <a:srgbClr val="FF0000"/>
                </a:solidFill>
              </a:rPr>
              <a:t>Texto científico</a:t>
            </a:r>
          </a:p>
          <a:p>
            <a:pPr algn="just"/>
            <a:r>
              <a:rPr lang="es-MX" sz="2400" dirty="0"/>
              <a:t>Los textos científicos son aquellos en los que se desarrollan teorías y conceptos y, además, presentan avances sobre investigaciones científicas de toda clase, por medio de una estructura rigurosa. Suelen usar un lenguaje técnico especializado, lo que los distingue de la mera noticia de tema científico. </a:t>
            </a:r>
          </a:p>
          <a:p>
            <a:pPr algn="just"/>
            <a:r>
              <a:rPr lang="es-MX" sz="2400" dirty="0"/>
              <a:t>Pueden combinar elementos del</a:t>
            </a:r>
          </a:p>
          <a:p>
            <a:pPr marL="0" indent="0" algn="just">
              <a:buNone/>
            </a:pPr>
            <a:r>
              <a:rPr lang="es-MX" sz="2400" dirty="0"/>
              <a:t>   texto descriptivo, argumentativo   </a:t>
            </a:r>
          </a:p>
          <a:p>
            <a:pPr marL="0" indent="0" algn="just">
              <a:buNone/>
            </a:pPr>
            <a:r>
              <a:rPr lang="es-MX" sz="2400" dirty="0"/>
              <a:t>   o expositivo, además de </a:t>
            </a:r>
          </a:p>
          <a:p>
            <a:pPr marL="0" indent="0" algn="just">
              <a:buNone/>
            </a:pPr>
            <a:r>
              <a:rPr lang="es-MX" sz="2400" dirty="0"/>
              <a:t>   introducir elementos específicos </a:t>
            </a:r>
          </a:p>
          <a:p>
            <a:pPr marL="0" indent="0" algn="just">
              <a:buNone/>
            </a:pPr>
            <a:r>
              <a:rPr lang="es-MX" sz="2400" dirty="0"/>
              <a:t>   como la presentación de resultados</a:t>
            </a:r>
          </a:p>
          <a:p>
            <a:pPr marL="0" indent="0" algn="just">
              <a:buNone/>
            </a:pPr>
            <a:r>
              <a:rPr lang="es-MX" sz="2400" dirty="0"/>
              <a:t>   experimentales y la formulación</a:t>
            </a:r>
          </a:p>
          <a:p>
            <a:pPr marL="0" indent="0" algn="just">
              <a:buNone/>
            </a:pPr>
            <a:r>
              <a:rPr lang="es-MX" sz="2400" dirty="0"/>
              <a:t>  de hipótesis.</a:t>
            </a:r>
            <a:endParaRPr lang="es-419" sz="2400" dirty="0"/>
          </a:p>
        </p:txBody>
      </p:sp>
      <p:pic>
        <p:nvPicPr>
          <p:cNvPr id="2" name="Imagen 1">
            <a:extLst>
              <a:ext uri="{FF2B5EF4-FFF2-40B4-BE49-F238E27FC236}">
                <a16:creationId xmlns:a16="http://schemas.microsoft.com/office/drawing/2014/main" id="{A77E8AA1-B4AD-410A-8BDF-D6B5B145BB55}"/>
              </a:ext>
            </a:extLst>
          </p:cNvPr>
          <p:cNvPicPr>
            <a:picLocks noChangeAspect="1"/>
          </p:cNvPicPr>
          <p:nvPr/>
        </p:nvPicPr>
        <p:blipFill>
          <a:blip r:embed="rId2"/>
          <a:stretch>
            <a:fillRect/>
          </a:stretch>
        </p:blipFill>
        <p:spPr>
          <a:xfrm>
            <a:off x="6050725" y="2821505"/>
            <a:ext cx="6032885" cy="4036495"/>
          </a:xfrm>
          <a:prstGeom prst="rect">
            <a:avLst/>
          </a:prstGeom>
        </p:spPr>
      </p:pic>
    </p:spTree>
    <p:extLst>
      <p:ext uri="{BB962C8B-B14F-4D97-AF65-F5344CB8AC3E}">
        <p14:creationId xmlns:p14="http://schemas.microsoft.com/office/powerpoint/2010/main" val="36846394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18FCB-C233-4FDE-9C00-B35371E54AA6}"/>
              </a:ext>
            </a:extLst>
          </p:cNvPr>
          <p:cNvSpPr>
            <a:spLocks noGrp="1"/>
          </p:cNvSpPr>
          <p:nvPr>
            <p:ph type="title"/>
          </p:nvPr>
        </p:nvSpPr>
        <p:spPr>
          <a:xfrm>
            <a:off x="2448382" y="436345"/>
            <a:ext cx="6377984" cy="1320800"/>
          </a:xfrm>
        </p:spPr>
        <p:txBody>
          <a:bodyPr/>
          <a:lstStyle/>
          <a:p>
            <a:r>
              <a:rPr lang="es-MX" dirty="0"/>
              <a:t>Ejemplo de texto científico</a:t>
            </a:r>
            <a:br>
              <a:rPr lang="es-MX" dirty="0"/>
            </a:br>
            <a:endParaRPr lang="es-419" dirty="0"/>
          </a:p>
        </p:txBody>
      </p:sp>
      <p:sp>
        <p:nvSpPr>
          <p:cNvPr id="3" name="Marcador de contenido 2">
            <a:extLst>
              <a:ext uri="{FF2B5EF4-FFF2-40B4-BE49-F238E27FC236}">
                <a16:creationId xmlns:a16="http://schemas.microsoft.com/office/drawing/2014/main" id="{FF83FC52-29D9-4BE2-8A32-36590A90C97A}"/>
              </a:ext>
            </a:extLst>
          </p:cNvPr>
          <p:cNvSpPr>
            <a:spLocks noGrp="1"/>
          </p:cNvSpPr>
          <p:nvPr>
            <p:ph idx="1"/>
          </p:nvPr>
        </p:nvSpPr>
        <p:spPr>
          <a:xfrm>
            <a:off x="677334" y="1424539"/>
            <a:ext cx="10837332" cy="4616823"/>
          </a:xfrm>
        </p:spPr>
        <p:txBody>
          <a:bodyPr>
            <a:normAutofit/>
          </a:bodyPr>
          <a:lstStyle/>
          <a:p>
            <a:endParaRPr lang="es-MX" dirty="0"/>
          </a:p>
          <a:p>
            <a:pPr marL="0" indent="0" algn="just">
              <a:buNone/>
            </a:pPr>
            <a:r>
              <a:rPr lang="es-MX" sz="3200" dirty="0"/>
              <a:t>Muchos biólogos suponen que los fenómenos cuánticos desempeñan un papel insignificante en el interior de las células. Sin embargo, según un reciente análisis teórico de los enlaces que mantienen unido el ADN [...]</a:t>
            </a:r>
          </a:p>
          <a:p>
            <a:pPr marL="0" indent="0" algn="just">
              <a:buNone/>
            </a:pPr>
            <a:r>
              <a:rPr lang="es-MX" sz="3200" i="1" dirty="0"/>
              <a:t>Mutaciones cuánticas, Revista Investigación y Ciencia.</a:t>
            </a:r>
            <a:endParaRPr lang="es-419" sz="3200" i="1" dirty="0"/>
          </a:p>
        </p:txBody>
      </p:sp>
    </p:spTree>
    <p:extLst>
      <p:ext uri="{BB962C8B-B14F-4D97-AF65-F5344CB8AC3E}">
        <p14:creationId xmlns:p14="http://schemas.microsoft.com/office/powerpoint/2010/main" val="40184101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A3D2810-4494-4CB7-8BC7-EBC26E406D92}"/>
              </a:ext>
            </a:extLst>
          </p:cNvPr>
          <p:cNvSpPr>
            <a:spLocks noGrp="1"/>
          </p:cNvSpPr>
          <p:nvPr>
            <p:ph idx="1"/>
          </p:nvPr>
        </p:nvSpPr>
        <p:spPr>
          <a:xfrm>
            <a:off x="677333" y="298382"/>
            <a:ext cx="11103989" cy="6468177"/>
          </a:xfrm>
        </p:spPr>
        <p:txBody>
          <a:bodyPr/>
          <a:lstStyle/>
          <a:p>
            <a:pPr marL="0" indent="0">
              <a:buNone/>
            </a:pPr>
            <a:r>
              <a:rPr lang="es-MX" sz="2400" dirty="0">
                <a:solidFill>
                  <a:srgbClr val="FF0000"/>
                </a:solidFill>
              </a:rPr>
              <a:t>9. Texto publicitario</a:t>
            </a:r>
          </a:p>
          <a:p>
            <a:pPr algn="just"/>
            <a:r>
              <a:rPr lang="es-MX" sz="2800" dirty="0"/>
              <a:t>Los textos publicitarios son textos breves destinados a persuadir al consumidor para adquirir determinados bienes o servicios. Su extensión no suele ser mayor a una frase.</a:t>
            </a:r>
          </a:p>
          <a:p>
            <a:pPr marL="0" indent="0" algn="just">
              <a:buNone/>
            </a:pPr>
            <a:r>
              <a:rPr lang="es-MX" sz="2800" dirty="0"/>
              <a:t>Ejemplo de texto publicitario:</a:t>
            </a:r>
          </a:p>
          <a:p>
            <a:pPr marL="0" indent="0" algn="just">
              <a:buNone/>
            </a:pPr>
            <a:r>
              <a:rPr lang="es-MX" sz="2800" dirty="0"/>
              <a:t>Tómate un respiro, tómate un KitKat.</a:t>
            </a:r>
          </a:p>
          <a:p>
            <a:pPr marL="0" indent="0" algn="just">
              <a:buNone/>
            </a:pPr>
            <a:r>
              <a:rPr lang="es-MX" sz="2800" i="1" dirty="0"/>
              <a:t>Eslogan de la marca Kikat durante 47 años. Apareció por primera vez en 1957.</a:t>
            </a:r>
            <a:endParaRPr lang="es-419" sz="2800" i="1" dirty="0"/>
          </a:p>
        </p:txBody>
      </p:sp>
      <p:pic>
        <p:nvPicPr>
          <p:cNvPr id="4" name="Imagen 3">
            <a:extLst>
              <a:ext uri="{FF2B5EF4-FFF2-40B4-BE49-F238E27FC236}">
                <a16:creationId xmlns:a16="http://schemas.microsoft.com/office/drawing/2014/main" id="{A6C02667-9246-4273-8B96-C0AFF4D9CB9D}"/>
              </a:ext>
            </a:extLst>
          </p:cNvPr>
          <p:cNvPicPr>
            <a:picLocks noChangeAspect="1"/>
          </p:cNvPicPr>
          <p:nvPr/>
        </p:nvPicPr>
        <p:blipFill rotWithShape="1">
          <a:blip r:embed="rId2"/>
          <a:srcRect r="9474" b="15825"/>
          <a:stretch/>
        </p:blipFill>
        <p:spPr>
          <a:xfrm>
            <a:off x="6404008" y="3880183"/>
            <a:ext cx="5518484" cy="2886376"/>
          </a:xfrm>
          <a:prstGeom prst="rect">
            <a:avLst/>
          </a:prstGeom>
        </p:spPr>
      </p:pic>
    </p:spTree>
    <p:extLst>
      <p:ext uri="{BB962C8B-B14F-4D97-AF65-F5344CB8AC3E}">
        <p14:creationId xmlns:p14="http://schemas.microsoft.com/office/powerpoint/2010/main" val="13237461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3093EE-063E-4FB6-A911-B67B5FDE6566}"/>
              </a:ext>
            </a:extLst>
          </p:cNvPr>
          <p:cNvSpPr>
            <a:spLocks noGrp="1"/>
          </p:cNvSpPr>
          <p:nvPr>
            <p:ph idx="1"/>
          </p:nvPr>
        </p:nvSpPr>
        <p:spPr>
          <a:xfrm>
            <a:off x="677334" y="529389"/>
            <a:ext cx="10795980" cy="5511973"/>
          </a:xfrm>
        </p:spPr>
        <p:txBody>
          <a:bodyPr>
            <a:normAutofit/>
          </a:bodyPr>
          <a:lstStyle/>
          <a:p>
            <a:pPr marL="0" indent="0" algn="just">
              <a:buNone/>
            </a:pPr>
            <a:r>
              <a:rPr lang="es-MX" sz="3600" dirty="0">
                <a:solidFill>
                  <a:srgbClr val="FF0000"/>
                </a:solidFill>
              </a:rPr>
              <a:t>10. </a:t>
            </a:r>
            <a:r>
              <a:rPr lang="es-MX" sz="3600" u="sng" dirty="0">
                <a:solidFill>
                  <a:srgbClr val="FF0000"/>
                </a:solidFill>
              </a:rPr>
              <a:t>Texto jurídico</a:t>
            </a:r>
          </a:p>
          <a:p>
            <a:pPr marL="0" indent="0" algn="just">
              <a:buNone/>
            </a:pPr>
            <a:r>
              <a:rPr lang="es-MX" sz="2800" dirty="0"/>
              <a:t>Con los textos jurídicos se crea y aplica el derecho, se refiere a aquellos textos de uso legal y judiciales, tales como leyes, sentencias, documentos de compra-venta, poderes, actas constitutivas, etc.</a:t>
            </a:r>
          </a:p>
        </p:txBody>
      </p:sp>
      <p:pic>
        <p:nvPicPr>
          <p:cNvPr id="2" name="Imagen 1">
            <a:extLst>
              <a:ext uri="{FF2B5EF4-FFF2-40B4-BE49-F238E27FC236}">
                <a16:creationId xmlns:a16="http://schemas.microsoft.com/office/drawing/2014/main" id="{103FC203-0BFD-4273-A152-8DEB92767CB1}"/>
              </a:ext>
            </a:extLst>
          </p:cNvPr>
          <p:cNvPicPr>
            <a:picLocks noChangeAspect="1"/>
          </p:cNvPicPr>
          <p:nvPr/>
        </p:nvPicPr>
        <p:blipFill>
          <a:blip r:embed="rId2"/>
          <a:stretch>
            <a:fillRect/>
          </a:stretch>
        </p:blipFill>
        <p:spPr>
          <a:xfrm>
            <a:off x="6075324" y="2973123"/>
            <a:ext cx="4993757" cy="3740498"/>
          </a:xfrm>
          <a:prstGeom prst="rect">
            <a:avLst/>
          </a:prstGeom>
          <a:ln>
            <a:noFill/>
          </a:ln>
          <a:effectLst>
            <a:softEdge rad="112500"/>
          </a:effectLst>
        </p:spPr>
      </p:pic>
    </p:spTree>
    <p:extLst>
      <p:ext uri="{BB962C8B-B14F-4D97-AF65-F5344CB8AC3E}">
        <p14:creationId xmlns:p14="http://schemas.microsoft.com/office/powerpoint/2010/main" val="27382309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D53FC0-7AA4-419E-9BD8-9D6B7F338199}"/>
              </a:ext>
            </a:extLst>
          </p:cNvPr>
          <p:cNvSpPr>
            <a:spLocks noGrp="1"/>
          </p:cNvSpPr>
          <p:nvPr>
            <p:ph idx="1"/>
          </p:nvPr>
        </p:nvSpPr>
        <p:spPr>
          <a:xfrm>
            <a:off x="677334" y="558265"/>
            <a:ext cx="10661226" cy="5483097"/>
          </a:xfrm>
        </p:spPr>
        <p:txBody>
          <a:bodyPr>
            <a:normAutofit/>
          </a:bodyPr>
          <a:lstStyle/>
          <a:p>
            <a:pPr marL="0" indent="0" algn="just">
              <a:buNone/>
            </a:pPr>
            <a:r>
              <a:rPr lang="es-MX" sz="3200" dirty="0">
                <a:solidFill>
                  <a:srgbClr val="FF0000"/>
                </a:solidFill>
              </a:rPr>
              <a:t>11. </a:t>
            </a:r>
            <a:r>
              <a:rPr lang="es-MX" sz="3200" u="sng" dirty="0">
                <a:solidFill>
                  <a:srgbClr val="FF0000"/>
                </a:solidFill>
              </a:rPr>
              <a:t>Texto normativo</a:t>
            </a:r>
          </a:p>
          <a:p>
            <a:pPr algn="just"/>
            <a:r>
              <a:rPr lang="es-MX" sz="2400" dirty="0"/>
              <a:t>Se refiere a los textos en los que se señalan normas de comportamiento en el contexto de una determinada institución, formal o informal, </a:t>
            </a:r>
          </a:p>
          <a:p>
            <a:pPr marL="0" indent="0" algn="just">
              <a:buNone/>
            </a:pPr>
            <a:r>
              <a:rPr lang="es-MX" sz="3200" dirty="0"/>
              <a:t>Ejemplo de texto normativo:</a:t>
            </a:r>
            <a:endParaRPr lang="es-MX" sz="2400" dirty="0"/>
          </a:p>
          <a:p>
            <a:pPr marL="0" indent="0" algn="just">
              <a:buNone/>
            </a:pPr>
            <a:r>
              <a:rPr lang="es-MX" sz="2400" dirty="0"/>
              <a:t>Durante el vuelo no está permitido fumar.</a:t>
            </a:r>
          </a:p>
          <a:p>
            <a:pPr marL="0" indent="0" algn="just">
              <a:buNone/>
            </a:pPr>
            <a:r>
              <a:rPr lang="es-MX" sz="2400" i="1" dirty="0"/>
              <a:t>Texto normativo en diferentes aerolíneas, como parte de su política de vuelo.</a:t>
            </a:r>
          </a:p>
          <a:p>
            <a:pPr marL="0" indent="0" algn="just">
              <a:buNone/>
            </a:pPr>
            <a:r>
              <a:rPr lang="es-MX" sz="2400" dirty="0"/>
              <a:t>códigos y reglas de convivencia, reglamento de </a:t>
            </a:r>
          </a:p>
          <a:p>
            <a:pPr marL="0" indent="0" algn="just">
              <a:buNone/>
            </a:pPr>
            <a:r>
              <a:rPr lang="es-MX" sz="2400" dirty="0"/>
              <a:t>disciplina, los mandamientos,</a:t>
            </a:r>
          </a:p>
          <a:p>
            <a:pPr marL="0" indent="0" algn="just">
              <a:buNone/>
            </a:pPr>
            <a:r>
              <a:rPr lang="es-MX" sz="2400" dirty="0"/>
              <a:t> las leyes en general.</a:t>
            </a:r>
            <a:endParaRPr lang="es-419" sz="2400" dirty="0"/>
          </a:p>
        </p:txBody>
      </p:sp>
      <p:pic>
        <p:nvPicPr>
          <p:cNvPr id="4" name="Imagen 3">
            <a:extLst>
              <a:ext uri="{FF2B5EF4-FFF2-40B4-BE49-F238E27FC236}">
                <a16:creationId xmlns:a16="http://schemas.microsoft.com/office/drawing/2014/main" id="{CA2727F8-1C25-400A-AC8B-DDBE85A349A0}"/>
              </a:ext>
            </a:extLst>
          </p:cNvPr>
          <p:cNvPicPr>
            <a:picLocks noChangeAspect="1"/>
          </p:cNvPicPr>
          <p:nvPr/>
        </p:nvPicPr>
        <p:blipFill>
          <a:blip r:embed="rId2"/>
          <a:stretch>
            <a:fillRect/>
          </a:stretch>
        </p:blipFill>
        <p:spPr>
          <a:xfrm>
            <a:off x="7735502" y="3713196"/>
            <a:ext cx="4086648" cy="3144804"/>
          </a:xfrm>
          <a:prstGeom prst="rect">
            <a:avLst/>
          </a:prstGeom>
          <a:ln>
            <a:noFill/>
          </a:ln>
          <a:effectLst>
            <a:softEdge rad="112500"/>
          </a:effectLst>
        </p:spPr>
      </p:pic>
    </p:spTree>
    <p:extLst>
      <p:ext uri="{BB962C8B-B14F-4D97-AF65-F5344CB8AC3E}">
        <p14:creationId xmlns:p14="http://schemas.microsoft.com/office/powerpoint/2010/main" val="24231057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94A2FE-6C2B-4132-8843-F3EA2F7765EF}"/>
              </a:ext>
            </a:extLst>
          </p:cNvPr>
          <p:cNvSpPr>
            <a:spLocks noGrp="1"/>
          </p:cNvSpPr>
          <p:nvPr>
            <p:ph idx="1"/>
          </p:nvPr>
        </p:nvSpPr>
        <p:spPr>
          <a:xfrm>
            <a:off x="67377" y="481263"/>
            <a:ext cx="11752446" cy="5560100"/>
          </a:xfrm>
        </p:spPr>
        <p:txBody>
          <a:bodyPr>
            <a:normAutofit/>
          </a:bodyPr>
          <a:lstStyle/>
          <a:p>
            <a:pPr marL="0" indent="0">
              <a:buNone/>
            </a:pPr>
            <a:r>
              <a:rPr lang="es-MX" sz="2800" dirty="0">
                <a:solidFill>
                  <a:srgbClr val="FF0000"/>
                </a:solidFill>
              </a:rPr>
              <a:t>12. </a:t>
            </a:r>
            <a:r>
              <a:rPr lang="es-MX" sz="2800" u="sng" dirty="0">
                <a:solidFill>
                  <a:srgbClr val="FF0000"/>
                </a:solidFill>
              </a:rPr>
              <a:t>Texto administrativo</a:t>
            </a:r>
          </a:p>
          <a:p>
            <a:pPr algn="just"/>
            <a:r>
              <a:rPr lang="es-MX" sz="3200" dirty="0"/>
              <a:t>Se refiere a todo el universo de textos destinado a formalizar la comunicación dentro de una determinada institución u empresa, lo que incluye tanto a sus trabajadores y las instancias a que representan, como a las personas que se sirven de la </a:t>
            </a:r>
          </a:p>
          <a:p>
            <a:pPr marL="0" indent="0" algn="just">
              <a:buNone/>
            </a:pPr>
            <a:r>
              <a:rPr lang="es-MX" sz="3200" dirty="0"/>
              <a:t>   institución (clientes, estudiantes, etc.).</a:t>
            </a:r>
          </a:p>
          <a:p>
            <a:pPr marL="0" indent="0" algn="just">
              <a:buNone/>
            </a:pPr>
            <a:r>
              <a:rPr lang="es-MX" sz="3200" dirty="0"/>
              <a:t>   Por ejemplo: solicitudes, memoranda,</a:t>
            </a:r>
          </a:p>
          <a:p>
            <a:pPr marL="0" indent="0" algn="just">
              <a:buNone/>
            </a:pPr>
            <a:r>
              <a:rPr lang="es-MX" sz="3200" dirty="0"/>
              <a:t>  informes de gestión, minutas y </a:t>
            </a:r>
          </a:p>
          <a:p>
            <a:pPr marL="0" indent="0" algn="just">
              <a:buNone/>
            </a:pPr>
            <a:r>
              <a:rPr lang="es-MX" sz="3200" dirty="0"/>
              <a:t>  actas de reuniones, constancias, etc.</a:t>
            </a:r>
            <a:endParaRPr lang="es-419" sz="3200" dirty="0"/>
          </a:p>
        </p:txBody>
      </p:sp>
      <p:pic>
        <p:nvPicPr>
          <p:cNvPr id="2" name="Imagen 1">
            <a:extLst>
              <a:ext uri="{FF2B5EF4-FFF2-40B4-BE49-F238E27FC236}">
                <a16:creationId xmlns:a16="http://schemas.microsoft.com/office/drawing/2014/main" id="{0B385E80-41DD-484E-9A7F-8365DAD41A2D}"/>
              </a:ext>
            </a:extLst>
          </p:cNvPr>
          <p:cNvPicPr>
            <a:picLocks noChangeAspect="1"/>
          </p:cNvPicPr>
          <p:nvPr/>
        </p:nvPicPr>
        <p:blipFill>
          <a:blip r:embed="rId2"/>
          <a:stretch>
            <a:fillRect/>
          </a:stretch>
        </p:blipFill>
        <p:spPr>
          <a:xfrm>
            <a:off x="8105271" y="3166712"/>
            <a:ext cx="3679211" cy="3679211"/>
          </a:xfrm>
          <a:prstGeom prst="rect">
            <a:avLst/>
          </a:prstGeom>
        </p:spPr>
      </p:pic>
    </p:spTree>
    <p:extLst>
      <p:ext uri="{BB962C8B-B14F-4D97-AF65-F5344CB8AC3E}">
        <p14:creationId xmlns:p14="http://schemas.microsoft.com/office/powerpoint/2010/main" val="40329793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8ACA82-94FB-485A-A99A-5B07EA2EB9FD}"/>
              </a:ext>
            </a:extLst>
          </p:cNvPr>
          <p:cNvSpPr>
            <a:spLocks noGrp="1"/>
          </p:cNvSpPr>
          <p:nvPr>
            <p:ph idx="1"/>
          </p:nvPr>
        </p:nvSpPr>
        <p:spPr>
          <a:xfrm>
            <a:off x="677334" y="654518"/>
            <a:ext cx="10998110" cy="5871409"/>
          </a:xfrm>
        </p:spPr>
        <p:txBody>
          <a:bodyPr>
            <a:normAutofit/>
          </a:bodyPr>
          <a:lstStyle/>
          <a:p>
            <a:pPr marL="0" indent="0">
              <a:buNone/>
            </a:pPr>
            <a:r>
              <a:rPr lang="es-MX" sz="2400" dirty="0">
                <a:solidFill>
                  <a:srgbClr val="FF0000"/>
                </a:solidFill>
              </a:rPr>
              <a:t>13. </a:t>
            </a:r>
            <a:r>
              <a:rPr lang="es-MX" sz="2400" u="sng" dirty="0">
                <a:solidFill>
                  <a:srgbClr val="FF0000"/>
                </a:solidFill>
              </a:rPr>
              <a:t>Texto epistolar, epístola o carta</a:t>
            </a:r>
          </a:p>
          <a:p>
            <a:pPr algn="just"/>
            <a:r>
              <a:rPr lang="es-MX" sz="2400" dirty="0"/>
              <a:t>Por texto epistolar se conoce a las cartas o comunicaciones que se establecen entre personas. El propósito de una carta es establecer la comunicación entre dos o más personas que, por alguna razón, no pueden comunicarse directamente, es decir, a viva voz. Las carta desarrollan contenido y apelan a elementos propios de la narración y la exposición.</a:t>
            </a:r>
          </a:p>
          <a:p>
            <a:pPr algn="just"/>
            <a:r>
              <a:rPr lang="es-MX" sz="2400" dirty="0"/>
              <a:t>La epístola o carta puede llegar a alcanzar también un fin estético. Por e</a:t>
            </a:r>
          </a:p>
          <a:p>
            <a:pPr algn="just"/>
            <a:endParaRPr lang="es-MX" sz="2400" dirty="0"/>
          </a:p>
        </p:txBody>
      </p:sp>
    </p:spTree>
    <p:extLst>
      <p:ext uri="{BB962C8B-B14F-4D97-AF65-F5344CB8AC3E}">
        <p14:creationId xmlns:p14="http://schemas.microsoft.com/office/powerpoint/2010/main" val="26641082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D4708-C15C-4233-AE6A-E5578D382A99}"/>
              </a:ext>
            </a:extLst>
          </p:cNvPr>
          <p:cNvSpPr>
            <a:spLocks noGrp="1"/>
          </p:cNvSpPr>
          <p:nvPr>
            <p:ph type="title"/>
          </p:nvPr>
        </p:nvSpPr>
        <p:spPr>
          <a:xfrm>
            <a:off x="1967118" y="445534"/>
            <a:ext cx="8596668" cy="1320800"/>
          </a:xfrm>
        </p:spPr>
        <p:txBody>
          <a:bodyPr/>
          <a:lstStyle/>
          <a:p>
            <a:r>
              <a:rPr lang="es-MX" dirty="0"/>
              <a:t>Ejemplo de texto epistolar o carta</a:t>
            </a:r>
            <a:br>
              <a:rPr lang="es-MX" dirty="0"/>
            </a:br>
            <a:endParaRPr lang="es-419" dirty="0"/>
          </a:p>
        </p:txBody>
      </p:sp>
      <p:sp>
        <p:nvSpPr>
          <p:cNvPr id="3" name="Marcador de contenido 2">
            <a:extLst>
              <a:ext uri="{FF2B5EF4-FFF2-40B4-BE49-F238E27FC236}">
                <a16:creationId xmlns:a16="http://schemas.microsoft.com/office/drawing/2014/main" id="{48A53E96-8157-4E0A-9691-8C2CCEEE6731}"/>
              </a:ext>
            </a:extLst>
          </p:cNvPr>
          <p:cNvSpPr>
            <a:spLocks noGrp="1"/>
          </p:cNvSpPr>
          <p:nvPr>
            <p:ph idx="1"/>
          </p:nvPr>
        </p:nvSpPr>
        <p:spPr>
          <a:xfrm>
            <a:off x="1732546" y="1578543"/>
            <a:ext cx="8008220" cy="4462819"/>
          </a:xfrm>
        </p:spPr>
        <p:txBody>
          <a:bodyPr/>
          <a:lstStyle/>
          <a:p>
            <a:pPr marL="0" indent="0" algn="just">
              <a:buNone/>
            </a:pPr>
            <a:r>
              <a:rPr lang="es-MX" sz="2000" dirty="0"/>
              <a:t>Querido Ted: </a:t>
            </a:r>
          </a:p>
          <a:p>
            <a:pPr marL="0" indent="0" algn="just">
              <a:buNone/>
            </a:pPr>
            <a:r>
              <a:rPr lang="es-MX" sz="2000" dirty="0"/>
              <a:t>Te escribo para saludarte y contarte que me siento muy feliz en mis vacaciones, me divierto mucho y visito las playas seguido, me encanta el mar y el sol brillante, espero en algún momento me puedas acompañar, a pesar de lo bien que estoy, extraño a la familia, ¡espero verlos muy pronto!</a:t>
            </a:r>
          </a:p>
          <a:p>
            <a:pPr marL="0" indent="0" algn="just">
              <a:buNone/>
            </a:pPr>
            <a:r>
              <a:rPr lang="es-MX" sz="2000" dirty="0"/>
              <a:t>Te mando un gran abrazo</a:t>
            </a:r>
          </a:p>
          <a:p>
            <a:pPr marL="0" indent="0" algn="just">
              <a:buNone/>
            </a:pPr>
            <a:endParaRPr lang="es-MX" sz="2000" dirty="0"/>
          </a:p>
          <a:p>
            <a:pPr marL="0" indent="0" algn="just">
              <a:buNone/>
            </a:pPr>
            <a:r>
              <a:rPr lang="es-MX" sz="2000" dirty="0" err="1"/>
              <a:t>Ramy</a:t>
            </a:r>
            <a:endParaRPr lang="es-MX" sz="2000" dirty="0"/>
          </a:p>
          <a:p>
            <a:pPr marL="0" indent="0">
              <a:buNone/>
            </a:pPr>
            <a:endParaRPr lang="es-MX" dirty="0"/>
          </a:p>
        </p:txBody>
      </p:sp>
      <p:pic>
        <p:nvPicPr>
          <p:cNvPr id="4" name="Imagen 3">
            <a:extLst>
              <a:ext uri="{FF2B5EF4-FFF2-40B4-BE49-F238E27FC236}">
                <a16:creationId xmlns:a16="http://schemas.microsoft.com/office/drawing/2014/main" id="{7EF8FC57-E5BD-4158-87B6-F8E4983F158E}"/>
              </a:ext>
            </a:extLst>
          </p:cNvPr>
          <p:cNvPicPr>
            <a:picLocks noChangeAspect="1"/>
          </p:cNvPicPr>
          <p:nvPr/>
        </p:nvPicPr>
        <p:blipFill>
          <a:blip r:embed="rId2"/>
          <a:stretch>
            <a:fillRect/>
          </a:stretch>
        </p:blipFill>
        <p:spPr>
          <a:xfrm>
            <a:off x="6195961" y="3502064"/>
            <a:ext cx="4450888" cy="3179206"/>
          </a:xfrm>
          <a:prstGeom prst="rect">
            <a:avLst/>
          </a:prstGeom>
          <a:ln>
            <a:noFill/>
          </a:ln>
          <a:effectLst>
            <a:softEdge rad="112500"/>
          </a:effectLst>
        </p:spPr>
      </p:pic>
    </p:spTree>
    <p:extLst>
      <p:ext uri="{BB962C8B-B14F-4D97-AF65-F5344CB8AC3E}">
        <p14:creationId xmlns:p14="http://schemas.microsoft.com/office/powerpoint/2010/main" val="271845399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2912</TotalTime>
  <Words>11723</Words>
  <Application>Microsoft Office PowerPoint</Application>
  <PresentationFormat>Panorámica</PresentationFormat>
  <Paragraphs>765</Paragraphs>
  <Slides>120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120</vt:i4>
      </vt:variant>
    </vt:vector>
  </HeadingPairs>
  <TitlesOfParts>
    <vt:vector size="130" baseType="lpstr">
      <vt:lpstr>Arial</vt:lpstr>
      <vt:lpstr>Catamaran</vt:lpstr>
      <vt:lpstr>Century Gothic</vt:lpstr>
      <vt:lpstr>Google Sans</vt:lpstr>
      <vt:lpstr>Open Sans</vt:lpstr>
      <vt:lpstr>PT Sans</vt:lpstr>
      <vt:lpstr>Times New Roman</vt:lpstr>
      <vt:lpstr>Trebuchet MS</vt:lpstr>
      <vt:lpstr>Wingdings 3</vt:lpstr>
      <vt:lpstr>Faceta</vt:lpstr>
      <vt:lpstr>EXPRESIÓN ORAL Y ESCRITA</vt:lpstr>
      <vt:lpstr>Presentación de PowerPoint</vt:lpstr>
      <vt:lpstr>¿QUÉ ES EXPRESIÓN?</vt:lpstr>
      <vt:lpstr>Presentación de PowerPoint</vt:lpstr>
      <vt:lpstr>¿QUÉ ES EXPRESIÓN ORAL ?</vt:lpstr>
      <vt:lpstr>¿QUÉ ES EXPRESIÓN ESCRITA?</vt:lpstr>
      <vt:lpstr>DIFERENCIAS ENTRE LA COMUNICACIÓN ORAL Y ESCRITA</vt:lpstr>
      <vt:lpstr>LA COMUNICACIÓN Y EL LENGUAJE relación de la comunicación con el lenguaje y la lengua. </vt:lpstr>
      <vt:lpstr>Presentación de PowerPoint</vt:lpstr>
      <vt:lpstr>Presentación de PowerPoint</vt:lpstr>
      <vt:lpstr>COMUNICACIÓN </vt:lpstr>
      <vt:lpstr>ELEMENTOS DE LA COMUNICACIÓN</vt:lpstr>
      <vt:lpstr>EJEMPLO 1</vt:lpstr>
      <vt:lpstr>EJEMPLO 2</vt:lpstr>
      <vt:lpstr>EJERCICIOS PRÁCTICOS</vt:lpstr>
      <vt:lpstr>FORMAS DE COMUNICACIÓN HUMANA. </vt:lpstr>
      <vt:lpstr>Presentación de PowerPoint</vt:lpstr>
      <vt:lpstr>BUSCADORES ACADÉMICOS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PRÁCTICAS DE COMUNICACIÓN ORAL</vt:lpstr>
      <vt:lpstr>Presentación de PowerPoint</vt:lpstr>
      <vt:lpstr>Presentación de PowerPoint</vt:lpstr>
      <vt:lpstr>Presentación de PowerPoint</vt:lpstr>
      <vt:lpstr>TALLER INDIVIDUAL  SOBRE LA COMUNICACIÓN </vt:lpstr>
      <vt:lpstr>Presentación de PowerPoint</vt:lpstr>
      <vt:lpstr>Presentación de PowerPoint</vt:lpstr>
      <vt:lpstr>Presentación de PowerPoint</vt:lpstr>
      <vt:lpstr>Presentación de PowerPoint</vt:lpstr>
      <vt:lpstr>TALLER INDIVIDUAL SOBRE LA COMUNICACIÓN ESCRITA DOCUMENTO WORD   </vt:lpstr>
      <vt:lpstr>LA COMUNICACIÓN ESCRITA</vt:lpstr>
      <vt:lpstr>LA ACENTUACIÓN O ACENTO</vt:lpstr>
      <vt:lpstr>Presentación de PowerPoint</vt:lpstr>
      <vt:lpstr>TIPOS DE  ACENTO O  SÍLABA TÓNICA </vt:lpstr>
      <vt:lpstr>ACENTO DIACRÍTICO</vt:lpstr>
      <vt:lpstr>La sílaba tónica</vt:lpstr>
      <vt:lpstr>ORTOGRAFÍA ACENTUAL</vt:lpstr>
      <vt:lpstr>FLASH JOB</vt:lpstr>
      <vt:lpstr>Presentación de PowerPoint</vt:lpstr>
      <vt:lpstr>ACENTUACIÓN PALABRAS AGUDAS</vt:lpstr>
      <vt:lpstr>Presentación de PowerPoint</vt:lpstr>
      <vt:lpstr>¡OJO! </vt:lpstr>
      <vt:lpstr>Presentación de PowerPoint</vt:lpstr>
      <vt:lpstr>Presentación de PowerPoint</vt:lpstr>
      <vt:lpstr>ACENTO EN PALABRAS SOBRESDRÚJULAS  </vt:lpstr>
      <vt:lpstr>FUNCIONES DEL LENGUAJE</vt:lpstr>
      <vt:lpstr>Presentación de PowerPoint</vt:lpstr>
      <vt:lpstr>¿CÓMO MEJORAR LA UTILIZACIÓN DEL LENGUAJE?</vt:lpstr>
      <vt:lpstr>TIPOS DE LENGUAJE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 del lenguaje complejo</vt:lpstr>
      <vt:lpstr>Presentación de PowerPoint</vt:lpstr>
      <vt:lpstr>Presentación de PowerPoint</vt:lpstr>
      <vt:lpstr>Presentación de PowerPoint</vt:lpstr>
      <vt:lpstr>Presentación de PowerPoint</vt:lpstr>
      <vt:lpstr>Lenguaje Simple </vt:lpstr>
      <vt:lpstr>Presentación de PowerPoint</vt:lpstr>
      <vt:lpstr>Presentación de PowerPoint</vt:lpstr>
      <vt:lpstr>Presentación de PowerPoint</vt:lpstr>
      <vt:lpstr>Presentación de PowerPoint</vt:lpstr>
      <vt:lpstr>Presentación de PowerPoint</vt:lpstr>
      <vt:lpstr>Presentación de PowerPoint</vt:lpstr>
      <vt:lpstr>La comprensión de tipos de textos</vt:lpstr>
      <vt:lpstr>Presentación de PowerPoint</vt:lpstr>
      <vt:lpstr>Ejemplo de texto narrativo</vt:lpstr>
      <vt:lpstr>Presentación de PowerPoint</vt:lpstr>
      <vt:lpstr>Ejemplo de texto lírico</vt:lpstr>
      <vt:lpstr>Presentación de PowerPoint</vt:lpstr>
      <vt:lpstr>Presentación de PowerPoint</vt:lpstr>
      <vt:lpstr>Presentación de PowerPoint</vt:lpstr>
      <vt:lpstr>Ejemplo de texto expositivos</vt:lpstr>
      <vt:lpstr>Presentación de PowerPoint</vt:lpstr>
      <vt:lpstr>Presentación de PowerPoint</vt:lpstr>
      <vt:lpstr>Presentación de PowerPoint</vt:lpstr>
      <vt:lpstr>Ejemplo de texto científico </vt:lpstr>
      <vt:lpstr>Presentación de PowerPoint</vt:lpstr>
      <vt:lpstr>Presentación de PowerPoint</vt:lpstr>
      <vt:lpstr>Presentación de PowerPoint</vt:lpstr>
      <vt:lpstr>Presentación de PowerPoint</vt:lpstr>
      <vt:lpstr>Presentación de PowerPoint</vt:lpstr>
      <vt:lpstr>Ejemplo de texto epistolar o carta </vt:lpstr>
      <vt:lpstr>Presentación de PowerPoint</vt:lpstr>
      <vt:lpstr>EJEMPLOS DE TEXTOS DIGITALES</vt:lpstr>
      <vt:lpstr>TALLER GRUPAL-EXPOSITIVO</vt:lpstr>
      <vt:lpstr>PARADOJAS DE LA COMUNICACIÓN DIGITAL Y TRASCENDENCIA DE LA COMUNICACIÓN</vt:lpstr>
      <vt:lpstr>Presentación de PowerPoint</vt:lpstr>
      <vt:lpstr>Presentación de PowerPoint</vt:lpstr>
      <vt:lpstr>Presentación de PowerPoint</vt:lpstr>
      <vt:lpstr>Presentación de PowerPoint</vt:lpstr>
      <vt:lpstr>Presentación de PowerPoint</vt:lpstr>
      <vt:lpstr>Vida online y offline. </vt:lpstr>
      <vt:lpstr>Presentación de PowerPoint</vt:lpstr>
      <vt:lpstr>Presentación de PowerPoint</vt:lpstr>
      <vt:lpstr>Presentación de PowerPoint</vt:lpstr>
      <vt:lpstr>Presentación de PowerPoint</vt:lpstr>
      <vt:lpstr>La avalancha de la información y su velocidad. </vt:lpstr>
      <vt:lpstr>La epidemia del narcicismo en las redes sociales </vt:lpstr>
      <vt:lpstr>Desconectar para conectar. </vt:lpstr>
      <vt:lpstr>Variaciones de la lengua.  Diferencias entre: lengua lenguaje, habla, dialecto </vt:lpstr>
      <vt:lpstr>Presentación de PowerPoint</vt:lpstr>
      <vt:lpstr>Presentación de PowerPoint</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EXPRESIÓN ORAL Y ESCRITA</dc:title>
  <dc:creator>Marcos Gomez</dc:creator>
  <cp:lastModifiedBy>Marcos Gomez</cp:lastModifiedBy>
  <cp:revision>262</cp:revision>
  <dcterms:created xsi:type="dcterms:W3CDTF">2023-06-15T21:48:40Z</dcterms:created>
  <dcterms:modified xsi:type="dcterms:W3CDTF">2024-10-15T02:23:31Z</dcterms:modified>
</cp:coreProperties>
</file>