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337" r:id="rId4"/>
    <p:sldId id="342" r:id="rId5"/>
    <p:sldId id="339" r:id="rId6"/>
    <p:sldId id="340" r:id="rId7"/>
    <p:sldId id="341" r:id="rId8"/>
    <p:sldId id="338" r:id="rId9"/>
    <p:sldId id="343" r:id="rId10"/>
    <p:sldId id="344" r:id="rId11"/>
    <p:sldId id="295" r:id="rId12"/>
    <p:sldId id="288" r:id="rId13"/>
    <p:sldId id="291" r:id="rId14"/>
    <p:sldId id="297" r:id="rId15"/>
    <p:sldId id="296" r:id="rId16"/>
    <p:sldId id="282" r:id="rId17"/>
    <p:sldId id="298" r:id="rId18"/>
    <p:sldId id="303" r:id="rId19"/>
    <p:sldId id="284" r:id="rId20"/>
    <p:sldId id="286" r:id="rId21"/>
    <p:sldId id="260" r:id="rId22"/>
    <p:sldId id="299" r:id="rId23"/>
    <p:sldId id="264" r:id="rId24"/>
    <p:sldId id="265" r:id="rId25"/>
    <p:sldId id="304" r:id="rId26"/>
    <p:sldId id="270" r:id="rId27"/>
    <p:sldId id="306" r:id="rId28"/>
    <p:sldId id="307" r:id="rId29"/>
    <p:sldId id="272" r:id="rId30"/>
    <p:sldId id="273" r:id="rId31"/>
    <p:sldId id="308" r:id="rId32"/>
    <p:sldId id="274" r:id="rId33"/>
    <p:sldId id="309" r:id="rId34"/>
    <p:sldId id="310" r:id="rId35"/>
    <p:sldId id="275" r:id="rId36"/>
    <p:sldId id="311" r:id="rId37"/>
    <p:sldId id="276" r:id="rId38"/>
    <p:sldId id="277" r:id="rId39"/>
    <p:sldId id="312" r:id="rId40"/>
    <p:sldId id="278" r:id="rId41"/>
    <p:sldId id="280" r:id="rId42"/>
    <p:sldId id="314" r:id="rId43"/>
    <p:sldId id="315" r:id="rId44"/>
    <p:sldId id="316" r:id="rId45"/>
    <p:sldId id="317" r:id="rId46"/>
    <p:sldId id="318" r:id="rId47"/>
    <p:sldId id="319" r:id="rId48"/>
    <p:sldId id="334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9" r:id="rId57"/>
    <p:sldId id="330" r:id="rId58"/>
    <p:sldId id="331" r:id="rId59"/>
    <p:sldId id="332" r:id="rId60"/>
    <p:sldId id="333" r:id="rId61"/>
    <p:sldId id="335" r:id="rId62"/>
    <p:sldId id="336" r:id="rId63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758CF-4DBC-40E7-813A-95E92209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FCB2D0-0395-4745-A6E8-1CD08217E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393C1-9504-4F67-9DA9-7FCE84CC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66B643-8F82-46F0-A7E9-672D15EE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BD49C-3C1E-4DD1-823D-510982C2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7827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8BF39-BD9D-42D6-91DB-AA06E7DA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187718-D99C-4663-9108-49AF8558C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F3017E-4210-4163-BC3E-84D933C0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84C9C-21AB-454B-8E79-05865038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F1FBC-D28B-4889-BD40-687C81B9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522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DA6C40-36F6-4992-88C0-3DF83FEF9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DAD512-38E4-4551-8FBE-37C414BF4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D1A42-AF38-4092-A1EC-6C96183F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F97725-F8B3-48E7-A94D-1C2637DC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2887E0-95D9-4014-AE4B-8E8B0FFC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500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0BE65-3F5A-4755-88F9-09B4D5BC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D57CA7-4101-4D55-995C-5EA77D77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F5F21E-6936-4CE5-8F04-3CD86551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4D11BA-E6B1-4FBE-8F0D-C5FB5B96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D5B8C5-486B-434F-B443-63E44345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503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99323-6A9F-4519-B6B4-CAC16490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A2C732-C8D8-451E-83E9-7E23476A5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36A1C-6826-422F-8354-29E001AC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27749-64D8-4ACA-AACA-00318E91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4DE38-752E-4BCD-A297-D4ED7F72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33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B5689-8339-4208-A8E0-11C5A4C7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69A01-4479-4A73-9F56-D9E4FDACF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87A8B2-5921-4D41-B73C-4CF0A6922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000E21-9C0B-44CD-AFFE-16070066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A545A1-5DB5-4BE8-92F6-7E9381C4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32A35F-247C-4311-8641-81520884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363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17416-0743-4B3C-A9AC-A06385A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A78156-7D0D-4D53-8ED1-7299B9D5E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E07E4A-35B0-452B-BB6F-5518DED16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37FC26-7D6A-41D3-BB25-6C1767C7F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A64F14-DCE7-4A33-A9BB-45E6D4058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0874B2-CD51-40BC-A8D9-B1E9BFE9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FDE137-04FE-4BF2-99FB-9E8FC651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68A24B-AC63-44A2-BD44-063E7F05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376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E832B-5F59-48E8-8893-FCA285C9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9C824-1239-4CBC-8DBB-18E9DB6D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661253-CE4B-47F0-9C2D-AE070448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E6B595-03ED-48B3-9D8D-7B2CAB26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951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61D895-F56C-4F5C-A686-B91949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16FCF4-6516-4B79-AE41-DC90EE45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AB2EA7-1C40-49A7-9FF1-D7F23C4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9215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999D1-2A28-4C90-8CE7-226686F1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3B306-CCEC-4648-AB86-15BD7A36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C7C32D-5D26-4482-A171-B2C96B67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E2DC9-0F33-47D7-B4D6-E6C6C174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2B7AEE-66C1-4918-B531-A6559A14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F87908-A3EF-4A83-B411-E459BC78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73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B47FD-5966-4629-A80F-7B53C96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D8D878-9819-4395-94A5-A45D70C5F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617B9A-B858-4F5A-9862-A3B19C6C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F57C9-FA69-4113-BC46-A64D0E64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5F77D4-C7D8-4534-BB98-F89AFA4D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970FB8-09BE-42E5-B9E3-2503715B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9555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387211-2C7C-4375-9212-A618FB9A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B60340-172A-4F8D-8EB9-364CB5AE0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9CEDB-B1C8-4A92-B15C-053D1CC8A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38A7-7C0E-4447-B917-6503EC890DA7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479A4-09B9-4268-8994-265AF3A5F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4EC2C5-9673-4E0A-BAF3-16ACD98B6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6E7B-7983-420C-AD8E-5F26D08B844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319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27FE5-8526-4F71-9B1E-37412247C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0060"/>
            <a:ext cx="9144000" cy="2387600"/>
          </a:xfrm>
        </p:spPr>
        <p:txBody>
          <a:bodyPr>
            <a:normAutofit/>
          </a:bodyPr>
          <a:lstStyle/>
          <a:p>
            <a:r>
              <a:rPr lang="es-419" sz="6600" b="0" i="0" u="none" strike="noStrike" baseline="0" dirty="0">
                <a:solidFill>
                  <a:srgbClr val="000000"/>
                </a:solidFill>
              </a:rPr>
              <a:t>CONTABILIDAD BÁSICA </a:t>
            </a:r>
            <a:br>
              <a:rPr lang="es-419" sz="6600" b="0" i="0" u="none" strike="noStrike" baseline="0" dirty="0">
                <a:solidFill>
                  <a:srgbClr val="000000"/>
                </a:solidFill>
              </a:rPr>
            </a:br>
            <a:r>
              <a:rPr lang="es-419" sz="6600" b="0" i="0" u="none" strike="noStrike" baseline="0" dirty="0">
                <a:solidFill>
                  <a:srgbClr val="000000"/>
                </a:solidFill>
              </a:rPr>
              <a:t>UNIDAD III</a:t>
            </a:r>
            <a:endParaRPr lang="es-419" sz="287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0C4ED9-B234-431F-AF8A-623176CE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42" y="114209"/>
            <a:ext cx="3522984" cy="35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9CA26-EEBD-44CA-828B-F82396B3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778"/>
            <a:ext cx="10515600" cy="197944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EJEMPLOS DE APLICACIÓN DE LA CONTABILIDAD SEGÚN SU RAMA O ACTIVIDAD</a:t>
            </a: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7A82B0-8238-4B9F-A99A-0F234EDD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5" y="3612615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6F825-08EC-408D-9A32-96060C117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" y="683394"/>
            <a:ext cx="11223057" cy="60061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800" b="1" dirty="0"/>
              <a:t>Empresas manufactureras: </a:t>
            </a:r>
            <a:r>
              <a:rPr lang="es-MX" sz="2800" dirty="0"/>
              <a:t>Las empresas que producen bienes suelen utilizar la contabilidad de costos para determinar los costos de producción de sus productos y calcular el costo de venta, y a su vez deben utilizar la contabilidad general para registra todas las transacciones financieras, incluidos los costos de producción y las ventas.</a:t>
            </a:r>
          </a:p>
          <a:p>
            <a:pPr algn="just"/>
            <a:r>
              <a:rPr lang="es-MX" sz="2800" b="1" dirty="0"/>
              <a:t>Empresas de servicios de alimentación: </a:t>
            </a:r>
            <a:r>
              <a:rPr lang="es-MX" sz="2800" dirty="0"/>
              <a:t>Restaurantes y negocios relacionados pueden utilizar la contabilidad de costos para calcular el costo de los alimentos y bebidas vendidos, mientras que la contabilidad general abarca otros gastos operativos y los ingresos generales.</a:t>
            </a:r>
          </a:p>
          <a:p>
            <a:pPr algn="just"/>
            <a:r>
              <a:rPr lang="es-MX" sz="2800" b="1" dirty="0"/>
              <a:t>Las empresas comerciales: </a:t>
            </a:r>
            <a:r>
              <a:rPr lang="es-MX" sz="2800" dirty="0"/>
              <a:t>Si solo se dedican a la compra y venta de  productos, sin ningún proceso de producción o transformación, generalmente llevan la contabilidad general como su principal forma de contabilidad.</a:t>
            </a:r>
          </a:p>
          <a:p>
            <a:pPr algn="just"/>
            <a:r>
              <a:rPr lang="es-MX" sz="2800" dirty="0"/>
              <a:t> La razón principal es que no necesitan calcular los costos de producción o realizar análisis de costos complejos, ya que solo se dedican a la compra y venta de productos y es suficiente para mantener un registro adecuado de sus operaciones financieras y cumplir con sus obligaciones fiscales y legales. 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16603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E7A00-B8FB-4FD8-B0A4-0B0A0F02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4" y="101065"/>
            <a:ext cx="11665818" cy="87108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conceptos y elementos clave de la contabilidad básica incluyen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ADE5A-8933-46BE-96AC-959FDCFD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1424539"/>
            <a:ext cx="11935325" cy="50917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MX" sz="9600" dirty="0"/>
              <a:t>Para entender a la contabilidad general se debe conocer algunos términos importantes que les va a ayudar a  identificar mejor las cuentas contables:</a:t>
            </a:r>
          </a:p>
          <a:p>
            <a:pPr algn="just"/>
            <a:r>
              <a:rPr lang="es-MX" sz="9600" b="1" u="sng" dirty="0">
                <a:solidFill>
                  <a:schemeClr val="tx1"/>
                </a:solidFill>
              </a:rPr>
              <a:t>Cuenta Contable: </a:t>
            </a:r>
            <a:r>
              <a:rPr lang="es-MX" sz="9600" dirty="0"/>
              <a:t>Las cuentas contables se registran utilizando el sistema de partida doble, lo que significa que cada transacción afecta al menos dos cuentas: una cuenta se debita (aumento) y otra se acredita (disminución). </a:t>
            </a:r>
          </a:p>
          <a:p>
            <a:pPr algn="just"/>
            <a:r>
              <a:rPr lang="es-MX" sz="9600" b="1" dirty="0"/>
              <a:t>Plan o catálogo de cuentas contables: </a:t>
            </a:r>
            <a:r>
              <a:rPr lang="es-MX" sz="9600" dirty="0"/>
              <a:t>Es  una estructura organizada y sistemática que define todas las cuentas que serán utilizadas en el sistema contable de una empresa u organización</a:t>
            </a:r>
          </a:p>
          <a:p>
            <a:pPr algn="just"/>
            <a:r>
              <a:rPr lang="es-MX" sz="9600" b="1" dirty="0"/>
              <a:t>Partida Doble</a:t>
            </a:r>
            <a:r>
              <a:rPr lang="es-MX" sz="9600" dirty="0"/>
              <a:t>: Toda transacción debe tener al menos un registro en la columna de débito (lado izquierdo de la cuenta) y al menos un registro en la columna de crédito (lado derecho de la cuenta), el valor total de los débitos debe ser igual al valor total de los créditos</a:t>
            </a:r>
          </a:p>
          <a:p>
            <a:pPr algn="just"/>
            <a:r>
              <a:rPr lang="es-MX" sz="9600" b="1" dirty="0"/>
              <a:t>Débitos: </a:t>
            </a:r>
            <a:r>
              <a:rPr lang="es-MX" sz="9600" dirty="0"/>
              <a:t>Es una operación que registra un aumento en el saldo de una cuenta de activo o un decremento en el saldo de una cuenta de pasivo o patrimonio, y es respaldada con un documento (Nota de débito).</a:t>
            </a:r>
          </a:p>
          <a:p>
            <a:pPr algn="just"/>
            <a:r>
              <a:rPr lang="es-MX" sz="9600" b="1" dirty="0"/>
              <a:t>Créditos</a:t>
            </a:r>
            <a:r>
              <a:rPr lang="es-MX" sz="9600" dirty="0"/>
              <a:t>: Registra un aumento en el saldo de una cuenta de pasivo o patrimonio, o un decremento en el saldo de una cuenta de activo, y es respaldada con un documento (Nota de crédito).</a:t>
            </a:r>
          </a:p>
          <a:p>
            <a:pPr algn="just"/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   </a:t>
            </a:r>
            <a:endParaRPr lang="es-MX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574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A8EFA1-FD65-4395-BF2E-D0F5AC50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94636"/>
            <a:ext cx="11097928" cy="6246796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PCGA</a:t>
            </a:r>
            <a:r>
              <a:rPr lang="es-MX" sz="2400" dirty="0"/>
              <a:t> :Conjunto de normas, reglas y procedimientos que establecen las bases para la elaboración de los estados financieros y registros contables de una entidad.</a:t>
            </a:r>
          </a:p>
          <a:p>
            <a:pPr algn="just"/>
            <a:r>
              <a:rPr lang="es-MX" sz="2400" b="1" dirty="0"/>
              <a:t>Ente Contable: </a:t>
            </a:r>
            <a:r>
              <a:rPr lang="es-MX" sz="2400" dirty="0"/>
              <a:t>Se refiere a cualquier entidad, organización o empresa que mantiene registros contables formales para registrar sus transacciones financieras y económicas.</a:t>
            </a:r>
          </a:p>
          <a:p>
            <a:pPr algn="just"/>
            <a:r>
              <a:rPr lang="es-MX" sz="2400" b="1" dirty="0"/>
              <a:t>Ente Económico: </a:t>
            </a:r>
            <a:r>
              <a:rPr lang="es-MX" sz="2400" dirty="0"/>
              <a:t>Se refiere a cualquier unidad identificable que realiza actividades económicas, ya sea produciendo bienes o servicios, distribuyendo recursos o generando ingresos.</a:t>
            </a:r>
          </a:p>
          <a:p>
            <a:pPr algn="just"/>
            <a:r>
              <a:rPr lang="es-MX" sz="2400" b="1" dirty="0"/>
              <a:t>Transacciones: </a:t>
            </a:r>
            <a:r>
              <a:rPr lang="es-MX" sz="2400" dirty="0"/>
              <a:t>Es un evento o acción que involucra un intercambio de bienes, servicios, dinero o derechos económicos entre dos o más entidades. En el contexto contable y financiero, una transacción representa cualquier evento económico que afecta la situación financiera de una empresa u organización y que requiere ser registrado en los libros contables.</a:t>
            </a:r>
          </a:p>
          <a:p>
            <a:pPr algn="just"/>
            <a:r>
              <a:rPr lang="es-MX" sz="2400" b="1" dirty="0"/>
              <a:t>Informes Financieros: </a:t>
            </a:r>
            <a:r>
              <a:rPr lang="es-MX" sz="2400" dirty="0"/>
              <a:t>Son reportes que resumen y presentan la información financiera y contable de una empresa u organización en un período determinado. Estos informes son elaborados siguiendo principios contables y normas establecidas para proporcionar una visión clara y precisa de la situación financiera y el desempeño económico de la entidad</a:t>
            </a:r>
          </a:p>
          <a:p>
            <a:pPr algn="just"/>
            <a:endParaRPr lang="es-MX" sz="2400" dirty="0"/>
          </a:p>
          <a:p>
            <a:pPr marL="0" indent="0">
              <a:buNone/>
            </a:pPr>
            <a:endParaRPr lang="es-MX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8076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B2F8C-4DBC-4D32-912A-2EA86731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" y="770021"/>
            <a:ext cx="11348185" cy="5929162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Registro Contable: </a:t>
            </a:r>
            <a:r>
              <a:rPr lang="es-MX" sz="2400" dirty="0"/>
              <a:t>Es el proceso documentar las transacciones económicas y financieras de una empresa u organización en los libros contables, es la base de la contabilidad y es esencial para mantener un registro sistemático y preciso de todas las operaciones que afectan la situación financiera de la entidad.</a:t>
            </a:r>
          </a:p>
          <a:p>
            <a:pPr algn="just"/>
            <a:r>
              <a:rPr lang="es-MX" sz="2400" b="1" dirty="0"/>
              <a:t>Persona Natural obligada a llevar Contabilidad: </a:t>
            </a:r>
            <a:r>
              <a:rPr lang="es-MX" sz="2400" dirty="0"/>
              <a:t>Son las personas nacionales y extranjeras que realizan actividades económicas y sus ingresos son mayores a $ 100.000 o su capital de trabajo es mayor a $60.000 o sus costos gastos han sido mayores a $80.000, del año siguiente, cuyas obligaciones son llevar una contabilidad con la firma de un contador legalmente autorizado e inscrito en el Registro Único de Contribuyentes (RUC) .</a:t>
            </a:r>
          </a:p>
          <a:p>
            <a:pPr algn="just"/>
            <a:r>
              <a:rPr lang="es-MX" sz="2400" b="1" dirty="0"/>
              <a:t>Persona Natural :no obligada a llevar Contabilidad: </a:t>
            </a:r>
            <a:r>
              <a:rPr lang="es-MX" sz="2400" dirty="0"/>
              <a:t>Contrario a las obligadas a llevar contabilidad, cuyas obligaciones son llevar un registro de ingresos y egresos.</a:t>
            </a:r>
          </a:p>
          <a:p>
            <a:pPr algn="just"/>
            <a:r>
              <a:rPr lang="es-MX" sz="2400" b="1" dirty="0"/>
              <a:t>Persona Jurídica:  </a:t>
            </a:r>
            <a:r>
              <a:rPr lang="es-MX" sz="2400" dirty="0"/>
              <a:t>Es una entidad pública o privada con determinados derechos y obligaciones, pueden ser una sociedad, entidades con o sin fines de lucro, entidades públicas, instituciones educativas, etc.</a:t>
            </a:r>
          </a:p>
          <a:p>
            <a:pPr algn="just"/>
            <a:endParaRPr lang="es-MX" sz="2400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4720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5035D-ACB5-4FA0-BCC8-18661658B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423512"/>
            <a:ext cx="11146055" cy="6314171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Registro de Compras: </a:t>
            </a:r>
            <a:r>
              <a:rPr lang="es-MX" sz="2400" dirty="0"/>
              <a:t>Se registra en el libro diario la compra de productos para su posterior venta</a:t>
            </a:r>
          </a:p>
          <a:p>
            <a:pPr algn="just"/>
            <a:r>
              <a:rPr lang="es-MX" sz="2400" b="1" dirty="0"/>
              <a:t>Registro de Ventas: </a:t>
            </a:r>
            <a:r>
              <a:rPr lang="es-MX" sz="2400" dirty="0"/>
              <a:t>Se registra en el libro diario la venta de productos a los clientes, incluyendo el importe del IVA.</a:t>
            </a:r>
          </a:p>
          <a:p>
            <a:pPr algn="just"/>
            <a:r>
              <a:rPr lang="es-MX" sz="2400" b="1" dirty="0"/>
              <a:t>Inventario o existencias de mercadería: </a:t>
            </a:r>
            <a:r>
              <a:rPr lang="es-MX" sz="2400" dirty="0"/>
              <a:t>Es toda la mercadería que tiene en existencias la empresa (Stock de mercadería)</a:t>
            </a:r>
          </a:p>
          <a:p>
            <a:pPr algn="just"/>
            <a:r>
              <a:rPr lang="es-MX" sz="2400" b="1" dirty="0"/>
              <a:t>Inventario Inicial:  </a:t>
            </a:r>
            <a:r>
              <a:rPr lang="es-MX" sz="2400" dirty="0"/>
              <a:t>Es la cantidad de bienes o productos que una empresa tiene al comienzo de un período contable o financiero. Es el inventario que se registra al inicio del período contable antes de que se realicen compras o ventas adicionales.</a:t>
            </a:r>
          </a:p>
          <a:p>
            <a:pPr algn="just"/>
            <a:r>
              <a:rPr lang="es-MX" sz="2400" b="1" dirty="0"/>
              <a:t>Inventario Final: </a:t>
            </a:r>
            <a:r>
              <a:rPr lang="es-MX" sz="2400" dirty="0"/>
              <a:t>Es la cantidad de bienes o productos que una empresa tiene al final de un período contable o financiero. Representa el inventario que queda sin vender o sin utilizar al finalizar el período contable más las nuevas compras de mercadería.</a:t>
            </a:r>
          </a:p>
        </p:txBody>
      </p:sp>
    </p:spTree>
    <p:extLst>
      <p:ext uri="{BB962C8B-B14F-4D97-AF65-F5344CB8AC3E}">
        <p14:creationId xmlns:p14="http://schemas.microsoft.com/office/powerpoint/2010/main" val="9745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9E10D-F45F-464F-A9A8-B75E76C4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182880"/>
            <a:ext cx="11280809" cy="6535554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Cuentas por Pagar: </a:t>
            </a:r>
            <a:r>
              <a:rPr lang="es-MX" sz="2400" dirty="0"/>
              <a:t>Se registra el monto de las deudas pendientes de pago a los proveedores por las compras realizadas a crédito a corto plazo (pasivo)</a:t>
            </a:r>
          </a:p>
          <a:p>
            <a:pPr algn="just"/>
            <a:r>
              <a:rPr lang="es-MX" sz="2400" b="1" dirty="0"/>
              <a:t>Documentos por pagar: </a:t>
            </a:r>
            <a:r>
              <a:rPr lang="es-MX" sz="2400" dirty="0"/>
              <a:t>Deudas a largo plazo, pagaré, letras de cambio (pasivo)</a:t>
            </a:r>
          </a:p>
          <a:p>
            <a:pPr algn="just"/>
            <a:r>
              <a:rPr lang="es-MX" sz="2400" b="1" dirty="0"/>
              <a:t>Cuentas por Cobrar: </a:t>
            </a:r>
            <a:r>
              <a:rPr lang="es-MX" sz="2400" dirty="0"/>
              <a:t>Se registra el monto de las ventas realizadas a crédito y aún pendientes de cobro por parte de los clientes (activo)</a:t>
            </a:r>
          </a:p>
          <a:p>
            <a:pPr algn="just"/>
            <a:r>
              <a:rPr lang="es-MX" sz="2400" b="1" dirty="0"/>
              <a:t>Caja y Bancos: </a:t>
            </a:r>
            <a:r>
              <a:rPr lang="es-MX" sz="2400" dirty="0"/>
              <a:t>Se registra el flujo de efectivo relacionado con las compras y ventas de productos, así como los pagos y cobros realizados.</a:t>
            </a:r>
          </a:p>
          <a:p>
            <a:pPr algn="just"/>
            <a:r>
              <a:rPr lang="es-MX" sz="2400" b="1" dirty="0"/>
              <a:t>Activos: </a:t>
            </a:r>
            <a:r>
              <a:rPr lang="es-MX" sz="2400" dirty="0"/>
              <a:t>Son los recursos económicos que posee la empresa, como efectivo, cuentas por cobrar, inventario, maquinaria, bienes muebles e inmuebles.</a:t>
            </a:r>
          </a:p>
          <a:p>
            <a:pPr algn="just"/>
            <a:r>
              <a:rPr lang="es-MX" sz="2400" b="1" dirty="0"/>
              <a:t>Pasivos: </a:t>
            </a:r>
            <a:r>
              <a:rPr lang="es-MX" sz="2400" dirty="0"/>
              <a:t>Representan las obligaciones de la empresa, como cuentas y documentos por pagar, préstamos y deudas pendientes de pago.</a:t>
            </a:r>
          </a:p>
          <a:p>
            <a:pPr algn="just"/>
            <a:r>
              <a:rPr lang="es-MX" sz="2400" b="1" dirty="0"/>
              <a:t>Patrimonio: </a:t>
            </a:r>
            <a:r>
              <a:rPr lang="es-MX" sz="2400" dirty="0"/>
              <a:t>Es la diferencia entre los activos y los pasivos de la empresa, lo que representa el valor neto de la entidad.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85CCFA-3F28-45A1-B6E4-76CE8630B5A2}"/>
              </a:ext>
            </a:extLst>
          </p:cNvPr>
          <p:cNvSpPr txBox="1"/>
          <p:nvPr/>
        </p:nvSpPr>
        <p:spPr>
          <a:xfrm>
            <a:off x="1482291" y="5563402"/>
            <a:ext cx="988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PATRIMONIO= ACTIVOS TOTALES –PASIVOS TOTALES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09315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FE58B-7933-4A50-A351-6A774521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298383"/>
            <a:ext cx="11463689" cy="6400800"/>
          </a:xfrm>
        </p:spPr>
        <p:txBody>
          <a:bodyPr>
            <a:normAutofit/>
          </a:bodyPr>
          <a:lstStyle/>
          <a:p>
            <a:pPr algn="just"/>
            <a:r>
              <a:rPr lang="es-MX" sz="5400" b="1" dirty="0"/>
              <a:t>Ingresos: </a:t>
            </a:r>
            <a:r>
              <a:rPr lang="es-MX" sz="5400" dirty="0"/>
              <a:t>Son valores recibidos o valor generado por la venta de bienes o servicios.</a:t>
            </a:r>
          </a:p>
          <a:p>
            <a:pPr algn="just"/>
            <a:r>
              <a:rPr lang="es-MX" sz="5400" b="1" dirty="0"/>
              <a:t>Gastos: </a:t>
            </a:r>
            <a:r>
              <a:rPr lang="es-MX" sz="5400" dirty="0"/>
              <a:t>Son los desembolsos de dinero o valor relacionados con la producción y operación de la empresa (no se recuperan)</a:t>
            </a:r>
          </a:p>
          <a:p>
            <a:pPr algn="just"/>
            <a:endParaRPr lang="es-MX" sz="8000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6247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755E3-5D51-4388-8B96-5F1C0302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881"/>
            <a:ext cx="11386686" cy="66751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sz="5100" b="1" dirty="0"/>
              <a:t>Estado de resultados: </a:t>
            </a:r>
            <a:r>
              <a:rPr lang="es-MX" sz="5100" dirty="0"/>
              <a:t>Resume los ingresos y gastos de la empresa durante un período específico para determinar si ha obtenido beneficios o pérdidas (1 año)</a:t>
            </a:r>
          </a:p>
          <a:p>
            <a:pPr algn="just"/>
            <a:r>
              <a:rPr lang="es-MX" sz="5100" b="1" dirty="0"/>
              <a:t>Balance general: </a:t>
            </a:r>
            <a:r>
              <a:rPr lang="es-MX" sz="5100" dirty="0"/>
              <a:t>Muestra la situación financiera de la empresa en un momento dado, detallando sus activos, pasivos y patrimonio neto.</a:t>
            </a:r>
          </a:p>
          <a:p>
            <a:pPr algn="just"/>
            <a:r>
              <a:rPr lang="es-MX" sz="5100" b="1" dirty="0"/>
              <a:t>Caja General: </a:t>
            </a:r>
            <a:r>
              <a:rPr lang="es-MX" sz="5100" dirty="0"/>
              <a:t>Es un fondo principal de una empresa u organización que se utiliza para manejar las transacciones diarias y los pagos regulares. Es el punto central de control para las operaciones financieras y se suele utilizar para cubrir gastos operativos importantes, como pagos de nómina, pagos a proveedores, servicios públicos, impuestos, entre otros. Las entradas y salidas de dinero en la caja general son generalmente más grandes y están relacionadas con las operaciones cotidianas de la empresa.</a:t>
            </a:r>
          </a:p>
          <a:p>
            <a:pPr algn="just"/>
            <a:r>
              <a:rPr lang="es-MX" sz="5100" b="1" dirty="0"/>
              <a:t>Caja chica: </a:t>
            </a:r>
            <a:r>
              <a:rPr lang="es-MX" sz="5100" dirty="0"/>
              <a:t>Es un fondo o cuenta de dinero en efectivo que una empresa mantiene para manejar pequeños gastos y pagos menores y ocasionales de manera rápida y conveniente.. Su objetivo principal es cubrir gastos pequeños y urgentes, como compras de suministros de oficina, refrigerios para empleados, gastos de transporte o cualquier otro gasto pequeño y no planificado.</a:t>
            </a:r>
          </a:p>
          <a:p>
            <a:pPr algn="just"/>
            <a:r>
              <a:rPr lang="es-MX" sz="5100" b="1" dirty="0"/>
              <a:t>Ciclo contable: </a:t>
            </a:r>
            <a:r>
              <a:rPr lang="es-MX" sz="5100" dirty="0"/>
              <a:t>Es el proceso de registro, clasificación y resumen de las transacciones financieras de la empresa durante un período contable.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11031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07CB8-97DF-40D2-B0DD-28D68BD9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005" y="3390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OBJETIVOS DE LA CONTABILIDAD BÁSICA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69A83-187F-4EF2-A2B8-6756E8E4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56" y="1732547"/>
            <a:ext cx="11271183" cy="47163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3200" dirty="0"/>
              <a:t>El principal objetivo de la contabilidad es suministrar la información necesaria a los usuarios interesados en la situación o posición financiera y económica de una empresa, en el desarrollo de sus operaciones y en todas aquellas transacciones de las cuales es conveniente tener todo el conocimiento necesario para tomar decisiones. </a:t>
            </a:r>
          </a:p>
          <a:p>
            <a:pPr algn="just"/>
            <a:r>
              <a:rPr lang="es-MX" sz="3200" dirty="0"/>
              <a:t>Existen usuarios internos y externos de la información contable, serán ejemplo de los usuarios</a:t>
            </a:r>
            <a:r>
              <a:rPr lang="es-MX" sz="3200" b="1" dirty="0">
                <a:solidFill>
                  <a:srgbClr val="FF0000"/>
                </a:solidFill>
              </a:rPr>
              <a:t> internos</a:t>
            </a:r>
            <a:r>
              <a:rPr lang="es-MX" sz="3200" dirty="0"/>
              <a:t>, los directores de la empresa, los accionistas, los empleados, jefes departamentales etc.; serán usuarios </a:t>
            </a:r>
            <a:r>
              <a:rPr lang="es-MX" sz="3200" b="1" dirty="0">
                <a:solidFill>
                  <a:srgbClr val="FF0000"/>
                </a:solidFill>
              </a:rPr>
              <a:t>externos</a:t>
            </a:r>
            <a:r>
              <a:rPr lang="es-MX" sz="3200" dirty="0"/>
              <a:t>, el gobierno, las entidades crediticias (banco e instituciones Financieras), los proveedores, las entidades de control y vigilancia (Superintendencia de Bancos, compañía, etc.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14000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6B716-16C9-4C03-975B-B6E0B62C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90"/>
            <a:ext cx="9960864" cy="1188720"/>
          </a:xfrm>
        </p:spPr>
        <p:txBody>
          <a:bodyPr>
            <a:normAutofit/>
          </a:bodyPr>
          <a:lstStyle/>
          <a:p>
            <a:r>
              <a:rPr lang="es-MX" dirty="0"/>
              <a:t>LA CONTABILIDAD BÁSICA O GENERAL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11E926-4FA6-46C0-B41C-4D068F26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10" y="992725"/>
            <a:ext cx="10583780" cy="3304836"/>
          </a:xfrm>
        </p:spPr>
        <p:txBody>
          <a:bodyPr/>
          <a:lstStyle/>
          <a:p>
            <a:pPr algn="just"/>
            <a:r>
              <a:rPr lang="es-MX" sz="2400" dirty="0"/>
              <a:t>La contabilidad básica es única en sus principios y múltiple en sus aplicaciones</a:t>
            </a:r>
          </a:p>
          <a:p>
            <a:pPr algn="just"/>
            <a:r>
              <a:rPr lang="es-MX" sz="2400" dirty="0"/>
              <a:t>La Contabilidad es un conjunto de principios y procedimientos contables fundamentales utilizados para registrar, organizar y analizar las transacciones financieras de una empresa o entidad. Su objetivo es proporcionar información financiera precisa y útil para la toma de decisiones y la presentación de informes financieros.</a:t>
            </a:r>
            <a:endParaRPr lang="es-419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4FCA71-9D34-460C-8AC5-798CCDFC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3339620"/>
            <a:ext cx="4840705" cy="27901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D6EA59-4A9B-4E60-9E76-BAE60B32E81F}"/>
              </a:ext>
            </a:extLst>
          </p:cNvPr>
          <p:cNvSpPr txBox="1"/>
          <p:nvPr/>
        </p:nvSpPr>
        <p:spPr>
          <a:xfrm>
            <a:off x="5567814" y="2841859"/>
            <a:ext cx="5820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 El tipo de contabilidad a utilizar en una empresa u organización puede depender de las  necesidades específicas que pueden requerir la adopción de enfoques y prácticas contables adicionales o combinados. La contabilidad es una herramienta flexible que se adapta a diversas situaciones y contextos para satisfacer las necesidades de información de los usuarios internos y externos.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199913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D6332-1238-4593-B21F-23D377A7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1" y="202131"/>
            <a:ext cx="7141945" cy="65644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400" dirty="0"/>
              <a:t>Los objetivos de la contabilidad general son los propósitos fundamentales que guían el registro, análisis y presentación de la información financiera de un ente económico, estos objetivos son esenciales para proporcionar información relevante y precisa sobre la situación económica y financiera de la entidad. Los principales objetivos de la contabilidad general son:</a:t>
            </a:r>
          </a:p>
          <a:p>
            <a:pPr algn="just"/>
            <a:r>
              <a:rPr lang="es-MX" sz="2400" u="sng" dirty="0">
                <a:solidFill>
                  <a:srgbClr val="FF0000"/>
                </a:solidFill>
              </a:rPr>
              <a:t>Registro de transacciones: </a:t>
            </a:r>
            <a:r>
              <a:rPr lang="es-MX" sz="2400" dirty="0"/>
              <a:t>El objetivo primordial de la contabilidad es registrar todas las transacciones económicas que afectan al ente económico. Esto incluye el registro de ingresos, gastos, activos, pasivos y cambios en el patrimonio.</a:t>
            </a:r>
          </a:p>
          <a:p>
            <a:pPr algn="just"/>
            <a:r>
              <a:rPr lang="es-MX" sz="2400" u="sng" dirty="0">
                <a:solidFill>
                  <a:srgbClr val="FF0000"/>
                </a:solidFill>
              </a:rPr>
              <a:t>Presentación de informes financieros: </a:t>
            </a:r>
            <a:r>
              <a:rPr lang="es-MX" sz="2400" dirty="0"/>
              <a:t>La contabilidad busca presentar información financiera de manera clara y comprensible a través de informes financieros como el estado de resultados, el balance general.</a:t>
            </a:r>
          </a:p>
          <a:p>
            <a:pPr algn="just"/>
            <a:r>
              <a:rPr lang="es-MX" sz="2400" u="sng" dirty="0">
                <a:solidFill>
                  <a:srgbClr val="FF0000"/>
                </a:solidFill>
              </a:rPr>
              <a:t>Control financiero: </a:t>
            </a:r>
            <a:r>
              <a:rPr lang="es-MX" sz="2400" dirty="0"/>
              <a:t>La contabilidad ayuda a establecer un sistema de control interno que permite supervisar y evaluar la gestión financiera del ente económico, esto ayuda a prevenir y detectar posibles fraudes, errores y malas prácticas.</a:t>
            </a:r>
            <a:endParaRPr lang="es-419" sz="2400" dirty="0"/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6E9DE636-D590-41DD-B0C4-8B433743B091}"/>
              </a:ext>
            </a:extLst>
          </p:cNvPr>
          <p:cNvSpPr/>
          <p:nvPr/>
        </p:nvSpPr>
        <p:spPr>
          <a:xfrm>
            <a:off x="7546206" y="91440"/>
            <a:ext cx="6035040" cy="30054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Cualquier entidad o unidad que tenga una identidad económica  y que pueda llevar a cabo transacciones económicas. Estos entes pueden ser empresas, organizaciones, instituciones gubernamentales, personas individuales u otras entidades que operan en el ámbito económico.</a:t>
            </a:r>
            <a:endParaRPr lang="es-419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67E486-B2A7-4005-9E72-091032943FEE}"/>
              </a:ext>
            </a:extLst>
          </p:cNvPr>
          <p:cNvSpPr txBox="1"/>
          <p:nvPr/>
        </p:nvSpPr>
        <p:spPr>
          <a:xfrm>
            <a:off x="6500261" y="3607869"/>
            <a:ext cx="686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ENTE ECONÓMICO</a:t>
            </a:r>
          </a:p>
        </p:txBody>
      </p:sp>
    </p:spTree>
    <p:extLst>
      <p:ext uri="{BB962C8B-B14F-4D97-AF65-F5344CB8AC3E}">
        <p14:creationId xmlns:p14="http://schemas.microsoft.com/office/powerpoint/2010/main" val="52559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F0E20-4931-4AF1-9CDC-DB1F7E24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894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La ecuación contable y sus variaciones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86E51-F0A5-43DC-A1AE-12E366726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5" y="1828799"/>
            <a:ext cx="10260531" cy="4841507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La ecuación contable debe mantenerse en equilibrio en todo momento, lo que significa que la suma de los activos debe ser igual a la suma de los pasivos más el patrimonio neto. Cualquier cambio en un elemento de la ecuación afectará directamente a los otros elementos para que la ecuación siga siendo verdadera. Es importante mantener un registro preciso de todas las transacciones y operaciones financieras para mantener la integridad de la ecuación contable.</a:t>
            </a:r>
            <a:endParaRPr lang="es-419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A811F2-621B-4708-8A87-09A64864C7AA}"/>
              </a:ext>
            </a:extLst>
          </p:cNvPr>
          <p:cNvSpPr txBox="1"/>
          <p:nvPr/>
        </p:nvSpPr>
        <p:spPr>
          <a:xfrm>
            <a:off x="2231136" y="5995833"/>
            <a:ext cx="988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PATRIMONIO= ACTIVOS TOTALES –PASIVOS TOTALES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726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CF1823-7277-4ED6-994B-123D8977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1" y="365759"/>
            <a:ext cx="11482939" cy="64200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3200" dirty="0"/>
              <a:t>Las variaciones en la ecuación contable se producen cuando hay cambios en los activos, pasivos o patrimonio neto debido a diversas transacciones y eventos económicos. Algunas de las variaciones comunes incluyen:</a:t>
            </a:r>
          </a:p>
          <a:p>
            <a:pPr algn="just"/>
            <a:r>
              <a:rPr lang="es-MX" sz="3200" dirty="0">
                <a:solidFill>
                  <a:srgbClr val="FF0000"/>
                </a:solidFill>
              </a:rPr>
              <a:t>Variación en los Activos: </a:t>
            </a:r>
            <a:r>
              <a:rPr lang="es-MX" sz="3200" dirty="0"/>
              <a:t>Cuando la empresa adquiere nuevos activos (compras de inventarios, propiedades, equipos, etc.) o vende activos existentes.</a:t>
            </a:r>
          </a:p>
          <a:p>
            <a:pPr algn="just"/>
            <a:r>
              <a:rPr lang="es-MX" sz="3200" dirty="0">
                <a:solidFill>
                  <a:srgbClr val="FF0000"/>
                </a:solidFill>
              </a:rPr>
              <a:t>Variación en los Pasivos: </a:t>
            </a:r>
            <a:r>
              <a:rPr lang="es-MX" sz="3200" dirty="0"/>
              <a:t>Cuando la empresa adquiere nuevas deudas (nuevos préstamos, cuentas por pagar, etc.) o liquida pasivos existentes.</a:t>
            </a:r>
          </a:p>
          <a:p>
            <a:pPr algn="just"/>
            <a:r>
              <a:rPr lang="es-MX" sz="3200" dirty="0">
                <a:solidFill>
                  <a:srgbClr val="FF0000"/>
                </a:solidFill>
              </a:rPr>
              <a:t>Variación en el Patrimonio: </a:t>
            </a:r>
            <a:r>
              <a:rPr lang="es-MX" sz="3200" dirty="0"/>
              <a:t>Cuando se realizan aportes adicionales de capital por parte de los propietarios, accionistas o se distribuyen dividendos a los accionistas o se generan utilidades o pérdidas en la empresa.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3923704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EFDCB-E12B-4146-85B7-91382ADF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08043"/>
            <a:ext cx="11848699" cy="90261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cuenta contable, concepto, partes, clasificación, movimiento de cuentas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FEC42-436B-4616-A366-FE9EF4C3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7" y="1232033"/>
            <a:ext cx="11040176" cy="53612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2200" dirty="0">
                <a:solidFill>
                  <a:srgbClr val="FF0000"/>
                </a:solidFill>
              </a:rPr>
              <a:t>CUENTA CONTABLE</a:t>
            </a:r>
          </a:p>
          <a:p>
            <a:pPr algn="just"/>
            <a:r>
              <a:rPr lang="es-MX" sz="2400" dirty="0"/>
              <a:t>En contabilidad, se utilizan cuentas contables para llevar un registro ordenado de todas las transacciones financieras que afectan a la empresa, cada cuenta contable tiene un nombre descriptivo y un número único que la identifica. </a:t>
            </a:r>
          </a:p>
          <a:p>
            <a:pPr algn="just"/>
            <a:r>
              <a:rPr lang="es-MX" sz="2400" dirty="0"/>
              <a:t>Estas cuentas se agrupan en categorías y subcategorías en lo que se conoce como un "Plan de Cuentas".</a:t>
            </a:r>
          </a:p>
          <a:p>
            <a:pPr algn="just"/>
            <a:r>
              <a:rPr lang="es-MX" sz="2400" dirty="0"/>
              <a:t>Las cuentas contables se registran utilizando el sistema de partida doble, lo que significa que cada transacción afecta al menos dos cuentas: una cuenta se debita (aumento) y otra se acredita (disminución). </a:t>
            </a:r>
          </a:p>
          <a:p>
            <a:pPr marL="0" indent="0" algn="just">
              <a:buNone/>
            </a:pPr>
            <a:r>
              <a:rPr lang="es-MX" sz="2400" dirty="0"/>
              <a:t>Algunos ejemplos de cuentas contables comunes incluyen y que van formando un plan de cuentas</a:t>
            </a:r>
          </a:p>
          <a:p>
            <a:pPr algn="just"/>
            <a:r>
              <a:rPr lang="es-MX" sz="2400" dirty="0"/>
              <a:t>1. Cuentas de activo: efectivo, cuentas por cobrar, inventario, maquinaria, etc.</a:t>
            </a:r>
          </a:p>
          <a:p>
            <a:pPr algn="just"/>
            <a:r>
              <a:rPr lang="es-MX" sz="2400" dirty="0"/>
              <a:t>2.Cuentas de pasivo: cuentas y documentos por pagar, préstamos, deudas pendientes, etc.</a:t>
            </a:r>
          </a:p>
          <a:p>
            <a:pPr algn="just"/>
            <a:r>
              <a:rPr lang="es-MX" sz="2400" dirty="0"/>
              <a:t>3. Cuentas de patrimonio: capital, utilidades, etc.</a:t>
            </a:r>
          </a:p>
          <a:p>
            <a:pPr algn="just"/>
            <a:r>
              <a:rPr lang="es-MX" sz="2400" dirty="0"/>
              <a:t>4. Cuentas de ingresos: ventas, ingresos por servicios, etc.</a:t>
            </a:r>
          </a:p>
          <a:p>
            <a:pPr algn="just"/>
            <a:r>
              <a:rPr lang="es-MX" sz="2400" dirty="0"/>
              <a:t>5. Cuentas de gastos: salarios, suministros de oficina, alquiler, </a:t>
            </a:r>
            <a:r>
              <a:rPr lang="es-MX" sz="2400" dirty="0" err="1"/>
              <a:t>etc</a:t>
            </a:r>
            <a:endParaRPr lang="es-MX" sz="2400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31530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447B7-D528-4C11-AC47-2BE14E58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49" y="6954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PLAN DE CUENTAS Y LA PARTIDA DOBLE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1D2A7-8338-47DD-9F7F-8F363F92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543" y="1604772"/>
            <a:ext cx="9519385" cy="5055910"/>
          </a:xfrm>
        </p:spPr>
        <p:txBody>
          <a:bodyPr>
            <a:normAutofit fontScale="62500" lnSpcReduction="20000"/>
          </a:bodyPr>
          <a:lstStyle/>
          <a:p>
            <a:r>
              <a:rPr lang="es-ES" sz="2900" dirty="0"/>
              <a:t>1.                 ACTIVO                                      		GRUPO</a:t>
            </a:r>
          </a:p>
          <a:p>
            <a:r>
              <a:rPr lang="es-ES" sz="2900" dirty="0"/>
              <a:t>1.1.              ACTIVOCORRIENTE                  	 	SUBGRUPO</a:t>
            </a:r>
          </a:p>
          <a:p>
            <a:r>
              <a:rPr lang="es-ES" sz="2900" dirty="0"/>
              <a:t>1.1.1.            CAJA                                          		CUENTA CONTABLE</a:t>
            </a:r>
          </a:p>
          <a:p>
            <a:r>
              <a:rPr lang="es-ES" sz="2900" dirty="0"/>
              <a:t>1.1.1.01        CAJA GENERAL                        	 	SUBCUENTA</a:t>
            </a:r>
          </a:p>
          <a:p>
            <a:r>
              <a:rPr lang="es-MX" sz="2900" dirty="0"/>
              <a:t>1.1.1.02        BANCOS                                   		</a:t>
            </a:r>
            <a:r>
              <a:rPr lang="es-ES" sz="2900" dirty="0"/>
              <a:t>SUBCUENTA</a:t>
            </a:r>
          </a:p>
          <a:p>
            <a:r>
              <a:rPr lang="es-MX" sz="2900" dirty="0"/>
              <a:t>1.1.1.02.01    BCO PACIFICO                         		AUXILIAR</a:t>
            </a:r>
          </a:p>
          <a:p>
            <a:endParaRPr lang="es-MX" sz="2900" dirty="0"/>
          </a:p>
          <a:p>
            <a:r>
              <a:rPr lang="es-MX" sz="2900" dirty="0"/>
              <a:t>2. 	        PASIVO				GRUPO			</a:t>
            </a:r>
          </a:p>
          <a:p>
            <a:r>
              <a:rPr lang="es-MX" sz="2900" dirty="0"/>
              <a:t>2.1                PASIVO CORRIENTE			SUBGRUPO</a:t>
            </a:r>
          </a:p>
          <a:p>
            <a:r>
              <a:rPr lang="es-MX" sz="2900" dirty="0"/>
              <a:t>2.1.1             CUENTAS Y DOCUMENTOS POR PAGAR	CUENTA CONTABLE</a:t>
            </a:r>
          </a:p>
          <a:p>
            <a:r>
              <a:rPr lang="es-MX" sz="2900" dirty="0"/>
              <a:t>2.1.1.01          CUENTAS POR PAGAR			SUBCUENTA</a:t>
            </a:r>
          </a:p>
          <a:p>
            <a:r>
              <a:rPr lang="es-MX" sz="2900" dirty="0"/>
              <a:t>2.1.1.01.01      PROVEEDOR “A”			AUXILIAR</a:t>
            </a:r>
          </a:p>
          <a:p>
            <a:r>
              <a:rPr lang="es-MX" sz="2900" dirty="0"/>
              <a:t>2.1.1.02          DOCUMENTOS POR PAGAR 		SUBCUENTA        </a:t>
            </a:r>
          </a:p>
          <a:p>
            <a:endParaRPr lang="es-MX" sz="2000" dirty="0"/>
          </a:p>
          <a:p>
            <a:endParaRPr lang="es-MX" sz="2000" dirty="0"/>
          </a:p>
          <a:p>
            <a:pPr marL="0" indent="0" algn="ctr">
              <a:buNone/>
            </a:pPr>
            <a:r>
              <a:rPr lang="es-MX" sz="3600" dirty="0">
                <a:solidFill>
                  <a:srgbClr val="FF0000"/>
                </a:solidFill>
              </a:rPr>
              <a:t>OBSERVAR PLAN DE CUENTAS PROPUESTO</a:t>
            </a:r>
            <a:endParaRPr lang="es-E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4147419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48173-4385-4BA4-A330-2F9ED564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O PROCESO CONTABLE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AB684-1887-43B5-9070-FBC23604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90688"/>
            <a:ext cx="8863584" cy="4202620"/>
          </a:xfrm>
        </p:spPr>
        <p:txBody>
          <a:bodyPr>
            <a:normAutofit/>
          </a:bodyPr>
          <a:lstStyle/>
          <a:p>
            <a:r>
              <a:rPr lang="es-MX" sz="3200" dirty="0"/>
              <a:t>ESTADO DE SITUACION INICIAL</a:t>
            </a:r>
          </a:p>
          <a:p>
            <a:r>
              <a:rPr lang="es-MX" sz="3200" dirty="0"/>
              <a:t>LIBRO DIARIO</a:t>
            </a:r>
          </a:p>
          <a:p>
            <a:r>
              <a:rPr lang="es-MX" sz="3200" dirty="0"/>
              <a:t>LIBRO MAYOR A DOBLE FOLIO O MAYOR  EN T</a:t>
            </a:r>
          </a:p>
          <a:p>
            <a:r>
              <a:rPr lang="es-MX" sz="3200" dirty="0"/>
              <a:t>BALANCE DE COMPROBACION</a:t>
            </a:r>
          </a:p>
          <a:p>
            <a:r>
              <a:rPr lang="es-MX" sz="3200" dirty="0"/>
              <a:t>BALANCE GENERAL</a:t>
            </a:r>
          </a:p>
          <a:p>
            <a:r>
              <a:rPr lang="es-MX" sz="3200" dirty="0"/>
              <a:t>      -INDICADORES SITUACION FINANCIERA</a:t>
            </a:r>
          </a:p>
          <a:p>
            <a:r>
              <a:rPr lang="es-MX" sz="3200" dirty="0"/>
              <a:t>ESTADO DE PERDIDAS Y GANANCIAS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1553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DB07A-EAAA-4940-96CB-05617B54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64" y="149191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Comprobantes o documentos fuente; importancia, clasificación requisitos.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5D6B2F6-B2C6-404B-8202-CE0F54758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340223" y="1811904"/>
            <a:ext cx="7026531" cy="49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1483EA-A40A-461C-9E29-BA38165A5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02" t="35028" r="6073" b="15325"/>
          <a:stretch/>
        </p:blipFill>
        <p:spPr>
          <a:xfrm>
            <a:off x="314102" y="481263"/>
            <a:ext cx="11229797" cy="5461297"/>
          </a:xfrm>
        </p:spPr>
      </p:pic>
    </p:spTree>
    <p:extLst>
      <p:ext uri="{BB962C8B-B14F-4D97-AF65-F5344CB8AC3E}">
        <p14:creationId xmlns:p14="http://schemas.microsoft.com/office/powerpoint/2010/main" val="3188235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7F28-CDEA-48AA-8D4A-BB08B17C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005" y="406427"/>
            <a:ext cx="7729728" cy="1188720"/>
          </a:xfrm>
        </p:spPr>
        <p:txBody>
          <a:bodyPr/>
          <a:lstStyle/>
          <a:p>
            <a:r>
              <a:rPr lang="es-MX" dirty="0"/>
              <a:t>Estados de situación inicial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EB60E-0E6D-4135-888C-DAE3B96C5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04" y="2079058"/>
            <a:ext cx="9596388" cy="3660970"/>
          </a:xfrm>
        </p:spPr>
        <p:txBody>
          <a:bodyPr/>
          <a:lstStyle/>
          <a:p>
            <a:pPr algn="just"/>
            <a:r>
              <a:rPr lang="es-MX" sz="3600" dirty="0"/>
              <a:t>SE REGISTRA TODOS LOS VALORES INICIALES QUE UNA EMPRESA O ENTIDAD, INICIA SUS ACTIVIDADES COMERCIALES, ES DECIR REGISTRA TODO LO QUE LA EMPRESA POSEE YA SEA A FAVOR (COBRAR) O EN CONTRA (POR PAGAR)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4945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F97DC-B929-4F42-9AFD-18E39FAC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4" y="165795"/>
            <a:ext cx="11704320" cy="78710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Estados de situación inicial, concepto, formas de presentación.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12E9A8-061B-48D1-8D66-B397405A8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273" y="1070148"/>
            <a:ext cx="8175042" cy="61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3D5D9E-5477-45AE-BA62-D3F461AF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141"/>
            <a:ext cx="10515600" cy="614091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sz="3900" dirty="0"/>
              <a:t>La contabilidad se divide en varias ramas, cada una con un enfoque específico y un conjunto de prácticas y principios. A continuación, te presento un resumen de los principales tipos de contabilidad:</a:t>
            </a:r>
          </a:p>
          <a:p>
            <a:pPr marL="0" indent="0" algn="just">
              <a:buNone/>
            </a:pPr>
            <a:endParaRPr lang="es-MX" sz="3900" dirty="0"/>
          </a:p>
          <a:p>
            <a:pPr algn="just">
              <a:buFont typeface="+mj-lt"/>
              <a:buAutoNum type="arabicPeriod"/>
            </a:pPr>
            <a:r>
              <a:rPr lang="es-MX" sz="3900" b="1" dirty="0"/>
              <a:t>Contabilidad Financiera</a:t>
            </a:r>
            <a:r>
              <a:rPr lang="es-MX" sz="3900" dirty="0"/>
              <a:t>:</a:t>
            </a:r>
          </a:p>
          <a:p>
            <a:pPr lvl="1" algn="just"/>
            <a:r>
              <a:rPr lang="es-MX" sz="3500" b="1" dirty="0"/>
              <a:t>Propósito</a:t>
            </a:r>
            <a:r>
              <a:rPr lang="es-MX" sz="3500" dirty="0"/>
              <a:t>: Proporcionar información financiera precisa y detallada a los interesados externos, como inversionistas, acreedores y reguladores.</a:t>
            </a:r>
          </a:p>
          <a:p>
            <a:pPr lvl="1" algn="just"/>
            <a:r>
              <a:rPr lang="es-MX" sz="3500" b="1" dirty="0"/>
              <a:t>Características</a:t>
            </a:r>
            <a:r>
              <a:rPr lang="es-MX" sz="3500" dirty="0"/>
              <a:t>: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es-MX" sz="3000" dirty="0"/>
              <a:t>Preparación de estados financieros (balance general, estado de resultados, flujo de efectivo).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es-MX" sz="3000" dirty="0"/>
              <a:t>Cumplimiento de normas contables como las Normas Internacionales de Información Financiera (NIIF) o los Principios de Contabilidad Generalmente Aceptados (GAAP).</a:t>
            </a:r>
          </a:p>
          <a:p>
            <a:pPr lvl="1" algn="just"/>
            <a:r>
              <a:rPr lang="es-MX" sz="3500" b="1" dirty="0"/>
              <a:t>Ejemplo</a:t>
            </a:r>
            <a:r>
              <a:rPr lang="es-MX" sz="3500" dirty="0"/>
              <a:t>: Elaboración del balance general para presentar a los accionistas.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323136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8B4B0-899D-46F1-9DA6-ACC215A9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Libro diario, concepto, diseños,</a:t>
            </a:r>
            <a:r>
              <a:rPr lang="es-MX" dirty="0"/>
              <a:t> asientos simples, compuestos y mixtos.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0DACE-136B-4E6B-96B2-ABF8F6B7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638044"/>
            <a:ext cx="10703292" cy="4013013"/>
          </a:xfrm>
        </p:spPr>
        <p:txBody>
          <a:bodyPr>
            <a:normAutofit/>
          </a:bodyPr>
          <a:lstStyle/>
          <a:p>
            <a:pPr algn="just"/>
            <a:r>
              <a:rPr lang="es-ES" sz="4000" dirty="0"/>
              <a:t>Es un documento numerado, que le permite registrar en forma cronológica todas las transacciones realizadas por la empresa, el libro diario es el registro contable </a:t>
            </a:r>
            <a:r>
              <a:rPr lang="es-ES" sz="4000" b="1" dirty="0">
                <a:solidFill>
                  <a:srgbClr val="7030A0"/>
                </a:solidFill>
              </a:rPr>
              <a:t>PRINCIPAL </a:t>
            </a:r>
            <a:r>
              <a:rPr lang="es-ES" sz="4000" dirty="0"/>
              <a:t>en cualquier sistema contable, en el cual se anotan todas las operaciones, se registrarán cuentas de ingresos como de gastos.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7587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2087B-32F0-493A-B89C-11A61B38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24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MODELO LIBRO DIARIO</a:t>
            </a:r>
            <a:br>
              <a:rPr lang="es-MX" dirty="0"/>
            </a:br>
            <a:r>
              <a:rPr lang="es-MX" dirty="0"/>
              <a:t>EMPRESA “COCODRILOS</a:t>
            </a:r>
            <a:br>
              <a:rPr lang="es-MX" dirty="0"/>
            </a:br>
            <a:r>
              <a:rPr lang="es-MX" dirty="0"/>
              <a:t>del 1 ENERO AL 31 DCBRE 2022</a:t>
            </a:r>
            <a:endParaRPr lang="es-419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BF539A-63B7-420E-8D27-25595AD89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173" y="2215011"/>
            <a:ext cx="7809653" cy="3572566"/>
          </a:xfrm>
        </p:spPr>
      </p:pic>
    </p:spTree>
    <p:extLst>
      <p:ext uri="{BB962C8B-B14F-4D97-AF65-F5344CB8AC3E}">
        <p14:creationId xmlns:p14="http://schemas.microsoft.com/office/powerpoint/2010/main" val="274322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24602-EA63-4E93-B4E0-9147C481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23" y="476449"/>
            <a:ext cx="7729728" cy="1188720"/>
          </a:xfrm>
        </p:spPr>
        <p:txBody>
          <a:bodyPr>
            <a:normAutofit/>
          </a:bodyPr>
          <a:lstStyle/>
          <a:p>
            <a:r>
              <a:rPr lang="es-MX" dirty="0"/>
              <a:t>LIBRO MAYOR O MAYORIZACIÓN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9BF5B-6A8C-40A6-839B-FA23D5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5" y="1530417"/>
            <a:ext cx="10818794" cy="48511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/>
              <a:t>El libro mayor precisamente lo que hace es eso; anotar las cantidades que intervienen en los asientos en su correspondiente cuenta del libro mayor, representada por una T.</a:t>
            </a:r>
          </a:p>
          <a:p>
            <a:pPr marL="0" indent="0" algn="just">
              <a:buNone/>
            </a:pPr>
            <a:r>
              <a:rPr lang="es-MX" sz="3200" dirty="0"/>
              <a:t>El libro más importante en cualquier contabilidad, en el que se registran cuentas individuales de los bienes materiales, derechos y créditos que integran el </a:t>
            </a:r>
            <a:r>
              <a:rPr lang="es-MX" sz="3200" dirty="0">
                <a:solidFill>
                  <a:srgbClr val="FF0000"/>
                </a:solidFill>
              </a:rPr>
              <a:t>activo, pasivo, patrimonio, ingresos y gastos</a:t>
            </a:r>
            <a:endParaRPr lang="es-MX" sz="3200" dirty="0"/>
          </a:p>
          <a:p>
            <a:pPr marL="0" indent="0" algn="just">
              <a:buNone/>
            </a:pPr>
            <a:r>
              <a:rPr lang="es-MX" sz="3200" dirty="0"/>
              <a:t> En dicho libro se registran todas las transacciones anotadas en el diario principal o en los diarios</a:t>
            </a:r>
            <a:r>
              <a:rPr lang="es-MX" sz="3600" dirty="0"/>
              <a:t>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68746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CC23A-7EA0-47A4-B44A-B986C6C7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147" y="319799"/>
            <a:ext cx="7729728" cy="1188720"/>
          </a:xfrm>
        </p:spPr>
        <p:txBody>
          <a:bodyPr/>
          <a:lstStyle/>
          <a:p>
            <a:r>
              <a:rPr lang="es-MX" dirty="0"/>
              <a:t>LIBRO MAYOR EN “T”</a:t>
            </a:r>
            <a:endParaRPr lang="es-419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E51025-F91F-4D93-9016-BF6761E08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683" y="1584217"/>
            <a:ext cx="7493252" cy="52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2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3E8E4-96F3-4326-A9C9-F067A427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005" y="416052"/>
            <a:ext cx="7729728" cy="1188720"/>
          </a:xfrm>
        </p:spPr>
        <p:txBody>
          <a:bodyPr/>
          <a:lstStyle/>
          <a:p>
            <a:r>
              <a:rPr lang="es-MX" dirty="0"/>
              <a:t>LIBRO MAYOR A DOBLE FOLIO</a:t>
            </a:r>
            <a:endParaRPr lang="es-419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7DD8F5-B5F4-4495-828B-C993F1A2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390" y="1703177"/>
            <a:ext cx="6865493" cy="5154823"/>
          </a:xfrm>
        </p:spPr>
      </p:pic>
    </p:spTree>
    <p:extLst>
      <p:ext uri="{BB962C8B-B14F-4D97-AF65-F5344CB8AC3E}">
        <p14:creationId xmlns:p14="http://schemas.microsoft.com/office/powerpoint/2010/main" val="3931130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4171F-5E8B-4B22-B133-642B3BC8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007" y="34867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El balance de comprobación, concepto, formas de presentación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D7499-3668-4174-B4BB-CADDA0C3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26" y="2079057"/>
            <a:ext cx="9665689" cy="4344364"/>
          </a:xfrm>
        </p:spPr>
        <p:txBody>
          <a:bodyPr/>
          <a:lstStyle/>
          <a:p>
            <a:pPr algn="just"/>
            <a:r>
              <a:rPr lang="es-ES" sz="3600" dirty="0"/>
              <a:t>Un balance de comprobación es un instrumento financiero que se utiliza para visualizar la lista del total de los débitos y de los créditos de las cuentas, junto al saldo de cada una de ellas (ya sea deudor o acreedor). De esta forma, permite establecer un resumen básico de un estado financiero</a:t>
            </a:r>
            <a:r>
              <a:rPr lang="es-ES" sz="1800" dirty="0"/>
              <a:t>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4173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B86248-39FD-419D-A0FF-D21FE7C2F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3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FB9B6-D05A-4384-9DF8-ECFE9BFF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6" y="1340077"/>
            <a:ext cx="11685070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ELABORACIÓN DE ESTADOS FINANCIEROS</a:t>
            </a:r>
            <a:br>
              <a:rPr lang="es-MX" dirty="0"/>
            </a:br>
            <a:r>
              <a:rPr lang="es-MX" dirty="0"/>
              <a:t>conceptos, objetivos, importancia y clases.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AEB2B-4267-4C57-8D0D-E4A0B3B5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860" y="3590945"/>
            <a:ext cx="8366279" cy="2684727"/>
          </a:xfrm>
        </p:spPr>
        <p:txBody>
          <a:bodyPr>
            <a:normAutofit/>
          </a:bodyPr>
          <a:lstStyle/>
          <a:p>
            <a:r>
              <a:rPr lang="es-MX" sz="2800" dirty="0"/>
              <a:t>BALANCE GENERAL-CUENTAS DE ACTIVO, PASIVO Y PATRIMONIO</a:t>
            </a:r>
          </a:p>
          <a:p>
            <a:r>
              <a:rPr lang="es-MX" sz="2800" dirty="0"/>
              <a:t>ESTADO DE RESULTADOS-CUENTAS DE INGRESOS Y GASTOS-RESULTADOS</a:t>
            </a:r>
            <a:endParaRPr lang="es-419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4072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0452E-B825-47C5-9136-B6D325FE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270" y="378033"/>
            <a:ext cx="8337403" cy="1441143"/>
          </a:xfrm>
        </p:spPr>
        <p:txBody>
          <a:bodyPr/>
          <a:lstStyle/>
          <a:p>
            <a:r>
              <a:rPr lang="es-MX" dirty="0"/>
              <a:t>El Balance General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1AB8D-941A-4E1C-BD9E-3B878B83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19" y="1819176"/>
            <a:ext cx="10982425" cy="475488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4000" dirty="0"/>
              <a:t>El balance general,  o estado de situación patrimonial es un informe financiero contable que refleja la situación de una empresa en un momento determinado.</a:t>
            </a:r>
          </a:p>
          <a:p>
            <a:pPr algn="just"/>
            <a:r>
              <a:rPr lang="es-MX" sz="4000" dirty="0"/>
              <a:t>El estado de situación financiera se estructura a través de tres conceptos patrimoniales, el activo, el pasivo y el patrimonio neto, desarrollados cada uno de ellos en grupos de cuentas que representan los diferentes elementos patrimoniales.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80132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E0688E-9385-46C2-8440-D4FAF620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94" y="0"/>
            <a:ext cx="9153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CA582-6C47-422E-B221-F6E8444E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394636"/>
            <a:ext cx="10776284" cy="578232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4000" b="1" dirty="0"/>
              <a:t>Contabilidad de Gestión (o Contabilidad Administrativa)</a:t>
            </a:r>
            <a:r>
              <a:rPr lang="es-MX" sz="400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000" b="1" dirty="0"/>
              <a:t>Propósito</a:t>
            </a:r>
            <a:r>
              <a:rPr lang="es-MX" sz="4000" dirty="0"/>
              <a:t>: Proporcionar información para la toma de decisiones internas de la empresa.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000" b="1" dirty="0"/>
              <a:t>Características</a:t>
            </a:r>
            <a:r>
              <a:rPr lang="es-MX" sz="40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3600" dirty="0"/>
              <a:t>Análisis de costos, presupuestos y pronósticos financieros.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3600" dirty="0"/>
              <a:t>Evaluación de la eficiencia operativa y la rentabilidad de proyectos.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000" b="1" dirty="0"/>
              <a:t>Ejemplo</a:t>
            </a:r>
            <a:r>
              <a:rPr lang="es-MX" sz="4000" dirty="0"/>
              <a:t>: Preparación de un presupuesto anual para la planificación financiera interna.</a:t>
            </a: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10884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4C605-BD3D-485E-8DDF-8CC908FF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13" y="300548"/>
            <a:ext cx="9885145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El Balance o estado de pérdidas y Ganancias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EB974-E34E-42D8-B94E-46CF1019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89269"/>
            <a:ext cx="10164278" cy="463239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3600" dirty="0"/>
              <a:t>El estado de resultado o estado de pérdidas y ganancias es un documento contable que muestra detalladamente y ordenadamente la utilidad o perdida del ejercicio.</a:t>
            </a:r>
          </a:p>
          <a:p>
            <a:pPr algn="just"/>
            <a:r>
              <a:rPr lang="es-MX" sz="3600" dirty="0"/>
              <a:t>La primera parte consiste en analizar todos los elementos que entran en la compra-venta de mercancía hasta determinar la utilidad o pérdida del ejercicio en ventas. Esto quiere decir la diferencia entre el precio de costo y de venta de las mercancías vendidas.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22651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C1A58E-CAEA-4E9C-93C9-59395D2D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3" y="0"/>
            <a:ext cx="9064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0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79B0-FAE2-4A4A-A2C7-DE7FC51B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QUE ES IVA</a:t>
            </a:r>
            <a:br>
              <a:rPr lang="es-MX" dirty="0"/>
            </a:br>
            <a:r>
              <a:rPr lang="es-MX" dirty="0"/>
              <a:t>(IMPUESTO AL VALOR AGREGADO) 12%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96485-3E85-4BC9-87AF-6E3372EB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02" y="2422919"/>
            <a:ext cx="10818795" cy="40452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800" dirty="0"/>
              <a:t>(I.V.A) posee un inteligente sistema de recaudación para es Estado mediante el S.R.I.</a:t>
            </a:r>
          </a:p>
          <a:p>
            <a:pPr algn="just"/>
            <a:r>
              <a:rPr lang="es-MX" sz="2800" dirty="0"/>
              <a:t>Todos los bienes que son transformados de su estado natural, los bienes que estén destinados a la comercialización y los servicios que generen utilidad.</a:t>
            </a:r>
          </a:p>
          <a:p>
            <a:pPr algn="just"/>
            <a:r>
              <a:rPr lang="es-MX" sz="2800" dirty="0"/>
              <a:t>Esta tarifa del 12% generalmente se aplica al impuesto al valor agregado (IVA) o al impuesto sobre bienes y servicios en algunos países. El IVA es un impuesto que se añade al precio de la mayoría de bienes y servicios en cada etapa de la cadena de producción o distribución, y luego es pagado por el consumidor final. </a:t>
            </a:r>
          </a:p>
          <a:p>
            <a:pPr algn="just"/>
            <a:r>
              <a:rPr lang="es-MX" sz="2800" dirty="0"/>
              <a:t>Los bienes y servicios que se gravan con una tarifa del 12% implicarían que, al comprar esos bienes o servicios, se agregará un 12% adicional al precio original.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50140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45F4D9-1266-4310-85C9-AFFF5C05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655" y="693019"/>
            <a:ext cx="10125777" cy="5823283"/>
          </a:xfrm>
        </p:spPr>
        <p:txBody>
          <a:bodyPr>
            <a:normAutofit/>
          </a:bodyPr>
          <a:lstStyle/>
          <a:p>
            <a:pPr algn="just"/>
            <a:r>
              <a:rPr lang="es-MX" sz="2400" u="sng" dirty="0">
                <a:solidFill>
                  <a:srgbClr val="FF0000"/>
                </a:solidFill>
              </a:rPr>
              <a:t>Ejemplos de bienes y servicios que pueden estar gravados con una tarifa del 12% incluyen:</a:t>
            </a:r>
          </a:p>
          <a:p>
            <a:pPr algn="just"/>
            <a:r>
              <a:rPr lang="es-MX" sz="2400" dirty="0"/>
              <a:t>Productos de consumo general como alimentos procesados, productos de limpieza, utensilios de cocina, etc.</a:t>
            </a:r>
          </a:p>
          <a:p>
            <a:pPr algn="just"/>
            <a:r>
              <a:rPr lang="es-MX" sz="2400" dirty="0"/>
              <a:t>Servicios profesionales como servicios médicos (si realiza una actividad distinta que no es atender pacientes, por ejemplo, venta de productos, venta de lentes, conferencias, renta de equipo)  , servicios de abogados, servicios de consultoría, etc.</a:t>
            </a:r>
          </a:p>
          <a:p>
            <a:pPr algn="just"/>
            <a:r>
              <a:rPr lang="es-MX" sz="2400" dirty="0"/>
              <a:t>Algunos electrodomésticos y dispositivos electrónicos, ropa, calzado, electrodomésticos, </a:t>
            </a:r>
            <a:r>
              <a:rPr lang="es-MX" sz="2400" dirty="0" err="1"/>
              <a:t>etc</a:t>
            </a:r>
            <a:endParaRPr lang="es-MX" sz="2400" dirty="0"/>
          </a:p>
          <a:p>
            <a:pPr algn="just"/>
            <a:r>
              <a:rPr lang="es-MX" sz="2400" dirty="0"/>
              <a:t>Transporte público y servicios de transporte (Los de transporte nacional terrestre y acuático de pasajeros y carga, así como los de transporte internacional de carga y el transporte de carga nacional aéreo desde, hacia y en la provincia de Galápagos)</a:t>
            </a:r>
          </a:p>
          <a:p>
            <a:pPr algn="just"/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2000855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95E5B6-943B-4C94-9A81-861B7E5F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625642"/>
            <a:ext cx="11165305" cy="58810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800" b="1" u="sng" dirty="0">
                <a:solidFill>
                  <a:srgbClr val="FF0000"/>
                </a:solidFill>
              </a:rPr>
              <a:t>Se encuentran gravados con tarifa cero los siguientes servicios:</a:t>
            </a:r>
          </a:p>
          <a:p>
            <a:pPr algn="just"/>
            <a:r>
              <a:rPr lang="es-MX" sz="2800" dirty="0"/>
              <a:t>Todos los productos que no son tratados, es decir, de origen natural. </a:t>
            </a:r>
          </a:p>
          <a:p>
            <a:pPr algn="just"/>
            <a:r>
              <a:rPr lang="es-MX" sz="2800" dirty="0"/>
              <a:t> 1.- Los de transporte nacional terrestre y acuático de pasajeros y carga, así como los de transporte internacional de carga y el transporte de carga nacional aéreo desde, hacia y en la provincia de Galápagos. Incluye también el transporte de petróleo crudo y de gas natural por oleoductos y gasoductos; </a:t>
            </a:r>
          </a:p>
          <a:p>
            <a:pPr algn="just"/>
            <a:r>
              <a:rPr lang="es-MX" sz="2800" dirty="0"/>
              <a:t>2.- Los de salud, incluyendo los de medicina prepagada y los servicios de fabricación de medicamentos;</a:t>
            </a:r>
          </a:p>
          <a:p>
            <a:pPr algn="just"/>
            <a:r>
              <a:rPr lang="es-MX" sz="2800" dirty="0"/>
              <a:t> 3.- Los de alquiler o arrendamiento de inmuebles destinados, exclusivamente, para vivienda, en las condiciones que se establezca en el reglamento; </a:t>
            </a:r>
          </a:p>
          <a:p>
            <a:pPr algn="just"/>
            <a:r>
              <a:rPr lang="es-MX" sz="2800" dirty="0"/>
              <a:t>4.- Los servicios públicos de energía eléctrica, agua potable, alcantarillado, los de recolección de basura; y, de riego y drenaje previstos en la Ley Orgánica de Recursos Hídricos, Usos y Aprovechamiento del Agua;</a:t>
            </a:r>
          </a:p>
          <a:p>
            <a:pPr algn="just"/>
            <a:r>
              <a:rPr lang="es-MX" sz="2800" dirty="0"/>
              <a:t> 5.- Los de educación en todos los niveles; </a:t>
            </a:r>
          </a:p>
          <a:p>
            <a:pPr marL="0" indent="0" algn="just">
              <a:buNone/>
            </a:pPr>
            <a:r>
              <a:rPr lang="es-MX" sz="2800" dirty="0"/>
              <a:t>Esto significa que, aunque se vendan o proporcionen estos bienes o servicios, no se agrega ningún impuesto adicional al precio original.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96845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4FDF8-2DDE-4071-A598-6F893BD8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7" y="789271"/>
            <a:ext cx="10674417" cy="55730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Los de guarderías infantiles y de hogares de ancianos;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7.- Los religiosos;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8.- Los servicios artísticos y culturales de acuerdo con la lista que, mediante Decreto, establezca anualmente el presidente de la República.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9.- Los funerarios;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10.- Los administrativos prestados por el Estado y las entidades del sector público por lo que se deba pagar un precio o una tasa tales como los servicios que presta el Registro Civil, otorgamiento de licencias, registros, permisos y otros;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11.- Los espectáculos públicos; </a:t>
            </a: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6233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9F328-D8CB-4C51-BF14-9C65917C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-57752"/>
            <a:ext cx="10068025" cy="904775"/>
          </a:xfrm>
        </p:spPr>
        <p:txBody>
          <a:bodyPr>
            <a:normAutofit fontScale="90000"/>
          </a:bodyPr>
          <a:lstStyle/>
          <a:p>
            <a:r>
              <a:rPr lang="es-MX" sz="2200" dirty="0"/>
              <a:t>ANÁLISIS FACTURA COMERCIAL</a:t>
            </a:r>
            <a:br>
              <a:rPr lang="es-MX" sz="2200" dirty="0"/>
            </a:br>
            <a:r>
              <a:rPr lang="es-MX" sz="2200" dirty="0"/>
              <a:t>EMPRESA LOS PILAS COM-C</a:t>
            </a:r>
            <a:br>
              <a:rPr lang="es-MX" dirty="0"/>
            </a:br>
            <a:r>
              <a:rPr lang="es-MX" sz="1600" dirty="0"/>
              <a:t>Actividad económica compra-venta de producto primera necesidad</a:t>
            </a:r>
            <a:endParaRPr lang="es-419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9C6B857-75C2-4C58-A7DC-8C2F6CF93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55671"/>
              </p:ext>
            </p:extLst>
          </p:nvPr>
        </p:nvGraphicFramePr>
        <p:xfrm>
          <a:off x="1711157" y="1563557"/>
          <a:ext cx="8128000" cy="529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915">
                  <a:extLst>
                    <a:ext uri="{9D8B030D-6E8A-4147-A177-3AD203B41FA5}">
                      <a16:colId xmlns:a16="http://schemas.microsoft.com/office/drawing/2014/main" val="119646884"/>
                    </a:ext>
                  </a:extLst>
                </a:gridCol>
                <a:gridCol w="3157085">
                  <a:extLst>
                    <a:ext uri="{9D8B030D-6E8A-4147-A177-3AD203B41FA5}">
                      <a16:colId xmlns:a16="http://schemas.microsoft.com/office/drawing/2014/main" val="15518409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354697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20781"/>
                    </a:ext>
                  </a:extLst>
                </a:gridCol>
              </a:tblGrid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798"/>
                  </a:ext>
                </a:extLst>
              </a:tr>
              <a:tr h="868402">
                <a:tc>
                  <a:txBody>
                    <a:bodyPr/>
                    <a:lstStyle/>
                    <a:p>
                      <a:r>
                        <a:rPr lang="es-MX" dirty="0"/>
                        <a:t>c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21570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CANTIDAD</a:t>
                      </a:r>
                      <a:endParaRPr lang="es-419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DETALLE</a:t>
                      </a:r>
                      <a:endParaRPr lang="es-419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PRECIO </a:t>
                      </a:r>
                      <a:endParaRPr lang="es-MX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UNITARIO</a:t>
                      </a:r>
                      <a:endParaRPr lang="es-419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PRECIO</a:t>
                      </a:r>
                    </a:p>
                    <a:p>
                      <a:pPr algn="ctr"/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TOTAL</a:t>
                      </a:r>
                      <a:endParaRPr lang="es-419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81564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83676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77480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08708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SUBTOTAL</a:t>
                      </a:r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46161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SUBTOTAL 0%</a:t>
                      </a:r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41400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SUBTOTAL 12%</a:t>
                      </a:r>
                      <a:endParaRPr lang="es-419" sz="1200" dirty="0"/>
                    </a:p>
                    <a:p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21899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TOTAL DESCUENTO</a:t>
                      </a:r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78884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IVA 12%</a:t>
                      </a:r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078855"/>
                  </a:ext>
                </a:extLst>
              </a:tr>
              <a:tr h="37806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VALOR TOTAL FACTURA</a:t>
                      </a:r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7787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B163857-F538-4982-B71D-7A5BF0086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12132"/>
              </p:ext>
            </p:extLst>
          </p:nvPr>
        </p:nvGraphicFramePr>
        <p:xfrm>
          <a:off x="1711157" y="847023"/>
          <a:ext cx="8128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39904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899975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EMPRESA COMERCIAL “LOS MIMADOS DEL C”</a:t>
                      </a:r>
                    </a:p>
                    <a:p>
                      <a:pPr algn="ctr"/>
                      <a:r>
                        <a:rPr lang="es-MX" dirty="0"/>
                        <a:t>RUC 0603087968001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AV. Los Shyris y Atahualpa s/n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Autorización </a:t>
                      </a:r>
                      <a:r>
                        <a:rPr lang="es-419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113262785414                  </a:t>
                      </a:r>
                      <a:r>
                        <a:rPr lang="es-419" sz="1800" b="0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Obligado </a:t>
                      </a:r>
                      <a:r>
                        <a:rPr lang="es-419" sz="1800" b="0" i="1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allevar</a:t>
                      </a:r>
                      <a:r>
                        <a:rPr lang="es-419" sz="1800" b="0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Contabilidad</a:t>
                      </a:r>
                      <a:endParaRPr lang="es-419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1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Razón Social: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Dirección: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94421"/>
                  </a:ext>
                </a:extLst>
              </a:tr>
              <a:tr h="274855">
                <a:tc>
                  <a:txBody>
                    <a:bodyPr/>
                    <a:lstStyle/>
                    <a:p>
                      <a:r>
                        <a:rPr lang="es-MX" dirty="0"/>
                        <a:t>Nombres y Apellidos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# Guía de Remisión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9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24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B8DC1-481F-4E57-94C0-5FF550B9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Asiento prototipo cuando ala empresa genera pérdidas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4A5EE-6F0D-4606-9710-94A657B1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" y="2638044"/>
            <a:ext cx="11184555" cy="3101983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dirty="0"/>
              <a:t>PÉRDIDA DEL PRESENTE EJERCICIO 	</a:t>
            </a:r>
            <a:r>
              <a:rPr lang="es-MX" sz="2800" dirty="0"/>
              <a:t>	 xxxxxxxxxx</a:t>
            </a:r>
          </a:p>
          <a:p>
            <a:pPr marL="0" indent="0">
              <a:buNone/>
            </a:pPr>
            <a:r>
              <a:rPr lang="es-MX" dirty="0"/>
              <a:t>		 PÉRDIDAS Y GANANCIAS                                 XXXXXXXXX	            	</a:t>
            </a:r>
            <a:endParaRPr lang="es-MX" sz="2800" dirty="0"/>
          </a:p>
          <a:p>
            <a:pPr marL="0" indent="0">
              <a:buNone/>
            </a:pPr>
            <a:r>
              <a:rPr lang="es-MX" dirty="0"/>
              <a:t>P/R la pérdida del presente ejercicio</a:t>
            </a:r>
          </a:p>
          <a:p>
            <a:endParaRPr lang="es-MX" dirty="0"/>
          </a:p>
          <a:p>
            <a:endParaRPr lang="es-MX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100828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B4D12-04FF-4E5B-BFF7-4F6EE0A0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Asiento prototipo cuando ala empresa genera UTILIDAD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A049B7-40B3-436C-87B7-B7C3039AF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9571"/>
            <a:ext cx="10515600" cy="3593593"/>
          </a:xfrm>
        </p:spPr>
        <p:txBody>
          <a:bodyPr/>
          <a:lstStyle/>
          <a:p>
            <a:pPr marL="0" indent="0">
              <a:buNone/>
            </a:pPr>
            <a:r>
              <a:rPr lang="es-MX" sz="3200" dirty="0"/>
              <a:t>PÉRDIDAS Y GANANCIAS		 xxxxxxxxxx</a:t>
            </a:r>
          </a:p>
          <a:p>
            <a:pPr marL="0" indent="0">
              <a:buNone/>
            </a:pPr>
            <a:r>
              <a:rPr lang="es-MX" sz="3200" dirty="0"/>
              <a:t>                UTILIDAD DEL PRESENTE EJERCICIO           XXXXXXXXX</a:t>
            </a:r>
          </a:p>
          <a:p>
            <a:pPr marL="0" indent="0">
              <a:buNone/>
            </a:pPr>
            <a:r>
              <a:rPr lang="es-MX" sz="3200" dirty="0"/>
              <a:t>	            	</a:t>
            </a:r>
          </a:p>
          <a:p>
            <a:r>
              <a:rPr lang="es-MX" sz="3200" dirty="0"/>
              <a:t>P/R la utilidad del presente ejercicio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92444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BC7C2-4690-4F85-B65E-A59148E7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5" y="587140"/>
            <a:ext cx="11357809" cy="1518145"/>
          </a:xfrm>
        </p:spPr>
        <p:txBody>
          <a:bodyPr>
            <a:normAutofit fontScale="90000"/>
          </a:bodyPr>
          <a:lstStyle/>
          <a:p>
            <a:r>
              <a:rPr lang="es-MX" dirty="0"/>
              <a:t>Asientos prototipo </a:t>
            </a:r>
            <a:br>
              <a:rPr lang="es-MX" dirty="0"/>
            </a:br>
            <a:r>
              <a:rPr lang="es-MX" dirty="0"/>
              <a:t>contabilidad por el sistema de cuenta múltiple</a:t>
            </a:r>
            <a:br>
              <a:rPr lang="es-MX" dirty="0"/>
            </a:b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CABE9-DA92-462F-93B7-1B32F4E4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2464067"/>
            <a:ext cx="11357810" cy="421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ASIENTO CONTABLE  VENTAS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/>
              <a:t>________________  x  __________________</a:t>
            </a:r>
          </a:p>
          <a:p>
            <a:pPr lvl="4"/>
            <a:endParaRPr lang="es-MX" sz="2200" dirty="0"/>
          </a:p>
          <a:p>
            <a:pPr marL="0" indent="0">
              <a:buNone/>
            </a:pPr>
            <a:r>
              <a:rPr lang="es-MX" dirty="0"/>
              <a:t>Caja, Bancos, Clientes                                        XXXX</a:t>
            </a:r>
          </a:p>
          <a:p>
            <a:pPr marL="0" indent="0">
              <a:buNone/>
            </a:pPr>
            <a:r>
              <a:rPr lang="es-MX" dirty="0"/>
              <a:t>	    Ventas                                                                  XXXX</a:t>
            </a:r>
          </a:p>
          <a:p>
            <a:pPr marL="0" indent="0">
              <a:buNone/>
            </a:pPr>
            <a:r>
              <a:rPr lang="es-MX" dirty="0"/>
              <a:t>                IVA Cobrado o IVA en ventas                                                    XXXX</a:t>
            </a:r>
          </a:p>
          <a:p>
            <a:pPr marL="0" indent="0">
              <a:buNone/>
            </a:pPr>
            <a:r>
              <a:rPr lang="es-MX" dirty="0"/>
              <a:t>Para registrar la venta de mercaderías.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592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95A9C9-1F7B-42C1-8925-3CB2B27AC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" y="365760"/>
            <a:ext cx="10901413" cy="5811203"/>
          </a:xfrm>
        </p:spPr>
        <p:txBody>
          <a:bodyPr/>
          <a:lstStyle/>
          <a:p>
            <a:r>
              <a:rPr lang="es-MX" sz="4400" b="1" dirty="0"/>
              <a:t>Contabilidad de Costos</a:t>
            </a:r>
            <a:r>
              <a:rPr lang="es-MX" sz="4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Propósito</a:t>
            </a:r>
            <a:r>
              <a:rPr lang="es-MX" sz="4400" dirty="0"/>
              <a:t>: Determinar el costo de producción de bienes o servicios.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Características</a:t>
            </a:r>
            <a:r>
              <a:rPr lang="es-MX" sz="4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4000" dirty="0"/>
              <a:t>Cálculo y control de costos directos e indirectos.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4000" dirty="0"/>
              <a:t>Análisis de costos fijos y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Ejemplo</a:t>
            </a:r>
            <a:r>
              <a:rPr lang="es-MX" sz="4400" dirty="0"/>
              <a:t>: Cálculo del costo unitario de producción de un producto.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84975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03F81-6AD5-4B19-8510-CCE267B6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72" y="442762"/>
            <a:ext cx="11146054" cy="5297265"/>
          </a:xfrm>
        </p:spPr>
        <p:txBody>
          <a:bodyPr>
            <a:normAutofit/>
          </a:bodyPr>
          <a:lstStyle/>
          <a:p>
            <a:r>
              <a:rPr lang="es-MX" sz="2400" dirty="0"/>
              <a:t>ASIENTO CONTABLE  DEVOLUCIÓN EN VENTAS</a:t>
            </a:r>
          </a:p>
          <a:p>
            <a:r>
              <a:rPr lang="es-MX" sz="3200" dirty="0"/>
              <a:t>______________    x   ____________</a:t>
            </a:r>
          </a:p>
          <a:p>
            <a:endParaRPr lang="es-MX" sz="4000" dirty="0"/>
          </a:p>
          <a:p>
            <a:r>
              <a:rPr lang="es-MX" sz="4000" dirty="0"/>
              <a:t>Devolución en Ventas                               XXXX                </a:t>
            </a:r>
          </a:p>
          <a:p>
            <a:r>
              <a:rPr lang="es-MX" sz="4000" dirty="0"/>
              <a:t>IVA Cobrado                                                XXXX</a:t>
            </a:r>
          </a:p>
          <a:p>
            <a:r>
              <a:rPr lang="es-MX" sz="4000" dirty="0"/>
              <a:t>                       Caja                                                     XXXX</a:t>
            </a:r>
          </a:p>
          <a:p>
            <a:r>
              <a:rPr lang="es-MX" sz="4000" dirty="0"/>
              <a:t>Para registrar la devolución de mercaderías vendidas.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52389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6EE87-16B2-4831-B694-4909398D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72" y="818147"/>
            <a:ext cx="10780294" cy="5313145"/>
          </a:xfrm>
        </p:spPr>
        <p:txBody>
          <a:bodyPr>
            <a:normAutofit/>
          </a:bodyPr>
          <a:lstStyle/>
          <a:p>
            <a:r>
              <a:rPr lang="es-MX" sz="2800" dirty="0"/>
              <a:t>ASIENTO CONTABLE  VENTAS CON DESCUENTO</a:t>
            </a:r>
          </a:p>
          <a:p>
            <a:r>
              <a:rPr lang="es-MX" sz="2800" dirty="0"/>
              <a:t>___________  x  ______________</a:t>
            </a:r>
          </a:p>
          <a:p>
            <a:endParaRPr lang="es-MX" sz="2800" dirty="0"/>
          </a:p>
          <a:p>
            <a:r>
              <a:rPr lang="es-MX" sz="2800" dirty="0"/>
              <a:t>Caja, Bancos, Clientes                                      XXXX</a:t>
            </a:r>
          </a:p>
          <a:p>
            <a:r>
              <a:rPr lang="es-MX" sz="2800" dirty="0"/>
              <a:t>Descuento en Ventas                                       XXXX</a:t>
            </a:r>
          </a:p>
          <a:p>
            <a:r>
              <a:rPr lang="es-MX" sz="2800" dirty="0"/>
              <a:t>                Ventas                                                            XXXX</a:t>
            </a:r>
          </a:p>
          <a:p>
            <a:r>
              <a:rPr lang="es-MX" sz="2800" dirty="0"/>
              <a:t>                IVA Cobrado                                                   XXXX</a:t>
            </a:r>
          </a:p>
          <a:p>
            <a:r>
              <a:rPr lang="es-MX" sz="2800" dirty="0"/>
              <a:t>Para registrar la venta de mercaderías con descuento.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49794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03CE0-7CB9-47C5-9314-A616AB0C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035" y="1078030"/>
            <a:ext cx="10664790" cy="529389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ASIENTO CONTABLE COMPRAS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  x  _________________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Compras                                                        XXXX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 Pagado                                                     XXXX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         Caja, Bancos, proveedores                            XXXX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Para registrar la compra de mercaderías.</a:t>
            </a:r>
            <a:endParaRPr lang="es-419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23443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7E8DC-9FC1-4608-B776-BE80D140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9" y="587141"/>
            <a:ext cx="10770669" cy="5611527"/>
          </a:xfrm>
        </p:spPr>
        <p:txBody>
          <a:bodyPr>
            <a:normAutofit/>
          </a:bodyPr>
          <a:lstStyle/>
          <a:p>
            <a:r>
              <a:rPr lang="es-MX" sz="2800" dirty="0"/>
              <a:t>ASIENTO CONTABLE  DEVOLUCION  EN COMPRAS</a:t>
            </a:r>
          </a:p>
          <a:p>
            <a:endParaRPr lang="es-MX" sz="2800" dirty="0"/>
          </a:p>
          <a:p>
            <a:r>
              <a:rPr lang="es-MX" sz="2800" dirty="0"/>
              <a:t>_________________  x  ____________________</a:t>
            </a:r>
          </a:p>
          <a:p>
            <a:endParaRPr lang="es-MX" sz="2800" dirty="0"/>
          </a:p>
          <a:p>
            <a:r>
              <a:rPr lang="es-MX" sz="2800" dirty="0"/>
              <a:t>Caja, Bancos, Proveedores                                     XXXX</a:t>
            </a:r>
          </a:p>
          <a:p>
            <a:r>
              <a:rPr lang="es-MX" sz="2800" dirty="0"/>
              <a:t>                     Devolución en compras                                 XXXX</a:t>
            </a:r>
          </a:p>
          <a:p>
            <a:r>
              <a:rPr lang="es-MX" sz="2800" dirty="0"/>
              <a:t>                      IVA Pagado</a:t>
            </a:r>
          </a:p>
          <a:p>
            <a:r>
              <a:rPr lang="es-MX" sz="2800" dirty="0"/>
              <a:t> Para registrar la devolución de mercaderías comprada.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51413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5AAAC-9EE4-4291-9343-6197BDAF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25" y="904775"/>
            <a:ext cx="10539662" cy="5139889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ASIENTO CONTABLE COMPRA CON DESCUENTO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_________________  x  _____________________</a:t>
            </a:r>
          </a:p>
          <a:p>
            <a:pPr algn="just"/>
            <a:endParaRPr lang="es-MX" sz="2800" dirty="0"/>
          </a:p>
          <a:p>
            <a:pPr marL="0" indent="0" algn="just">
              <a:buNone/>
            </a:pPr>
            <a:r>
              <a:rPr lang="es-MX" sz="2800" dirty="0"/>
              <a:t>Compras                                                             XXXX</a:t>
            </a:r>
          </a:p>
          <a:p>
            <a:pPr marL="0" indent="0" algn="just">
              <a:buNone/>
            </a:pPr>
            <a:r>
              <a:rPr lang="es-MX" sz="2800" dirty="0"/>
              <a:t>IVA Pagado                                                         XXXX</a:t>
            </a:r>
          </a:p>
          <a:p>
            <a:pPr marL="0" indent="0" algn="just">
              <a:buNone/>
            </a:pPr>
            <a:r>
              <a:rPr lang="es-MX" sz="2800" dirty="0"/>
              <a:t>           Caja, Bancos, Proveedores                                         XXXX</a:t>
            </a:r>
          </a:p>
          <a:p>
            <a:pPr marL="457200" lvl="2" indent="0" algn="just">
              <a:buNone/>
            </a:pPr>
            <a:r>
              <a:rPr lang="es-MX" sz="2600" dirty="0"/>
              <a:t>       Descuento en Compras                                              XXXX</a:t>
            </a:r>
          </a:p>
          <a:p>
            <a:pPr algn="just"/>
            <a:r>
              <a:rPr lang="es-MX" sz="2800" dirty="0"/>
              <a:t> Para registrar la compra de mercaderías con descuento.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56378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5161C-D8D5-492B-B77F-7118669F8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71" y="1068404"/>
            <a:ext cx="10799545" cy="5390148"/>
          </a:xfrm>
        </p:spPr>
        <p:txBody>
          <a:bodyPr/>
          <a:lstStyle/>
          <a:p>
            <a:r>
              <a:rPr lang="es-MX" sz="3200" dirty="0"/>
              <a:t>ASIENTO CONTABLE TRANSPORTE EN COMPRAS</a:t>
            </a:r>
          </a:p>
          <a:p>
            <a:endParaRPr lang="es-MX" sz="3200" dirty="0"/>
          </a:p>
          <a:p>
            <a:r>
              <a:rPr lang="es-MX" sz="3200" dirty="0"/>
              <a:t>_____________________  x  __________________</a:t>
            </a:r>
          </a:p>
          <a:p>
            <a:endParaRPr lang="es-MX" sz="3200" dirty="0"/>
          </a:p>
          <a:p>
            <a:r>
              <a:rPr lang="es-MX" sz="3200" dirty="0"/>
              <a:t>Transporte en Compras                                 XXXX</a:t>
            </a:r>
          </a:p>
          <a:p>
            <a:r>
              <a:rPr lang="es-MX" sz="3200" dirty="0"/>
              <a:t>        Caja, Bancos                                                    XXXX </a:t>
            </a:r>
          </a:p>
          <a:p>
            <a:r>
              <a:rPr lang="es-MX" sz="3200" dirty="0"/>
              <a:t>Para registrar el pago de transporte para el traslado de  mercadería</a:t>
            </a:r>
            <a:r>
              <a:rPr lang="es-MX" dirty="0"/>
              <a:t>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13352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51581-105F-4B47-B053-04311F60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88" y="202131"/>
            <a:ext cx="8950211" cy="6015789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COSTO DE VENTAS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Cuenta de naturaleza deudora, en este sistema no es considerada cuenta de movimiento en el proceso, se la utiliza como cuenta puente para determinar la pérdida o la utilidad bruta en ventas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87070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C0FAB-0A5C-440B-BAF0-F8061B25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67" y="789993"/>
            <a:ext cx="11531065" cy="588994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CALCULO DEL COSTO DE VENTAS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Inventario Inicial                                                                    10.000</a:t>
            </a:r>
          </a:p>
          <a:p>
            <a:pPr marL="0" indent="0">
              <a:buNone/>
            </a:pPr>
            <a:r>
              <a:rPr lang="es-MX" dirty="0"/>
              <a:t>(+) Compras netas                                                              +  </a:t>
            </a:r>
            <a:r>
              <a:rPr lang="es-MX" dirty="0">
                <a:highlight>
                  <a:srgbClr val="FFFF00"/>
                </a:highlight>
              </a:rPr>
              <a:t>61.500</a:t>
            </a:r>
          </a:p>
          <a:p>
            <a:pPr marL="0" indent="0">
              <a:buNone/>
            </a:pPr>
            <a:r>
              <a:rPr lang="es-MX" dirty="0">
                <a:highlight>
                  <a:srgbClr val="FFFF00"/>
                </a:highlight>
              </a:rPr>
              <a:t>(=) Compras Brutas                           = 60.000</a:t>
            </a:r>
          </a:p>
          <a:p>
            <a:pPr marL="0" indent="0">
              <a:buNone/>
            </a:pPr>
            <a:r>
              <a:rPr lang="es-MX" dirty="0">
                <a:highlight>
                  <a:srgbClr val="FFFF00"/>
                </a:highlight>
              </a:rPr>
              <a:t>(+) Transporte en Compras              +   3.000</a:t>
            </a:r>
          </a:p>
          <a:p>
            <a:pPr marL="0" indent="0">
              <a:buNone/>
            </a:pPr>
            <a:r>
              <a:rPr lang="es-MX" dirty="0">
                <a:highlight>
                  <a:srgbClr val="FFFF00"/>
                </a:highlight>
              </a:rPr>
              <a:t>(-) Devoluciones en Compras          -   (1.000)</a:t>
            </a:r>
          </a:p>
          <a:p>
            <a:pPr marL="0" indent="0">
              <a:buNone/>
            </a:pPr>
            <a:r>
              <a:rPr lang="es-MX" dirty="0">
                <a:highlight>
                  <a:srgbClr val="FFFF00"/>
                </a:highlight>
              </a:rPr>
              <a:t>(-) Descuentos en Compras             -     (500)</a:t>
            </a:r>
          </a:p>
          <a:p>
            <a:pPr marL="0" indent="0">
              <a:buNone/>
            </a:pPr>
            <a:r>
              <a:rPr lang="es-MX" dirty="0"/>
              <a:t>(=) Disponible para la ventas                                              =  71.500</a:t>
            </a:r>
          </a:p>
          <a:p>
            <a:pPr marL="0" indent="0">
              <a:buNone/>
            </a:pPr>
            <a:r>
              <a:rPr lang="es-MX" dirty="0"/>
              <a:t>(-) Inventario Final                                                                -   ( 8.000)</a:t>
            </a:r>
          </a:p>
          <a:p>
            <a:pPr marL="0" indent="0">
              <a:buNone/>
            </a:pPr>
            <a:r>
              <a:rPr lang="es-MX" dirty="0"/>
              <a:t> (=) Costo de ventas                                                             =    63.500</a:t>
            </a:r>
          </a:p>
          <a:p>
            <a:pPr marL="0" indent="0">
              <a:buNone/>
            </a:pPr>
            <a:r>
              <a:rPr lang="es-MX" dirty="0"/>
              <a:t>                      </a:t>
            </a:r>
          </a:p>
          <a:p>
            <a:endParaRPr lang="es-MX" dirty="0"/>
          </a:p>
          <a:p>
            <a:endParaRPr lang="es-MX" dirty="0"/>
          </a:p>
          <a:p>
            <a:endParaRPr lang="es-419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C1D87A-CA55-4F67-BE88-7F48C535277E}"/>
              </a:ext>
            </a:extLst>
          </p:cNvPr>
          <p:cNvCxnSpPr/>
          <p:nvPr/>
        </p:nvCxnSpPr>
        <p:spPr>
          <a:xfrm>
            <a:off x="8834388" y="5447898"/>
            <a:ext cx="972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9B11997-1AF9-4A3B-92C9-2901AC17E2A2}"/>
              </a:ext>
            </a:extLst>
          </p:cNvPr>
          <p:cNvCxnSpPr/>
          <p:nvPr/>
        </p:nvCxnSpPr>
        <p:spPr>
          <a:xfrm>
            <a:off x="8526379" y="2693470"/>
            <a:ext cx="972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2E463E6-DC6B-4A92-A735-9966E1963029}"/>
              </a:ext>
            </a:extLst>
          </p:cNvPr>
          <p:cNvCxnSpPr/>
          <p:nvPr/>
        </p:nvCxnSpPr>
        <p:spPr>
          <a:xfrm>
            <a:off x="5908308" y="4511040"/>
            <a:ext cx="972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68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0D5D97-FE8E-4790-BCF1-9363D4B8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36" y="510140"/>
            <a:ext cx="8651828" cy="5229888"/>
          </a:xfrm>
        </p:spPr>
        <p:txBody>
          <a:bodyPr/>
          <a:lstStyle/>
          <a:p>
            <a:pPr marL="0" indent="0" algn="ctr">
              <a:buNone/>
            </a:pPr>
            <a:r>
              <a:rPr lang="es-MX" sz="3200" dirty="0"/>
              <a:t>CALCULO DE LAS VENTAS NETAS</a:t>
            </a:r>
          </a:p>
          <a:p>
            <a:endParaRPr lang="es-MX" sz="2800" dirty="0"/>
          </a:p>
          <a:p>
            <a:pPr marL="0" indent="0">
              <a:buNone/>
            </a:pPr>
            <a:r>
              <a:rPr lang="es-MX" sz="3600" dirty="0"/>
              <a:t>Ventas  Brutas                                  500.000  </a:t>
            </a:r>
          </a:p>
          <a:p>
            <a:pPr marL="0" indent="0">
              <a:buNone/>
            </a:pPr>
            <a:r>
              <a:rPr lang="es-MX" sz="3600" dirty="0"/>
              <a:t>(-) Devoluciones en Ventas             (10.000)</a:t>
            </a:r>
          </a:p>
          <a:p>
            <a:pPr marL="0" indent="0">
              <a:buNone/>
            </a:pPr>
            <a:r>
              <a:rPr lang="es-MX" sz="3600" dirty="0"/>
              <a:t>(-) Descuentos en Ventas                     (800)</a:t>
            </a:r>
          </a:p>
          <a:p>
            <a:pPr marL="0" indent="0">
              <a:buNone/>
            </a:pPr>
            <a:r>
              <a:rPr lang="es-MX" sz="3600" dirty="0"/>
              <a:t>(=) Ventas Netas                              489.200</a:t>
            </a:r>
          </a:p>
          <a:p>
            <a:endParaRPr lang="es-419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0198CE-660D-42EF-A4EF-EF80E362BBE8}"/>
              </a:ext>
            </a:extLst>
          </p:cNvPr>
          <p:cNvCxnSpPr/>
          <p:nvPr/>
        </p:nvCxnSpPr>
        <p:spPr>
          <a:xfrm>
            <a:off x="7767587" y="3429000"/>
            <a:ext cx="1389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92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B4B24-ADE9-48A9-867D-608EA112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32" y="0"/>
            <a:ext cx="10397208" cy="1188720"/>
          </a:xfrm>
        </p:spPr>
        <p:txBody>
          <a:bodyPr>
            <a:normAutofit fontScale="90000"/>
          </a:bodyPr>
          <a:lstStyle/>
          <a:p>
            <a:r>
              <a:rPr lang="es-MX" dirty="0"/>
              <a:t>DETERMINAR MI UTILIDAD BRUTA EN VENTAS Y LA UTILIDAD O PÉRDIDA EL PRESENTE EJERCICIO </a:t>
            </a:r>
            <a:endParaRPr lang="es-419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22DDE63-C05F-4506-90B7-D01CD38AD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58553"/>
              </p:ext>
            </p:extLst>
          </p:nvPr>
        </p:nvGraphicFramePr>
        <p:xfrm>
          <a:off x="1267912" y="1443789"/>
          <a:ext cx="8896367" cy="522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38">
                  <a:extLst>
                    <a:ext uri="{9D8B030D-6E8A-4147-A177-3AD203B41FA5}">
                      <a16:colId xmlns:a16="http://schemas.microsoft.com/office/drawing/2014/main" val="1711145430"/>
                    </a:ext>
                  </a:extLst>
                </a:gridCol>
                <a:gridCol w="3946745">
                  <a:extLst>
                    <a:ext uri="{9D8B030D-6E8A-4147-A177-3AD203B41FA5}">
                      <a16:colId xmlns:a16="http://schemas.microsoft.com/office/drawing/2014/main" val="3338975060"/>
                    </a:ext>
                  </a:extLst>
                </a:gridCol>
                <a:gridCol w="2224092">
                  <a:extLst>
                    <a:ext uri="{9D8B030D-6E8A-4147-A177-3AD203B41FA5}">
                      <a16:colId xmlns:a16="http://schemas.microsoft.com/office/drawing/2014/main" val="3581990572"/>
                    </a:ext>
                  </a:extLst>
                </a:gridCol>
                <a:gridCol w="2224092">
                  <a:extLst>
                    <a:ext uri="{9D8B030D-6E8A-4147-A177-3AD203B41FA5}">
                      <a16:colId xmlns:a16="http://schemas.microsoft.com/office/drawing/2014/main" val="3614211294"/>
                    </a:ext>
                  </a:extLst>
                </a:gridCol>
              </a:tblGrid>
              <a:tr h="379417">
                <a:tc>
                  <a:txBody>
                    <a:bodyPr/>
                    <a:lstStyle/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674591"/>
                  </a:ext>
                </a:extLst>
              </a:tr>
              <a:tr h="379417">
                <a:tc>
                  <a:txBody>
                    <a:bodyPr/>
                    <a:lstStyle/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VENTAS BRUTAS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489.200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296330"/>
                  </a:ext>
                </a:extLst>
              </a:tr>
              <a:tr h="379417">
                <a:tc>
                  <a:txBody>
                    <a:bodyPr/>
                    <a:lstStyle/>
                    <a:p>
                      <a:r>
                        <a:rPr lang="es-MX" sz="1400" dirty="0"/>
                        <a:t>(-)</a:t>
                      </a:r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COSTO DE VENTAS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( 63.500)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97830"/>
                  </a:ext>
                </a:extLst>
              </a:tr>
              <a:tr h="380647">
                <a:tc>
                  <a:txBody>
                    <a:bodyPr/>
                    <a:lstStyle/>
                    <a:p>
                      <a:r>
                        <a:rPr lang="es-MX" sz="1400" dirty="0"/>
                        <a:t>(=)</a:t>
                      </a:r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UTILIDAD BRUTA EN VENTAS</a:t>
                      </a:r>
                      <a:endParaRPr lang="es-419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419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 425.700</a:t>
                      </a:r>
                      <a:endParaRPr lang="es-419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59825"/>
                  </a:ext>
                </a:extLst>
              </a:tr>
              <a:tr h="539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(-)</a:t>
                      </a:r>
                      <a:endParaRPr lang="es-419" sz="1400" dirty="0"/>
                    </a:p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GASTOS ADMINISTRATIVOS</a:t>
                      </a:r>
                      <a:endParaRPr lang="es-419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(55.000)</a:t>
                      </a:r>
                      <a:endParaRPr lang="es-419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46499"/>
                  </a:ext>
                </a:extLst>
              </a:tr>
              <a:tr h="379417">
                <a:tc>
                  <a:txBody>
                    <a:bodyPr/>
                    <a:lstStyle/>
                    <a:p>
                      <a:endParaRPr lang="es-419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Sueldos y Salarios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25.000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64148"/>
                  </a:ext>
                </a:extLst>
              </a:tr>
              <a:tr h="348927">
                <a:tc>
                  <a:txBody>
                    <a:bodyPr/>
                    <a:lstStyle/>
                    <a:p>
                      <a:endParaRPr lang="es-419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Arriendos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                     </a:t>
                      </a:r>
                      <a:r>
                        <a:rPr lang="es-MX" sz="1600" u="sng" dirty="0"/>
                        <a:t>30.000</a:t>
                      </a:r>
                      <a:endParaRPr lang="es-419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4617"/>
                  </a:ext>
                </a:extLst>
              </a:tr>
              <a:tr h="539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(-)</a:t>
                      </a:r>
                      <a:endParaRPr lang="es-419" sz="1400" dirty="0"/>
                    </a:p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GASTOS DE VENTAS</a:t>
                      </a:r>
                      <a:endParaRPr lang="es-419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(12.000)</a:t>
                      </a:r>
                      <a:endParaRPr lang="es-419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96396"/>
                  </a:ext>
                </a:extLst>
              </a:tr>
              <a:tr h="379417">
                <a:tc>
                  <a:txBody>
                    <a:bodyPr/>
                    <a:lstStyle/>
                    <a:p>
                      <a:endParaRPr lang="es-419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Comisiones en ventas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u="sng" dirty="0"/>
                        <a:t>12.000</a:t>
                      </a:r>
                      <a:endParaRPr lang="es-419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51470"/>
                  </a:ext>
                </a:extLst>
              </a:tr>
              <a:tr h="539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(-)</a:t>
                      </a:r>
                      <a:endParaRPr lang="es-419" sz="1400" dirty="0"/>
                    </a:p>
                    <a:p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GASTOS FINANCIEROS</a:t>
                      </a:r>
                      <a:endParaRPr lang="es-419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/>
                        <a:t>(1.000)</a:t>
                      </a:r>
                      <a:endParaRPr lang="es-419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641767"/>
                  </a:ext>
                </a:extLst>
              </a:tr>
              <a:tr h="379417">
                <a:tc>
                  <a:txBody>
                    <a:bodyPr/>
                    <a:lstStyle/>
                    <a:p>
                      <a:endParaRPr lang="es-419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Interés y comisión bancaria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u="sng" dirty="0"/>
                        <a:t>1,000</a:t>
                      </a:r>
                      <a:endParaRPr lang="es-419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01594"/>
                  </a:ext>
                </a:extLst>
              </a:tr>
              <a:tr h="602691">
                <a:tc>
                  <a:txBody>
                    <a:bodyPr/>
                    <a:lstStyle/>
                    <a:p>
                      <a:r>
                        <a:rPr lang="es-MX" sz="1400" dirty="0"/>
                        <a:t>(=)</a:t>
                      </a:r>
                      <a:endParaRPr lang="es-419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UTILIDAD OPERACIONAL ANTES DE REPARTICIÓN UTILIDAD</a:t>
                      </a:r>
                      <a:endParaRPr lang="es-419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000" dirty="0"/>
                        <a:t>357.700</a:t>
                      </a:r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732643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CFD11CE-CEE7-41B9-979B-B7A29F3B4816}"/>
              </a:ext>
            </a:extLst>
          </p:cNvPr>
          <p:cNvCxnSpPr/>
          <p:nvPr/>
        </p:nvCxnSpPr>
        <p:spPr>
          <a:xfrm>
            <a:off x="7285739" y="6044664"/>
            <a:ext cx="17132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5D97BC-364B-48EB-A058-BF120AD6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71" y="490888"/>
            <a:ext cx="10603029" cy="5686075"/>
          </a:xfrm>
        </p:spPr>
        <p:txBody>
          <a:bodyPr>
            <a:normAutofit fontScale="92500"/>
          </a:bodyPr>
          <a:lstStyle/>
          <a:p>
            <a:r>
              <a:rPr lang="es-MX" sz="4400" b="1" dirty="0"/>
              <a:t>Contabilidad Fiscal (o Tributaria)</a:t>
            </a:r>
            <a:r>
              <a:rPr lang="es-MX" sz="4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Propósito</a:t>
            </a:r>
            <a:r>
              <a:rPr lang="es-MX" sz="4400" dirty="0"/>
              <a:t>: Cumplir con las obligaciones fiscales y tributarias de una entidad.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Características</a:t>
            </a:r>
            <a:r>
              <a:rPr lang="es-MX" sz="4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4000" dirty="0"/>
              <a:t>Cálculo y presentación de declaraciones de impuestos.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4000" dirty="0"/>
              <a:t>Cumplimiento de las leyes y regulaciones fiscales.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Ejemplo</a:t>
            </a:r>
            <a:r>
              <a:rPr lang="es-MX" sz="4400" dirty="0"/>
              <a:t>: Preparación de la declaración anual de impuestos de una empresa.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01184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A08A88A-0366-41F6-88BF-FED86F536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94136"/>
              </p:ext>
            </p:extLst>
          </p:nvPr>
        </p:nvGraphicFramePr>
        <p:xfrm>
          <a:off x="1078029" y="796489"/>
          <a:ext cx="9153624" cy="543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38">
                  <a:extLst>
                    <a:ext uri="{9D8B030D-6E8A-4147-A177-3AD203B41FA5}">
                      <a16:colId xmlns:a16="http://schemas.microsoft.com/office/drawing/2014/main" val="2838027470"/>
                    </a:ext>
                  </a:extLst>
                </a:gridCol>
                <a:gridCol w="5630778">
                  <a:extLst>
                    <a:ext uri="{9D8B030D-6E8A-4147-A177-3AD203B41FA5}">
                      <a16:colId xmlns:a16="http://schemas.microsoft.com/office/drawing/2014/main" val="336469864"/>
                    </a:ext>
                  </a:extLst>
                </a:gridCol>
                <a:gridCol w="3051208">
                  <a:extLst>
                    <a:ext uri="{9D8B030D-6E8A-4147-A177-3AD203B41FA5}">
                      <a16:colId xmlns:a16="http://schemas.microsoft.com/office/drawing/2014/main" val="3796019203"/>
                    </a:ext>
                  </a:extLst>
                </a:gridCol>
              </a:tblGrid>
              <a:tr h="75214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052452"/>
                  </a:ext>
                </a:extLst>
              </a:tr>
              <a:tr h="75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(=)</a:t>
                      </a:r>
                      <a:endParaRPr lang="es-419" sz="1800" dirty="0"/>
                    </a:p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UTILIDAD OPERACIONAL ANTES DE REPARTICIÓN UTILIDAD</a:t>
                      </a:r>
                      <a:endParaRPr lang="es-419" sz="1800" dirty="0"/>
                    </a:p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357.700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29342"/>
                  </a:ext>
                </a:extLst>
              </a:tr>
              <a:tr h="75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(-)</a:t>
                      </a:r>
                      <a:endParaRPr lang="es-419" sz="1800" dirty="0"/>
                    </a:p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15% REPARTICIÓN TRABAJADORES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(53.665)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449383"/>
                  </a:ext>
                </a:extLst>
              </a:tr>
              <a:tr h="75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(=)</a:t>
                      </a:r>
                      <a:endParaRPr lang="es-419" sz="1800" dirty="0"/>
                    </a:p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UTILIDAD ANTES DE IMPUESTOS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304.035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06002"/>
                  </a:ext>
                </a:extLst>
              </a:tr>
              <a:tr h="75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(-)</a:t>
                      </a:r>
                      <a:endParaRPr lang="es-419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25% IMPUESTO A LA RENTA POR PAGAR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/>
                        <a:t>(76.008,75)</a:t>
                      </a:r>
                      <a:endParaRPr lang="es-419" sz="2000" dirty="0"/>
                    </a:p>
                    <a:p>
                      <a:pPr algn="r"/>
                      <a:endParaRPr lang="es-419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18964"/>
                  </a:ext>
                </a:extLst>
              </a:tr>
              <a:tr h="752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(=)</a:t>
                      </a:r>
                      <a:endParaRPr lang="es-419" sz="1800" dirty="0"/>
                    </a:p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rgbClr val="FF0000"/>
                          </a:solidFill>
                        </a:rPr>
                        <a:t>UTILIDAD/PÉRDIDA DEL PRESENTE EJERCICIO</a:t>
                      </a:r>
                      <a:endParaRPr lang="es-419" sz="2000" dirty="0">
                        <a:solidFill>
                          <a:srgbClr val="FF0000"/>
                        </a:solidFill>
                      </a:endParaRPr>
                    </a:p>
                    <a:p>
                      <a:endParaRPr lang="es-419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rgbClr val="FF0000"/>
                          </a:solidFill>
                        </a:rPr>
                        <a:t>228.026,25</a:t>
                      </a:r>
                      <a:endParaRPr lang="es-419" sz="2000" dirty="0">
                        <a:solidFill>
                          <a:srgbClr val="FF0000"/>
                        </a:solidFill>
                      </a:endParaRPr>
                    </a:p>
                    <a:p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48597"/>
                  </a:ext>
                </a:extLst>
              </a:tr>
              <a:tr h="752146"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40770"/>
                  </a:ext>
                </a:extLst>
              </a:tr>
            </a:tbl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94F1213-C1FC-4C11-854B-DC3B481C1C28}"/>
              </a:ext>
            </a:extLst>
          </p:cNvPr>
          <p:cNvCxnSpPr/>
          <p:nvPr/>
        </p:nvCxnSpPr>
        <p:spPr>
          <a:xfrm>
            <a:off x="8778238" y="4591250"/>
            <a:ext cx="1453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352A7AA-A4E9-485F-91EB-A0C9A7CFF8EF}"/>
              </a:ext>
            </a:extLst>
          </p:cNvPr>
          <p:cNvCxnSpPr/>
          <p:nvPr/>
        </p:nvCxnSpPr>
        <p:spPr>
          <a:xfrm>
            <a:off x="8661131" y="2932496"/>
            <a:ext cx="1453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15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A5506-4E50-429F-8889-746FFEF8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1" y="964691"/>
            <a:ext cx="9027213" cy="5532361"/>
          </a:xfrm>
        </p:spPr>
        <p:txBody>
          <a:bodyPr/>
          <a:lstStyle/>
          <a:p>
            <a:pPr algn="ctr"/>
            <a:r>
              <a:rPr lang="es-MX" dirty="0"/>
              <a:t>PROPUESTA DE UN CASO PRÁCTICO</a:t>
            </a:r>
            <a:br>
              <a:rPr lang="es-MX" dirty="0"/>
            </a:br>
            <a:r>
              <a:rPr lang="es-MX" dirty="0"/>
              <a:t>EMPRESA COMERCIAL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57365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FB4C5-CC5C-407A-B3F5-4DF1986E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145" y="1638701"/>
            <a:ext cx="7729728" cy="1188720"/>
          </a:xfrm>
        </p:spPr>
        <p:txBody>
          <a:bodyPr>
            <a:normAutofit/>
          </a:bodyPr>
          <a:lstStyle/>
          <a:p>
            <a:r>
              <a:rPr lang="es-MX" sz="6600" dirty="0"/>
              <a:t>MUCHAS GRACIAS </a:t>
            </a:r>
            <a:endParaRPr lang="es-419" sz="6600" dirty="0"/>
          </a:p>
        </p:txBody>
      </p:sp>
    </p:spTree>
    <p:extLst>
      <p:ext uri="{BB962C8B-B14F-4D97-AF65-F5344CB8AC3E}">
        <p14:creationId xmlns:p14="http://schemas.microsoft.com/office/powerpoint/2010/main" val="52249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51982-7D0A-4565-ABD6-846BDF0B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462013"/>
            <a:ext cx="10689657" cy="571495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4400" b="1" dirty="0"/>
              <a:t>Contabilidad Gubernamental</a:t>
            </a:r>
            <a:r>
              <a:rPr lang="es-MX" sz="440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400" b="1" dirty="0"/>
              <a:t>Propósito</a:t>
            </a:r>
            <a:r>
              <a:rPr lang="es-MX" sz="4400" dirty="0"/>
              <a:t>: Gestionar y controlar los recursos financieros de entidades gubernamentales.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400" b="1" dirty="0"/>
              <a:t>Características</a:t>
            </a:r>
            <a:r>
              <a:rPr lang="es-MX" sz="4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4000" dirty="0"/>
              <a:t>Seguimiento de ingresos y gastos públicos.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4000" dirty="0"/>
              <a:t>Cumplimiento de normas y regulaciones gubernamentales.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400" b="1" dirty="0"/>
              <a:t>Ejemplo</a:t>
            </a:r>
            <a:r>
              <a:rPr lang="es-MX" sz="4400" dirty="0"/>
              <a:t>: Elaboración de informes financieros para un municipio.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1737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928CC-521E-412A-81AF-B4644416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6" y="346509"/>
            <a:ext cx="10574154" cy="5830454"/>
          </a:xfrm>
        </p:spPr>
        <p:txBody>
          <a:bodyPr>
            <a:normAutofit lnSpcReduction="10000"/>
          </a:bodyPr>
          <a:lstStyle/>
          <a:p>
            <a:r>
              <a:rPr lang="es-MX" sz="4400" b="1" dirty="0"/>
              <a:t>Contabilidad Forense</a:t>
            </a:r>
            <a:r>
              <a:rPr lang="es-MX" sz="4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Propósito</a:t>
            </a:r>
            <a:r>
              <a:rPr lang="es-MX" sz="4400" dirty="0"/>
              <a:t>: Investigar fraudes y analizar disputas financieras.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Características</a:t>
            </a:r>
            <a:r>
              <a:rPr lang="es-MX" sz="4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4000" dirty="0"/>
              <a:t>Examen detallado de registros financieros para detectar irregularidades.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4000" dirty="0"/>
              <a:t>Presentación de pruebas en procedimientos legales.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4400" b="1" dirty="0"/>
              <a:t>Ejemplo</a:t>
            </a:r>
            <a:r>
              <a:rPr lang="es-MX" sz="4400" dirty="0"/>
              <a:t>: Investigación de un posible fraude contable en una empresa.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1894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4EC8F-0D7A-45A5-A09E-36449E3A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" y="423512"/>
            <a:ext cx="10862912" cy="575345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4400" b="1" dirty="0"/>
              <a:t>Contabilidad Ambiental</a:t>
            </a:r>
            <a:r>
              <a:rPr lang="es-MX" sz="440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400" b="1" dirty="0"/>
              <a:t>Propósito</a:t>
            </a:r>
            <a:r>
              <a:rPr lang="es-MX" sz="4400" dirty="0"/>
              <a:t>: Medir y comunicar el impacto ambiental de las actividades empresariales.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400" b="1" dirty="0"/>
              <a:t>Características</a:t>
            </a:r>
            <a:r>
              <a:rPr lang="es-MX" sz="440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4000" dirty="0"/>
              <a:t>Evaluación de costos y beneficios ambientales.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4000" dirty="0"/>
              <a:t>Informes de sostenibilidad y responsabilidad social corporativa.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4400" b="1" dirty="0"/>
              <a:t>Ejemplo</a:t>
            </a:r>
            <a:r>
              <a:rPr lang="es-MX" sz="4400" dirty="0"/>
              <a:t>: Análisis del costo ambiental de la producción industrial.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18029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2177</TotalTime>
  <Words>4547</Words>
  <Application>Microsoft Office PowerPoint</Application>
  <PresentationFormat>Panorámica</PresentationFormat>
  <Paragraphs>348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Verdana</vt:lpstr>
      <vt:lpstr>Tema de Office</vt:lpstr>
      <vt:lpstr>CONTABILIDAD BÁSICA  UNIDAD III</vt:lpstr>
      <vt:lpstr>LA CONTABILIDAD BÁSICA O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APLICACIÓN DE LA CONTABILIDAD SEGÚN SU RAMA O ACTIVIDAD</vt:lpstr>
      <vt:lpstr>Presentación de PowerPoint</vt:lpstr>
      <vt:lpstr>Los conceptos y elementos clave de la contabilidad básica incluyen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LA CONTABILIDAD BÁSICA</vt:lpstr>
      <vt:lpstr>Presentación de PowerPoint</vt:lpstr>
      <vt:lpstr>La ecuación contable y sus variaciones</vt:lpstr>
      <vt:lpstr>Presentación de PowerPoint</vt:lpstr>
      <vt:lpstr>La cuenta contable, concepto, partes, clasificación, movimiento de cuentas</vt:lpstr>
      <vt:lpstr>PLAN DE CUENTAS Y LA PARTIDA DOBLE</vt:lpstr>
      <vt:lpstr>CICLO O PROCESO CONTABLE</vt:lpstr>
      <vt:lpstr>Comprobantes o documentos fuente; importancia, clasificación requisitos.</vt:lpstr>
      <vt:lpstr>Presentación de PowerPoint</vt:lpstr>
      <vt:lpstr>Estados de situación inicial</vt:lpstr>
      <vt:lpstr>Estados de situación inicial, concepto, formas de presentación.</vt:lpstr>
      <vt:lpstr>Libro diario, concepto, diseños, asientos simples, compuestos y mixtos.</vt:lpstr>
      <vt:lpstr>MODELO LIBRO DIARIO EMPRESA “COCODRILOS del 1 ENERO AL 31 DCBRE 2022</vt:lpstr>
      <vt:lpstr>LIBRO MAYOR O MAYORIZACIÓN</vt:lpstr>
      <vt:lpstr>LIBRO MAYOR EN “T”</vt:lpstr>
      <vt:lpstr>LIBRO MAYOR A DOBLE FOLIO</vt:lpstr>
      <vt:lpstr>El balance de comprobación, concepto, formas de presentación</vt:lpstr>
      <vt:lpstr>Presentación de PowerPoint</vt:lpstr>
      <vt:lpstr>ELABORACIÓN DE ESTADOS FINANCIEROS conceptos, objetivos, importancia y clases.</vt:lpstr>
      <vt:lpstr>El Balance General</vt:lpstr>
      <vt:lpstr>Presentación de PowerPoint</vt:lpstr>
      <vt:lpstr>El Balance o estado de pérdidas y Ganancias</vt:lpstr>
      <vt:lpstr>Presentación de PowerPoint</vt:lpstr>
      <vt:lpstr>QUE ES IVA (IMPUESTO AL VALOR AGREGADO) 12%</vt:lpstr>
      <vt:lpstr>Presentación de PowerPoint</vt:lpstr>
      <vt:lpstr>Presentación de PowerPoint</vt:lpstr>
      <vt:lpstr>Presentación de PowerPoint</vt:lpstr>
      <vt:lpstr>ANÁLISIS FACTURA COMERCIAL EMPRESA LOS PILAS COM-C Actividad económica compra-venta de producto primera necesidad</vt:lpstr>
      <vt:lpstr>Asiento prototipo cuando ala empresa genera pérdidas</vt:lpstr>
      <vt:lpstr>Asiento prototipo cuando ala empresa genera UTILIDAD</vt:lpstr>
      <vt:lpstr>Asientos prototipo  contabilidad por el sistema de cuenta múltiple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DETERMINAR MI UTILIDAD BRUTA EN VENTAS Y LA UTILIDAD O PÉRDIDA EL PRESENTE EJERCICIO </vt:lpstr>
      <vt:lpstr>Presentación de PowerPoint</vt:lpstr>
      <vt:lpstr>PROPUESTA DE UN CASO PRÁCTICO EMPRESA COMERCIAL</vt:lpstr>
      <vt:lpstr>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BÁSICA   UNIDAD III</dc:title>
  <dc:creator>Marcos Gomez</dc:creator>
  <cp:lastModifiedBy>Mariela De Jesus Ramos Idrovo</cp:lastModifiedBy>
  <cp:revision>95</cp:revision>
  <dcterms:created xsi:type="dcterms:W3CDTF">2023-06-23T20:50:27Z</dcterms:created>
  <dcterms:modified xsi:type="dcterms:W3CDTF">2024-06-30T21:27:46Z</dcterms:modified>
</cp:coreProperties>
</file>