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466" r:id="rId4"/>
    <p:sldId id="263" r:id="rId5"/>
    <p:sldId id="347" r:id="rId6"/>
    <p:sldId id="281" r:id="rId7"/>
    <p:sldId id="348" r:id="rId8"/>
    <p:sldId id="282" r:id="rId9"/>
    <p:sldId id="283" r:id="rId10"/>
    <p:sldId id="382" r:id="rId11"/>
    <p:sldId id="284" r:id="rId12"/>
    <p:sldId id="349" r:id="rId13"/>
    <p:sldId id="350" r:id="rId14"/>
    <p:sldId id="467" r:id="rId15"/>
    <p:sldId id="285" r:id="rId16"/>
    <p:sldId id="288" r:id="rId17"/>
    <p:sldId id="289" r:id="rId18"/>
    <p:sldId id="286" r:id="rId19"/>
    <p:sldId id="352" r:id="rId20"/>
    <p:sldId id="384" r:id="rId21"/>
    <p:sldId id="287" r:id="rId22"/>
    <p:sldId id="353" r:id="rId23"/>
    <p:sldId id="354" r:id="rId24"/>
    <p:sldId id="411" r:id="rId25"/>
    <p:sldId id="260" r:id="rId26"/>
    <p:sldId id="292" r:id="rId27"/>
    <p:sldId id="291" r:id="rId28"/>
    <p:sldId id="358" r:id="rId29"/>
    <p:sldId id="359" r:id="rId30"/>
    <p:sldId id="360" r:id="rId31"/>
    <p:sldId id="363" r:id="rId32"/>
    <p:sldId id="361" r:id="rId33"/>
    <p:sldId id="364" r:id="rId34"/>
    <p:sldId id="362" r:id="rId35"/>
    <p:sldId id="367" r:id="rId36"/>
    <p:sldId id="385" r:id="rId37"/>
    <p:sldId id="380" r:id="rId38"/>
    <p:sldId id="261" r:id="rId39"/>
    <p:sldId id="302" r:id="rId40"/>
    <p:sldId id="372" r:id="rId41"/>
    <p:sldId id="262" r:id="rId42"/>
    <p:sldId id="304" r:id="rId43"/>
    <p:sldId id="264" r:id="rId44"/>
    <p:sldId id="265" r:id="rId45"/>
    <p:sldId id="381" r:id="rId46"/>
    <p:sldId id="306" r:id="rId47"/>
    <p:sldId id="307" r:id="rId48"/>
    <p:sldId id="389" r:id="rId49"/>
    <p:sldId id="390" r:id="rId50"/>
    <p:sldId id="391" r:id="rId51"/>
    <p:sldId id="392" r:id="rId52"/>
    <p:sldId id="393" r:id="rId53"/>
    <p:sldId id="395" r:id="rId54"/>
    <p:sldId id="267" r:id="rId55"/>
    <p:sldId id="313" r:id="rId56"/>
    <p:sldId id="314" r:id="rId57"/>
    <p:sldId id="268" r:id="rId58"/>
    <p:sldId id="315" r:id="rId59"/>
    <p:sldId id="316" r:id="rId60"/>
    <p:sldId id="318" r:id="rId61"/>
    <p:sldId id="413" r:id="rId62"/>
    <p:sldId id="414" r:id="rId63"/>
    <p:sldId id="415" r:id="rId64"/>
    <p:sldId id="418" r:id="rId65"/>
    <p:sldId id="419" r:id="rId66"/>
    <p:sldId id="420" r:id="rId67"/>
    <p:sldId id="421" r:id="rId68"/>
    <p:sldId id="422" r:id="rId69"/>
    <p:sldId id="424" r:id="rId70"/>
    <p:sldId id="425" r:id="rId71"/>
    <p:sldId id="426" r:id="rId72"/>
    <p:sldId id="430" r:id="rId73"/>
    <p:sldId id="435" r:id="rId74"/>
    <p:sldId id="436" r:id="rId75"/>
    <p:sldId id="433" r:id="rId76"/>
    <p:sldId id="434" r:id="rId77"/>
    <p:sldId id="443" r:id="rId78"/>
    <p:sldId id="445" r:id="rId79"/>
    <p:sldId id="446" r:id="rId80"/>
    <p:sldId id="322" r:id="rId81"/>
    <p:sldId id="270" r:id="rId82"/>
    <p:sldId id="324" r:id="rId83"/>
    <p:sldId id="271" r:id="rId84"/>
    <p:sldId id="325" r:id="rId85"/>
    <p:sldId id="326" r:id="rId86"/>
    <p:sldId id="266" r:id="rId87"/>
    <p:sldId id="311" r:id="rId88"/>
    <p:sldId id="312" r:id="rId89"/>
    <p:sldId id="351" r:id="rId90"/>
    <p:sldId id="452" r:id="rId91"/>
    <p:sldId id="450" r:id="rId92"/>
    <p:sldId id="451" r:id="rId93"/>
    <p:sldId id="453" r:id="rId94"/>
    <p:sldId id="454" r:id="rId95"/>
    <p:sldId id="331" r:id="rId96"/>
    <p:sldId id="333" r:id="rId97"/>
    <p:sldId id="397" r:id="rId98"/>
    <p:sldId id="273" r:id="rId99"/>
    <p:sldId id="276" r:id="rId100"/>
    <p:sldId id="456" r:id="rId101"/>
    <p:sldId id="339" r:id="rId102"/>
    <p:sldId id="340" r:id="rId103"/>
    <p:sldId id="341" r:id="rId104"/>
    <p:sldId id="343" r:id="rId105"/>
    <p:sldId id="342" r:id="rId106"/>
    <p:sldId id="344" r:id="rId107"/>
    <p:sldId id="345" r:id="rId108"/>
    <p:sldId id="346" r:id="rId109"/>
    <p:sldId id="458" r:id="rId110"/>
    <p:sldId id="459" r:id="rId111"/>
    <p:sldId id="460" r:id="rId112"/>
    <p:sldId id="461" r:id="rId113"/>
    <p:sldId id="462" r:id="rId114"/>
    <p:sldId id="463" r:id="rId115"/>
    <p:sldId id="464" r:id="rId116"/>
    <p:sldId id="355" r:id="rId117"/>
    <p:sldId id="465" r:id="rId118"/>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71" d="100"/>
          <a:sy n="71"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586BB-63DD-42C5-9CBC-182C4397B37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419"/>
          </a:p>
        </p:txBody>
      </p:sp>
      <p:sp>
        <p:nvSpPr>
          <p:cNvPr id="3" name="Subtítulo 2">
            <a:extLst>
              <a:ext uri="{FF2B5EF4-FFF2-40B4-BE49-F238E27FC236}">
                <a16:creationId xmlns:a16="http://schemas.microsoft.com/office/drawing/2014/main" id="{D6C2CCA1-CF4F-4D90-8FDC-63A502BC7D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419"/>
          </a:p>
        </p:txBody>
      </p:sp>
      <p:sp>
        <p:nvSpPr>
          <p:cNvPr id="4" name="Marcador de fecha 3">
            <a:extLst>
              <a:ext uri="{FF2B5EF4-FFF2-40B4-BE49-F238E27FC236}">
                <a16:creationId xmlns:a16="http://schemas.microsoft.com/office/drawing/2014/main" id="{D43348E1-AD35-44EB-A949-259FC9DB783F}"/>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5" name="Marcador de pie de página 4">
            <a:extLst>
              <a:ext uri="{FF2B5EF4-FFF2-40B4-BE49-F238E27FC236}">
                <a16:creationId xmlns:a16="http://schemas.microsoft.com/office/drawing/2014/main" id="{D6C522D7-1D18-4208-A346-2B18E32591A7}"/>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0689FD4C-BA6A-4861-9226-2C03EE07B3B4}"/>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165036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14505-D502-40CF-8A94-D9361C537516}"/>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texto vertical 2">
            <a:extLst>
              <a:ext uri="{FF2B5EF4-FFF2-40B4-BE49-F238E27FC236}">
                <a16:creationId xmlns:a16="http://schemas.microsoft.com/office/drawing/2014/main" id="{157F48E2-A37E-4C7B-8B1E-FC9141ECEC2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89905479-658E-4433-91C0-43248B11C3B9}"/>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5" name="Marcador de pie de página 4">
            <a:extLst>
              <a:ext uri="{FF2B5EF4-FFF2-40B4-BE49-F238E27FC236}">
                <a16:creationId xmlns:a16="http://schemas.microsoft.com/office/drawing/2014/main" id="{03890C6E-06CC-402E-87A7-F6F1CAAEA9D0}"/>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EED80466-217B-4ACE-AE64-8F8F009B34AF}"/>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167305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1B0E27-78F2-4C19-895D-B882C9A48F8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419"/>
          </a:p>
        </p:txBody>
      </p:sp>
      <p:sp>
        <p:nvSpPr>
          <p:cNvPr id="3" name="Marcador de texto vertical 2">
            <a:extLst>
              <a:ext uri="{FF2B5EF4-FFF2-40B4-BE49-F238E27FC236}">
                <a16:creationId xmlns:a16="http://schemas.microsoft.com/office/drawing/2014/main" id="{76651EC8-BE93-4839-8417-CF3F57763F54}"/>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1C5B725F-CBE5-41D8-9FFB-FBB17B98B3DE}"/>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5" name="Marcador de pie de página 4">
            <a:extLst>
              <a:ext uri="{FF2B5EF4-FFF2-40B4-BE49-F238E27FC236}">
                <a16:creationId xmlns:a16="http://schemas.microsoft.com/office/drawing/2014/main" id="{2FE9BFCC-5064-49B7-91DE-83D16BB1ADF9}"/>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69F2125-EA79-4775-98F5-F904A83F2174}"/>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232430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AA568-2F6A-4637-9FA4-969B85192EFB}"/>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contenido 2">
            <a:extLst>
              <a:ext uri="{FF2B5EF4-FFF2-40B4-BE49-F238E27FC236}">
                <a16:creationId xmlns:a16="http://schemas.microsoft.com/office/drawing/2014/main" id="{0D6664D6-17E0-42FE-A6B3-15390FF6EE3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FF86883D-A114-4E35-949E-086C86D327FF}"/>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5" name="Marcador de pie de página 4">
            <a:extLst>
              <a:ext uri="{FF2B5EF4-FFF2-40B4-BE49-F238E27FC236}">
                <a16:creationId xmlns:a16="http://schemas.microsoft.com/office/drawing/2014/main" id="{59808E45-5C3B-4CDE-B756-A1109191B38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27E1F9AF-AA9C-424C-BC02-D45FB959D835}"/>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393671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EC04F-2D9A-40CF-85FC-8116CDAD0C3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419"/>
          </a:p>
        </p:txBody>
      </p:sp>
      <p:sp>
        <p:nvSpPr>
          <p:cNvPr id="3" name="Marcador de texto 2">
            <a:extLst>
              <a:ext uri="{FF2B5EF4-FFF2-40B4-BE49-F238E27FC236}">
                <a16:creationId xmlns:a16="http://schemas.microsoft.com/office/drawing/2014/main" id="{D3FE58F5-1C04-4451-9BE0-37E3F8D17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4C1F53C-3A28-4085-9252-2CADB703198C}"/>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5" name="Marcador de pie de página 4">
            <a:extLst>
              <a:ext uri="{FF2B5EF4-FFF2-40B4-BE49-F238E27FC236}">
                <a16:creationId xmlns:a16="http://schemas.microsoft.com/office/drawing/2014/main" id="{B172112E-9371-4915-8C5F-9874C2E7F5B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6155D4E4-8E06-44B2-BA6B-918B35B5F2EC}"/>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278691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C20A4-867A-4862-BC52-849554707445}"/>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contenido 2">
            <a:extLst>
              <a:ext uri="{FF2B5EF4-FFF2-40B4-BE49-F238E27FC236}">
                <a16:creationId xmlns:a16="http://schemas.microsoft.com/office/drawing/2014/main" id="{412A2568-50E2-4382-B25B-0E65E8FE97A6}"/>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contenido 3">
            <a:extLst>
              <a:ext uri="{FF2B5EF4-FFF2-40B4-BE49-F238E27FC236}">
                <a16:creationId xmlns:a16="http://schemas.microsoft.com/office/drawing/2014/main" id="{E577E3E1-2B6E-45D5-9A85-835C3A8EA2CF}"/>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5" name="Marcador de fecha 4">
            <a:extLst>
              <a:ext uri="{FF2B5EF4-FFF2-40B4-BE49-F238E27FC236}">
                <a16:creationId xmlns:a16="http://schemas.microsoft.com/office/drawing/2014/main" id="{2092E224-B13F-4FB6-9E94-3B2513E9F45D}"/>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6" name="Marcador de pie de página 5">
            <a:extLst>
              <a:ext uri="{FF2B5EF4-FFF2-40B4-BE49-F238E27FC236}">
                <a16:creationId xmlns:a16="http://schemas.microsoft.com/office/drawing/2014/main" id="{EB0C50D3-0082-417F-AF5B-011D9D646920}"/>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D8CFB4D1-4870-4FBC-A599-27D3385F3348}"/>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389461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B94A1-ABB5-487B-A4C8-4440C84C03EE}"/>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419"/>
          </a:p>
        </p:txBody>
      </p:sp>
      <p:sp>
        <p:nvSpPr>
          <p:cNvPr id="3" name="Marcador de texto 2">
            <a:extLst>
              <a:ext uri="{FF2B5EF4-FFF2-40B4-BE49-F238E27FC236}">
                <a16:creationId xmlns:a16="http://schemas.microsoft.com/office/drawing/2014/main" id="{09C0EAAF-9C33-457D-B976-499B1A567E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1AABAAC-BC7E-4380-A154-F8E071BED75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5" name="Marcador de texto 4">
            <a:extLst>
              <a:ext uri="{FF2B5EF4-FFF2-40B4-BE49-F238E27FC236}">
                <a16:creationId xmlns:a16="http://schemas.microsoft.com/office/drawing/2014/main" id="{DAC6811B-20DF-4565-B6D7-B25F8C1204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AA0FD04-624E-42BB-B01A-A23A8AB69496}"/>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7" name="Marcador de fecha 6">
            <a:extLst>
              <a:ext uri="{FF2B5EF4-FFF2-40B4-BE49-F238E27FC236}">
                <a16:creationId xmlns:a16="http://schemas.microsoft.com/office/drawing/2014/main" id="{7426CB32-6524-4500-90BA-9E7722468E31}"/>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8" name="Marcador de pie de página 7">
            <a:extLst>
              <a:ext uri="{FF2B5EF4-FFF2-40B4-BE49-F238E27FC236}">
                <a16:creationId xmlns:a16="http://schemas.microsoft.com/office/drawing/2014/main" id="{7FC54881-22CB-4741-837B-51018CBB3D4A}"/>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6CC5B623-23CD-415C-B040-E1B287A41225}"/>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306249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28D9E-A191-4BBD-9279-8A43C9E01832}"/>
              </a:ext>
            </a:extLst>
          </p:cNvPr>
          <p:cNvSpPr>
            <a:spLocks noGrp="1"/>
          </p:cNvSpPr>
          <p:nvPr>
            <p:ph type="title"/>
          </p:nvPr>
        </p:nvSpPr>
        <p:spPr/>
        <p:txBody>
          <a:bodyPr/>
          <a:lstStyle/>
          <a:p>
            <a:r>
              <a:rPr lang="es-MX"/>
              <a:t>Haz clic para modificar el estilo de título del patrón</a:t>
            </a:r>
            <a:endParaRPr lang="es-419"/>
          </a:p>
        </p:txBody>
      </p:sp>
      <p:sp>
        <p:nvSpPr>
          <p:cNvPr id="3" name="Marcador de fecha 2">
            <a:extLst>
              <a:ext uri="{FF2B5EF4-FFF2-40B4-BE49-F238E27FC236}">
                <a16:creationId xmlns:a16="http://schemas.microsoft.com/office/drawing/2014/main" id="{9A931E91-9A48-48DA-9ECF-B1807B4CD656}"/>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4" name="Marcador de pie de página 3">
            <a:extLst>
              <a:ext uri="{FF2B5EF4-FFF2-40B4-BE49-F238E27FC236}">
                <a16:creationId xmlns:a16="http://schemas.microsoft.com/office/drawing/2014/main" id="{F5FD012C-D3AB-421A-A991-DE6D3CC907D6}"/>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1B8C1B97-86F4-45D1-AAF5-3A42700EA58B}"/>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429455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F63CA0A-44C3-4489-A38D-C37742FEB938}"/>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3" name="Marcador de pie de página 2">
            <a:extLst>
              <a:ext uri="{FF2B5EF4-FFF2-40B4-BE49-F238E27FC236}">
                <a16:creationId xmlns:a16="http://schemas.microsoft.com/office/drawing/2014/main" id="{733E87C2-5F3A-4B2D-8342-36C50BAEA158}"/>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2AE98AB2-1274-4BC1-9A42-B7F4B51F4518}"/>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289907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C6B51-DE94-4AAE-AE34-2622B6FC4CD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419"/>
          </a:p>
        </p:txBody>
      </p:sp>
      <p:sp>
        <p:nvSpPr>
          <p:cNvPr id="3" name="Marcador de contenido 2">
            <a:extLst>
              <a:ext uri="{FF2B5EF4-FFF2-40B4-BE49-F238E27FC236}">
                <a16:creationId xmlns:a16="http://schemas.microsoft.com/office/drawing/2014/main" id="{C0102372-C4C0-4552-BDD3-4255869EB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texto 3">
            <a:extLst>
              <a:ext uri="{FF2B5EF4-FFF2-40B4-BE49-F238E27FC236}">
                <a16:creationId xmlns:a16="http://schemas.microsoft.com/office/drawing/2014/main" id="{0461EC5A-3E6F-4C67-85B9-83BBD8CF3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77EB42E-C435-4A54-ADD0-C11901C06AE8}"/>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6" name="Marcador de pie de página 5">
            <a:extLst>
              <a:ext uri="{FF2B5EF4-FFF2-40B4-BE49-F238E27FC236}">
                <a16:creationId xmlns:a16="http://schemas.microsoft.com/office/drawing/2014/main" id="{DE127108-5F00-4387-9580-06D65D813CB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8B98BEA3-9ABA-4FE5-82D2-C47CC50679F7}"/>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140781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43021-9E98-4016-93F7-2D8962534C5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419"/>
          </a:p>
        </p:txBody>
      </p:sp>
      <p:sp>
        <p:nvSpPr>
          <p:cNvPr id="3" name="Marcador de posición de imagen 2">
            <a:extLst>
              <a:ext uri="{FF2B5EF4-FFF2-40B4-BE49-F238E27FC236}">
                <a16:creationId xmlns:a16="http://schemas.microsoft.com/office/drawing/2014/main" id="{9EEE1D25-D1B3-494F-BBFD-1CDA5FBEB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FE0F8F28-0B81-4E86-9E73-047086B4D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3997EF4-E453-426F-805A-CFAD165E8487}"/>
              </a:ext>
            </a:extLst>
          </p:cNvPr>
          <p:cNvSpPr>
            <a:spLocks noGrp="1"/>
          </p:cNvSpPr>
          <p:nvPr>
            <p:ph type="dt" sz="half" idx="10"/>
          </p:nvPr>
        </p:nvSpPr>
        <p:spPr/>
        <p:txBody>
          <a:bodyPr/>
          <a:lstStyle/>
          <a:p>
            <a:fld id="{C13213A5-6D39-43AA-979E-85F5B82A1BC2}" type="datetimeFigureOut">
              <a:rPr lang="es-419" smtClean="0"/>
              <a:t>29/5/2025</a:t>
            </a:fld>
            <a:endParaRPr lang="es-419"/>
          </a:p>
        </p:txBody>
      </p:sp>
      <p:sp>
        <p:nvSpPr>
          <p:cNvPr id="6" name="Marcador de pie de página 5">
            <a:extLst>
              <a:ext uri="{FF2B5EF4-FFF2-40B4-BE49-F238E27FC236}">
                <a16:creationId xmlns:a16="http://schemas.microsoft.com/office/drawing/2014/main" id="{D65FEDAD-684A-4B7A-9C98-3124A3187D14}"/>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B93EC9B5-F3F9-43DD-AEC0-1B8F1622A8B1}"/>
              </a:ext>
            </a:extLst>
          </p:cNvPr>
          <p:cNvSpPr>
            <a:spLocks noGrp="1"/>
          </p:cNvSpPr>
          <p:nvPr>
            <p:ph type="sldNum" sz="quarter" idx="12"/>
          </p:nvPr>
        </p:nvSpPr>
        <p:spPr/>
        <p:txBody>
          <a:bodyPr/>
          <a:lstStyle/>
          <a:p>
            <a:fld id="{C7C0647B-BB4E-43E7-B993-4F2328D799E2}" type="slidenum">
              <a:rPr lang="es-419" smtClean="0"/>
              <a:t>‹Nº›</a:t>
            </a:fld>
            <a:endParaRPr lang="es-419"/>
          </a:p>
        </p:txBody>
      </p:sp>
    </p:spTree>
    <p:extLst>
      <p:ext uri="{BB962C8B-B14F-4D97-AF65-F5344CB8AC3E}">
        <p14:creationId xmlns:p14="http://schemas.microsoft.com/office/powerpoint/2010/main" val="199267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C1C52A4-B84F-4BBA-B3B9-8722B2645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419"/>
          </a:p>
        </p:txBody>
      </p:sp>
      <p:sp>
        <p:nvSpPr>
          <p:cNvPr id="3" name="Marcador de texto 2">
            <a:extLst>
              <a:ext uri="{FF2B5EF4-FFF2-40B4-BE49-F238E27FC236}">
                <a16:creationId xmlns:a16="http://schemas.microsoft.com/office/drawing/2014/main" id="{91F7255B-3A4E-4ADD-BEE9-F4D232E7FC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4" name="Marcador de fecha 3">
            <a:extLst>
              <a:ext uri="{FF2B5EF4-FFF2-40B4-BE49-F238E27FC236}">
                <a16:creationId xmlns:a16="http://schemas.microsoft.com/office/drawing/2014/main" id="{FDFF83ED-BDBD-4186-BFD1-0E5C6BB6C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213A5-6D39-43AA-979E-85F5B82A1BC2}" type="datetimeFigureOut">
              <a:rPr lang="es-419" smtClean="0"/>
              <a:t>29/5/2025</a:t>
            </a:fld>
            <a:endParaRPr lang="es-419"/>
          </a:p>
        </p:txBody>
      </p:sp>
      <p:sp>
        <p:nvSpPr>
          <p:cNvPr id="5" name="Marcador de pie de página 4">
            <a:extLst>
              <a:ext uri="{FF2B5EF4-FFF2-40B4-BE49-F238E27FC236}">
                <a16:creationId xmlns:a16="http://schemas.microsoft.com/office/drawing/2014/main" id="{AC66FD5D-8703-4E6E-84C7-00DB5076A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8438BDAC-739F-4669-A943-6AC0A39B7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0647B-BB4E-43E7-B993-4F2328D799E2}" type="slidenum">
              <a:rPr lang="es-419" smtClean="0"/>
              <a:t>‹Nº›</a:t>
            </a:fld>
            <a:endParaRPr lang="es-419"/>
          </a:p>
        </p:txBody>
      </p:sp>
    </p:spTree>
    <p:extLst>
      <p:ext uri="{BB962C8B-B14F-4D97-AF65-F5344CB8AC3E}">
        <p14:creationId xmlns:p14="http://schemas.microsoft.com/office/powerpoint/2010/main" val="19696897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71EF3-C0E1-40C4-8603-AE95C1F364BD}"/>
              </a:ext>
            </a:extLst>
          </p:cNvPr>
          <p:cNvSpPr>
            <a:spLocks noGrp="1"/>
          </p:cNvSpPr>
          <p:nvPr>
            <p:ph type="ctrTitle"/>
          </p:nvPr>
        </p:nvSpPr>
        <p:spPr>
          <a:xfrm rot="10800000" flipV="1">
            <a:off x="1177489" y="3647975"/>
            <a:ext cx="9631679" cy="2950262"/>
          </a:xfrm>
        </p:spPr>
        <p:txBody>
          <a:bodyPr>
            <a:normAutofit/>
          </a:bodyPr>
          <a:lstStyle/>
          <a:p>
            <a:pPr algn="ctr"/>
            <a:r>
              <a:rPr lang="es-MX" sz="4000" b="0" i="0" u="none" strike="noStrike" baseline="0" dirty="0">
                <a:solidFill>
                  <a:srgbClr val="000000"/>
                </a:solidFill>
              </a:rPr>
              <a:t>INTRODUCCIÓN A LA CIENCIA ECONÓMICA </a:t>
            </a:r>
            <a:r>
              <a:rPr lang="es-MX" sz="3600" b="0" i="0" u="none" strike="noStrike" baseline="0" dirty="0">
                <a:solidFill>
                  <a:srgbClr val="000000"/>
                </a:solidFill>
              </a:rPr>
              <a:t>	</a:t>
            </a:r>
            <a:br>
              <a:rPr lang="es-MX" sz="3600" b="0" i="0" u="none" strike="noStrike" baseline="0" dirty="0">
                <a:solidFill>
                  <a:srgbClr val="000000"/>
                </a:solidFill>
              </a:rPr>
            </a:br>
            <a:br>
              <a:rPr lang="es-MX" sz="3600" b="0" i="0" u="none" strike="noStrike" baseline="0" dirty="0">
                <a:solidFill>
                  <a:srgbClr val="000000"/>
                </a:solidFill>
              </a:rPr>
            </a:br>
            <a:br>
              <a:rPr lang="es-MX" sz="3600" b="0" i="0" u="none" strike="noStrike" baseline="0" dirty="0">
                <a:solidFill>
                  <a:srgbClr val="000000"/>
                </a:solidFill>
              </a:rPr>
            </a:br>
            <a:r>
              <a:rPr lang="es-MX" sz="4900" dirty="0">
                <a:solidFill>
                  <a:srgbClr val="000000"/>
                </a:solidFill>
              </a:rPr>
              <a:t>UNIDAD II</a:t>
            </a:r>
            <a:endParaRPr lang="es-MX" sz="3600" b="0" i="0" u="none" strike="noStrike" baseline="0" dirty="0">
              <a:solidFill>
                <a:srgbClr val="000000"/>
              </a:solidFill>
            </a:endParaRPr>
          </a:p>
        </p:txBody>
      </p:sp>
      <p:pic>
        <p:nvPicPr>
          <p:cNvPr id="4" name="Imagen 3">
            <a:extLst>
              <a:ext uri="{FF2B5EF4-FFF2-40B4-BE49-F238E27FC236}">
                <a16:creationId xmlns:a16="http://schemas.microsoft.com/office/drawing/2014/main" id="{9870D39F-348C-4CB3-83C5-9C9715F0FC22}"/>
              </a:ext>
            </a:extLst>
          </p:cNvPr>
          <p:cNvPicPr>
            <a:picLocks noChangeAspect="1"/>
          </p:cNvPicPr>
          <p:nvPr/>
        </p:nvPicPr>
        <p:blipFill>
          <a:blip r:embed="rId2"/>
          <a:stretch>
            <a:fillRect/>
          </a:stretch>
        </p:blipFill>
        <p:spPr>
          <a:xfrm>
            <a:off x="4156388" y="259763"/>
            <a:ext cx="3169237" cy="3169237"/>
          </a:xfrm>
          <a:prstGeom prst="rect">
            <a:avLst/>
          </a:prstGeom>
        </p:spPr>
      </p:pic>
    </p:spTree>
    <p:extLst>
      <p:ext uri="{BB962C8B-B14F-4D97-AF65-F5344CB8AC3E}">
        <p14:creationId xmlns:p14="http://schemas.microsoft.com/office/powerpoint/2010/main" val="25407112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2EC37D-031F-444E-81EA-0726E42681E0}"/>
              </a:ext>
            </a:extLst>
          </p:cNvPr>
          <p:cNvSpPr>
            <a:spLocks noGrp="1"/>
          </p:cNvSpPr>
          <p:nvPr>
            <p:ph type="title"/>
          </p:nvPr>
        </p:nvSpPr>
        <p:spPr/>
        <p:txBody>
          <a:bodyPr/>
          <a:lstStyle/>
          <a:p>
            <a:r>
              <a:rPr lang="es-MX" dirty="0"/>
              <a:t>TALLER EN CLASE</a:t>
            </a:r>
            <a:endParaRPr lang="es-419" dirty="0"/>
          </a:p>
        </p:txBody>
      </p:sp>
      <p:sp>
        <p:nvSpPr>
          <p:cNvPr id="3" name="Marcador de contenido 2">
            <a:extLst>
              <a:ext uri="{FF2B5EF4-FFF2-40B4-BE49-F238E27FC236}">
                <a16:creationId xmlns:a16="http://schemas.microsoft.com/office/drawing/2014/main" id="{46A52BC0-8052-45CD-BA5A-39734C6E568B}"/>
              </a:ext>
            </a:extLst>
          </p:cNvPr>
          <p:cNvSpPr>
            <a:spLocks noGrp="1"/>
          </p:cNvSpPr>
          <p:nvPr>
            <p:ph idx="1"/>
          </p:nvPr>
        </p:nvSpPr>
        <p:spPr>
          <a:xfrm>
            <a:off x="2271578" y="3018387"/>
            <a:ext cx="8915400" cy="3777622"/>
          </a:xfrm>
        </p:spPr>
        <p:txBody>
          <a:bodyPr>
            <a:normAutofit/>
          </a:bodyPr>
          <a:lstStyle/>
          <a:p>
            <a:pPr marL="0" indent="0" algn="just">
              <a:buNone/>
            </a:pPr>
            <a:r>
              <a:rPr lang="es-MX" sz="3200" dirty="0"/>
              <a:t>	Hagamos volar nuestra imaginación </a:t>
            </a:r>
          </a:p>
          <a:p>
            <a:pPr algn="just"/>
            <a:r>
              <a:rPr lang="es-MX" sz="3200" dirty="0"/>
              <a:t>Crea un producto (bien-servicio) innovador que pueda ser competitivo y rentable dentro de un mercado, plantear su objetivo y finalidad del producto creado.</a:t>
            </a:r>
            <a:endParaRPr lang="es-419" sz="3200" dirty="0"/>
          </a:p>
        </p:txBody>
      </p:sp>
      <p:pic>
        <p:nvPicPr>
          <p:cNvPr id="4" name="Imagen 3">
            <a:extLst>
              <a:ext uri="{FF2B5EF4-FFF2-40B4-BE49-F238E27FC236}">
                <a16:creationId xmlns:a16="http://schemas.microsoft.com/office/drawing/2014/main" id="{2A7D0186-56FF-45EA-B280-48F8CE908112}"/>
              </a:ext>
            </a:extLst>
          </p:cNvPr>
          <p:cNvPicPr>
            <a:picLocks noChangeAspect="1"/>
          </p:cNvPicPr>
          <p:nvPr/>
        </p:nvPicPr>
        <p:blipFill>
          <a:blip r:embed="rId2"/>
          <a:stretch>
            <a:fillRect/>
          </a:stretch>
        </p:blipFill>
        <p:spPr>
          <a:xfrm>
            <a:off x="7425083" y="161589"/>
            <a:ext cx="4347984" cy="2856798"/>
          </a:xfrm>
          <a:prstGeom prst="rect">
            <a:avLst/>
          </a:prstGeom>
        </p:spPr>
      </p:pic>
    </p:spTree>
    <p:extLst>
      <p:ext uri="{BB962C8B-B14F-4D97-AF65-F5344CB8AC3E}">
        <p14:creationId xmlns:p14="http://schemas.microsoft.com/office/powerpoint/2010/main" val="13283804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26CA0-DE13-4522-97C0-6615735001EE}"/>
              </a:ext>
            </a:extLst>
          </p:cNvPr>
          <p:cNvSpPr>
            <a:spLocks noGrp="1"/>
          </p:cNvSpPr>
          <p:nvPr>
            <p:ph type="title"/>
          </p:nvPr>
        </p:nvSpPr>
        <p:spPr/>
        <p:txBody>
          <a:bodyPr/>
          <a:lstStyle/>
          <a:p>
            <a:pPr algn="ctr"/>
            <a:r>
              <a:rPr lang="es-MX" dirty="0"/>
              <a:t>EJEMPLOS DE OFERTA EN EL MERCADO</a:t>
            </a:r>
            <a:endParaRPr lang="es-419" dirty="0"/>
          </a:p>
        </p:txBody>
      </p:sp>
      <p:sp>
        <p:nvSpPr>
          <p:cNvPr id="3" name="Marcador de contenido 2">
            <a:extLst>
              <a:ext uri="{FF2B5EF4-FFF2-40B4-BE49-F238E27FC236}">
                <a16:creationId xmlns:a16="http://schemas.microsoft.com/office/drawing/2014/main" id="{6F7C2330-709A-4941-8603-5D2B5EDE1D1A}"/>
              </a:ext>
            </a:extLst>
          </p:cNvPr>
          <p:cNvSpPr>
            <a:spLocks noGrp="1"/>
          </p:cNvSpPr>
          <p:nvPr>
            <p:ph idx="1"/>
          </p:nvPr>
        </p:nvSpPr>
        <p:spPr/>
        <p:txBody>
          <a:bodyPr>
            <a:normAutofit fontScale="92500" lnSpcReduction="20000"/>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2800" b="1" i="0" u="none" strike="noStrike" cap="none" normalizeH="0" baseline="0" dirty="0">
                <a:ln>
                  <a:noFill/>
                </a:ln>
                <a:solidFill>
                  <a:schemeClr val="tx1"/>
                </a:solidFill>
                <a:effectLst/>
                <a:latin typeface="Arial" panose="020B0604020202020204" pitchFamily="34" charset="0"/>
              </a:rPr>
              <a:t>Industria petrolera</a:t>
            </a:r>
            <a:r>
              <a:rPr kumimoji="0" lang="es-419" altLang="es-419" sz="2800" b="0" i="0" u="none" strike="noStrike" cap="none" normalizeH="0" baseline="0" dirty="0">
                <a:ln>
                  <a:noFill/>
                </a:ln>
                <a:solidFill>
                  <a:schemeClr val="tx1"/>
                </a:solidFill>
                <a:effectLst/>
                <a:latin typeface="Arial" panose="020B0604020202020204" pitchFamily="34" charset="0"/>
              </a:rPr>
              <a:t>: Cuando el precio del petróleo aumenta en el mercado internacional, las empresas petroleras están dispuestas a aumentar la producción para aprovechar los mayores márgenes de beneficio.</a:t>
            </a:r>
          </a:p>
          <a:p>
            <a:pPr marL="0" marR="0" lvl="0" indent="0" algn="just" defTabSz="914400" rtl="0" eaLnBrk="0" fontAlgn="base" latinLnBrk="0" hangingPunct="0">
              <a:lnSpc>
                <a:spcPct val="100000"/>
              </a:lnSpc>
              <a:spcBef>
                <a:spcPct val="0"/>
              </a:spcBef>
              <a:spcAft>
                <a:spcPct val="0"/>
              </a:spcAft>
              <a:buClrTx/>
              <a:buSzTx/>
              <a:buNone/>
              <a:tabLst/>
            </a:pPr>
            <a:endParaRPr kumimoji="0" lang="es-419" altLang="es-419" sz="2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2800" b="1" i="0" u="none" strike="noStrike" cap="none" normalizeH="0" baseline="0" dirty="0">
                <a:ln>
                  <a:noFill/>
                </a:ln>
                <a:solidFill>
                  <a:schemeClr val="tx1"/>
                </a:solidFill>
                <a:effectLst/>
                <a:latin typeface="Arial" panose="020B0604020202020204" pitchFamily="34" charset="0"/>
              </a:rPr>
              <a:t>Agricultura</a:t>
            </a:r>
            <a:r>
              <a:rPr kumimoji="0" lang="es-419" altLang="es-419" sz="2800" b="0" i="0" u="none" strike="noStrike" cap="none" normalizeH="0" baseline="0" dirty="0">
                <a:ln>
                  <a:noFill/>
                </a:ln>
                <a:solidFill>
                  <a:schemeClr val="tx1"/>
                </a:solidFill>
                <a:effectLst/>
                <a:latin typeface="Arial" panose="020B0604020202020204" pitchFamily="34" charset="0"/>
              </a:rPr>
              <a:t>: Si hay una buena temporada de cultivo y los precios de los productos agrícolas son altos, los agricultores están dispuestos a ofrecer más productos en el mercado.</a:t>
            </a:r>
          </a:p>
          <a:p>
            <a:pPr marL="0" marR="0" lvl="0" indent="0" algn="just" defTabSz="914400" rtl="0" eaLnBrk="0" fontAlgn="base" latinLnBrk="0" hangingPunct="0">
              <a:lnSpc>
                <a:spcPct val="100000"/>
              </a:lnSpc>
              <a:spcBef>
                <a:spcPct val="0"/>
              </a:spcBef>
              <a:spcAft>
                <a:spcPct val="0"/>
              </a:spcAft>
              <a:buClrTx/>
              <a:buSzTx/>
              <a:buNone/>
              <a:tabLst/>
            </a:pPr>
            <a:endParaRPr kumimoji="0" lang="es-419" altLang="es-419" sz="2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s-MX" sz="2800" b="1" dirty="0"/>
              <a:t>Servicios financieros</a:t>
            </a:r>
            <a:r>
              <a:rPr lang="es-MX" sz="2800" dirty="0"/>
              <a:t>: Los bancos pueden ofrecer más préstamos cuando las tasas de interés son altas y hay una mayor demanda de crédito por parte de los consumidores y las empresas.</a:t>
            </a:r>
            <a:endParaRPr kumimoji="0" lang="es-419" altLang="es-419" sz="3200" b="0" i="0" u="none" strike="noStrike" cap="none" normalizeH="0" baseline="0" dirty="0">
              <a:ln>
                <a:noFill/>
              </a:ln>
              <a:solidFill>
                <a:schemeClr val="tx1"/>
              </a:solidFill>
              <a:effectLst/>
              <a:latin typeface="Arial" panose="020B0604020202020204" pitchFamily="34" charset="0"/>
            </a:endParaRPr>
          </a:p>
          <a:p>
            <a:endParaRPr lang="es-419" dirty="0"/>
          </a:p>
        </p:txBody>
      </p:sp>
    </p:spTree>
    <p:extLst>
      <p:ext uri="{BB962C8B-B14F-4D97-AF65-F5344CB8AC3E}">
        <p14:creationId xmlns:p14="http://schemas.microsoft.com/office/powerpoint/2010/main" val="35836451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CCCCBF-1E67-47D4-A08E-517B55CE936D}"/>
              </a:ext>
            </a:extLst>
          </p:cNvPr>
          <p:cNvSpPr>
            <a:spLocks noGrp="1"/>
          </p:cNvSpPr>
          <p:nvPr>
            <p:ph type="title"/>
          </p:nvPr>
        </p:nvSpPr>
        <p:spPr/>
        <p:txBody>
          <a:bodyPr/>
          <a:lstStyle/>
          <a:p>
            <a:pPr algn="ctr"/>
            <a:r>
              <a:rPr lang="es-MX" dirty="0"/>
              <a:t>DEMANDA</a:t>
            </a:r>
            <a:endParaRPr lang="es-419" dirty="0"/>
          </a:p>
        </p:txBody>
      </p:sp>
      <p:sp>
        <p:nvSpPr>
          <p:cNvPr id="3" name="Marcador de contenido 2">
            <a:extLst>
              <a:ext uri="{FF2B5EF4-FFF2-40B4-BE49-F238E27FC236}">
                <a16:creationId xmlns:a16="http://schemas.microsoft.com/office/drawing/2014/main" id="{3A486A4E-263C-4E4B-8B97-97AFFAAFFD66}"/>
              </a:ext>
            </a:extLst>
          </p:cNvPr>
          <p:cNvSpPr>
            <a:spLocks noGrp="1"/>
          </p:cNvSpPr>
          <p:nvPr>
            <p:ph idx="1"/>
          </p:nvPr>
        </p:nvSpPr>
        <p:spPr>
          <a:xfrm>
            <a:off x="1451579" y="2015732"/>
            <a:ext cx="9603275" cy="4037749"/>
          </a:xfrm>
        </p:spPr>
        <p:txBody>
          <a:bodyPr>
            <a:normAutofit/>
          </a:bodyPr>
          <a:lstStyle/>
          <a:p>
            <a:pPr algn="just"/>
            <a:r>
              <a:rPr lang="es-MX" sz="2400" dirty="0"/>
              <a:t>La demanda es fundamental para comprender cómo los consumidores responden a los precios y otros factores en un mercado determinado. Representa la cantidad máxima que los consumidores están dispuestos a comprar a diferentes precios, y es crucial para determinar la cantidad y el punto de equilibrio en el mercado.</a:t>
            </a:r>
          </a:p>
          <a:p>
            <a:pPr algn="just"/>
            <a:r>
              <a:rPr lang="es-MX" sz="2400" dirty="0"/>
              <a:t>Se refiere a la cantidad de bienes o servicios que los consumidores están dispuestos y son capaces de comprar a diferentes precios durante un período de tiempo específico. Es la cantidad de un bien o servicio que los consumidores desean y pueden adquirir en el mercado a varios niveles de precio.</a:t>
            </a:r>
            <a:endParaRPr lang="es-419" sz="2400" dirty="0"/>
          </a:p>
        </p:txBody>
      </p:sp>
    </p:spTree>
    <p:extLst>
      <p:ext uri="{BB962C8B-B14F-4D97-AF65-F5344CB8AC3E}">
        <p14:creationId xmlns:p14="http://schemas.microsoft.com/office/powerpoint/2010/main" val="19751991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DF2B9-8B43-4F30-99DF-E420ABBBA815}"/>
              </a:ext>
            </a:extLst>
          </p:cNvPr>
          <p:cNvSpPr>
            <a:spLocks noGrp="1"/>
          </p:cNvSpPr>
          <p:nvPr>
            <p:ph type="title"/>
          </p:nvPr>
        </p:nvSpPr>
        <p:spPr/>
        <p:txBody>
          <a:bodyPr/>
          <a:lstStyle/>
          <a:p>
            <a:pPr algn="ctr"/>
            <a:r>
              <a:rPr lang="es-MX" dirty="0"/>
              <a:t>EJEMPLOS DE DEMANDA EN EL MERCADO</a:t>
            </a:r>
            <a:endParaRPr lang="es-419" dirty="0"/>
          </a:p>
        </p:txBody>
      </p:sp>
      <p:sp>
        <p:nvSpPr>
          <p:cNvPr id="5" name="Rectangle 2">
            <a:extLst>
              <a:ext uri="{FF2B5EF4-FFF2-40B4-BE49-F238E27FC236}">
                <a16:creationId xmlns:a16="http://schemas.microsoft.com/office/drawing/2014/main" id="{75EE396C-ED12-4BEB-B9B0-97969FF1C89F}"/>
              </a:ext>
            </a:extLst>
          </p:cNvPr>
          <p:cNvSpPr>
            <a:spLocks noGrp="1" noChangeArrowheads="1"/>
          </p:cNvSpPr>
          <p:nvPr>
            <p:ph idx="1"/>
          </p:nvPr>
        </p:nvSpPr>
        <p:spPr bwMode="auto">
          <a:xfrm>
            <a:off x="654519" y="1895921"/>
            <a:ext cx="1070329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2400" b="1" i="0" u="none" strike="noStrike" cap="none" normalizeH="0" baseline="0" dirty="0">
                <a:ln>
                  <a:noFill/>
                </a:ln>
                <a:solidFill>
                  <a:schemeClr val="tx1"/>
                </a:solidFill>
                <a:effectLst/>
                <a:latin typeface="Arial" panose="020B0604020202020204" pitchFamily="34" charset="0"/>
              </a:rPr>
              <a:t>Automóviles</a:t>
            </a:r>
            <a:r>
              <a:rPr kumimoji="0" lang="es-419" altLang="es-419" sz="2400" b="0" i="0" u="none" strike="noStrike" cap="none" normalizeH="0" baseline="0" dirty="0">
                <a:ln>
                  <a:noFill/>
                </a:ln>
                <a:solidFill>
                  <a:schemeClr val="tx1"/>
                </a:solidFill>
                <a:effectLst/>
                <a:latin typeface="Arial" panose="020B0604020202020204" pitchFamily="34" charset="0"/>
              </a:rPr>
              <a:t>: Cuando los precios de los automóviles bajan debido a una promoción o descuento, es probable que más personas estén dispuestas a comprar autos, aumentando la demanda.</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2400" b="1" i="0" u="none" strike="noStrike" cap="none" normalizeH="0" baseline="0" dirty="0">
                <a:ln>
                  <a:noFill/>
                </a:ln>
                <a:solidFill>
                  <a:schemeClr val="tx1"/>
                </a:solidFill>
                <a:effectLst/>
                <a:latin typeface="Arial" panose="020B0604020202020204" pitchFamily="34" charset="0"/>
              </a:rPr>
              <a:t>Gasolina</a:t>
            </a:r>
            <a:r>
              <a:rPr kumimoji="0" lang="es-419" altLang="es-419" sz="2400" b="0" i="0" u="none" strike="noStrike" cap="none" normalizeH="0" baseline="0" dirty="0">
                <a:ln>
                  <a:noFill/>
                </a:ln>
                <a:solidFill>
                  <a:schemeClr val="tx1"/>
                </a:solidFill>
                <a:effectLst/>
                <a:latin typeface="Arial" panose="020B0604020202020204" pitchFamily="34" charset="0"/>
              </a:rPr>
              <a:t>: Si los precios de la gasolina aumentan considerablemente, es probable que los consumidores reduzcan la cantidad que compran, ya que el costo más alto puede hacer que busquen formas de reducir su consumo.</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2400" b="1" i="0" u="none" strike="noStrike" cap="none" normalizeH="0" baseline="0" dirty="0">
                <a:ln>
                  <a:noFill/>
                </a:ln>
                <a:solidFill>
                  <a:schemeClr val="tx1"/>
                </a:solidFill>
                <a:effectLst/>
                <a:latin typeface="Arial" panose="020B0604020202020204" pitchFamily="34" charset="0"/>
              </a:rPr>
              <a:t>Teléfonos inteligentes</a:t>
            </a:r>
            <a:r>
              <a:rPr kumimoji="0" lang="es-419" altLang="es-419" sz="2400" b="0" i="0" u="none" strike="noStrike" cap="none" normalizeH="0" baseline="0" dirty="0">
                <a:ln>
                  <a:noFill/>
                </a:ln>
                <a:solidFill>
                  <a:schemeClr val="tx1"/>
                </a:solidFill>
                <a:effectLst/>
                <a:latin typeface="Arial" panose="020B0604020202020204" pitchFamily="34" charset="0"/>
              </a:rPr>
              <a:t>: Cuando se lanza un nuevo modelo de teléfono inteligente con características avanzadas a un precio competitivo, puede generar una mayor demanda entre los consumidores que buscan actualizar sus dispositivos.</a:t>
            </a:r>
          </a:p>
        </p:txBody>
      </p:sp>
    </p:spTree>
    <p:extLst>
      <p:ext uri="{BB962C8B-B14F-4D97-AF65-F5344CB8AC3E}">
        <p14:creationId xmlns:p14="http://schemas.microsoft.com/office/powerpoint/2010/main" val="28042150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A1DA88-C131-48DE-A408-46BC50AB9162}"/>
              </a:ext>
            </a:extLst>
          </p:cNvPr>
          <p:cNvSpPr>
            <a:spLocks noGrp="1"/>
          </p:cNvSpPr>
          <p:nvPr>
            <p:ph idx="1"/>
          </p:nvPr>
        </p:nvSpPr>
        <p:spPr>
          <a:xfrm>
            <a:off x="1294362" y="2050181"/>
            <a:ext cx="9603275" cy="4081112"/>
          </a:xfrm>
        </p:spPr>
        <p:txBody>
          <a:bodyPr>
            <a:normAutofit/>
          </a:bodyPr>
          <a:lstStyle/>
          <a:p>
            <a:pPr algn="just"/>
            <a:r>
              <a:rPr lang="es-MX" sz="3200" b="1" dirty="0"/>
              <a:t>Servicios de streaming: </a:t>
            </a:r>
            <a:r>
              <a:rPr lang="es-MX" sz="2400" dirty="0"/>
              <a:t>Con la popularidad creciente de plataformas de streaming como Netflix, la demanda de suscripciones mensuales puede aumentar a medida que más consumidores buscan acceder a contenido digital bajo demanda.</a:t>
            </a:r>
          </a:p>
          <a:p>
            <a:pPr algn="just"/>
            <a:r>
              <a:rPr lang="es-MX" sz="3200" b="1" dirty="0"/>
              <a:t>Alimentos saludables: </a:t>
            </a:r>
            <a:r>
              <a:rPr lang="es-MX" sz="2400" dirty="0"/>
              <a:t>A medida que aumenta la conciencia sobre la salud y la nutrición, la demanda de alimentos orgánicos o productos alimenticios saludables puede incrementarse, ya que más consumidores priorizan opciones alimenticias que consideran beneficiosas para su bienestar.</a:t>
            </a:r>
            <a:endParaRPr lang="es-419" sz="2400" dirty="0"/>
          </a:p>
        </p:txBody>
      </p:sp>
    </p:spTree>
    <p:extLst>
      <p:ext uri="{BB962C8B-B14F-4D97-AF65-F5344CB8AC3E}">
        <p14:creationId xmlns:p14="http://schemas.microsoft.com/office/powerpoint/2010/main" val="19463541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DDB5DA-35F3-44CB-A83F-1646B922362D}"/>
              </a:ext>
            </a:extLst>
          </p:cNvPr>
          <p:cNvSpPr>
            <a:spLocks noGrp="1"/>
          </p:cNvSpPr>
          <p:nvPr>
            <p:ph type="title"/>
          </p:nvPr>
        </p:nvSpPr>
        <p:spPr/>
        <p:txBody>
          <a:bodyPr/>
          <a:lstStyle/>
          <a:p>
            <a:pPr algn="ctr"/>
            <a:r>
              <a:rPr lang="es-419" dirty="0">
                <a:solidFill>
                  <a:schemeClr val="accent1"/>
                </a:solidFill>
              </a:rPr>
              <a:t>EQUILIBRIO DE MERCADO O PUNTO DE EQUILIBRIO </a:t>
            </a:r>
            <a:endParaRPr lang="es-419" dirty="0"/>
          </a:p>
        </p:txBody>
      </p:sp>
      <p:sp>
        <p:nvSpPr>
          <p:cNvPr id="3" name="Marcador de contenido 2">
            <a:extLst>
              <a:ext uri="{FF2B5EF4-FFF2-40B4-BE49-F238E27FC236}">
                <a16:creationId xmlns:a16="http://schemas.microsoft.com/office/drawing/2014/main" id="{15A3840B-AE41-4BE6-AD19-0D30256EAD85}"/>
              </a:ext>
            </a:extLst>
          </p:cNvPr>
          <p:cNvSpPr>
            <a:spLocks noGrp="1"/>
          </p:cNvSpPr>
          <p:nvPr>
            <p:ph idx="1"/>
          </p:nvPr>
        </p:nvSpPr>
        <p:spPr/>
        <p:txBody>
          <a:bodyPr>
            <a:normAutofit lnSpcReduction="10000"/>
          </a:bodyPr>
          <a:lstStyle/>
          <a:p>
            <a:r>
              <a:rPr lang="es-MX" sz="2000" dirty="0"/>
              <a:t>Cuando un emprendedor comienza un negocio, es consciente de que las ganancias llegarán tras satisfacer las necesidades de su público objetivo y brindar una calidad superior con sus productos y servicios.</a:t>
            </a:r>
          </a:p>
          <a:p>
            <a:r>
              <a:rPr lang="es-MX" dirty="0"/>
              <a:t>El punto de equilibrio en economía se refiere al punto donde la cantidad demandada de un bien o servicio es igual a la cantidad ofrecida en el mercado. En este punto, no hay exceso de oferta ni de demanda; es decir, la cantidad que los consumidores desean comprar es exactamente igual a la cantidad que los productores están dispuestos a vender.</a:t>
            </a:r>
          </a:p>
          <a:p>
            <a:r>
              <a:rPr lang="es-MX" dirty="0"/>
              <a:t>En resumen, el punto de equilibrio es donde se igualan la oferta y la demanda, estableciendo así el precio y la cantidad de equilibrio en el mercado para un bien o servicio particular.</a:t>
            </a:r>
            <a:endParaRPr lang="es-419" dirty="0"/>
          </a:p>
        </p:txBody>
      </p:sp>
    </p:spTree>
    <p:extLst>
      <p:ext uri="{BB962C8B-B14F-4D97-AF65-F5344CB8AC3E}">
        <p14:creationId xmlns:p14="http://schemas.microsoft.com/office/powerpoint/2010/main" val="521662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7C074-6E01-4BFA-AEC6-E07E857AF507}"/>
              </a:ext>
            </a:extLst>
          </p:cNvPr>
          <p:cNvSpPr>
            <a:spLocks noGrp="1"/>
          </p:cNvSpPr>
          <p:nvPr>
            <p:ph type="title"/>
          </p:nvPr>
        </p:nvSpPr>
        <p:spPr/>
        <p:txBody>
          <a:bodyPr/>
          <a:lstStyle/>
          <a:p>
            <a:pPr algn="ctr"/>
            <a:r>
              <a:rPr lang="es-MX" dirty="0"/>
              <a:t>EJEMPLO</a:t>
            </a:r>
            <a:endParaRPr lang="es-419" dirty="0"/>
          </a:p>
        </p:txBody>
      </p:sp>
      <p:sp>
        <p:nvSpPr>
          <p:cNvPr id="3" name="Marcador de contenido 2">
            <a:extLst>
              <a:ext uri="{FF2B5EF4-FFF2-40B4-BE49-F238E27FC236}">
                <a16:creationId xmlns:a16="http://schemas.microsoft.com/office/drawing/2014/main" id="{4DBD98DA-905B-4CC6-99E2-B2FA93E4EDC5}"/>
              </a:ext>
            </a:extLst>
          </p:cNvPr>
          <p:cNvSpPr>
            <a:spLocks noGrp="1"/>
          </p:cNvSpPr>
          <p:nvPr>
            <p:ph idx="1"/>
          </p:nvPr>
        </p:nvSpPr>
        <p:spPr>
          <a:xfrm>
            <a:off x="1451579" y="2015732"/>
            <a:ext cx="9603275" cy="3836428"/>
          </a:xfrm>
        </p:spPr>
        <p:txBody>
          <a:bodyPr>
            <a:normAutofit fontScale="85000" lnSpcReduction="20000"/>
          </a:bodyPr>
          <a:lstStyle/>
          <a:p>
            <a:pPr marL="0" indent="0" algn="just">
              <a:buNone/>
            </a:pPr>
            <a:r>
              <a:rPr lang="es-MX" sz="3200" dirty="0"/>
              <a:t>Es decir que una empresa para generar utilidad debe cubrir todos sus costos operativos, y a partir de ciertas unidades recién va a generar su utilidad, para entender mejor vamos a realizar un ejemplo de una empresa que produce una sola línea de jeans (500 UNIDADES) , cuyos costos estarán establecidos  para un mes.</a:t>
            </a:r>
          </a:p>
          <a:p>
            <a:pPr marL="0" indent="0" algn="just">
              <a:buNone/>
            </a:pPr>
            <a:r>
              <a:rPr lang="es-MX" sz="3200" dirty="0"/>
              <a:t>Para determinar el punto de equilibrio debemos conocer:</a:t>
            </a:r>
          </a:p>
          <a:p>
            <a:pPr algn="just"/>
            <a:r>
              <a:rPr lang="es-MX" sz="3200" dirty="0"/>
              <a:t>Costos Fijos mensuales</a:t>
            </a:r>
          </a:p>
          <a:p>
            <a:pPr algn="just"/>
            <a:r>
              <a:rPr lang="es-MX" sz="3200" dirty="0"/>
              <a:t>Costos Variables mensuales (por unidad)</a:t>
            </a:r>
          </a:p>
          <a:p>
            <a:pPr algn="just"/>
            <a:r>
              <a:rPr lang="es-MX" sz="3200" dirty="0"/>
              <a:t>Costo de Ventas por unidad</a:t>
            </a:r>
          </a:p>
          <a:p>
            <a:pPr algn="just"/>
            <a:r>
              <a:rPr lang="es-MX" sz="3200" dirty="0"/>
              <a:t>Precio de venta por unidad</a:t>
            </a:r>
          </a:p>
          <a:p>
            <a:pPr algn="just"/>
            <a:endParaRPr lang="es-419" sz="3200" dirty="0"/>
          </a:p>
        </p:txBody>
      </p:sp>
    </p:spTree>
    <p:extLst>
      <p:ext uri="{BB962C8B-B14F-4D97-AF65-F5344CB8AC3E}">
        <p14:creationId xmlns:p14="http://schemas.microsoft.com/office/powerpoint/2010/main" val="8987673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6EF26E-A0D6-42D0-81F5-E1451EBF487C}"/>
              </a:ext>
            </a:extLst>
          </p:cNvPr>
          <p:cNvSpPr>
            <a:spLocks noGrp="1"/>
          </p:cNvSpPr>
          <p:nvPr>
            <p:ph idx="1"/>
          </p:nvPr>
        </p:nvSpPr>
        <p:spPr>
          <a:xfrm>
            <a:off x="587141" y="558266"/>
            <a:ext cx="10467713" cy="5148711"/>
          </a:xfrm>
        </p:spPr>
        <p:txBody>
          <a:bodyPr>
            <a:normAutofit fontScale="92500" lnSpcReduction="10000"/>
          </a:bodyPr>
          <a:lstStyle/>
          <a:p>
            <a:pPr algn="just"/>
            <a:r>
              <a:rPr lang="es-MX" sz="3000" dirty="0"/>
              <a:t>Para calcular el punto de equilibrio es necesario conocer los </a:t>
            </a:r>
            <a:r>
              <a:rPr lang="es-MX" sz="3000" dirty="0">
                <a:solidFill>
                  <a:srgbClr val="FF0000"/>
                </a:solidFill>
              </a:rPr>
              <a:t>costes fijos </a:t>
            </a:r>
            <a:r>
              <a:rPr lang="es-MX" sz="3000" dirty="0"/>
              <a:t>(son aquellos que no cambian con el nivel de producción o las ventas de una empresa, es decir puedo vender 1 unidad o 1000 unidades que mis costos fijos no van a variar) Estos costos permanecen constantes, independientemente de si la empresa produce mucho, poco o nada. Los costos fijos son gastos que la empresa debe pagar incluso si no hay producción) EJEMPLO Alquiler, sueldos y salarios, seguros, depreciación, servicios públicos).  </a:t>
            </a:r>
          </a:p>
          <a:p>
            <a:pPr algn="just"/>
            <a:r>
              <a:rPr lang="es-MX" sz="3000" dirty="0">
                <a:solidFill>
                  <a:srgbClr val="FF0000"/>
                </a:solidFill>
              </a:rPr>
              <a:t>costos</a:t>
            </a:r>
            <a:r>
              <a:rPr lang="es-MX" sz="3000" dirty="0"/>
              <a:t> </a:t>
            </a:r>
            <a:r>
              <a:rPr lang="es-MX" sz="3000" dirty="0">
                <a:solidFill>
                  <a:srgbClr val="FF0000"/>
                </a:solidFill>
              </a:rPr>
              <a:t>variables</a:t>
            </a:r>
            <a:r>
              <a:rPr lang="es-MX" sz="3000" dirty="0"/>
              <a:t> (son aquellos que cambian directamente con el nivel de producción. A medida que aumenta la producción, los costos variables también aumentan, y cuando la producción disminuye, estos costos disminuyen EJEMPLO materia prima, mano de obra directa, </a:t>
            </a:r>
            <a:r>
              <a:rPr lang="es-MX" sz="3000" dirty="0" err="1"/>
              <a:t>emblaje</a:t>
            </a:r>
            <a:r>
              <a:rPr lang="es-MX" sz="3000" dirty="0"/>
              <a:t>.</a:t>
            </a:r>
          </a:p>
          <a:p>
            <a:endParaRPr lang="es-419" dirty="0"/>
          </a:p>
        </p:txBody>
      </p:sp>
    </p:spTree>
    <p:extLst>
      <p:ext uri="{BB962C8B-B14F-4D97-AF65-F5344CB8AC3E}">
        <p14:creationId xmlns:p14="http://schemas.microsoft.com/office/powerpoint/2010/main" val="28702917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88A8A6-F7FB-4505-BB1D-4D20636C9518}"/>
              </a:ext>
            </a:extLst>
          </p:cNvPr>
          <p:cNvSpPr>
            <a:spLocks noGrp="1"/>
          </p:cNvSpPr>
          <p:nvPr>
            <p:ph idx="1"/>
          </p:nvPr>
        </p:nvSpPr>
        <p:spPr>
          <a:xfrm>
            <a:off x="587141" y="269508"/>
            <a:ext cx="10467713" cy="6045968"/>
          </a:xfrm>
        </p:spPr>
        <p:txBody>
          <a:bodyPr>
            <a:normAutofit/>
          </a:bodyPr>
          <a:lstStyle/>
          <a:p>
            <a:r>
              <a:rPr lang="es-MX" sz="2800" dirty="0"/>
              <a:t>En nuestro ejemplo tenemos como costos Fijos mensuales :</a:t>
            </a:r>
            <a:endParaRPr lang="es-419" sz="2800" dirty="0"/>
          </a:p>
        </p:txBody>
      </p:sp>
      <p:pic>
        <p:nvPicPr>
          <p:cNvPr id="6" name="Imagen 5">
            <a:extLst>
              <a:ext uri="{FF2B5EF4-FFF2-40B4-BE49-F238E27FC236}">
                <a16:creationId xmlns:a16="http://schemas.microsoft.com/office/drawing/2014/main" id="{93C46D16-509C-42F1-B7F8-2F4146E65E8C}"/>
              </a:ext>
            </a:extLst>
          </p:cNvPr>
          <p:cNvPicPr>
            <a:picLocks noChangeAspect="1"/>
          </p:cNvPicPr>
          <p:nvPr/>
        </p:nvPicPr>
        <p:blipFill>
          <a:blip r:embed="rId2"/>
          <a:stretch>
            <a:fillRect/>
          </a:stretch>
        </p:blipFill>
        <p:spPr>
          <a:xfrm>
            <a:off x="3659471" y="2311290"/>
            <a:ext cx="4868512" cy="3551800"/>
          </a:xfrm>
          <a:prstGeom prst="rect">
            <a:avLst/>
          </a:prstGeom>
        </p:spPr>
      </p:pic>
    </p:spTree>
    <p:extLst>
      <p:ext uri="{BB962C8B-B14F-4D97-AF65-F5344CB8AC3E}">
        <p14:creationId xmlns:p14="http://schemas.microsoft.com/office/powerpoint/2010/main" val="31743807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3E74EA-D533-4795-8A42-0736369559AB}"/>
              </a:ext>
            </a:extLst>
          </p:cNvPr>
          <p:cNvSpPr>
            <a:spLocks noGrp="1"/>
          </p:cNvSpPr>
          <p:nvPr>
            <p:ph idx="1"/>
          </p:nvPr>
        </p:nvSpPr>
        <p:spPr>
          <a:xfrm>
            <a:off x="211757" y="221382"/>
            <a:ext cx="10847670" cy="5244964"/>
          </a:xfrm>
        </p:spPr>
        <p:txBody>
          <a:bodyPr/>
          <a:lstStyle/>
          <a:p>
            <a:r>
              <a:rPr lang="es-MX" sz="2000" dirty="0"/>
              <a:t>En nuestro ejemplo tenemos como costos Variables mensuales por unidad (500 UNIDADES) :    </a:t>
            </a:r>
            <a:endParaRPr lang="es-419" sz="2000" dirty="0"/>
          </a:p>
        </p:txBody>
      </p:sp>
      <p:pic>
        <p:nvPicPr>
          <p:cNvPr id="6" name="Imagen 5">
            <a:extLst>
              <a:ext uri="{FF2B5EF4-FFF2-40B4-BE49-F238E27FC236}">
                <a16:creationId xmlns:a16="http://schemas.microsoft.com/office/drawing/2014/main" id="{F71CDFFB-4C2C-4E61-8A9E-A201F965BE33}"/>
              </a:ext>
            </a:extLst>
          </p:cNvPr>
          <p:cNvPicPr>
            <a:picLocks noChangeAspect="1"/>
          </p:cNvPicPr>
          <p:nvPr/>
        </p:nvPicPr>
        <p:blipFill>
          <a:blip r:embed="rId2"/>
          <a:stretch>
            <a:fillRect/>
          </a:stretch>
        </p:blipFill>
        <p:spPr>
          <a:xfrm>
            <a:off x="2016092" y="1905802"/>
            <a:ext cx="8513946" cy="4836694"/>
          </a:xfrm>
          <a:prstGeom prst="rect">
            <a:avLst/>
          </a:prstGeom>
        </p:spPr>
      </p:pic>
    </p:spTree>
    <p:extLst>
      <p:ext uri="{BB962C8B-B14F-4D97-AF65-F5344CB8AC3E}">
        <p14:creationId xmlns:p14="http://schemas.microsoft.com/office/powerpoint/2010/main" val="1868050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848C18-D391-476F-97E0-6537B10CAD0B}"/>
              </a:ext>
            </a:extLst>
          </p:cNvPr>
          <p:cNvSpPr>
            <a:spLocks noGrp="1"/>
          </p:cNvSpPr>
          <p:nvPr>
            <p:ph idx="1"/>
          </p:nvPr>
        </p:nvSpPr>
        <p:spPr>
          <a:xfrm>
            <a:off x="548641" y="394636"/>
            <a:ext cx="10506214" cy="5071709"/>
          </a:xfrm>
        </p:spPr>
        <p:txBody>
          <a:bodyPr/>
          <a:lstStyle/>
          <a:p>
            <a:r>
              <a:rPr lang="es-MX" dirty="0"/>
              <a:t>Para determinar el Costo de ventas por unidad:</a:t>
            </a:r>
            <a:endParaRPr lang="es-419" dirty="0"/>
          </a:p>
        </p:txBody>
      </p:sp>
      <p:pic>
        <p:nvPicPr>
          <p:cNvPr id="6" name="Imagen 5">
            <a:extLst>
              <a:ext uri="{FF2B5EF4-FFF2-40B4-BE49-F238E27FC236}">
                <a16:creationId xmlns:a16="http://schemas.microsoft.com/office/drawing/2014/main" id="{B80CEFD9-7D13-4F82-8B2C-5A7225DC2066}"/>
              </a:ext>
            </a:extLst>
          </p:cNvPr>
          <p:cNvPicPr>
            <a:picLocks noChangeAspect="1"/>
          </p:cNvPicPr>
          <p:nvPr/>
        </p:nvPicPr>
        <p:blipFill>
          <a:blip r:embed="rId2"/>
          <a:stretch>
            <a:fillRect/>
          </a:stretch>
        </p:blipFill>
        <p:spPr>
          <a:xfrm>
            <a:off x="2354244" y="1487908"/>
            <a:ext cx="7990789" cy="3596804"/>
          </a:xfrm>
          <a:prstGeom prst="rect">
            <a:avLst/>
          </a:prstGeom>
        </p:spPr>
      </p:pic>
    </p:spTree>
    <p:extLst>
      <p:ext uri="{BB962C8B-B14F-4D97-AF65-F5344CB8AC3E}">
        <p14:creationId xmlns:p14="http://schemas.microsoft.com/office/powerpoint/2010/main" val="239690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8DCA-B915-47FD-BBC1-795D048638AB}"/>
              </a:ext>
            </a:extLst>
          </p:cNvPr>
          <p:cNvSpPr>
            <a:spLocks noGrp="1"/>
          </p:cNvSpPr>
          <p:nvPr>
            <p:ph type="title"/>
          </p:nvPr>
        </p:nvSpPr>
        <p:spPr>
          <a:xfrm>
            <a:off x="1322390" y="181348"/>
            <a:ext cx="8911687" cy="1280890"/>
          </a:xfrm>
        </p:spPr>
        <p:txBody>
          <a:bodyPr/>
          <a:lstStyle/>
          <a:p>
            <a:pPr algn="ctr"/>
            <a:r>
              <a:rPr lang="es-419" sz="3600" dirty="0">
                <a:solidFill>
                  <a:srgbClr val="FF0000"/>
                </a:solidFill>
              </a:rPr>
              <a:t>CÉTERIS PÁRIBUS</a:t>
            </a:r>
            <a:br>
              <a:rPr lang="es-419" sz="3600" dirty="0"/>
            </a:br>
            <a:endParaRPr lang="es-419" dirty="0"/>
          </a:p>
        </p:txBody>
      </p:sp>
      <p:sp>
        <p:nvSpPr>
          <p:cNvPr id="3" name="Marcador de contenido 2">
            <a:extLst>
              <a:ext uri="{FF2B5EF4-FFF2-40B4-BE49-F238E27FC236}">
                <a16:creationId xmlns:a16="http://schemas.microsoft.com/office/drawing/2014/main" id="{667966E0-170D-409D-8B57-B11C3DDA8047}"/>
              </a:ext>
            </a:extLst>
          </p:cNvPr>
          <p:cNvSpPr>
            <a:spLocks noGrp="1"/>
          </p:cNvSpPr>
          <p:nvPr>
            <p:ph idx="1"/>
          </p:nvPr>
        </p:nvSpPr>
        <p:spPr>
          <a:xfrm>
            <a:off x="442762" y="866275"/>
            <a:ext cx="11061850" cy="5991726"/>
          </a:xfrm>
        </p:spPr>
        <p:txBody>
          <a:bodyPr>
            <a:normAutofit fontScale="47500" lnSpcReduction="20000"/>
          </a:bodyPr>
          <a:lstStyle/>
          <a:p>
            <a:pPr algn="just"/>
            <a:r>
              <a:rPr lang="es-MX" sz="6200" dirty="0"/>
              <a:t>La expresión ‘céteris paribus’ es una locución latina que significa ‘todo lo demás constante’. La condición Ceteris Paribus se puede considerar una ventaja para la investigación económica porque permite analizar los efectos que produce un cambio de una variable en otra variable, permaneciendo los demás constantes (excepto lo que se pretende estudiar).</a:t>
            </a:r>
          </a:p>
          <a:p>
            <a:pPr marL="0" indent="0" algn="just">
              <a:buNone/>
            </a:pPr>
            <a:endParaRPr lang="es-MX" sz="6200" dirty="0"/>
          </a:p>
          <a:p>
            <a:pPr algn="just"/>
            <a:r>
              <a:rPr lang="es-MX" sz="6200" dirty="0"/>
              <a:t>En economía, esta palabra es un recurso metodológico al que se recurre para separar la influencia que alguna variable en particular ejerce sobre un fenómeno que esté condicionado por muchos factores. Por ejemplo, podría decirse: “la cantidad demandada de un bien sube si el precio baja, aquí se maneja en céteris paribus”, es decir es un análisis económicos y científicos para comprender mejor las relaciones causales entre diferentes variables. Sin embargo, en la realidad, todas las variables están interconectadas, y los cambios en una pueden afectar las otras, pero cuando no afecta produce un ceteris paribus.</a:t>
            </a:r>
          </a:p>
          <a:p>
            <a:pPr algn="just"/>
            <a:endParaRPr lang="es-419" sz="3600" dirty="0"/>
          </a:p>
        </p:txBody>
      </p:sp>
    </p:spTree>
    <p:extLst>
      <p:ext uri="{BB962C8B-B14F-4D97-AF65-F5344CB8AC3E}">
        <p14:creationId xmlns:p14="http://schemas.microsoft.com/office/powerpoint/2010/main" val="5949162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5FDDF2C-8C86-411F-A0D8-19204432CAE6}"/>
              </a:ext>
            </a:extLst>
          </p:cNvPr>
          <p:cNvSpPr>
            <a:spLocks noGrp="1"/>
          </p:cNvSpPr>
          <p:nvPr>
            <p:ph idx="1"/>
          </p:nvPr>
        </p:nvSpPr>
        <p:spPr>
          <a:xfrm>
            <a:off x="346509" y="346510"/>
            <a:ext cx="10708345" cy="5119836"/>
          </a:xfrm>
        </p:spPr>
        <p:txBody>
          <a:bodyPr/>
          <a:lstStyle/>
          <a:p>
            <a:r>
              <a:rPr lang="es-MX" dirty="0"/>
              <a:t>Para determinar el precio de venta por unidad:</a:t>
            </a:r>
            <a:endParaRPr lang="es-419" dirty="0"/>
          </a:p>
        </p:txBody>
      </p:sp>
      <p:pic>
        <p:nvPicPr>
          <p:cNvPr id="4" name="Imagen 3">
            <a:extLst>
              <a:ext uri="{FF2B5EF4-FFF2-40B4-BE49-F238E27FC236}">
                <a16:creationId xmlns:a16="http://schemas.microsoft.com/office/drawing/2014/main" id="{5E3B6B7A-DD0A-4C67-902D-956CBD762812}"/>
              </a:ext>
            </a:extLst>
          </p:cNvPr>
          <p:cNvPicPr>
            <a:picLocks noChangeAspect="1"/>
          </p:cNvPicPr>
          <p:nvPr/>
        </p:nvPicPr>
        <p:blipFill>
          <a:blip r:embed="rId2"/>
          <a:stretch>
            <a:fillRect/>
          </a:stretch>
        </p:blipFill>
        <p:spPr>
          <a:xfrm>
            <a:off x="1588168" y="1378020"/>
            <a:ext cx="8317855" cy="4412380"/>
          </a:xfrm>
          <a:prstGeom prst="rect">
            <a:avLst/>
          </a:prstGeom>
        </p:spPr>
      </p:pic>
    </p:spTree>
    <p:extLst>
      <p:ext uri="{BB962C8B-B14F-4D97-AF65-F5344CB8AC3E}">
        <p14:creationId xmlns:p14="http://schemas.microsoft.com/office/powerpoint/2010/main" val="1683842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6B8230-CE7F-4A13-8242-670C8354BF7D}"/>
              </a:ext>
            </a:extLst>
          </p:cNvPr>
          <p:cNvSpPr>
            <a:spLocks noGrp="1"/>
          </p:cNvSpPr>
          <p:nvPr>
            <p:ph idx="1"/>
          </p:nvPr>
        </p:nvSpPr>
        <p:spPr>
          <a:xfrm>
            <a:off x="221381" y="423512"/>
            <a:ext cx="10833473" cy="5042833"/>
          </a:xfrm>
        </p:spPr>
        <p:txBody>
          <a:bodyPr/>
          <a:lstStyle/>
          <a:p>
            <a:r>
              <a:rPr lang="es-MX" dirty="0"/>
              <a:t>Para determinar el punto de equilibrio:</a:t>
            </a:r>
            <a:endParaRPr lang="es-419" dirty="0"/>
          </a:p>
        </p:txBody>
      </p:sp>
      <p:pic>
        <p:nvPicPr>
          <p:cNvPr id="6" name="Imagen 5">
            <a:extLst>
              <a:ext uri="{FF2B5EF4-FFF2-40B4-BE49-F238E27FC236}">
                <a16:creationId xmlns:a16="http://schemas.microsoft.com/office/drawing/2014/main" id="{A8AC5810-9134-4211-AE60-25E6AB125E2F}"/>
              </a:ext>
            </a:extLst>
          </p:cNvPr>
          <p:cNvPicPr>
            <a:picLocks noChangeAspect="1"/>
          </p:cNvPicPr>
          <p:nvPr/>
        </p:nvPicPr>
        <p:blipFill>
          <a:blip r:embed="rId2"/>
          <a:stretch>
            <a:fillRect/>
          </a:stretch>
        </p:blipFill>
        <p:spPr>
          <a:xfrm>
            <a:off x="2320106" y="1227937"/>
            <a:ext cx="7551787" cy="4874145"/>
          </a:xfrm>
          <a:prstGeom prst="rect">
            <a:avLst/>
          </a:prstGeom>
        </p:spPr>
      </p:pic>
    </p:spTree>
    <p:extLst>
      <p:ext uri="{BB962C8B-B14F-4D97-AF65-F5344CB8AC3E}">
        <p14:creationId xmlns:p14="http://schemas.microsoft.com/office/powerpoint/2010/main" val="28359608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B19F7-3F3A-431F-B3B0-31C5F932C283}"/>
              </a:ext>
            </a:extLst>
          </p:cNvPr>
          <p:cNvSpPr>
            <a:spLocks noGrp="1"/>
          </p:cNvSpPr>
          <p:nvPr>
            <p:ph type="title"/>
          </p:nvPr>
        </p:nvSpPr>
        <p:spPr>
          <a:xfrm>
            <a:off x="623806" y="486885"/>
            <a:ext cx="9603275" cy="1049235"/>
          </a:xfrm>
        </p:spPr>
        <p:txBody>
          <a:bodyPr/>
          <a:lstStyle/>
          <a:p>
            <a:pPr algn="ctr"/>
            <a:r>
              <a:rPr lang="es-MX" dirty="0"/>
              <a:t>ANÁLISIS</a:t>
            </a:r>
            <a:endParaRPr lang="es-419" dirty="0"/>
          </a:p>
        </p:txBody>
      </p:sp>
      <p:sp>
        <p:nvSpPr>
          <p:cNvPr id="3" name="Marcador de contenido 2">
            <a:extLst>
              <a:ext uri="{FF2B5EF4-FFF2-40B4-BE49-F238E27FC236}">
                <a16:creationId xmlns:a16="http://schemas.microsoft.com/office/drawing/2014/main" id="{0DBE5770-F914-4D61-A552-F1C21AEB551C}"/>
              </a:ext>
            </a:extLst>
          </p:cNvPr>
          <p:cNvSpPr>
            <a:spLocks noGrp="1"/>
          </p:cNvSpPr>
          <p:nvPr>
            <p:ph idx="1"/>
          </p:nvPr>
        </p:nvSpPr>
        <p:spPr>
          <a:xfrm>
            <a:off x="423511" y="1738251"/>
            <a:ext cx="10953550" cy="4786874"/>
          </a:xfrm>
        </p:spPr>
        <p:txBody>
          <a:bodyPr>
            <a:normAutofit/>
          </a:bodyPr>
          <a:lstStyle/>
          <a:p>
            <a:pPr algn="just"/>
            <a:r>
              <a:rPr lang="es-MX" sz="2600" dirty="0"/>
              <a:t>Esto significa que la empresa necesita vender 281 unidades de pantalones al mes para cubrir todos los costos (tanto los fijos como los variables) y alcanzar el punto de equilibrio, es decir, no obtener ganancias ni pérdidas. A partir de la venta de la unidad número 282, comenzará a generar ganancias por cada pantalón vendido.</a:t>
            </a:r>
          </a:p>
          <a:p>
            <a:pPr algn="just"/>
            <a:r>
              <a:rPr lang="es-MX" sz="2600" dirty="0"/>
              <a:t>Con este claro ejemplo, se puede entender cómo el punto de equilibrio representa el nivel de actividad necesario para que un negocio alcance su rentabilidad y cómo la combinación de costos fijos y variables afecta este punto</a:t>
            </a:r>
            <a:endParaRPr lang="es-419" sz="2600" dirty="0"/>
          </a:p>
        </p:txBody>
      </p:sp>
    </p:spTree>
    <p:extLst>
      <p:ext uri="{BB962C8B-B14F-4D97-AF65-F5344CB8AC3E}">
        <p14:creationId xmlns:p14="http://schemas.microsoft.com/office/powerpoint/2010/main" val="26705286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5C9477-E822-4916-8C67-4F0F71CFDB01}"/>
              </a:ext>
            </a:extLst>
          </p:cNvPr>
          <p:cNvSpPr>
            <a:spLocks noGrp="1"/>
          </p:cNvSpPr>
          <p:nvPr>
            <p:ph idx="1"/>
          </p:nvPr>
        </p:nvSpPr>
        <p:spPr>
          <a:xfrm>
            <a:off x="202131" y="452388"/>
            <a:ext cx="10852723" cy="5013958"/>
          </a:xfrm>
        </p:spPr>
        <p:txBody>
          <a:bodyPr/>
          <a:lstStyle/>
          <a:p>
            <a:r>
              <a:rPr lang="es-MX" dirty="0"/>
              <a:t>Para realizar la comprobación:</a:t>
            </a:r>
          </a:p>
          <a:p>
            <a:endParaRPr lang="es-419" dirty="0"/>
          </a:p>
        </p:txBody>
      </p:sp>
      <p:pic>
        <p:nvPicPr>
          <p:cNvPr id="4" name="Imagen 3">
            <a:extLst>
              <a:ext uri="{FF2B5EF4-FFF2-40B4-BE49-F238E27FC236}">
                <a16:creationId xmlns:a16="http://schemas.microsoft.com/office/drawing/2014/main" id="{E5C01F10-9129-4493-89E5-60017FA27723}"/>
              </a:ext>
            </a:extLst>
          </p:cNvPr>
          <p:cNvPicPr>
            <a:picLocks noChangeAspect="1"/>
          </p:cNvPicPr>
          <p:nvPr/>
        </p:nvPicPr>
        <p:blipFill>
          <a:blip r:embed="rId2"/>
          <a:stretch>
            <a:fillRect/>
          </a:stretch>
        </p:blipFill>
        <p:spPr>
          <a:xfrm>
            <a:off x="1869138" y="2030931"/>
            <a:ext cx="7853505" cy="3298223"/>
          </a:xfrm>
          <a:prstGeom prst="rect">
            <a:avLst/>
          </a:prstGeom>
        </p:spPr>
      </p:pic>
    </p:spTree>
    <p:extLst>
      <p:ext uri="{BB962C8B-B14F-4D97-AF65-F5344CB8AC3E}">
        <p14:creationId xmlns:p14="http://schemas.microsoft.com/office/powerpoint/2010/main" val="32214403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D40B4D-AA21-4FF0-8EE1-44EC31F89847}"/>
              </a:ext>
            </a:extLst>
          </p:cNvPr>
          <p:cNvSpPr>
            <a:spLocks noGrp="1"/>
          </p:cNvSpPr>
          <p:nvPr>
            <p:ph idx="1"/>
          </p:nvPr>
        </p:nvSpPr>
        <p:spPr>
          <a:xfrm>
            <a:off x="67377" y="346510"/>
            <a:ext cx="10987477" cy="5119836"/>
          </a:xfrm>
        </p:spPr>
        <p:txBody>
          <a:bodyPr/>
          <a:lstStyle/>
          <a:p>
            <a:r>
              <a:rPr lang="es-MX" dirty="0"/>
              <a:t>Gráfica del punto de equilibrio:</a:t>
            </a:r>
          </a:p>
          <a:p>
            <a:endParaRPr lang="es-419" dirty="0"/>
          </a:p>
        </p:txBody>
      </p:sp>
      <p:pic>
        <p:nvPicPr>
          <p:cNvPr id="4" name="Imagen 3">
            <a:extLst>
              <a:ext uri="{FF2B5EF4-FFF2-40B4-BE49-F238E27FC236}">
                <a16:creationId xmlns:a16="http://schemas.microsoft.com/office/drawing/2014/main" id="{D967B3AE-69A4-44D6-8320-1CD11CB04AED}"/>
              </a:ext>
            </a:extLst>
          </p:cNvPr>
          <p:cNvPicPr>
            <a:picLocks noChangeAspect="1"/>
          </p:cNvPicPr>
          <p:nvPr/>
        </p:nvPicPr>
        <p:blipFill>
          <a:blip r:embed="rId2"/>
          <a:stretch>
            <a:fillRect/>
          </a:stretch>
        </p:blipFill>
        <p:spPr>
          <a:xfrm>
            <a:off x="67377" y="2107932"/>
            <a:ext cx="12007077" cy="3809866"/>
          </a:xfrm>
          <a:prstGeom prst="rect">
            <a:avLst/>
          </a:prstGeom>
        </p:spPr>
      </p:pic>
    </p:spTree>
    <p:extLst>
      <p:ext uri="{BB962C8B-B14F-4D97-AF65-F5344CB8AC3E}">
        <p14:creationId xmlns:p14="http://schemas.microsoft.com/office/powerpoint/2010/main" val="30912135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BE6140F-E083-4281-BCCE-8B9789598FD9}"/>
              </a:ext>
            </a:extLst>
          </p:cNvPr>
          <p:cNvSpPr>
            <a:spLocks noGrp="1"/>
          </p:cNvSpPr>
          <p:nvPr>
            <p:ph idx="1"/>
          </p:nvPr>
        </p:nvSpPr>
        <p:spPr/>
        <p:txBody>
          <a:bodyPr/>
          <a:lstStyle/>
          <a:p>
            <a:pPr marL="0" indent="0">
              <a:buNone/>
            </a:pPr>
            <a:endParaRPr lang="es-MX" dirty="0"/>
          </a:p>
          <a:p>
            <a:endParaRPr lang="es-419" dirty="0"/>
          </a:p>
        </p:txBody>
      </p:sp>
      <p:pic>
        <p:nvPicPr>
          <p:cNvPr id="4" name="Imagen 3">
            <a:extLst>
              <a:ext uri="{FF2B5EF4-FFF2-40B4-BE49-F238E27FC236}">
                <a16:creationId xmlns:a16="http://schemas.microsoft.com/office/drawing/2014/main" id="{DF50E4B1-E5BD-488B-8F35-F82D95EDAB32}"/>
              </a:ext>
            </a:extLst>
          </p:cNvPr>
          <p:cNvPicPr>
            <a:picLocks noChangeAspect="1"/>
          </p:cNvPicPr>
          <p:nvPr/>
        </p:nvPicPr>
        <p:blipFill>
          <a:blip r:embed="rId2"/>
          <a:stretch>
            <a:fillRect/>
          </a:stretch>
        </p:blipFill>
        <p:spPr>
          <a:xfrm>
            <a:off x="185051" y="1809549"/>
            <a:ext cx="11616980" cy="4259317"/>
          </a:xfrm>
          <a:prstGeom prst="rect">
            <a:avLst/>
          </a:prstGeom>
        </p:spPr>
      </p:pic>
      <p:sp>
        <p:nvSpPr>
          <p:cNvPr id="5" name="CuadroTexto 4">
            <a:extLst>
              <a:ext uri="{FF2B5EF4-FFF2-40B4-BE49-F238E27FC236}">
                <a16:creationId xmlns:a16="http://schemas.microsoft.com/office/drawing/2014/main" id="{283840BB-2018-4F0A-BF03-BB12C2BA706E}"/>
              </a:ext>
            </a:extLst>
          </p:cNvPr>
          <p:cNvSpPr txBox="1"/>
          <p:nvPr/>
        </p:nvSpPr>
        <p:spPr>
          <a:xfrm>
            <a:off x="5508859" y="1440217"/>
            <a:ext cx="11742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B71E42"/>
                </a:solidFill>
                <a:effectLst/>
                <a:uLnTx/>
                <a:uFillTx/>
                <a:latin typeface="Gill Sans MT" panose="020B0502020104020203"/>
                <a:ea typeface="+mn-ea"/>
                <a:cs typeface="+mn-cs"/>
              </a:rPr>
              <a:t>$</a:t>
            </a:r>
            <a:endParaRPr kumimoji="0" lang="es-419" sz="1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306227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A460F6-7E7D-4BD6-AF15-2D3FF02E05A5}"/>
              </a:ext>
            </a:extLst>
          </p:cNvPr>
          <p:cNvSpPr>
            <a:spLocks noGrp="1"/>
          </p:cNvSpPr>
          <p:nvPr>
            <p:ph idx="1"/>
          </p:nvPr>
        </p:nvSpPr>
        <p:spPr>
          <a:xfrm>
            <a:off x="433137" y="1023086"/>
            <a:ext cx="10544715" cy="4811827"/>
          </a:xfrm>
        </p:spPr>
        <p:txBody>
          <a:bodyPr>
            <a:normAutofit/>
          </a:bodyPr>
          <a:lstStyle/>
          <a:p>
            <a:pPr marL="0" indent="0" algn="ctr">
              <a:buNone/>
            </a:pPr>
            <a:r>
              <a:rPr lang="es-MX" sz="4300" dirty="0">
                <a:solidFill>
                  <a:schemeClr val="accent1"/>
                </a:solidFill>
              </a:rPr>
              <a:t>¡ojo!</a:t>
            </a:r>
          </a:p>
          <a:p>
            <a:pPr marL="0" indent="0" algn="ctr">
              <a:buNone/>
            </a:pPr>
            <a:r>
              <a:rPr lang="es-MX" sz="3600" dirty="0">
                <a:solidFill>
                  <a:schemeClr val="tx1"/>
                </a:solidFill>
              </a:rPr>
              <a:t>Es importante mencionar que esta fórmula se aplica cuando la empresa tiene un solo producto o una línea de productos con un precio de venta y un costo variable uniformes. Si la empresa tiene varios productos con diferentes precios de venta y costos variables, se debe calcular el punto de equilibrio para cada producto por separado.</a:t>
            </a:r>
            <a:endParaRPr lang="es-419" sz="3600" dirty="0">
              <a:solidFill>
                <a:schemeClr val="tx1"/>
              </a:solidFill>
            </a:endParaRPr>
          </a:p>
          <a:p>
            <a:endParaRPr lang="es-419" dirty="0"/>
          </a:p>
        </p:txBody>
      </p:sp>
    </p:spTree>
    <p:extLst>
      <p:ext uri="{BB962C8B-B14F-4D97-AF65-F5344CB8AC3E}">
        <p14:creationId xmlns:p14="http://schemas.microsoft.com/office/powerpoint/2010/main" val="2181999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A5882-6363-4404-8280-D0EEE86E4D0D}"/>
              </a:ext>
            </a:extLst>
          </p:cNvPr>
          <p:cNvSpPr>
            <a:spLocks noGrp="1"/>
          </p:cNvSpPr>
          <p:nvPr>
            <p:ph type="title"/>
          </p:nvPr>
        </p:nvSpPr>
        <p:spPr/>
        <p:txBody>
          <a:bodyPr/>
          <a:lstStyle/>
          <a:p>
            <a:pPr algn="ctr"/>
            <a:r>
              <a:rPr lang="es-MX" dirty="0"/>
              <a:t>MUCHAS GRACIAS</a:t>
            </a:r>
            <a:endParaRPr lang="es-419" dirty="0"/>
          </a:p>
        </p:txBody>
      </p:sp>
      <p:pic>
        <p:nvPicPr>
          <p:cNvPr id="4" name="Marcador de contenido 3">
            <a:extLst>
              <a:ext uri="{FF2B5EF4-FFF2-40B4-BE49-F238E27FC236}">
                <a16:creationId xmlns:a16="http://schemas.microsoft.com/office/drawing/2014/main" id="{DFCE6CB2-45C2-4944-8656-21E29DEE9B73}"/>
              </a:ext>
            </a:extLst>
          </p:cNvPr>
          <p:cNvPicPr>
            <a:picLocks noGrp="1" noChangeAspect="1"/>
          </p:cNvPicPr>
          <p:nvPr>
            <p:ph idx="1"/>
          </p:nvPr>
        </p:nvPicPr>
        <p:blipFill>
          <a:blip r:embed="rId2"/>
          <a:stretch>
            <a:fillRect/>
          </a:stretch>
        </p:blipFill>
        <p:spPr>
          <a:xfrm>
            <a:off x="2092037" y="2602822"/>
            <a:ext cx="7667128" cy="2825825"/>
          </a:xfrm>
          <a:prstGeom prst="rect">
            <a:avLst/>
          </a:prstGeom>
        </p:spPr>
      </p:pic>
    </p:spTree>
    <p:extLst>
      <p:ext uri="{BB962C8B-B14F-4D97-AF65-F5344CB8AC3E}">
        <p14:creationId xmlns:p14="http://schemas.microsoft.com/office/powerpoint/2010/main" val="394278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1B0EDC6E-4D25-4A31-85EF-79351BA54611}"/>
              </a:ext>
            </a:extLst>
          </p:cNvPr>
          <p:cNvPicPr>
            <a:picLocks noGrp="1" noChangeAspect="1"/>
          </p:cNvPicPr>
          <p:nvPr>
            <p:ph idx="1"/>
          </p:nvPr>
        </p:nvPicPr>
        <p:blipFill rotWithShape="1">
          <a:blip r:embed="rId2"/>
          <a:srcRect b="22047"/>
          <a:stretch/>
        </p:blipFill>
        <p:spPr>
          <a:xfrm>
            <a:off x="217077" y="175736"/>
            <a:ext cx="6568223" cy="5120131"/>
          </a:xfrm>
          <a:prstGeom prst="rect">
            <a:avLst/>
          </a:prstGeom>
        </p:spPr>
      </p:pic>
      <p:sp>
        <p:nvSpPr>
          <p:cNvPr id="5" name="CuadroTexto 4">
            <a:extLst>
              <a:ext uri="{FF2B5EF4-FFF2-40B4-BE49-F238E27FC236}">
                <a16:creationId xmlns:a16="http://schemas.microsoft.com/office/drawing/2014/main" id="{A9F4386E-9F04-409C-AE44-A0929E2598F1}"/>
              </a:ext>
            </a:extLst>
          </p:cNvPr>
          <p:cNvSpPr txBox="1"/>
          <p:nvPr/>
        </p:nvSpPr>
        <p:spPr>
          <a:xfrm>
            <a:off x="5877319" y="4919008"/>
            <a:ext cx="6097604" cy="1938992"/>
          </a:xfrm>
          <a:prstGeom prst="rect">
            <a:avLst/>
          </a:prstGeom>
          <a:noFill/>
        </p:spPr>
        <p:txBody>
          <a:bodyPr wrap="square">
            <a:spAutoFit/>
          </a:bodyPr>
          <a:lstStyle/>
          <a:p>
            <a:pPr algn="just"/>
            <a:r>
              <a:rPr lang="es-MX" sz="2000" dirty="0"/>
              <a:t>Por ejemplo, si un gobierno aumenta el impuesto a las ventas, la teoría ceteris paribus asume que todas las demás variables, como el ingreso de las personas (remuneraciones), los precios de los bienes y las preferencias de las personas, permanecen constantes.</a:t>
            </a:r>
          </a:p>
        </p:txBody>
      </p:sp>
      <p:sp>
        <p:nvSpPr>
          <p:cNvPr id="3" name="Bocadillo: ovalado 2">
            <a:extLst>
              <a:ext uri="{FF2B5EF4-FFF2-40B4-BE49-F238E27FC236}">
                <a16:creationId xmlns:a16="http://schemas.microsoft.com/office/drawing/2014/main" id="{E2EFCEB2-8A9A-4CDF-932C-F684086806B0}"/>
              </a:ext>
            </a:extLst>
          </p:cNvPr>
          <p:cNvSpPr/>
          <p:nvPr/>
        </p:nvSpPr>
        <p:spPr>
          <a:xfrm>
            <a:off x="6921660" y="1097280"/>
            <a:ext cx="5053263" cy="26758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n w="0"/>
                <a:solidFill>
                  <a:schemeClr val="tx1"/>
                </a:solidFill>
                <a:effectLst>
                  <a:outerShdw blurRad="38100" dist="19050" dir="2700000" algn="tl" rotWithShape="0">
                    <a:schemeClr val="dk1">
                      <a:alpha val="40000"/>
                    </a:schemeClr>
                  </a:outerShdw>
                </a:effectLst>
              </a:rPr>
              <a:t>Variables</a:t>
            </a:r>
          </a:p>
          <a:p>
            <a:pPr algn="ctr"/>
            <a:r>
              <a:rPr lang="es-MX" dirty="0"/>
              <a:t>PIB, Desempleo, inflación, tasa de interés, tipo de cambio, balanza comercial, Precio y cantidad </a:t>
            </a:r>
            <a:r>
              <a:rPr lang="es-MX" dirty="0" err="1"/>
              <a:t>demandada,costos</a:t>
            </a:r>
            <a:r>
              <a:rPr lang="es-MX" dirty="0"/>
              <a:t> de producción, ingresos y gastos, </a:t>
            </a:r>
            <a:r>
              <a:rPr lang="es-MX" dirty="0" err="1"/>
              <a:t>etc</a:t>
            </a:r>
            <a:endParaRPr lang="es-419" dirty="0"/>
          </a:p>
        </p:txBody>
      </p:sp>
    </p:spTree>
    <p:extLst>
      <p:ext uri="{BB962C8B-B14F-4D97-AF65-F5344CB8AC3E}">
        <p14:creationId xmlns:p14="http://schemas.microsoft.com/office/powerpoint/2010/main" val="4296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432F3-071F-4862-8995-E944C5454639}"/>
              </a:ext>
            </a:extLst>
          </p:cNvPr>
          <p:cNvSpPr>
            <a:spLocks noGrp="1"/>
          </p:cNvSpPr>
          <p:nvPr>
            <p:ph type="title"/>
          </p:nvPr>
        </p:nvSpPr>
        <p:spPr>
          <a:xfrm>
            <a:off x="1903900" y="258350"/>
            <a:ext cx="8911687" cy="1280890"/>
          </a:xfrm>
        </p:spPr>
        <p:txBody>
          <a:bodyPr/>
          <a:lstStyle/>
          <a:p>
            <a:r>
              <a:rPr lang="es-MX" dirty="0"/>
              <a:t>EJEMPLO</a:t>
            </a:r>
            <a:endParaRPr lang="es-419" dirty="0"/>
          </a:p>
        </p:txBody>
      </p:sp>
      <p:sp>
        <p:nvSpPr>
          <p:cNvPr id="3" name="Marcador de contenido 2">
            <a:extLst>
              <a:ext uri="{FF2B5EF4-FFF2-40B4-BE49-F238E27FC236}">
                <a16:creationId xmlns:a16="http://schemas.microsoft.com/office/drawing/2014/main" id="{30B2A35C-DE7D-444F-8762-AB6D39A207B0}"/>
              </a:ext>
            </a:extLst>
          </p:cNvPr>
          <p:cNvSpPr>
            <a:spLocks noGrp="1"/>
          </p:cNvSpPr>
          <p:nvPr>
            <p:ph idx="1"/>
          </p:nvPr>
        </p:nvSpPr>
        <p:spPr>
          <a:xfrm>
            <a:off x="1376413" y="1135781"/>
            <a:ext cx="10587789" cy="5265019"/>
          </a:xfrm>
        </p:spPr>
        <p:txBody>
          <a:bodyPr>
            <a:normAutofit/>
          </a:bodyPr>
          <a:lstStyle/>
          <a:p>
            <a:pPr algn="just"/>
            <a:r>
              <a:rPr lang="es-MX" sz="2400" dirty="0"/>
              <a:t>Supongamos que queremos analizar cómo el aumento del precio de un bien afecta la cantidad demandada de ese bien. Para aplicar el principio céteris paribus, debemos mantener constantes todos los otros factores que pueden afectar la demanda, como los ingresos de los consumidores, el precio de bienes sustitutos o complementarios, las preferencias de los consumidores, las condiciones económicas generales, etc.</a:t>
            </a:r>
          </a:p>
          <a:p>
            <a:pPr algn="just"/>
            <a:r>
              <a:rPr lang="es-MX" sz="2400" dirty="0"/>
              <a:t>Por ejemplo, consideremos el caso de un bien como el café. Si queremos analizar cómo un aumento en el precio del café afecta la cantidad demandada, debemos mantener constantes todas las otras variables que podrían influir en la demanda de café, como los ingresos de los consumidores y el precio de té (un posible sustituto del café). Supongamos que el precio del café aumenta, pero todas las otras variables se mantienen constantes. En ese caso, según el principio céteris paribus, esperaríamos que la cantidad demandada de café disminuya, ya que, en general, un aumento en el precio de un bien suele llevar a una disminución en la cantidad demandada.</a:t>
            </a:r>
            <a:endParaRPr lang="es-419" sz="2400" dirty="0"/>
          </a:p>
        </p:txBody>
      </p:sp>
    </p:spTree>
    <p:extLst>
      <p:ext uri="{BB962C8B-B14F-4D97-AF65-F5344CB8AC3E}">
        <p14:creationId xmlns:p14="http://schemas.microsoft.com/office/powerpoint/2010/main" val="351657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E74E2-4967-6B65-F4C2-7E8D2B7A34BD}"/>
              </a:ext>
            </a:extLst>
          </p:cNvPr>
          <p:cNvSpPr>
            <a:spLocks noGrp="1"/>
          </p:cNvSpPr>
          <p:nvPr>
            <p:ph type="title"/>
          </p:nvPr>
        </p:nvSpPr>
        <p:spPr>
          <a:xfrm>
            <a:off x="838200" y="228600"/>
            <a:ext cx="10515600" cy="1325563"/>
          </a:xfrm>
        </p:spPr>
        <p:txBody>
          <a:bodyPr/>
          <a:lstStyle/>
          <a:p>
            <a:pPr algn="ctr"/>
            <a:r>
              <a:rPr lang="es-MX" dirty="0"/>
              <a:t>EJEMPLOS DE CÉTERIS PÁRIBUS EN LA VIDA COTIDIANA</a:t>
            </a:r>
            <a:endParaRPr lang="es-EC" dirty="0"/>
          </a:p>
        </p:txBody>
      </p:sp>
      <p:sp>
        <p:nvSpPr>
          <p:cNvPr id="5" name="Rectangle 2">
            <a:extLst>
              <a:ext uri="{FF2B5EF4-FFF2-40B4-BE49-F238E27FC236}">
                <a16:creationId xmlns:a16="http://schemas.microsoft.com/office/drawing/2014/main" id="{D17C802B-A957-C857-D30B-240472C4F83F}"/>
              </a:ext>
            </a:extLst>
          </p:cNvPr>
          <p:cNvSpPr>
            <a:spLocks noGrp="1" noChangeArrowheads="1"/>
          </p:cNvSpPr>
          <p:nvPr>
            <p:ph idx="1"/>
          </p:nvPr>
        </p:nvSpPr>
        <p:spPr bwMode="auto">
          <a:xfrm>
            <a:off x="591671" y="1625727"/>
            <a:ext cx="1087867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a:ln>
                  <a:noFill/>
                </a:ln>
                <a:effectLst/>
                <a:latin typeface="Arial" panose="020B0604020202020204" pitchFamily="34" charset="0"/>
              </a:rPr>
              <a:t>Sube el precio, baja la demanda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400" b="0" i="1" u="none" strike="noStrike" cap="none" normalizeH="0" baseline="0" dirty="0">
                <a:ln>
                  <a:noFill/>
                </a:ln>
                <a:effectLst/>
                <a:latin typeface="Arial" panose="020B0604020202020204" pitchFamily="34" charset="0"/>
              </a:rPr>
              <a:t>Si el precio de los huevos sube, la gente compra menos, céteris páribus.</a:t>
            </a:r>
            <a:endParaRPr kumimoji="0" lang="es-EC" altLang="es-EC" sz="4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3200" b="0" i="0" u="none" strike="noStrike" cap="none" normalizeH="0" baseline="0" dirty="0">
                <a:ln>
                  <a:noFill/>
                </a:ln>
                <a:effectLst/>
                <a:latin typeface="Arial" panose="020B0604020202020204" pitchFamily="34" charset="0"/>
              </a:rPr>
              <a:t>Supone que los ingresos, el gusto por los huevos y los precios de otros alimentos </a:t>
            </a:r>
            <a:r>
              <a:rPr kumimoji="0" lang="es-EC" altLang="es-EC" sz="3200" b="1" i="0" u="none" strike="noStrike" cap="none" normalizeH="0" baseline="0" dirty="0">
                <a:ln>
                  <a:noFill/>
                </a:ln>
                <a:effectLst/>
                <a:latin typeface="Arial" panose="020B0604020202020204" pitchFamily="34" charset="0"/>
              </a:rPr>
              <a:t>no cambian</a:t>
            </a:r>
            <a:r>
              <a:rPr kumimoji="0" lang="es-EC" altLang="es-EC" sz="3200" b="0" i="0" u="none" strike="noStrike" cap="none" normalizeH="0" baseline="0" dirty="0">
                <a:ln>
                  <a:noFill/>
                </a:ln>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3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4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a:ln>
                  <a:noFill/>
                </a:ln>
                <a:effectLst/>
                <a:latin typeface="Arial" panose="020B0604020202020204" pitchFamily="34" charset="0"/>
              </a:rPr>
              <a:t>Gasolina más cara, menos uso del auto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400" b="0" i="1" u="none" strike="noStrike" cap="none" normalizeH="0" baseline="0" dirty="0">
                <a:ln>
                  <a:noFill/>
                </a:ln>
                <a:effectLst/>
                <a:latin typeface="Arial" panose="020B0604020202020204" pitchFamily="34" charset="0"/>
              </a:rPr>
              <a:t>Si sube el precio de la gasolina, las personas usan menos el carro, céteris páribus.</a:t>
            </a:r>
            <a:endParaRPr kumimoji="0" lang="es-EC" altLang="es-EC" sz="4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3200" b="0" i="0" u="none" strike="noStrike" cap="none" normalizeH="0" baseline="0" dirty="0">
                <a:ln>
                  <a:noFill/>
                </a:ln>
                <a:effectLst/>
                <a:latin typeface="Arial" panose="020B0604020202020204" pitchFamily="34" charset="0"/>
              </a:rPr>
              <a:t>Suponiendo que no cambian los ingresos, el transporte público ni el lugar de trabajo</a:t>
            </a:r>
            <a:endParaRPr lang="es-EC" altLang="es-EC" sz="3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697EAD5D-C5FC-FC83-E1AE-EA47F417D61E}"/>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86457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AD6AB-0436-40F5-9276-5808C124F3F9}"/>
              </a:ext>
            </a:extLst>
          </p:cNvPr>
          <p:cNvSpPr>
            <a:spLocks noGrp="1"/>
          </p:cNvSpPr>
          <p:nvPr>
            <p:ph type="title"/>
          </p:nvPr>
        </p:nvSpPr>
        <p:spPr>
          <a:xfrm>
            <a:off x="1466769" y="229474"/>
            <a:ext cx="8911687" cy="1280890"/>
          </a:xfrm>
        </p:spPr>
        <p:txBody>
          <a:bodyPr>
            <a:normAutofit fontScale="90000"/>
          </a:bodyPr>
          <a:lstStyle/>
          <a:p>
            <a:pPr algn="ctr"/>
            <a:r>
              <a:rPr lang="es-MX" dirty="0">
                <a:solidFill>
                  <a:srgbClr val="FF0000"/>
                </a:solidFill>
              </a:rPr>
              <a:t>MERCADO</a:t>
            </a:r>
            <a:br>
              <a:rPr lang="es-MX" dirty="0"/>
            </a:br>
            <a:endParaRPr lang="es-419" dirty="0"/>
          </a:p>
        </p:txBody>
      </p:sp>
      <p:sp>
        <p:nvSpPr>
          <p:cNvPr id="3" name="Marcador de contenido 2">
            <a:extLst>
              <a:ext uri="{FF2B5EF4-FFF2-40B4-BE49-F238E27FC236}">
                <a16:creationId xmlns:a16="http://schemas.microsoft.com/office/drawing/2014/main" id="{191951CB-CD4D-4BBF-8DF2-D1C80D874890}"/>
              </a:ext>
            </a:extLst>
          </p:cNvPr>
          <p:cNvSpPr>
            <a:spLocks noGrp="1"/>
          </p:cNvSpPr>
          <p:nvPr>
            <p:ph idx="1"/>
          </p:nvPr>
        </p:nvSpPr>
        <p:spPr>
          <a:xfrm>
            <a:off x="721895" y="1087655"/>
            <a:ext cx="11011301" cy="5322769"/>
          </a:xfrm>
        </p:spPr>
        <p:txBody>
          <a:bodyPr>
            <a:normAutofit/>
          </a:bodyPr>
          <a:lstStyle/>
          <a:p>
            <a:pPr algn="just"/>
            <a:r>
              <a:rPr lang="es-MX" sz="2600" dirty="0"/>
              <a:t>El mercado es el contexto en donde tienen lugar los intercambios de productos y servicios. Es decir que en ese contexto es en dónde se llevan a cabo las ofertas, las demandas, las compras y las ventas.</a:t>
            </a:r>
          </a:p>
          <a:p>
            <a:pPr algn="just"/>
            <a:r>
              <a:rPr lang="es-MX" sz="2600" dirty="0"/>
              <a:t>El mercado tiene su origen en la antigüedad, incluso antes de la aparición del dinero. En aquellos momentos las transacciones se hacían en base a intercambios. Luego, al aparecer el dinero, el mercado evolucionó hasta lo que conocemos hoy en día.</a:t>
            </a:r>
          </a:p>
          <a:p>
            <a:pPr algn="just"/>
            <a:r>
              <a:rPr lang="es-MX" sz="2600" dirty="0"/>
              <a:t>En un mercado perfecto, los precios de los bienes y servicios son fijados por la oferta y la demanda.</a:t>
            </a:r>
          </a:p>
          <a:p>
            <a:pPr algn="just"/>
            <a:r>
              <a:rPr lang="es-MX" sz="2600" dirty="0"/>
              <a:t>Clasificación de los mercados</a:t>
            </a:r>
          </a:p>
          <a:p>
            <a:endParaRPr lang="es-419" dirty="0"/>
          </a:p>
        </p:txBody>
      </p:sp>
    </p:spTree>
    <p:extLst>
      <p:ext uri="{BB962C8B-B14F-4D97-AF65-F5344CB8AC3E}">
        <p14:creationId xmlns:p14="http://schemas.microsoft.com/office/powerpoint/2010/main" val="31931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2FCA72-90D3-43B4-9807-FBA0C730DF0C}"/>
              </a:ext>
            </a:extLst>
          </p:cNvPr>
          <p:cNvSpPr>
            <a:spLocks noGrp="1"/>
          </p:cNvSpPr>
          <p:nvPr>
            <p:ph idx="1"/>
          </p:nvPr>
        </p:nvSpPr>
        <p:spPr>
          <a:xfrm>
            <a:off x="423512" y="308009"/>
            <a:ext cx="11386686" cy="6294922"/>
          </a:xfrm>
        </p:spPr>
        <p:txBody>
          <a:bodyPr>
            <a:normAutofit/>
          </a:bodyPr>
          <a:lstStyle/>
          <a:p>
            <a:pPr marL="0" indent="0" algn="just">
              <a:buNone/>
            </a:pPr>
            <a:r>
              <a:rPr lang="es-MX" sz="3200" dirty="0"/>
              <a:t>•</a:t>
            </a:r>
            <a:r>
              <a:rPr lang="es-MX" sz="3200" dirty="0">
                <a:solidFill>
                  <a:srgbClr val="FF0000"/>
                </a:solidFill>
              </a:rPr>
              <a:t>	</a:t>
            </a:r>
            <a:r>
              <a:rPr lang="es-MX" sz="3200" u="sng" dirty="0">
                <a:solidFill>
                  <a:srgbClr val="FF0000"/>
                </a:solidFill>
              </a:rPr>
              <a:t>Según su volumen</a:t>
            </a:r>
          </a:p>
          <a:p>
            <a:pPr algn="just"/>
            <a:r>
              <a:rPr lang="es-MX" sz="3200" dirty="0"/>
              <a:t>Mercados mayoristas: Alto volumen de ventas.</a:t>
            </a:r>
          </a:p>
          <a:p>
            <a:pPr algn="just"/>
            <a:r>
              <a:rPr lang="es-MX" sz="3200" dirty="0"/>
              <a:t>Mercados minoristas: Bajo volumen de ventas.</a:t>
            </a:r>
          </a:p>
          <a:p>
            <a:pPr marL="0" indent="0" algn="just">
              <a:buNone/>
            </a:pPr>
            <a:r>
              <a:rPr lang="es-MX" sz="3200" dirty="0"/>
              <a:t>•	</a:t>
            </a:r>
            <a:r>
              <a:rPr lang="es-MX" sz="3200" u="sng" dirty="0">
                <a:solidFill>
                  <a:srgbClr val="FF0000"/>
                </a:solidFill>
              </a:rPr>
              <a:t>Según el número de participantes que ofertan</a:t>
            </a:r>
          </a:p>
          <a:p>
            <a:pPr algn="just"/>
            <a:r>
              <a:rPr lang="es-MX" sz="3200" dirty="0"/>
              <a:t>Competencia perfecta: Hay muchos vendedores y muchos compradores, por lo tanto ninguno puede influir en el funcionamiento (especialmente en los precios) del mercado.</a:t>
            </a:r>
          </a:p>
          <a:p>
            <a:pPr algn="just"/>
            <a:r>
              <a:rPr lang="es-MX" sz="3200" dirty="0"/>
              <a:t>Oligopolio: Hay pocos ofertantes para un determinado producto o servicio y por lo tanto se ponen de acuerdo en fijar precios y condiciones de venta. De esta manera se elimina la competencia entre ellos.</a:t>
            </a:r>
          </a:p>
          <a:p>
            <a:endParaRPr lang="es-419" dirty="0"/>
          </a:p>
        </p:txBody>
      </p:sp>
    </p:spTree>
    <p:extLst>
      <p:ext uri="{BB962C8B-B14F-4D97-AF65-F5344CB8AC3E}">
        <p14:creationId xmlns:p14="http://schemas.microsoft.com/office/powerpoint/2010/main" val="354734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72DE9E5-A909-44EA-BA1D-97166D8B9F78}"/>
              </a:ext>
            </a:extLst>
          </p:cNvPr>
          <p:cNvSpPr>
            <a:spLocks noGrp="1"/>
          </p:cNvSpPr>
          <p:nvPr>
            <p:ph idx="1"/>
          </p:nvPr>
        </p:nvSpPr>
        <p:spPr>
          <a:xfrm>
            <a:off x="818147" y="369582"/>
            <a:ext cx="11174931" cy="6400800"/>
          </a:xfrm>
        </p:spPr>
        <p:txBody>
          <a:bodyPr>
            <a:normAutofit/>
          </a:bodyPr>
          <a:lstStyle/>
          <a:p>
            <a:pPr algn="just"/>
            <a:r>
              <a:rPr lang="es-MX" sz="3200" dirty="0"/>
              <a:t>Monopolios: Un solo ofertante de un producto o servicio muy demandado, por lo tanto puede fijar el precio y las condiciones.</a:t>
            </a:r>
          </a:p>
          <a:p>
            <a:pPr marL="0" indent="0" algn="just">
              <a:buNone/>
            </a:pPr>
            <a:r>
              <a:rPr lang="es-MX" sz="3200" dirty="0"/>
              <a:t>•	</a:t>
            </a:r>
            <a:r>
              <a:rPr lang="es-MX" sz="3200" u="sng" dirty="0">
                <a:solidFill>
                  <a:srgbClr val="FF0000"/>
                </a:solidFill>
              </a:rPr>
              <a:t>Según la regulación</a:t>
            </a:r>
          </a:p>
          <a:p>
            <a:pPr algn="just"/>
            <a:r>
              <a:rPr lang="es-MX" sz="3200" dirty="0"/>
              <a:t>Mercados regulados: El estado ejerce controles sobre los precios y las condiciones.</a:t>
            </a:r>
          </a:p>
          <a:p>
            <a:pPr algn="just"/>
            <a:r>
              <a:rPr lang="es-MX" sz="3200" dirty="0"/>
              <a:t>Mercados desregulados: El estado no ejerce controles y por lo tanto es el mercado quien fija los precios en base a la oferta y la demanda (mercados negros)</a:t>
            </a:r>
          </a:p>
          <a:p>
            <a:pPr marL="0" indent="0" algn="just">
              <a:buNone/>
            </a:pPr>
            <a:r>
              <a:rPr lang="es-MX" sz="3200" dirty="0"/>
              <a:t>•	</a:t>
            </a:r>
            <a:r>
              <a:rPr lang="es-MX" sz="3200" u="sng" dirty="0">
                <a:solidFill>
                  <a:srgbClr val="FF0000"/>
                </a:solidFill>
              </a:rPr>
              <a:t>Según las transacciones sean sobre bienes o servicios</a:t>
            </a:r>
          </a:p>
          <a:p>
            <a:pPr algn="just"/>
            <a:r>
              <a:rPr lang="es-MX" sz="3200" dirty="0"/>
              <a:t>Mercado de bienes: Se compran y venden productos y mercancías.</a:t>
            </a:r>
          </a:p>
          <a:p>
            <a:pPr algn="just"/>
            <a:r>
              <a:rPr lang="es-MX" sz="3200" dirty="0"/>
              <a:t>Mercado de servicios: Contrataciones por servicios</a:t>
            </a:r>
          </a:p>
          <a:p>
            <a:endParaRPr lang="es-419" dirty="0"/>
          </a:p>
        </p:txBody>
      </p:sp>
    </p:spTree>
    <p:extLst>
      <p:ext uri="{BB962C8B-B14F-4D97-AF65-F5344CB8AC3E}">
        <p14:creationId xmlns:p14="http://schemas.microsoft.com/office/powerpoint/2010/main" val="99502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C2860-04CD-424D-BCFA-B7E009CD6B07}"/>
              </a:ext>
            </a:extLst>
          </p:cNvPr>
          <p:cNvSpPr>
            <a:spLocks noGrp="1"/>
          </p:cNvSpPr>
          <p:nvPr>
            <p:ph type="title"/>
          </p:nvPr>
        </p:nvSpPr>
        <p:spPr>
          <a:xfrm>
            <a:off x="1457143" y="306333"/>
            <a:ext cx="8911687" cy="1280890"/>
          </a:xfrm>
        </p:spPr>
        <p:txBody>
          <a:bodyPr/>
          <a:lstStyle/>
          <a:p>
            <a:pPr algn="ctr"/>
            <a:r>
              <a:rPr lang="es-419" sz="3600" dirty="0">
                <a:solidFill>
                  <a:srgbClr val="FF0000"/>
                </a:solidFill>
              </a:rPr>
              <a:t>PRECIO NOMINAL</a:t>
            </a:r>
            <a:br>
              <a:rPr lang="es-419" sz="3600" dirty="0"/>
            </a:br>
            <a:endParaRPr lang="es-419" dirty="0"/>
          </a:p>
        </p:txBody>
      </p:sp>
      <p:sp>
        <p:nvSpPr>
          <p:cNvPr id="3" name="Marcador de contenido 2">
            <a:extLst>
              <a:ext uri="{FF2B5EF4-FFF2-40B4-BE49-F238E27FC236}">
                <a16:creationId xmlns:a16="http://schemas.microsoft.com/office/drawing/2014/main" id="{052F6B5B-1895-432C-B5BB-FE407433144F}"/>
              </a:ext>
            </a:extLst>
          </p:cNvPr>
          <p:cNvSpPr>
            <a:spLocks noGrp="1"/>
          </p:cNvSpPr>
          <p:nvPr>
            <p:ph idx="1"/>
          </p:nvPr>
        </p:nvSpPr>
        <p:spPr>
          <a:xfrm>
            <a:off x="616017" y="1029903"/>
            <a:ext cx="11242307" cy="5438273"/>
          </a:xfrm>
        </p:spPr>
        <p:txBody>
          <a:bodyPr>
            <a:normAutofit/>
          </a:bodyPr>
          <a:lstStyle/>
          <a:p>
            <a:pPr algn="just"/>
            <a:r>
              <a:rPr lang="es-MX" sz="3200" dirty="0"/>
              <a:t>Los precios nominales, también denominados precios corrientes, hacen referencia a la valoración realizada sobre un producto o servicio en moneda actuales. Es decir, aquellos que atienden a los precios que existen en el mercado en el momento justo del estudio, incluyendo la inflación. Dicho de otra manera, valorar un producto a precios nominales significa considerar el precio pagado por el producto.</a:t>
            </a:r>
          </a:p>
          <a:p>
            <a:pPr algn="just"/>
            <a:r>
              <a:rPr lang="es-MX" sz="3200" dirty="0"/>
              <a:t>Para poner un ejemplo práctico, llevémoslo a nuestra nómina. Si ganamos 1.000 dólares al mes, el valor nominal de nuestro sueldo son exactamente esos 1.000 dólares.</a:t>
            </a:r>
            <a:endParaRPr lang="es-419" sz="3200" dirty="0"/>
          </a:p>
        </p:txBody>
      </p:sp>
    </p:spTree>
    <p:extLst>
      <p:ext uri="{BB962C8B-B14F-4D97-AF65-F5344CB8AC3E}">
        <p14:creationId xmlns:p14="http://schemas.microsoft.com/office/powerpoint/2010/main" val="4190729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1617D-98F4-4271-BBDE-661E71F85613}"/>
              </a:ext>
            </a:extLst>
          </p:cNvPr>
          <p:cNvSpPr>
            <a:spLocks noGrp="1"/>
          </p:cNvSpPr>
          <p:nvPr>
            <p:ph type="title"/>
          </p:nvPr>
        </p:nvSpPr>
        <p:spPr>
          <a:xfrm>
            <a:off x="1264638" y="306333"/>
            <a:ext cx="8911687" cy="1280890"/>
          </a:xfrm>
        </p:spPr>
        <p:txBody>
          <a:bodyPr/>
          <a:lstStyle/>
          <a:p>
            <a:pPr algn="ctr"/>
            <a:r>
              <a:rPr lang="es-MX" dirty="0">
                <a:solidFill>
                  <a:srgbClr val="FF0000"/>
                </a:solidFill>
              </a:rPr>
              <a:t>ejemplo</a:t>
            </a:r>
            <a:endParaRPr lang="es-419" dirty="0">
              <a:solidFill>
                <a:srgbClr val="FF0000"/>
              </a:solidFill>
            </a:endParaRPr>
          </a:p>
        </p:txBody>
      </p:sp>
      <p:sp>
        <p:nvSpPr>
          <p:cNvPr id="3" name="Marcador de contenido 2">
            <a:extLst>
              <a:ext uri="{FF2B5EF4-FFF2-40B4-BE49-F238E27FC236}">
                <a16:creationId xmlns:a16="http://schemas.microsoft.com/office/drawing/2014/main" id="{00A01A10-ED12-4654-A716-D24BA82F67EB}"/>
              </a:ext>
            </a:extLst>
          </p:cNvPr>
          <p:cNvSpPr>
            <a:spLocks noGrp="1"/>
          </p:cNvSpPr>
          <p:nvPr>
            <p:ph idx="1"/>
          </p:nvPr>
        </p:nvSpPr>
        <p:spPr>
          <a:xfrm>
            <a:off x="1068404" y="1164657"/>
            <a:ext cx="10436208" cy="5467149"/>
          </a:xfrm>
        </p:spPr>
        <p:txBody>
          <a:bodyPr>
            <a:normAutofit/>
          </a:bodyPr>
          <a:lstStyle/>
          <a:p>
            <a:pPr algn="just"/>
            <a:r>
              <a:rPr lang="es-MX" sz="2800" dirty="0"/>
              <a:t>Supongamos que en el año 2023, una entrada para un concierto de música costaba $50. Ese es el precio nominal en ese momento, es decir, el precio sin tener en cuenta la inflación o cambios en el valor del dinero.</a:t>
            </a:r>
          </a:p>
          <a:p>
            <a:pPr algn="just"/>
            <a:r>
              <a:rPr lang="es-MX" sz="2800" dirty="0"/>
              <a:t>Sin embargo, en el año 2024, debido a la inflación, el valor del dinero ha disminuido. Para ese mismo concierto en el año 2023, la entrada tiene un precio de $60. Este es el precio nominal actual, es decir, el precio sin ajustar por la inflación entre 2023 y 2024.</a:t>
            </a:r>
            <a:endParaRPr lang="es-419" sz="2800" dirty="0"/>
          </a:p>
        </p:txBody>
      </p:sp>
    </p:spTree>
    <p:extLst>
      <p:ext uri="{BB962C8B-B14F-4D97-AF65-F5344CB8AC3E}">
        <p14:creationId xmlns:p14="http://schemas.microsoft.com/office/powerpoint/2010/main" val="227138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74615-53CB-4B64-8359-FFA101BD8E97}"/>
              </a:ext>
            </a:extLst>
          </p:cNvPr>
          <p:cNvSpPr>
            <a:spLocks noGrp="1"/>
          </p:cNvSpPr>
          <p:nvPr>
            <p:ph type="title"/>
          </p:nvPr>
        </p:nvSpPr>
        <p:spPr>
          <a:xfrm>
            <a:off x="1899906" y="219849"/>
            <a:ext cx="8911687" cy="726929"/>
          </a:xfrm>
        </p:spPr>
        <p:txBody>
          <a:bodyPr/>
          <a:lstStyle/>
          <a:p>
            <a:r>
              <a:rPr lang="es-419" dirty="0"/>
              <a:t>INTRODUCCIÓN A LA ECONOMÍA</a:t>
            </a:r>
          </a:p>
        </p:txBody>
      </p:sp>
      <p:sp>
        <p:nvSpPr>
          <p:cNvPr id="3" name="Marcador de contenido 2">
            <a:extLst>
              <a:ext uri="{FF2B5EF4-FFF2-40B4-BE49-F238E27FC236}">
                <a16:creationId xmlns:a16="http://schemas.microsoft.com/office/drawing/2014/main" id="{85A7463B-F3F9-4E3B-8663-0A32EC41027F}"/>
              </a:ext>
            </a:extLst>
          </p:cNvPr>
          <p:cNvSpPr>
            <a:spLocks noGrp="1"/>
          </p:cNvSpPr>
          <p:nvPr>
            <p:ph idx="1"/>
          </p:nvPr>
        </p:nvSpPr>
        <p:spPr>
          <a:xfrm>
            <a:off x="356135" y="1328285"/>
            <a:ext cx="11559941" cy="5309865"/>
          </a:xfrm>
        </p:spPr>
        <p:txBody>
          <a:bodyPr>
            <a:normAutofit/>
          </a:bodyPr>
          <a:lstStyle/>
          <a:p>
            <a:pPr marL="0" indent="0" algn="just">
              <a:buNone/>
            </a:pPr>
            <a:r>
              <a:rPr lang="es-419" sz="2800" b="1" dirty="0">
                <a:solidFill>
                  <a:srgbClr val="FF0000"/>
                </a:solidFill>
              </a:rPr>
              <a:t>Definición de economía</a:t>
            </a:r>
          </a:p>
          <a:p>
            <a:pPr marL="0" indent="0" algn="just">
              <a:buNone/>
            </a:pPr>
            <a:r>
              <a:rPr lang="es-MX" sz="2800" dirty="0"/>
              <a:t>La economía es la ciencia que se ocupa del estudio sistemático (ordenado), de las actitudes humanas orientadas a administrar los recursos, que son </a:t>
            </a:r>
            <a:r>
              <a:rPr lang="es-MX" sz="2800" dirty="0">
                <a:solidFill>
                  <a:srgbClr val="FF0000"/>
                </a:solidFill>
              </a:rPr>
              <a:t>escasos</a:t>
            </a:r>
            <a:r>
              <a:rPr lang="es-MX" sz="2800" dirty="0"/>
              <a:t> (los minerales, la madera o el petróleo), con el objetivo de producir bienes/servicios y distribuirlos de forma tal que se satisfaga las necesidades de los individuos, las que son con recursos </a:t>
            </a:r>
            <a:r>
              <a:rPr lang="es-MX" sz="2800" dirty="0">
                <a:solidFill>
                  <a:srgbClr val="FF0000"/>
                </a:solidFill>
              </a:rPr>
              <a:t>ilimitados</a:t>
            </a:r>
            <a:r>
              <a:rPr lang="es-MX" sz="2800" dirty="0"/>
              <a:t> (radiación solar, viento, mareas, energía geotérmica-calor en el interior de la Tierra). </a:t>
            </a:r>
          </a:p>
          <a:p>
            <a:pPr marL="0" indent="0" algn="just">
              <a:buNone/>
            </a:pPr>
            <a:r>
              <a:rPr lang="es-MX" sz="2800" dirty="0"/>
              <a:t>Los emprendedores, al desarrollar nuevos negocios para satisfacer las necesidades de la población, permiten incrementos de productividad y generan la mayor parte del empleo. Entonces, se genera más y mejor empleo que contribuye al incremento del valor agregado de la economía (PIB).</a:t>
            </a:r>
            <a:endParaRPr lang="es-419" sz="2800" dirty="0"/>
          </a:p>
        </p:txBody>
      </p:sp>
    </p:spTree>
    <p:extLst>
      <p:ext uri="{BB962C8B-B14F-4D97-AF65-F5344CB8AC3E}">
        <p14:creationId xmlns:p14="http://schemas.microsoft.com/office/powerpoint/2010/main" val="196831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00CCA-5CD1-4D0E-B934-24A3D51508DA}"/>
              </a:ext>
            </a:extLst>
          </p:cNvPr>
          <p:cNvSpPr>
            <a:spLocks noGrp="1"/>
          </p:cNvSpPr>
          <p:nvPr>
            <p:ph type="title"/>
          </p:nvPr>
        </p:nvSpPr>
        <p:spPr>
          <a:xfrm>
            <a:off x="5274643" y="1362332"/>
            <a:ext cx="5253539" cy="1280890"/>
          </a:xfrm>
        </p:spPr>
        <p:txBody>
          <a:bodyPr>
            <a:normAutofit fontScale="90000"/>
          </a:bodyPr>
          <a:lstStyle/>
          <a:p>
            <a:pPr algn="ctr"/>
            <a:r>
              <a:rPr lang="es-MX" dirty="0"/>
              <a:t>TALLER GRUPAL – EL MERCADO</a:t>
            </a:r>
            <a:endParaRPr lang="es-419" dirty="0"/>
          </a:p>
        </p:txBody>
      </p:sp>
      <p:sp>
        <p:nvSpPr>
          <p:cNvPr id="3" name="Marcador de contenido 2">
            <a:extLst>
              <a:ext uri="{FF2B5EF4-FFF2-40B4-BE49-F238E27FC236}">
                <a16:creationId xmlns:a16="http://schemas.microsoft.com/office/drawing/2014/main" id="{3D9610B9-0BF7-4D41-A65F-98F12B8B4BAE}"/>
              </a:ext>
            </a:extLst>
          </p:cNvPr>
          <p:cNvSpPr>
            <a:spLocks noGrp="1"/>
          </p:cNvSpPr>
          <p:nvPr>
            <p:ph idx="1"/>
          </p:nvPr>
        </p:nvSpPr>
        <p:spPr>
          <a:xfrm>
            <a:off x="798897" y="3320716"/>
            <a:ext cx="10272578" cy="3431112"/>
          </a:xfrm>
        </p:spPr>
        <p:txBody>
          <a:bodyPr>
            <a:normAutofit/>
          </a:bodyPr>
          <a:lstStyle/>
          <a:p>
            <a:pPr algn="just"/>
            <a:r>
              <a:rPr lang="es-MX" sz="3200" dirty="0"/>
              <a:t>Dentro de la clasificación de las empresas existen de diferentes tipos, identifique cada una de ellas y coloque dos ejemplos de tipos de mercados existentes en el Ecuador, coloque su nombre y a qué se dedica dicha empresa, no olvide dar sus conclusiones finales</a:t>
            </a:r>
          </a:p>
          <a:p>
            <a:pPr algn="just"/>
            <a:r>
              <a:rPr lang="es-MX" sz="3200" dirty="0"/>
              <a:t>Calificación 10 puntos</a:t>
            </a:r>
          </a:p>
          <a:p>
            <a:endParaRPr lang="es-MX" dirty="0"/>
          </a:p>
          <a:p>
            <a:endParaRPr lang="es-419" dirty="0"/>
          </a:p>
        </p:txBody>
      </p:sp>
      <p:pic>
        <p:nvPicPr>
          <p:cNvPr id="4" name="Marcador de contenido 3">
            <a:extLst>
              <a:ext uri="{FF2B5EF4-FFF2-40B4-BE49-F238E27FC236}">
                <a16:creationId xmlns:a16="http://schemas.microsoft.com/office/drawing/2014/main" id="{40D496B3-6F3B-4EF2-8908-B24EC871CE8A}"/>
              </a:ext>
            </a:extLst>
          </p:cNvPr>
          <p:cNvPicPr>
            <a:picLocks noChangeAspect="1"/>
          </p:cNvPicPr>
          <p:nvPr/>
        </p:nvPicPr>
        <p:blipFill rotWithShape="1">
          <a:blip r:embed="rId2"/>
          <a:srcRect t="14860" b="11515"/>
          <a:stretch/>
        </p:blipFill>
        <p:spPr>
          <a:xfrm>
            <a:off x="479909" y="0"/>
            <a:ext cx="4409723" cy="3246617"/>
          </a:xfrm>
          <a:prstGeom prst="rect">
            <a:avLst/>
          </a:prstGeom>
        </p:spPr>
      </p:pic>
    </p:spTree>
    <p:extLst>
      <p:ext uri="{BB962C8B-B14F-4D97-AF65-F5344CB8AC3E}">
        <p14:creationId xmlns:p14="http://schemas.microsoft.com/office/powerpoint/2010/main" val="269737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9BF38-7BD3-4BA1-B45C-C36074C07463}"/>
              </a:ext>
            </a:extLst>
          </p:cNvPr>
          <p:cNvSpPr>
            <a:spLocks noGrp="1"/>
          </p:cNvSpPr>
          <p:nvPr>
            <p:ph type="title"/>
          </p:nvPr>
        </p:nvSpPr>
        <p:spPr>
          <a:xfrm>
            <a:off x="1572648" y="316102"/>
            <a:ext cx="8911687" cy="415418"/>
          </a:xfrm>
        </p:spPr>
        <p:txBody>
          <a:bodyPr>
            <a:normAutofit fontScale="90000"/>
          </a:bodyPr>
          <a:lstStyle/>
          <a:p>
            <a:pPr algn="ctr"/>
            <a:r>
              <a:rPr lang="es-MX" dirty="0">
                <a:solidFill>
                  <a:srgbClr val="FF0000"/>
                </a:solidFill>
              </a:rPr>
              <a:t>LOS PRECIOS REALES</a:t>
            </a:r>
            <a:endParaRPr lang="es-419" dirty="0">
              <a:solidFill>
                <a:srgbClr val="FF0000"/>
              </a:solidFill>
            </a:endParaRPr>
          </a:p>
        </p:txBody>
      </p:sp>
      <p:sp>
        <p:nvSpPr>
          <p:cNvPr id="3" name="Marcador de contenido 2">
            <a:extLst>
              <a:ext uri="{FF2B5EF4-FFF2-40B4-BE49-F238E27FC236}">
                <a16:creationId xmlns:a16="http://schemas.microsoft.com/office/drawing/2014/main" id="{6BBA0AAD-290F-49E0-BF66-3A725EBC42BC}"/>
              </a:ext>
            </a:extLst>
          </p:cNvPr>
          <p:cNvSpPr>
            <a:spLocks noGrp="1"/>
          </p:cNvSpPr>
          <p:nvPr>
            <p:ph idx="1"/>
          </p:nvPr>
        </p:nvSpPr>
        <p:spPr>
          <a:xfrm>
            <a:off x="635267" y="1068404"/>
            <a:ext cx="11069053" cy="5621154"/>
          </a:xfrm>
        </p:spPr>
        <p:txBody>
          <a:bodyPr>
            <a:normAutofit/>
          </a:bodyPr>
          <a:lstStyle/>
          <a:p>
            <a:pPr algn="just"/>
            <a:r>
              <a:rPr lang="es-MX" sz="2800" dirty="0"/>
              <a:t>Los precios reales, o precios en unidades monetarias, son por su parte, los referentes a precios del año base. Tomando un año concreto como referencia, se fijan los precios de los productos que queremos estudiar durante ese período con el objetivo de observar el crecimiento o decrecimiento de una variable determinada a lo largo del tiempo. Lo que queda fuera en el estudio de los precios reales es el efecto de la inflación. Precisamente, el proceso de pasar un valor nominal a real se denomina ajuste por inflación.</a:t>
            </a:r>
          </a:p>
          <a:p>
            <a:pPr algn="just"/>
            <a:r>
              <a:rPr lang="es-MX" sz="2800" dirty="0"/>
              <a:t>Siguiendo con el ejemplo de nuestra nómina, si ganamos 1.000 dólares habría que descontar la inflación del año concreto que estemos analizando. Si la inflación de ese período fue del 3%, nuestro sueldo real es de 970 dólares.</a:t>
            </a:r>
          </a:p>
          <a:p>
            <a:endParaRPr lang="es-419" dirty="0"/>
          </a:p>
        </p:txBody>
      </p:sp>
    </p:spTree>
    <p:extLst>
      <p:ext uri="{BB962C8B-B14F-4D97-AF65-F5344CB8AC3E}">
        <p14:creationId xmlns:p14="http://schemas.microsoft.com/office/powerpoint/2010/main" val="296074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269138-C837-42A9-BBAF-0A340B1E5A14}"/>
              </a:ext>
            </a:extLst>
          </p:cNvPr>
          <p:cNvSpPr>
            <a:spLocks noGrp="1"/>
          </p:cNvSpPr>
          <p:nvPr>
            <p:ph idx="1"/>
          </p:nvPr>
        </p:nvSpPr>
        <p:spPr>
          <a:xfrm>
            <a:off x="558265" y="182880"/>
            <a:ext cx="11521440" cy="6675119"/>
          </a:xfrm>
        </p:spPr>
        <p:txBody>
          <a:bodyPr>
            <a:normAutofit/>
          </a:bodyPr>
          <a:lstStyle/>
          <a:p>
            <a:pPr algn="just"/>
            <a:r>
              <a:rPr lang="es-MX" sz="3600" dirty="0"/>
              <a:t>           	</a:t>
            </a:r>
            <a:r>
              <a:rPr lang="es-MX" dirty="0">
                <a:solidFill>
                  <a:schemeClr val="accent1"/>
                </a:solidFill>
              </a:rPr>
              <a:t>ORIGEN DE LA ECONOMÍA (VI A.C. – XVI) : GRECIA, ROMA Y EDAD MEDIA</a:t>
            </a:r>
          </a:p>
          <a:p>
            <a:pPr algn="just">
              <a:lnSpc>
                <a:spcPts val="2280"/>
              </a:lnSpc>
              <a:spcBef>
                <a:spcPts val="0"/>
              </a:spcBef>
            </a:pPr>
            <a:r>
              <a:rPr lang="es-MX" dirty="0">
                <a:solidFill>
                  <a:schemeClr val="tx1"/>
                </a:solidFill>
              </a:rPr>
              <a:t>El estudio de la economía se remonta a las antiguas civilizaciones de Mesopotamia, Grecia, el imperio romano, las civilizaciones árabes, persas, chinas e indias.</a:t>
            </a:r>
          </a:p>
          <a:p>
            <a:pPr algn="just">
              <a:lnSpc>
                <a:spcPts val="2280"/>
              </a:lnSpc>
              <a:spcBef>
                <a:spcPts val="0"/>
              </a:spcBef>
            </a:pPr>
            <a:r>
              <a:rPr lang="es-MX" dirty="0">
                <a:solidFill>
                  <a:schemeClr val="tx1"/>
                </a:solidFill>
              </a:rPr>
              <a:t>La mayor influencia de esta época viene por parte de los griegos, los cuales utilizaron la palabra economía por primera vez, entonces la emplearon para referirse a la administración del hogar (oikonomía, oikos de casa)</a:t>
            </a:r>
            <a:endParaRPr lang="es-MX" dirty="0">
              <a:solidFill>
                <a:schemeClr val="accent1"/>
              </a:solidFill>
            </a:endParaRPr>
          </a:p>
          <a:p>
            <a:pPr algn="just">
              <a:lnSpc>
                <a:spcPts val="2280"/>
              </a:lnSpc>
              <a:spcBef>
                <a:spcPts val="0"/>
              </a:spcBef>
            </a:pPr>
            <a:r>
              <a:rPr lang="es-MX" sz="3200" dirty="0"/>
              <a:t>Mercantilismo (XVI – XVII)-Se creía que un país debía exportar más de lo que importaba para mantener un flujo constante de metales preciosos y, por lo tanto, su riqueza.</a:t>
            </a:r>
          </a:p>
          <a:p>
            <a:pPr algn="just">
              <a:lnSpc>
                <a:spcPts val="2280"/>
              </a:lnSpc>
              <a:spcBef>
                <a:spcPts val="0"/>
              </a:spcBef>
            </a:pPr>
            <a:r>
              <a:rPr lang="es-MX" sz="3200" dirty="0"/>
              <a:t>Fisiocracia (XVIII)-Enfatizaba la importancia de la agricultura como la principal fuente de riqueza de una nación. Sostenían que la tierra era el único recurso productivo y abogaban por la libre circulación de bienes y una menor intervención gubernamental en la economía</a:t>
            </a:r>
          </a:p>
          <a:p>
            <a:pPr algn="just">
              <a:lnSpc>
                <a:spcPts val="2280"/>
              </a:lnSpc>
              <a:spcBef>
                <a:spcPts val="0"/>
              </a:spcBef>
            </a:pPr>
            <a:r>
              <a:rPr lang="es-MX" sz="3200" dirty="0"/>
              <a:t>Clásicos (XVIII – XIX)-Incluye a economistas como  Adam Smith, David Ricardo estos economistas sentaron las bases del pensamiento económico moderno, defendieron el libre mercado y la idea de la "mano invisible" que guía la economía hacia el equilibrio</a:t>
            </a:r>
          </a:p>
          <a:p>
            <a:pPr marL="0" indent="0">
              <a:buNone/>
            </a:pPr>
            <a:endParaRPr lang="es-419" dirty="0"/>
          </a:p>
        </p:txBody>
      </p:sp>
    </p:spTree>
    <p:extLst>
      <p:ext uri="{BB962C8B-B14F-4D97-AF65-F5344CB8AC3E}">
        <p14:creationId xmlns:p14="http://schemas.microsoft.com/office/powerpoint/2010/main" val="99712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9B2C3E7-0568-46DB-A43B-FC0D0B702E76}"/>
              </a:ext>
            </a:extLst>
          </p:cNvPr>
          <p:cNvSpPr>
            <a:spLocks noGrp="1"/>
          </p:cNvSpPr>
          <p:nvPr>
            <p:ph idx="1"/>
          </p:nvPr>
        </p:nvSpPr>
        <p:spPr>
          <a:xfrm>
            <a:off x="577516" y="413887"/>
            <a:ext cx="11203806" cy="6025414"/>
          </a:xfrm>
        </p:spPr>
        <p:txBody>
          <a:bodyPr>
            <a:normAutofit lnSpcReduction="10000"/>
          </a:bodyPr>
          <a:lstStyle/>
          <a:p>
            <a:pPr algn="just"/>
            <a:r>
              <a:rPr lang="es-MX" sz="3600" dirty="0"/>
              <a:t>Keynesianos (XX -XXI)-Durante la Gran Depresión de los años 30, propuso una nueva perspectiva económica que abogaba por la intervención del gobierno para estimular la demanda y combatir el desempleo. Esta escuela de pensamiento tuvo una gran influencia en las políticas económicas durante el siglo XX.</a:t>
            </a:r>
          </a:p>
          <a:p>
            <a:pPr algn="just"/>
            <a:r>
              <a:rPr lang="es-MX" sz="3600" dirty="0"/>
              <a:t>Neoliberalismo (XX-XXI)-El neoliberalismo es una corriente ideológica y económica que promueve la intervención mínima del estado en la economía y defiende la libre competencia y el libre mercado como mecanismos eficientes para la asignación de recursos y el desarrollo económico</a:t>
            </a:r>
            <a:endParaRPr lang="es-MX" sz="4800" dirty="0"/>
          </a:p>
          <a:p>
            <a:endParaRPr lang="es-419" dirty="0"/>
          </a:p>
        </p:txBody>
      </p:sp>
    </p:spTree>
    <p:extLst>
      <p:ext uri="{BB962C8B-B14F-4D97-AF65-F5344CB8AC3E}">
        <p14:creationId xmlns:p14="http://schemas.microsoft.com/office/powerpoint/2010/main" val="156736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F075C-7649-4EDD-A858-A8AF224A31C2}"/>
              </a:ext>
            </a:extLst>
          </p:cNvPr>
          <p:cNvSpPr>
            <a:spLocks noGrp="1"/>
          </p:cNvSpPr>
          <p:nvPr>
            <p:ph type="title"/>
          </p:nvPr>
        </p:nvSpPr>
        <p:spPr>
          <a:xfrm>
            <a:off x="2310063" y="633736"/>
            <a:ext cx="9211377" cy="1280890"/>
          </a:xfrm>
        </p:spPr>
        <p:txBody>
          <a:bodyPr>
            <a:normAutofit fontScale="90000"/>
          </a:bodyPr>
          <a:lstStyle/>
          <a:p>
            <a:pPr algn="ctr"/>
            <a:r>
              <a:rPr lang="es-MX" dirty="0"/>
              <a:t>PROHIBIDO OLVIDAR</a:t>
            </a:r>
            <a:br>
              <a:rPr lang="es-MX" dirty="0"/>
            </a:br>
            <a:r>
              <a:rPr lang="es-MX" dirty="0"/>
              <a:t>EL NEOLIBERALISMO EN EL ECUADOR </a:t>
            </a:r>
            <a:endParaRPr lang="es-419" dirty="0"/>
          </a:p>
        </p:txBody>
      </p:sp>
      <p:sp>
        <p:nvSpPr>
          <p:cNvPr id="3" name="Marcador de contenido 2">
            <a:extLst>
              <a:ext uri="{FF2B5EF4-FFF2-40B4-BE49-F238E27FC236}">
                <a16:creationId xmlns:a16="http://schemas.microsoft.com/office/drawing/2014/main" id="{E7872B6A-B077-45FC-99EC-411FD965394E}"/>
              </a:ext>
            </a:extLst>
          </p:cNvPr>
          <p:cNvSpPr>
            <a:spLocks noGrp="1"/>
          </p:cNvSpPr>
          <p:nvPr>
            <p:ph idx="1"/>
          </p:nvPr>
        </p:nvSpPr>
        <p:spPr>
          <a:xfrm>
            <a:off x="2589212" y="2573884"/>
            <a:ext cx="7353685" cy="840606"/>
          </a:xfrm>
        </p:spPr>
        <p:txBody>
          <a:bodyPr>
            <a:normAutofit lnSpcReduction="10000"/>
          </a:bodyPr>
          <a:lstStyle/>
          <a:p>
            <a:r>
              <a:rPr lang="es-419" dirty="0"/>
              <a:t>https://www.youtube.com/watch?v=W8yPPDkPGgs</a:t>
            </a:r>
          </a:p>
        </p:txBody>
      </p:sp>
    </p:spTree>
    <p:extLst>
      <p:ext uri="{BB962C8B-B14F-4D97-AF65-F5344CB8AC3E}">
        <p14:creationId xmlns:p14="http://schemas.microsoft.com/office/powerpoint/2010/main" val="4198892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112E0-8CDC-4D00-B47C-885256D0CF37}"/>
              </a:ext>
            </a:extLst>
          </p:cNvPr>
          <p:cNvSpPr>
            <a:spLocks noGrp="1"/>
          </p:cNvSpPr>
          <p:nvPr>
            <p:ph type="title"/>
          </p:nvPr>
        </p:nvSpPr>
        <p:spPr>
          <a:xfrm>
            <a:off x="2015409" y="229474"/>
            <a:ext cx="8911687" cy="717304"/>
          </a:xfrm>
        </p:spPr>
        <p:txBody>
          <a:bodyPr>
            <a:normAutofit/>
          </a:bodyPr>
          <a:lstStyle/>
          <a:p>
            <a:pPr algn="ctr"/>
            <a:r>
              <a:rPr lang="es-419" sz="4000" dirty="0">
                <a:solidFill>
                  <a:schemeClr val="accent1"/>
                </a:solidFill>
              </a:rPr>
              <a:t>MODOS DE PRODUCCIÓN</a:t>
            </a:r>
          </a:p>
        </p:txBody>
      </p:sp>
      <p:sp>
        <p:nvSpPr>
          <p:cNvPr id="3" name="Marcador de contenido 2">
            <a:extLst>
              <a:ext uri="{FF2B5EF4-FFF2-40B4-BE49-F238E27FC236}">
                <a16:creationId xmlns:a16="http://schemas.microsoft.com/office/drawing/2014/main" id="{20E398DE-1797-4D56-92AF-CADF37208E85}"/>
              </a:ext>
            </a:extLst>
          </p:cNvPr>
          <p:cNvSpPr>
            <a:spLocks noGrp="1"/>
          </p:cNvSpPr>
          <p:nvPr>
            <p:ph idx="1"/>
          </p:nvPr>
        </p:nvSpPr>
        <p:spPr>
          <a:xfrm>
            <a:off x="304799" y="1328286"/>
            <a:ext cx="11649777" cy="5300240"/>
          </a:xfrm>
        </p:spPr>
        <p:txBody>
          <a:bodyPr/>
          <a:lstStyle/>
          <a:p>
            <a:pPr algn="just"/>
            <a:r>
              <a:rPr lang="es-MX" sz="4000" dirty="0"/>
              <a:t>Es un recurso económico que posibilita a los productores la realización de algún trabajo, generalmente para la producción de un artículo. El término abarca recursos naturales, redes de transporte, energía, fábricas, máquinas, </a:t>
            </a:r>
          </a:p>
          <a:p>
            <a:pPr marL="0" indent="0" algn="just">
              <a:buNone/>
            </a:pPr>
            <a:r>
              <a:rPr lang="es-MX" sz="4000" dirty="0"/>
              <a:t>	herramientas y dinero.</a:t>
            </a:r>
          </a:p>
          <a:p>
            <a:endParaRPr lang="es-419" dirty="0"/>
          </a:p>
        </p:txBody>
      </p:sp>
      <p:pic>
        <p:nvPicPr>
          <p:cNvPr id="4" name="Imagen 3">
            <a:extLst>
              <a:ext uri="{FF2B5EF4-FFF2-40B4-BE49-F238E27FC236}">
                <a16:creationId xmlns:a16="http://schemas.microsoft.com/office/drawing/2014/main" id="{15E3DCCC-F2FA-42F8-96D9-2CDD9C8B31A0}"/>
              </a:ext>
            </a:extLst>
          </p:cNvPr>
          <p:cNvPicPr>
            <a:picLocks noChangeAspect="1"/>
          </p:cNvPicPr>
          <p:nvPr/>
        </p:nvPicPr>
        <p:blipFill>
          <a:blip r:embed="rId2"/>
          <a:stretch>
            <a:fillRect/>
          </a:stretch>
        </p:blipFill>
        <p:spPr>
          <a:xfrm>
            <a:off x="7421078" y="4497404"/>
            <a:ext cx="4196614" cy="2360596"/>
          </a:xfrm>
          <a:prstGeom prst="rect">
            <a:avLst/>
          </a:prstGeom>
        </p:spPr>
      </p:pic>
    </p:spTree>
    <p:extLst>
      <p:ext uri="{BB962C8B-B14F-4D97-AF65-F5344CB8AC3E}">
        <p14:creationId xmlns:p14="http://schemas.microsoft.com/office/powerpoint/2010/main" val="279007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7CFFF0-0DA1-49D0-959B-9E31FB040F5C}"/>
              </a:ext>
            </a:extLst>
          </p:cNvPr>
          <p:cNvSpPr>
            <a:spLocks noGrp="1"/>
          </p:cNvSpPr>
          <p:nvPr>
            <p:ph idx="1"/>
          </p:nvPr>
        </p:nvSpPr>
        <p:spPr>
          <a:xfrm>
            <a:off x="596766" y="385011"/>
            <a:ext cx="10907846" cy="6472989"/>
          </a:xfrm>
        </p:spPr>
        <p:txBody>
          <a:bodyPr>
            <a:normAutofit/>
          </a:bodyPr>
          <a:lstStyle/>
          <a:p>
            <a:pPr algn="just"/>
            <a:r>
              <a:rPr lang="es-MX" sz="2800" dirty="0"/>
              <a:t>El concepto “modos de producción” fue utilizado por primera vez en el libro La ideología alemana (1932), de Karl Marx (1818-1883) y Friedrich Engels (1820-1895), considerados los padres del socialismo científico y el comunismo moderno.</a:t>
            </a:r>
          </a:p>
          <a:p>
            <a:pPr algn="just"/>
            <a:r>
              <a:rPr lang="es-MX" sz="2800" dirty="0"/>
              <a:t>Los modos de producción son las diferentes maneras en que se organiza la actividad económica en una sociedad particular, en un momento determinado, es decir, cambian a lo largo del tiempo, junto con la evolución de las sociedades y de los avances tecnológicos.</a:t>
            </a:r>
          </a:p>
          <a:p>
            <a:pPr algn="just"/>
            <a:r>
              <a:rPr lang="es-MX" sz="2800" dirty="0"/>
              <a:t>La productividad es la relación entre la producción o cantidad de bienes generados, y los recursos utilizados para su manufactura, como los recursos naturales, la fuerza de trabajo y su división social.</a:t>
            </a:r>
            <a:endParaRPr lang="es-419" sz="2800" dirty="0"/>
          </a:p>
        </p:txBody>
      </p:sp>
    </p:spTree>
    <p:extLst>
      <p:ext uri="{BB962C8B-B14F-4D97-AF65-F5344CB8AC3E}">
        <p14:creationId xmlns:p14="http://schemas.microsoft.com/office/powerpoint/2010/main" val="301501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8F6B2-E88D-4E47-9853-E3F36729FF1C}"/>
              </a:ext>
            </a:extLst>
          </p:cNvPr>
          <p:cNvSpPr>
            <a:spLocks noGrp="1"/>
          </p:cNvSpPr>
          <p:nvPr>
            <p:ph type="title"/>
          </p:nvPr>
        </p:nvSpPr>
        <p:spPr>
          <a:xfrm>
            <a:off x="2005783" y="485710"/>
            <a:ext cx="8911687" cy="1280890"/>
          </a:xfrm>
        </p:spPr>
        <p:txBody>
          <a:bodyPr>
            <a:normAutofit fontScale="90000"/>
          </a:bodyPr>
          <a:lstStyle/>
          <a:p>
            <a:pPr algn="ctr"/>
            <a:r>
              <a:rPr lang="es-419" dirty="0">
                <a:solidFill>
                  <a:schemeClr val="accent1"/>
                </a:solidFill>
              </a:rPr>
              <a:t>MODOS O SISTEMAS DE PRODUCCIÓN EXISTENTES</a:t>
            </a:r>
          </a:p>
        </p:txBody>
      </p:sp>
      <p:sp>
        <p:nvSpPr>
          <p:cNvPr id="3" name="Marcador de contenido 2">
            <a:extLst>
              <a:ext uri="{FF2B5EF4-FFF2-40B4-BE49-F238E27FC236}">
                <a16:creationId xmlns:a16="http://schemas.microsoft.com/office/drawing/2014/main" id="{693715E1-C416-44E0-94F6-594BD8C687D0}"/>
              </a:ext>
            </a:extLst>
          </p:cNvPr>
          <p:cNvSpPr>
            <a:spLocks noGrp="1"/>
          </p:cNvSpPr>
          <p:nvPr>
            <p:ph idx="1"/>
          </p:nvPr>
        </p:nvSpPr>
        <p:spPr>
          <a:xfrm>
            <a:off x="920817" y="2338939"/>
            <a:ext cx="11271183" cy="5640403"/>
          </a:xfrm>
        </p:spPr>
        <p:txBody>
          <a:bodyPr>
            <a:normAutofit/>
          </a:bodyPr>
          <a:lstStyle/>
          <a:p>
            <a:pPr algn="just"/>
            <a:r>
              <a:rPr lang="es-MX" sz="4800" dirty="0"/>
              <a:t> Sistema de producción agrícola,</a:t>
            </a:r>
          </a:p>
          <a:p>
            <a:pPr algn="just"/>
            <a:r>
              <a:rPr lang="es-MX" sz="4800" dirty="0"/>
              <a:t> Sistema feudal, </a:t>
            </a:r>
          </a:p>
          <a:p>
            <a:pPr algn="just"/>
            <a:r>
              <a:rPr lang="es-MX" sz="4800" dirty="0"/>
              <a:t> Sistema socialista,</a:t>
            </a:r>
          </a:p>
          <a:p>
            <a:pPr algn="just"/>
            <a:r>
              <a:rPr lang="es-MX" sz="4800" dirty="0"/>
              <a:t> Sistema capitalista.</a:t>
            </a:r>
            <a:endParaRPr lang="es-419" sz="4800" dirty="0"/>
          </a:p>
        </p:txBody>
      </p:sp>
    </p:spTree>
    <p:extLst>
      <p:ext uri="{BB962C8B-B14F-4D97-AF65-F5344CB8AC3E}">
        <p14:creationId xmlns:p14="http://schemas.microsoft.com/office/powerpoint/2010/main" val="1871404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85F30-911A-48D1-A058-1A061718AD9F}"/>
              </a:ext>
            </a:extLst>
          </p:cNvPr>
          <p:cNvSpPr>
            <a:spLocks noGrp="1"/>
          </p:cNvSpPr>
          <p:nvPr>
            <p:ph type="title"/>
          </p:nvPr>
        </p:nvSpPr>
        <p:spPr>
          <a:xfrm>
            <a:off x="1187507" y="312821"/>
            <a:ext cx="10388081" cy="1280890"/>
          </a:xfrm>
        </p:spPr>
        <p:txBody>
          <a:bodyPr/>
          <a:lstStyle/>
          <a:p>
            <a:pPr algn="ctr"/>
            <a:r>
              <a:rPr lang="es-419" dirty="0">
                <a:solidFill>
                  <a:schemeClr val="accent1"/>
                </a:solidFill>
              </a:rPr>
              <a:t>SISTEMA DE PRODUCCIÓN AGRÍCOLA</a:t>
            </a:r>
          </a:p>
        </p:txBody>
      </p:sp>
      <p:sp>
        <p:nvSpPr>
          <p:cNvPr id="3" name="Marcador de contenido 2">
            <a:extLst>
              <a:ext uri="{FF2B5EF4-FFF2-40B4-BE49-F238E27FC236}">
                <a16:creationId xmlns:a16="http://schemas.microsoft.com/office/drawing/2014/main" id="{247BE569-06A6-463E-BEAA-6E4AEACF4AEF}"/>
              </a:ext>
            </a:extLst>
          </p:cNvPr>
          <p:cNvSpPr>
            <a:spLocks noGrp="1"/>
          </p:cNvSpPr>
          <p:nvPr>
            <p:ph idx="1"/>
          </p:nvPr>
        </p:nvSpPr>
        <p:spPr>
          <a:xfrm>
            <a:off x="779645" y="1280161"/>
            <a:ext cx="11203807" cy="5447898"/>
          </a:xfrm>
        </p:spPr>
        <p:txBody>
          <a:bodyPr>
            <a:normAutofit lnSpcReduction="10000"/>
          </a:bodyPr>
          <a:lstStyle/>
          <a:p>
            <a:pPr marL="0" indent="0" algn="just">
              <a:buNone/>
            </a:pPr>
            <a:r>
              <a:rPr lang="es-MX" sz="2400" dirty="0"/>
              <a:t>Existen diferentes sistemas de producción agrícola en todo el mundo, cada uno adaptado a las condiciones climáticas, geográficas, culturales y tecnológicas específicas de cada región, podemos mencionar en nuestro país los siguientes:</a:t>
            </a:r>
          </a:p>
          <a:p>
            <a:pPr algn="just"/>
            <a:r>
              <a:rPr lang="es-MX" sz="2400" u="sng" dirty="0">
                <a:solidFill>
                  <a:schemeClr val="accent1"/>
                </a:solidFill>
              </a:rPr>
              <a:t>Agricultura tradicional: </a:t>
            </a:r>
            <a:r>
              <a:rPr lang="es-MX" sz="2400" dirty="0"/>
              <a:t>Es un sistema de producción agrícola que se ha practicado durante generaciones y que suele ser característico de zonas rurales y menos desarrolladas. En la agricultura tradicional, se emplean técnicas manuales y herramientas sencillas, y el conocimiento se transmite de padres a hijos. </a:t>
            </a:r>
          </a:p>
          <a:p>
            <a:pPr algn="just"/>
            <a:r>
              <a:rPr lang="es-MX" sz="2400" u="sng" dirty="0">
                <a:solidFill>
                  <a:schemeClr val="accent1"/>
                </a:solidFill>
              </a:rPr>
              <a:t>Agricultura de subsistencia</a:t>
            </a:r>
            <a:r>
              <a:rPr lang="es-MX" sz="2400" dirty="0"/>
              <a:t>: Es un sistema agrícola que tiene como objetivo principal satisfacer las necesidades básicas de la propia familia o comunidad. Los agricultores cultivan para su propio consumo y solo producen un excedente limitado para el mercado local. La agricultura de subsistencia a menudo se asocia con pequeñas parcelas de tierra y técnicas de baja tecnología.</a:t>
            </a:r>
          </a:p>
          <a:p>
            <a:pPr algn="just"/>
            <a:r>
              <a:rPr lang="es-MX" sz="2400" u="sng" dirty="0">
                <a:solidFill>
                  <a:schemeClr val="accent1"/>
                </a:solidFill>
              </a:rPr>
              <a:t>Agricultura intensiva: </a:t>
            </a:r>
            <a:r>
              <a:rPr lang="es-MX" sz="2400" dirty="0"/>
              <a:t>Este sistema se caracteriza por el uso intensivo de insumos y tecnología para aumentar la producción agrícola. Los agricultores utilizan fertilizantes, pesticidas y maquinaria moderna para obtener altos rendimientos y producir grandes cantidades de alimentos y productos agrícolas.</a:t>
            </a:r>
            <a:endParaRPr lang="es-419" sz="2400" dirty="0"/>
          </a:p>
        </p:txBody>
      </p:sp>
    </p:spTree>
    <p:extLst>
      <p:ext uri="{BB962C8B-B14F-4D97-AF65-F5344CB8AC3E}">
        <p14:creationId xmlns:p14="http://schemas.microsoft.com/office/powerpoint/2010/main" val="2814150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B38BF9-F18A-4A40-B709-F550AD3A758D}"/>
              </a:ext>
            </a:extLst>
          </p:cNvPr>
          <p:cNvSpPr>
            <a:spLocks noGrp="1"/>
          </p:cNvSpPr>
          <p:nvPr>
            <p:ph idx="1"/>
          </p:nvPr>
        </p:nvSpPr>
        <p:spPr>
          <a:xfrm>
            <a:off x="654518" y="336884"/>
            <a:ext cx="11357810" cy="6304548"/>
          </a:xfrm>
        </p:spPr>
        <p:txBody>
          <a:bodyPr>
            <a:normAutofit lnSpcReduction="10000"/>
          </a:bodyPr>
          <a:lstStyle/>
          <a:p>
            <a:pPr algn="just"/>
            <a:r>
              <a:rPr lang="es-MX" sz="3200" u="sng" dirty="0">
                <a:solidFill>
                  <a:schemeClr val="accent1"/>
                </a:solidFill>
              </a:rPr>
              <a:t>Agricultura extensiva</a:t>
            </a:r>
            <a:r>
              <a:rPr lang="es-MX" sz="3200" dirty="0"/>
              <a:t>: Es un sistema agrícola que se basa en la expansión de la superficie cultivada. Los agricultores utilizan grandes áreas de tierra y generalmente tienen bajos rendimientos por unidad de superficie. La agricultura extensiva a menudo se encuentra en zonas con baja densidad de población y abundantes recursos naturales.</a:t>
            </a:r>
          </a:p>
          <a:p>
            <a:pPr algn="just"/>
            <a:r>
              <a:rPr lang="es-MX" sz="3200" u="sng" dirty="0">
                <a:solidFill>
                  <a:schemeClr val="accent1"/>
                </a:solidFill>
              </a:rPr>
              <a:t>Agricultura ecológica u orgánica</a:t>
            </a:r>
            <a:r>
              <a:rPr lang="es-MX" sz="3200" u="sng" dirty="0"/>
              <a:t>: </a:t>
            </a:r>
            <a:r>
              <a:rPr lang="es-MX" sz="3200" dirty="0"/>
              <a:t>Es un enfoque de producción agrícola que se basa en prácticas sostenibles y respetuosas con el medio ambiente. Los agricultores evitan el uso de productos químicos sintéticos, promueven la biodiversidad y buscan mantener un equilibrio ecológico en sus fincas.</a:t>
            </a:r>
          </a:p>
          <a:p>
            <a:pPr algn="just"/>
            <a:r>
              <a:rPr lang="es-MX" sz="3200" u="sng" dirty="0">
                <a:solidFill>
                  <a:schemeClr val="accent1"/>
                </a:solidFill>
              </a:rPr>
              <a:t>Agricultura de precisión</a:t>
            </a:r>
            <a:r>
              <a:rPr lang="es-MX" sz="3200" dirty="0"/>
              <a:t>: Es un sistema agrícola que utiliza tecnologías avanzadas, como la agricultura de drones, sistemas de riego automatizados y sensores, para mejorar la eficiencia en el uso de recursos y aumentar la productividad.</a:t>
            </a:r>
            <a:endParaRPr lang="es-419" sz="3200" dirty="0"/>
          </a:p>
        </p:txBody>
      </p:sp>
    </p:spTree>
    <p:extLst>
      <p:ext uri="{BB962C8B-B14F-4D97-AF65-F5344CB8AC3E}">
        <p14:creationId xmlns:p14="http://schemas.microsoft.com/office/powerpoint/2010/main" val="159906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C98A6-88BD-2E66-7EC2-A41ECBA1345E}"/>
              </a:ext>
            </a:extLst>
          </p:cNvPr>
          <p:cNvSpPr>
            <a:spLocks noGrp="1"/>
          </p:cNvSpPr>
          <p:nvPr>
            <p:ph type="title"/>
          </p:nvPr>
        </p:nvSpPr>
        <p:spPr/>
        <p:txBody>
          <a:bodyPr/>
          <a:lstStyle/>
          <a:p>
            <a:pPr algn="ctr"/>
            <a:r>
              <a:rPr lang="es-MX" dirty="0"/>
              <a:t>LATINO GRIEGO DE ECONOMÍA</a:t>
            </a:r>
            <a:endParaRPr lang="es-EC" dirty="0"/>
          </a:p>
        </p:txBody>
      </p:sp>
      <p:sp>
        <p:nvSpPr>
          <p:cNvPr id="3" name="Marcador de contenido 2">
            <a:extLst>
              <a:ext uri="{FF2B5EF4-FFF2-40B4-BE49-F238E27FC236}">
                <a16:creationId xmlns:a16="http://schemas.microsoft.com/office/drawing/2014/main" id="{F58B5E74-D4E7-66C5-CE7A-B3FD09B9F7D7}"/>
              </a:ext>
            </a:extLst>
          </p:cNvPr>
          <p:cNvSpPr>
            <a:spLocks noGrp="1"/>
          </p:cNvSpPr>
          <p:nvPr>
            <p:ph idx="1"/>
          </p:nvPr>
        </p:nvSpPr>
        <p:spPr>
          <a:xfrm>
            <a:off x="470647" y="2810435"/>
            <a:ext cx="11255188" cy="3366528"/>
          </a:xfrm>
        </p:spPr>
        <p:txBody>
          <a:bodyPr/>
          <a:lstStyle/>
          <a:p>
            <a:r>
              <a:rPr lang="es-MX" sz="3200" dirty="0"/>
              <a:t>OIKOS 			+      NEIMEN	              =  OIKONOMÍA</a:t>
            </a:r>
            <a:endParaRPr lang="es-EC" sz="3200" dirty="0"/>
          </a:p>
          <a:p>
            <a:endParaRPr lang="es-MX" sz="3200" dirty="0"/>
          </a:p>
          <a:p>
            <a:pPr marL="0" indent="0">
              <a:buNone/>
            </a:pPr>
            <a:r>
              <a:rPr lang="es-MX" sz="3200" dirty="0"/>
              <a:t>CASA, HOGAR               +      ADMINISTRACIÓN   = ECONOMÍA</a:t>
            </a:r>
          </a:p>
          <a:p>
            <a:pPr marL="0" indent="0">
              <a:buNone/>
            </a:pPr>
            <a:endParaRPr lang="es-MX" dirty="0"/>
          </a:p>
        </p:txBody>
      </p:sp>
    </p:spTree>
    <p:extLst>
      <p:ext uri="{BB962C8B-B14F-4D97-AF65-F5344CB8AC3E}">
        <p14:creationId xmlns:p14="http://schemas.microsoft.com/office/powerpoint/2010/main" val="3740165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DDA68-619F-4D54-B50B-EC2CFAC4F71E}"/>
              </a:ext>
            </a:extLst>
          </p:cNvPr>
          <p:cNvSpPr>
            <a:spLocks noGrp="1"/>
          </p:cNvSpPr>
          <p:nvPr>
            <p:ph type="title"/>
          </p:nvPr>
        </p:nvSpPr>
        <p:spPr>
          <a:xfrm>
            <a:off x="1899906" y="306333"/>
            <a:ext cx="8911687" cy="723570"/>
          </a:xfrm>
        </p:spPr>
        <p:txBody>
          <a:bodyPr/>
          <a:lstStyle/>
          <a:p>
            <a:pPr algn="ctr"/>
            <a:r>
              <a:rPr lang="es-MX" dirty="0">
                <a:solidFill>
                  <a:schemeClr val="accent1"/>
                </a:solidFill>
              </a:rPr>
              <a:t>SISTEMA FEUDAL</a:t>
            </a:r>
            <a:endParaRPr lang="es-419" dirty="0">
              <a:solidFill>
                <a:schemeClr val="accent1"/>
              </a:solidFill>
            </a:endParaRPr>
          </a:p>
        </p:txBody>
      </p:sp>
      <p:sp>
        <p:nvSpPr>
          <p:cNvPr id="3" name="Marcador de contenido 2">
            <a:extLst>
              <a:ext uri="{FF2B5EF4-FFF2-40B4-BE49-F238E27FC236}">
                <a16:creationId xmlns:a16="http://schemas.microsoft.com/office/drawing/2014/main" id="{5E3ED260-117C-4231-B0CE-D43D742C940E}"/>
              </a:ext>
            </a:extLst>
          </p:cNvPr>
          <p:cNvSpPr>
            <a:spLocks noGrp="1"/>
          </p:cNvSpPr>
          <p:nvPr>
            <p:ph idx="1"/>
          </p:nvPr>
        </p:nvSpPr>
        <p:spPr>
          <a:xfrm>
            <a:off x="548640" y="1270535"/>
            <a:ext cx="10955972" cy="5281132"/>
          </a:xfrm>
        </p:spPr>
        <p:txBody>
          <a:bodyPr>
            <a:normAutofit lnSpcReduction="10000"/>
          </a:bodyPr>
          <a:lstStyle/>
          <a:p>
            <a:pPr algn="just"/>
            <a:r>
              <a:rPr lang="es-MX" sz="4400" dirty="0"/>
              <a:t>El sistema feudal tuvo una profunda influencia en la sociedad y la cultura de la Edad Media (siglo v al vi). Sin embargo, con el tiempo, comenzaron a surgir cambios sociales, económicos y políticos que eventualmente condujeron a la transición hacia sistemas económicos y políticos más modernos, como el capitalismo, se puede mencionar las siguientes características del feudalismo:</a:t>
            </a:r>
            <a:endParaRPr lang="es-419" sz="4400" dirty="0"/>
          </a:p>
        </p:txBody>
      </p:sp>
    </p:spTree>
    <p:extLst>
      <p:ext uri="{BB962C8B-B14F-4D97-AF65-F5344CB8AC3E}">
        <p14:creationId xmlns:p14="http://schemas.microsoft.com/office/powerpoint/2010/main" val="1947887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107574D-99E0-40B9-9013-2FEF77F0809B}"/>
              </a:ext>
            </a:extLst>
          </p:cNvPr>
          <p:cNvSpPr>
            <a:spLocks noGrp="1"/>
          </p:cNvSpPr>
          <p:nvPr>
            <p:ph idx="1"/>
          </p:nvPr>
        </p:nvSpPr>
        <p:spPr>
          <a:xfrm>
            <a:off x="760396" y="423512"/>
            <a:ext cx="11280808" cy="6362299"/>
          </a:xfrm>
        </p:spPr>
        <p:txBody>
          <a:bodyPr>
            <a:normAutofit/>
          </a:bodyPr>
          <a:lstStyle/>
          <a:p>
            <a:pPr algn="just"/>
            <a:r>
              <a:rPr lang="es-MX" sz="2000" u="sng" dirty="0">
                <a:solidFill>
                  <a:schemeClr val="accent1"/>
                </a:solidFill>
              </a:rPr>
              <a:t>Feudalización de la tierra: </a:t>
            </a:r>
            <a:r>
              <a:rPr lang="es-MX" sz="2000" dirty="0"/>
              <a:t>La tierra era el recurso más importante y escaso en la Edad Media. Los señores feudales, también conocidos como nobles o señores, eran los dueños de grandes extensiones de tierra. A cambio de protección y seguridad, los campesinos trabajaban las tierras de los señores y debían pagar rentas y tributos en forma de trabajo o productos agrícolas.</a:t>
            </a:r>
          </a:p>
          <a:p>
            <a:pPr algn="just"/>
            <a:r>
              <a:rPr lang="es-MX" sz="2000" u="sng" dirty="0">
                <a:solidFill>
                  <a:schemeClr val="accent1"/>
                </a:solidFill>
              </a:rPr>
              <a:t>Obligaciones feudales</a:t>
            </a:r>
            <a:r>
              <a:rPr lang="es-MX" sz="2000" dirty="0"/>
              <a:t>: Las relaciones feudales se basaban en el concepto de lealtad y servicio. Los señores feudales ofrecían protección militar y justicia a sus vasallos(clase social importante), quienes, a cambio, les debían fidelidad y apoyo en tiempos de guerra</a:t>
            </a:r>
          </a:p>
          <a:p>
            <a:pPr algn="just"/>
            <a:r>
              <a:rPr lang="es-MX" sz="2000" u="sng" dirty="0">
                <a:solidFill>
                  <a:schemeClr val="accent1"/>
                </a:solidFill>
              </a:rPr>
              <a:t>Descentralización del poder: </a:t>
            </a:r>
            <a:r>
              <a:rPr lang="es-MX" sz="2000" dirty="0"/>
              <a:t>El sistema feudal era altamente descentralizado, ya que el poder político y administrativo estaba disperso en múltiples señoríos y territorios (virreinatos). No existía un gobierno centralizado fuerte, sino que cada señor feudal tenía un alto grado de autonomía y control sobre sus propias tierras y vasallos.</a:t>
            </a:r>
          </a:p>
          <a:p>
            <a:pPr algn="just"/>
            <a:r>
              <a:rPr lang="es-MX" sz="2000" u="sng" dirty="0">
                <a:solidFill>
                  <a:schemeClr val="accent1"/>
                </a:solidFill>
              </a:rPr>
              <a:t>Economía agrícola: </a:t>
            </a:r>
            <a:r>
              <a:rPr lang="es-MX" sz="2000" dirty="0"/>
              <a:t>La agricultura era la base de la economía feudal. La producción agrícola era principalmente de subsistencia, y las tierras se cultivaban utilizando técnicas tradicionales y manuales. La mayoría de la población era campesina y trabajaba la tierra para producir alimentos y otros bienes básicos.</a:t>
            </a:r>
          </a:p>
          <a:p>
            <a:pPr algn="just"/>
            <a:r>
              <a:rPr lang="es-MX" sz="2000" u="sng" dirty="0">
                <a:solidFill>
                  <a:schemeClr val="accent1"/>
                </a:solidFill>
              </a:rPr>
              <a:t>Pirámide social: </a:t>
            </a:r>
            <a:r>
              <a:rPr lang="es-MX" sz="2000" dirty="0"/>
              <a:t>La sociedad feudal estaba organizada en una pirámide jerárquica. En la cima se encontraba el rey, seguido por los señores feudales (señores de la nobleza), luego los vasallos y caballeros, y finalmente los campesinos, que conformaban la gran mayoría de la población.</a:t>
            </a:r>
            <a:endParaRPr lang="es-419" sz="2000" dirty="0"/>
          </a:p>
        </p:txBody>
      </p:sp>
    </p:spTree>
    <p:extLst>
      <p:ext uri="{BB962C8B-B14F-4D97-AF65-F5344CB8AC3E}">
        <p14:creationId xmlns:p14="http://schemas.microsoft.com/office/powerpoint/2010/main" val="1889411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F637B-8FF8-4ACC-80C7-5A9D95E42827}"/>
              </a:ext>
            </a:extLst>
          </p:cNvPr>
          <p:cNvSpPr>
            <a:spLocks noGrp="1"/>
          </p:cNvSpPr>
          <p:nvPr>
            <p:ph type="title"/>
          </p:nvPr>
        </p:nvSpPr>
        <p:spPr>
          <a:xfrm>
            <a:off x="2862433" y="190973"/>
            <a:ext cx="8911687" cy="1280890"/>
          </a:xfrm>
        </p:spPr>
        <p:txBody>
          <a:bodyPr/>
          <a:lstStyle/>
          <a:p>
            <a:r>
              <a:rPr lang="es-MX" dirty="0">
                <a:solidFill>
                  <a:schemeClr val="accent1"/>
                </a:solidFill>
              </a:rPr>
              <a:t>SISTEMA CAPITALISTA</a:t>
            </a:r>
            <a:endParaRPr lang="es-419" dirty="0">
              <a:solidFill>
                <a:schemeClr val="accent1"/>
              </a:solidFill>
            </a:endParaRPr>
          </a:p>
        </p:txBody>
      </p:sp>
      <p:sp>
        <p:nvSpPr>
          <p:cNvPr id="3" name="Marcador de contenido 2">
            <a:extLst>
              <a:ext uri="{FF2B5EF4-FFF2-40B4-BE49-F238E27FC236}">
                <a16:creationId xmlns:a16="http://schemas.microsoft.com/office/drawing/2014/main" id="{494FABD9-2069-41E2-8EE6-4DD49111CB4A}"/>
              </a:ext>
            </a:extLst>
          </p:cNvPr>
          <p:cNvSpPr>
            <a:spLocks noGrp="1"/>
          </p:cNvSpPr>
          <p:nvPr>
            <p:ph idx="1"/>
          </p:nvPr>
        </p:nvSpPr>
        <p:spPr>
          <a:xfrm>
            <a:off x="417880" y="952901"/>
            <a:ext cx="11774119" cy="5714126"/>
          </a:xfrm>
        </p:spPr>
        <p:txBody>
          <a:bodyPr>
            <a:normAutofit/>
          </a:bodyPr>
          <a:lstStyle/>
          <a:p>
            <a:pPr marL="0" indent="0" algn="just">
              <a:buNone/>
            </a:pPr>
            <a:r>
              <a:rPr lang="es-MX" sz="2400" dirty="0"/>
              <a:t>Es un sistema socioeconómico, basado en que los medios de producción y de distribución son de propiedad privada y con fines lucrativos, es decir, las empresas son dueñas de su producción.</a:t>
            </a:r>
          </a:p>
          <a:p>
            <a:pPr marL="0" indent="0" algn="just">
              <a:buNone/>
            </a:pPr>
            <a:r>
              <a:rPr lang="es-MX" sz="2400" dirty="0"/>
              <a:t>Los principios esenciales del capitalismo son:</a:t>
            </a:r>
          </a:p>
          <a:p>
            <a:pPr algn="just"/>
            <a:r>
              <a:rPr lang="es-MX" sz="2400" u="sng" dirty="0">
                <a:solidFill>
                  <a:schemeClr val="accent1"/>
                </a:solidFill>
              </a:rPr>
              <a:t>Mercado competitivo: </a:t>
            </a:r>
            <a:r>
              <a:rPr lang="es-MX" sz="2400" dirty="0"/>
              <a:t>el valor del trueque se da por la oferta y demanda con menos interferencia posible del Gobierno.</a:t>
            </a:r>
          </a:p>
          <a:p>
            <a:pPr algn="just"/>
            <a:r>
              <a:rPr lang="es-MX" sz="2400" u="sng" dirty="0">
                <a:solidFill>
                  <a:schemeClr val="accent1"/>
                </a:solidFill>
              </a:rPr>
              <a:t>Libertad de empresa: </a:t>
            </a:r>
            <a:r>
              <a:rPr lang="es-MX" sz="2400" dirty="0"/>
              <a:t>Es posible llevar un plan empresarial o terminar con ellos.</a:t>
            </a:r>
          </a:p>
          <a:p>
            <a:pPr algn="just"/>
            <a:r>
              <a:rPr lang="es-MX" sz="2400" dirty="0"/>
              <a:t>En el mercado hay muchas opciones y alternativas de los artículos y las personas pueden escoger. Y esto da la elección de la oferta y demanda que a su vez da los equilibrios y los precios.</a:t>
            </a:r>
          </a:p>
          <a:p>
            <a:pPr algn="just"/>
            <a:r>
              <a:rPr lang="es-MX" sz="2400" dirty="0"/>
              <a:t>Competencia hace referencia a todas aquellas empresas que dan y vender un artículo en un mercado determinado y también en ese mercado hay personas o empresas que forman parte de las altas demandas según sus necesidades.</a:t>
            </a:r>
          </a:p>
          <a:p>
            <a:pPr marL="0" indent="0" algn="just">
              <a:buNone/>
            </a:pPr>
            <a:endParaRPr lang="es-419" sz="2400" dirty="0"/>
          </a:p>
        </p:txBody>
      </p:sp>
    </p:spTree>
    <p:extLst>
      <p:ext uri="{BB962C8B-B14F-4D97-AF65-F5344CB8AC3E}">
        <p14:creationId xmlns:p14="http://schemas.microsoft.com/office/powerpoint/2010/main" val="2695207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86BFD0-9493-491F-A9CE-AA3C7AC81D46}"/>
              </a:ext>
            </a:extLst>
          </p:cNvPr>
          <p:cNvSpPr>
            <a:spLocks noGrp="1"/>
          </p:cNvSpPr>
          <p:nvPr>
            <p:ph idx="1"/>
          </p:nvPr>
        </p:nvSpPr>
        <p:spPr>
          <a:xfrm>
            <a:off x="654518" y="134755"/>
            <a:ext cx="11537482" cy="6429674"/>
          </a:xfrm>
        </p:spPr>
        <p:txBody>
          <a:bodyPr>
            <a:normAutofit/>
          </a:bodyPr>
          <a:lstStyle/>
          <a:p>
            <a:pPr marL="0" indent="0" algn="just">
              <a:buNone/>
            </a:pPr>
            <a:r>
              <a:rPr lang="es-MX" sz="3200" dirty="0"/>
              <a:t>Las características del capitalismo son las siguientes:</a:t>
            </a:r>
          </a:p>
          <a:p>
            <a:pPr algn="just"/>
            <a:endParaRPr lang="es-MX" sz="3200" dirty="0"/>
          </a:p>
          <a:p>
            <a:pPr algn="just"/>
            <a:r>
              <a:rPr lang="es-MX" sz="3200" dirty="0"/>
              <a:t>Puede crear desigualdad social al dar salarios u oportunidades laborales insuficientes.</a:t>
            </a:r>
          </a:p>
          <a:p>
            <a:pPr algn="just"/>
            <a:r>
              <a:rPr lang="es-MX" sz="3200" dirty="0"/>
              <a:t>El capitalismo solo se puede ejecutar cuando los medios sociales y tecnológicos son suficientes para garantizar el consumo y juntar capitales.</a:t>
            </a:r>
          </a:p>
          <a:p>
            <a:pPr algn="just"/>
            <a:r>
              <a:rPr lang="es-MX" sz="3200" dirty="0"/>
              <a:t>Incrementa la rivalidad en la oferta y demanda de los bienes y servicios.</a:t>
            </a:r>
          </a:p>
          <a:p>
            <a:pPr algn="just"/>
            <a:r>
              <a:rPr lang="es-MX" sz="3200" dirty="0"/>
              <a:t>Los factores importantes son el capital y el trabajo.</a:t>
            </a:r>
          </a:p>
          <a:p>
            <a:pPr algn="just"/>
            <a:r>
              <a:rPr lang="es-MX" sz="3200" dirty="0"/>
              <a:t>Los que intervienen principalmente y actúan en el capitalismo son los capitalistas, los trabajadores y los consumidores</a:t>
            </a:r>
            <a:endParaRPr lang="es-419" sz="3200" dirty="0"/>
          </a:p>
        </p:txBody>
      </p:sp>
    </p:spTree>
    <p:extLst>
      <p:ext uri="{BB962C8B-B14F-4D97-AF65-F5344CB8AC3E}">
        <p14:creationId xmlns:p14="http://schemas.microsoft.com/office/powerpoint/2010/main" val="372342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56A2-D76C-4ACF-9610-B16071C9FCCA}"/>
              </a:ext>
            </a:extLst>
          </p:cNvPr>
          <p:cNvSpPr>
            <a:spLocks noGrp="1"/>
          </p:cNvSpPr>
          <p:nvPr>
            <p:ph type="title"/>
          </p:nvPr>
        </p:nvSpPr>
        <p:spPr>
          <a:xfrm>
            <a:off x="1563154" y="0"/>
            <a:ext cx="8911687" cy="1280890"/>
          </a:xfrm>
        </p:spPr>
        <p:txBody>
          <a:bodyPr/>
          <a:lstStyle/>
          <a:p>
            <a:pPr algn="ctr"/>
            <a:r>
              <a:rPr lang="es-MX" dirty="0">
                <a:solidFill>
                  <a:schemeClr val="accent1"/>
                </a:solidFill>
              </a:rPr>
              <a:t>SISTEMA SOCIALISTA</a:t>
            </a:r>
            <a:endParaRPr lang="es-419" dirty="0">
              <a:solidFill>
                <a:schemeClr val="accent1"/>
              </a:solidFill>
            </a:endParaRPr>
          </a:p>
        </p:txBody>
      </p:sp>
      <p:sp>
        <p:nvSpPr>
          <p:cNvPr id="3" name="Marcador de contenido 2">
            <a:extLst>
              <a:ext uri="{FF2B5EF4-FFF2-40B4-BE49-F238E27FC236}">
                <a16:creationId xmlns:a16="http://schemas.microsoft.com/office/drawing/2014/main" id="{BE23D91E-80C3-4FA5-84DA-BCE976D7F276}"/>
              </a:ext>
            </a:extLst>
          </p:cNvPr>
          <p:cNvSpPr>
            <a:spLocks noGrp="1"/>
          </p:cNvSpPr>
          <p:nvPr>
            <p:ph idx="1"/>
          </p:nvPr>
        </p:nvSpPr>
        <p:spPr>
          <a:xfrm>
            <a:off x="885524" y="827773"/>
            <a:ext cx="11184556" cy="5900286"/>
          </a:xfrm>
        </p:spPr>
        <p:txBody>
          <a:bodyPr>
            <a:normAutofit/>
          </a:bodyPr>
          <a:lstStyle/>
          <a:p>
            <a:pPr marL="0" indent="0" algn="just">
              <a:buNone/>
            </a:pPr>
            <a:r>
              <a:rPr lang="es-MX" sz="2000" dirty="0"/>
              <a:t>La Economía Social genera relaciones de solidaridad y confianza, espíritu comunitario y participación en la sociedad, fortaleciendo procesos de integración productiva y contribuye a disminuir las desigualdades sociales</a:t>
            </a:r>
          </a:p>
          <a:p>
            <a:pPr marL="0" indent="0" algn="just">
              <a:buNone/>
            </a:pPr>
            <a:r>
              <a:rPr lang="es-MX" sz="2000" dirty="0"/>
              <a:t>La Economía Social  es toda la actividad económica que llevan a cabo los Organismos del Sector Social, basados en:</a:t>
            </a:r>
          </a:p>
          <a:p>
            <a:pPr algn="just"/>
            <a:r>
              <a:rPr lang="es-MX" sz="2000" dirty="0"/>
              <a:t>Democracia al momento de tomar decisiones</a:t>
            </a:r>
          </a:p>
          <a:p>
            <a:pPr algn="just"/>
            <a:r>
              <a:rPr lang="es-MX" sz="2000" dirty="0"/>
              <a:t>Propiedad social de los recursos</a:t>
            </a:r>
          </a:p>
          <a:p>
            <a:pPr algn="just"/>
            <a:r>
              <a:rPr lang="es-MX" sz="2000" dirty="0"/>
              <a:t>Distribución equitativa de beneficios entre sus integrantes y</a:t>
            </a:r>
          </a:p>
          <a:p>
            <a:pPr algn="just"/>
            <a:r>
              <a:rPr lang="es-MX" sz="2000" dirty="0"/>
              <a:t>Compromiso social en favor de la comunidad</a:t>
            </a:r>
          </a:p>
          <a:p>
            <a:pPr algn="just"/>
            <a:r>
              <a:rPr lang="es-MX" sz="2000" dirty="0"/>
              <a:t>Las utilidades generadas en beneficio del pueblo</a:t>
            </a:r>
          </a:p>
          <a:p>
            <a:pPr algn="just"/>
            <a:r>
              <a:rPr lang="es-MX" sz="2000" dirty="0"/>
              <a:t>Es decir, es un conjunto de prácticas que generan un modo solidario y diferente de hacer economía, buscando una transformación social.</a:t>
            </a:r>
          </a:p>
          <a:p>
            <a:pPr algn="just"/>
            <a:r>
              <a:rPr lang="es-MX" sz="2000" dirty="0"/>
              <a:t>Siendo aplicada a cualquier tipo de empresa, cooperativa y caja de ahorro que siga una serie de características específicas. </a:t>
            </a:r>
          </a:p>
        </p:txBody>
      </p:sp>
    </p:spTree>
    <p:extLst>
      <p:ext uri="{BB962C8B-B14F-4D97-AF65-F5344CB8AC3E}">
        <p14:creationId xmlns:p14="http://schemas.microsoft.com/office/powerpoint/2010/main" val="207792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952880-4C7B-4CAD-94C5-D37033624373}"/>
              </a:ext>
            </a:extLst>
          </p:cNvPr>
          <p:cNvSpPr>
            <a:spLocks noGrp="1"/>
          </p:cNvSpPr>
          <p:nvPr>
            <p:ph idx="1"/>
          </p:nvPr>
        </p:nvSpPr>
        <p:spPr>
          <a:xfrm>
            <a:off x="808522" y="356135"/>
            <a:ext cx="11030552" cy="6131291"/>
          </a:xfrm>
        </p:spPr>
        <p:txBody>
          <a:bodyPr>
            <a:normAutofit/>
          </a:bodyPr>
          <a:lstStyle/>
          <a:p>
            <a:pPr algn="just"/>
            <a:r>
              <a:rPr lang="es-MX" sz="3600" dirty="0"/>
              <a:t>La Economía Social tiene su origen en el asociacionismo obrero del siglo XIX; cuando los obreros se organizaron y surgieron las primeras cooperativas y sociedades mutualistas de la era moderna, ante la degradación de las condiciones de vida, y el desempleo que generó la revolución industrial. El cooperativismo es uno de los principales componentes de la economía social aunque también existen otros organismos del sector social que la integran (estado ecuatoriano).</a:t>
            </a:r>
            <a:endParaRPr lang="es-419" sz="3600" dirty="0"/>
          </a:p>
        </p:txBody>
      </p:sp>
    </p:spTree>
    <p:extLst>
      <p:ext uri="{BB962C8B-B14F-4D97-AF65-F5344CB8AC3E}">
        <p14:creationId xmlns:p14="http://schemas.microsoft.com/office/powerpoint/2010/main" val="1962006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22233-D765-40A9-809A-F8A4837EF673}"/>
              </a:ext>
            </a:extLst>
          </p:cNvPr>
          <p:cNvSpPr>
            <a:spLocks noGrp="1"/>
          </p:cNvSpPr>
          <p:nvPr>
            <p:ph type="title"/>
          </p:nvPr>
        </p:nvSpPr>
        <p:spPr>
          <a:xfrm>
            <a:off x="4004370" y="134956"/>
            <a:ext cx="4183260" cy="1280890"/>
          </a:xfrm>
        </p:spPr>
        <p:txBody>
          <a:bodyPr/>
          <a:lstStyle/>
          <a:p>
            <a:r>
              <a:rPr lang="es-MX" dirty="0"/>
              <a:t>Taller Individual</a:t>
            </a:r>
            <a:endParaRPr lang="es-419" dirty="0"/>
          </a:p>
        </p:txBody>
      </p:sp>
      <p:sp>
        <p:nvSpPr>
          <p:cNvPr id="3" name="Marcador de contenido 2">
            <a:extLst>
              <a:ext uri="{FF2B5EF4-FFF2-40B4-BE49-F238E27FC236}">
                <a16:creationId xmlns:a16="http://schemas.microsoft.com/office/drawing/2014/main" id="{216BFC25-EDB1-42C3-BFD8-58EE1DDB7C93}"/>
              </a:ext>
            </a:extLst>
          </p:cNvPr>
          <p:cNvSpPr>
            <a:spLocks noGrp="1"/>
          </p:cNvSpPr>
          <p:nvPr>
            <p:ph idx="1"/>
          </p:nvPr>
        </p:nvSpPr>
        <p:spPr>
          <a:xfrm>
            <a:off x="1537787" y="911191"/>
            <a:ext cx="8915400" cy="3777622"/>
          </a:xfrm>
        </p:spPr>
        <p:txBody>
          <a:bodyPr/>
          <a:lstStyle/>
          <a:p>
            <a:r>
              <a:rPr lang="es-MX" dirty="0"/>
              <a:t>Para reforzar el tema de los modos o sistemas de producción existentes , realizar un listado de empresas que forman parte de este proceso de producción y participación en el mercado Nacional e Internacional</a:t>
            </a:r>
          </a:p>
          <a:p>
            <a:endParaRPr lang="es-MX" dirty="0"/>
          </a:p>
          <a:p>
            <a:r>
              <a:rPr lang="es-MX" dirty="0"/>
              <a:t>Calificación 10 puntos</a:t>
            </a:r>
            <a:endParaRPr lang="es-419" dirty="0"/>
          </a:p>
        </p:txBody>
      </p:sp>
      <p:pic>
        <p:nvPicPr>
          <p:cNvPr id="4" name="Imagen 3">
            <a:extLst>
              <a:ext uri="{FF2B5EF4-FFF2-40B4-BE49-F238E27FC236}">
                <a16:creationId xmlns:a16="http://schemas.microsoft.com/office/drawing/2014/main" id="{5DFD426A-E4CD-4AE6-84EF-43961D44A062}"/>
              </a:ext>
            </a:extLst>
          </p:cNvPr>
          <p:cNvPicPr>
            <a:picLocks noChangeAspect="1"/>
          </p:cNvPicPr>
          <p:nvPr/>
        </p:nvPicPr>
        <p:blipFill>
          <a:blip r:embed="rId2"/>
          <a:stretch>
            <a:fillRect/>
          </a:stretch>
        </p:blipFill>
        <p:spPr>
          <a:xfrm>
            <a:off x="1989697" y="2877444"/>
            <a:ext cx="8212606" cy="3980556"/>
          </a:xfrm>
          <a:prstGeom prst="rect">
            <a:avLst/>
          </a:prstGeom>
        </p:spPr>
      </p:pic>
    </p:spTree>
    <p:extLst>
      <p:ext uri="{BB962C8B-B14F-4D97-AF65-F5344CB8AC3E}">
        <p14:creationId xmlns:p14="http://schemas.microsoft.com/office/powerpoint/2010/main" val="1100920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21E01-4FD9-4AE0-84DE-91FCDFBDBE72}"/>
              </a:ext>
            </a:extLst>
          </p:cNvPr>
          <p:cNvSpPr>
            <a:spLocks noGrp="1"/>
          </p:cNvSpPr>
          <p:nvPr>
            <p:ph type="title"/>
          </p:nvPr>
        </p:nvSpPr>
        <p:spPr>
          <a:xfrm>
            <a:off x="1745902" y="778115"/>
            <a:ext cx="8911687" cy="617549"/>
          </a:xfrm>
        </p:spPr>
        <p:txBody>
          <a:bodyPr>
            <a:normAutofit fontScale="90000"/>
          </a:bodyPr>
          <a:lstStyle/>
          <a:p>
            <a:pPr algn="ctr"/>
            <a:r>
              <a:rPr lang="es-419" dirty="0">
                <a:solidFill>
                  <a:srgbClr val="FF0000"/>
                </a:solidFill>
              </a:rPr>
              <a:t>SISTEMAS ECONÓMICOS</a:t>
            </a:r>
          </a:p>
        </p:txBody>
      </p:sp>
      <p:sp>
        <p:nvSpPr>
          <p:cNvPr id="3" name="Marcador de contenido 2">
            <a:extLst>
              <a:ext uri="{FF2B5EF4-FFF2-40B4-BE49-F238E27FC236}">
                <a16:creationId xmlns:a16="http://schemas.microsoft.com/office/drawing/2014/main" id="{7B72DCAC-11B6-41FB-AE0D-2FAF341E9910}"/>
              </a:ext>
            </a:extLst>
          </p:cNvPr>
          <p:cNvSpPr>
            <a:spLocks noGrp="1"/>
          </p:cNvSpPr>
          <p:nvPr>
            <p:ph idx="1"/>
          </p:nvPr>
        </p:nvSpPr>
        <p:spPr>
          <a:xfrm>
            <a:off x="1164657" y="2133600"/>
            <a:ext cx="10339955" cy="3777622"/>
          </a:xfrm>
        </p:spPr>
        <p:txBody>
          <a:bodyPr/>
          <a:lstStyle/>
          <a:p>
            <a:pPr algn="just"/>
            <a:r>
              <a:rPr lang="es-419" sz="3200" dirty="0"/>
              <a:t>SISTEMAS DE LIBRE MERCADO</a:t>
            </a:r>
          </a:p>
          <a:p>
            <a:pPr algn="just"/>
            <a:r>
              <a:rPr lang="es-419" sz="3200" dirty="0"/>
              <a:t>SISTEMA DE ECONOMÍA CENTRALIZADA</a:t>
            </a:r>
          </a:p>
          <a:p>
            <a:pPr algn="just"/>
            <a:r>
              <a:rPr lang="es-419" sz="3200" dirty="0">
                <a:solidFill>
                  <a:schemeClr val="tx1"/>
                </a:solidFill>
              </a:rPr>
              <a:t>SISTEMAS MIXTOS</a:t>
            </a:r>
          </a:p>
          <a:p>
            <a:pPr algn="just"/>
            <a:r>
              <a:rPr lang="es-419" sz="3200" dirty="0">
                <a:solidFill>
                  <a:schemeClr val="tx1"/>
                </a:solidFill>
              </a:rPr>
              <a:t>SISTEMAS AUTÁRQUICOS O AUTOSUFICIENTES</a:t>
            </a:r>
          </a:p>
          <a:p>
            <a:endParaRPr lang="es-419" dirty="0">
              <a:solidFill>
                <a:schemeClr val="tx1"/>
              </a:solidFill>
            </a:endParaRPr>
          </a:p>
        </p:txBody>
      </p:sp>
    </p:spTree>
    <p:extLst>
      <p:ext uri="{BB962C8B-B14F-4D97-AF65-F5344CB8AC3E}">
        <p14:creationId xmlns:p14="http://schemas.microsoft.com/office/powerpoint/2010/main" val="3049865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2E0DC9-16EF-4C81-A1FC-2DFACCCA8E07}"/>
              </a:ext>
            </a:extLst>
          </p:cNvPr>
          <p:cNvSpPr>
            <a:spLocks noGrp="1"/>
          </p:cNvSpPr>
          <p:nvPr>
            <p:ph idx="1"/>
          </p:nvPr>
        </p:nvSpPr>
        <p:spPr>
          <a:xfrm>
            <a:off x="687388" y="567891"/>
            <a:ext cx="11353815" cy="5948411"/>
          </a:xfrm>
        </p:spPr>
        <p:txBody>
          <a:bodyPr>
            <a:normAutofit/>
          </a:bodyPr>
          <a:lstStyle/>
          <a:p>
            <a:pPr marL="0" indent="0" algn="ctr">
              <a:buNone/>
            </a:pPr>
            <a:r>
              <a:rPr lang="es-419" sz="3200" dirty="0">
                <a:solidFill>
                  <a:srgbClr val="7030A0"/>
                </a:solidFill>
              </a:rPr>
              <a:t>SISTEMAS DE LIBRE MERCADO</a:t>
            </a:r>
          </a:p>
          <a:p>
            <a:pPr marL="0" indent="0" algn="ctr">
              <a:buNone/>
            </a:pPr>
            <a:endParaRPr lang="es-419" sz="3200" dirty="0">
              <a:solidFill>
                <a:srgbClr val="7030A0"/>
              </a:solidFill>
            </a:endParaRPr>
          </a:p>
          <a:p>
            <a:pPr algn="just"/>
            <a:r>
              <a:rPr lang="es-MX" sz="3200" dirty="0"/>
              <a:t>El sistema económico es un conjunto válido de principios, reglas y relaciones que determinan la forma y el contenido de las relaciones económicas básicas que surgen en el proceso de producción, intercambio, distribución y consumo del producto económico.</a:t>
            </a:r>
          </a:p>
          <a:p>
            <a:pPr algn="just"/>
            <a:r>
              <a:rPr lang="es-MX" sz="3200" dirty="0"/>
              <a:t>La finalidad del sistema económico es organizar las relaciones socioeconómicas entre el productor y el consumidor con la máxima eficacia.</a:t>
            </a:r>
            <a:endParaRPr lang="es-419" sz="3200" dirty="0"/>
          </a:p>
        </p:txBody>
      </p:sp>
    </p:spTree>
    <p:extLst>
      <p:ext uri="{BB962C8B-B14F-4D97-AF65-F5344CB8AC3E}">
        <p14:creationId xmlns:p14="http://schemas.microsoft.com/office/powerpoint/2010/main" val="2492757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FF7459-FB4A-4BF9-A24C-A008DE9C8F23}"/>
              </a:ext>
            </a:extLst>
          </p:cNvPr>
          <p:cNvSpPr>
            <a:spLocks noGrp="1"/>
          </p:cNvSpPr>
          <p:nvPr>
            <p:ph idx="1"/>
          </p:nvPr>
        </p:nvSpPr>
        <p:spPr>
          <a:xfrm>
            <a:off x="490888" y="356135"/>
            <a:ext cx="11013724" cy="6323798"/>
          </a:xfrm>
        </p:spPr>
        <p:txBody>
          <a:bodyPr>
            <a:normAutofit fontScale="92500" lnSpcReduction="10000"/>
          </a:bodyPr>
          <a:lstStyle/>
          <a:p>
            <a:pPr algn="just"/>
            <a:r>
              <a:rPr lang="es-MX" sz="2400" dirty="0"/>
              <a:t>La teoría económica moderna distingue 6 tipos de sistemas económicos:</a:t>
            </a:r>
          </a:p>
          <a:p>
            <a:pPr marL="0" indent="0" algn="just">
              <a:buNone/>
            </a:pPr>
            <a:endParaRPr lang="es-MX" sz="2400" dirty="0"/>
          </a:p>
          <a:p>
            <a:pPr marL="0" indent="0" algn="just">
              <a:buNone/>
            </a:pPr>
            <a:r>
              <a:rPr lang="es-MX" sz="2400" u="sng" dirty="0">
                <a:solidFill>
                  <a:srgbClr val="FF0000"/>
                </a:solidFill>
              </a:rPr>
              <a:t>1. Economía tradicional: </a:t>
            </a:r>
          </a:p>
          <a:p>
            <a:pPr marL="0" indent="0" algn="just">
              <a:buNone/>
            </a:pPr>
            <a:r>
              <a:rPr lang="es-MX" sz="2400" dirty="0"/>
              <a:t>Es el sistema económico más antiguo en el que las tradiciones y las costumbres desempeñan un papel importante en la creación, el intercambio y la distribución. También es uno en el que el trabajo manual está muy extendido. dependen de la agricultura, la caza, la pesca y la recolección se producen</a:t>
            </a:r>
          </a:p>
          <a:p>
            <a:pPr marL="0" indent="0" algn="just">
              <a:buNone/>
            </a:pPr>
            <a:r>
              <a:rPr lang="es-MX" sz="2400" dirty="0"/>
              <a:t>Ejemplos de países con economías tradicionales: Burundi (África), Bangladesh (Asia) Afganistán (Sur de Asia).</a:t>
            </a:r>
          </a:p>
          <a:p>
            <a:pPr marL="0" indent="0" algn="just">
              <a:buNone/>
            </a:pPr>
            <a:r>
              <a:rPr lang="es-MX" sz="2400" u="sng" dirty="0">
                <a:solidFill>
                  <a:srgbClr val="FF0000"/>
                </a:solidFill>
              </a:rPr>
              <a:t>2. Economía dirigida (planificada, de mando, estatal, directiva): </a:t>
            </a:r>
          </a:p>
          <a:p>
            <a:pPr marL="0" indent="0" algn="just">
              <a:buNone/>
            </a:pPr>
            <a:r>
              <a:rPr lang="es-MX" sz="2400" dirty="0"/>
              <a:t>Sistema en el que casi todos los recursos económicos son propiedad del Estado y la economía se gestiona mediante un plan estatal.</a:t>
            </a:r>
          </a:p>
          <a:p>
            <a:pPr marL="0" indent="0" algn="just">
              <a:buNone/>
            </a:pPr>
            <a:r>
              <a:rPr lang="es-MX" sz="2400" dirty="0"/>
              <a:t>Ejemplos de países con economías dirigidas: Corea del Norte, Cuba, Vietnam.</a:t>
            </a:r>
          </a:p>
          <a:p>
            <a:pPr marL="0" indent="0" algn="just">
              <a:buNone/>
            </a:pPr>
            <a:r>
              <a:rPr lang="es-MX" sz="2400" u="sng" dirty="0">
                <a:solidFill>
                  <a:srgbClr val="FF0000"/>
                </a:solidFill>
              </a:rPr>
              <a:t>3. Economía de mercado:</a:t>
            </a:r>
          </a:p>
          <a:p>
            <a:pPr marL="0" indent="0" algn="just">
              <a:buNone/>
            </a:pPr>
            <a:r>
              <a:rPr lang="es-MX" sz="2400" dirty="0"/>
              <a:t>Es un sistema que se basa en los principios de la libre empresa, la competencia y las relaciones contractuales entre entidades comerciales. En una economía de mercado, la intervención del Estado en la actividad económica es limitada.</a:t>
            </a:r>
          </a:p>
          <a:p>
            <a:endParaRPr lang="es-419" dirty="0"/>
          </a:p>
        </p:txBody>
      </p:sp>
    </p:spTree>
    <p:extLst>
      <p:ext uri="{BB962C8B-B14F-4D97-AF65-F5344CB8AC3E}">
        <p14:creationId xmlns:p14="http://schemas.microsoft.com/office/powerpoint/2010/main" val="366073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F7CA8-0559-463A-AE4B-220474CD2BAD}"/>
              </a:ext>
            </a:extLst>
          </p:cNvPr>
          <p:cNvSpPr>
            <a:spLocks noGrp="1"/>
          </p:cNvSpPr>
          <p:nvPr>
            <p:ph type="title"/>
          </p:nvPr>
        </p:nvSpPr>
        <p:spPr>
          <a:xfrm>
            <a:off x="789273" y="221381"/>
            <a:ext cx="11174929" cy="875899"/>
          </a:xfrm>
        </p:spPr>
        <p:txBody>
          <a:bodyPr>
            <a:noAutofit/>
          </a:bodyPr>
          <a:lstStyle/>
          <a:p>
            <a:pPr algn="ctr"/>
            <a:r>
              <a:rPr lang="es-419" sz="2400" dirty="0">
                <a:solidFill>
                  <a:srgbClr val="FF0000"/>
                </a:solidFill>
              </a:rPr>
              <a:t>Concepto tradicionales de análisis económico, escasez, necesidad, nivel de precios, producto, céteris paribus, mercado, precio nominal.</a:t>
            </a:r>
          </a:p>
        </p:txBody>
      </p:sp>
      <p:sp>
        <p:nvSpPr>
          <p:cNvPr id="3" name="Marcador de contenido 2">
            <a:extLst>
              <a:ext uri="{FF2B5EF4-FFF2-40B4-BE49-F238E27FC236}">
                <a16:creationId xmlns:a16="http://schemas.microsoft.com/office/drawing/2014/main" id="{7ED4BF18-4AEB-4CAD-B26B-8B2E546166B3}"/>
              </a:ext>
            </a:extLst>
          </p:cNvPr>
          <p:cNvSpPr>
            <a:spLocks noGrp="1"/>
          </p:cNvSpPr>
          <p:nvPr>
            <p:ph idx="1"/>
          </p:nvPr>
        </p:nvSpPr>
        <p:spPr>
          <a:xfrm>
            <a:off x="924025" y="1617043"/>
            <a:ext cx="11040177" cy="5019575"/>
          </a:xfrm>
        </p:spPr>
        <p:txBody>
          <a:bodyPr>
            <a:normAutofit lnSpcReduction="10000"/>
          </a:bodyPr>
          <a:lstStyle/>
          <a:p>
            <a:pPr marL="0" indent="0" algn="just">
              <a:buNone/>
            </a:pPr>
            <a:r>
              <a:rPr lang="es-MX" sz="3200" dirty="0">
                <a:solidFill>
                  <a:srgbClr val="FF0000"/>
                </a:solidFill>
              </a:rPr>
              <a:t>   ESCASEZ</a:t>
            </a:r>
          </a:p>
          <a:p>
            <a:pPr algn="just"/>
            <a:r>
              <a:rPr lang="es-MX" sz="3200" dirty="0"/>
              <a:t>La escasez es la insuficiencia de recursos básicos como agua, alimentos, energía, vivienda, etc. que se consideran fundamentales para satisfacer la supervivencia o de recursos no básicos pero que satisfacen distintas necesidades en las sociedades humanas en distintos aspectos. </a:t>
            </a:r>
          </a:p>
          <a:p>
            <a:pPr algn="just"/>
            <a:r>
              <a:rPr lang="es-MX" sz="3200" dirty="0"/>
              <a:t> Habitualmente una sola sociedad no posee los recursos suficientes para proveer de manera adecuada las necesidades de su población, por lo que es necesario el intercambio y el comercio de bienes y servicios. La escasez obliga a priorizar las necesidades o metas de la sociedad.</a:t>
            </a:r>
            <a:endParaRPr lang="es-419" sz="3200" dirty="0"/>
          </a:p>
        </p:txBody>
      </p:sp>
    </p:spTree>
    <p:extLst>
      <p:ext uri="{BB962C8B-B14F-4D97-AF65-F5344CB8AC3E}">
        <p14:creationId xmlns:p14="http://schemas.microsoft.com/office/powerpoint/2010/main" val="1274834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E7B570-5408-4480-8E89-EA6AD93B5D02}"/>
              </a:ext>
            </a:extLst>
          </p:cNvPr>
          <p:cNvSpPr>
            <a:spLocks noGrp="1"/>
          </p:cNvSpPr>
          <p:nvPr>
            <p:ph idx="1"/>
          </p:nvPr>
        </p:nvSpPr>
        <p:spPr>
          <a:xfrm>
            <a:off x="510139" y="991401"/>
            <a:ext cx="11681861" cy="5505651"/>
          </a:xfrm>
        </p:spPr>
        <p:txBody>
          <a:bodyPr>
            <a:normAutofit/>
          </a:bodyPr>
          <a:lstStyle/>
          <a:p>
            <a:pPr marL="0" indent="0" algn="just">
              <a:buNone/>
            </a:pPr>
            <a:r>
              <a:rPr lang="es-MX" sz="2800" dirty="0"/>
              <a:t>Ejemplos de países con economías de mercado: Estados Unidos, Gran Bretaña, Brasil, Suiza.</a:t>
            </a:r>
          </a:p>
          <a:p>
            <a:pPr marL="0" indent="0" algn="just">
              <a:buNone/>
            </a:pPr>
            <a:r>
              <a:rPr lang="es-MX" sz="2800" dirty="0"/>
              <a:t>Aunque cabe señalar que no hay una economía puramente de mercado en el mundo moderno; suele prevalecer un sistema económico mixto.</a:t>
            </a:r>
          </a:p>
          <a:p>
            <a:pPr marL="0" indent="0" algn="just">
              <a:buNone/>
            </a:pPr>
            <a:r>
              <a:rPr lang="es-MX" sz="2800" dirty="0">
                <a:solidFill>
                  <a:srgbClr val="FF0000"/>
                </a:solidFill>
              </a:rPr>
              <a:t>4. </a:t>
            </a:r>
            <a:r>
              <a:rPr lang="es-MX" sz="2800" u="sng" dirty="0">
                <a:solidFill>
                  <a:srgbClr val="FF0000"/>
                </a:solidFill>
              </a:rPr>
              <a:t>Economía mixta </a:t>
            </a:r>
          </a:p>
          <a:p>
            <a:pPr marL="0" indent="0" algn="just">
              <a:buNone/>
            </a:pPr>
            <a:r>
              <a:rPr lang="es-MX" sz="2800" dirty="0"/>
              <a:t>Es un sistema que combina elementos de diferentes sistemas económicos. En ella, el Estado y el sector privado desempeñan un papel importante en la producción, distribución, intercambio y consumo de todos los recursos y bienes materiales.</a:t>
            </a:r>
          </a:p>
          <a:p>
            <a:pPr marL="0" indent="0" algn="just">
              <a:buNone/>
            </a:pPr>
            <a:r>
              <a:rPr lang="es-MX" sz="2800" dirty="0"/>
              <a:t>Ejemplos de economías mixtas: México, India, Francia, Japón.</a:t>
            </a:r>
            <a:endParaRPr lang="es-419" sz="2800" dirty="0"/>
          </a:p>
        </p:txBody>
      </p:sp>
    </p:spTree>
    <p:extLst>
      <p:ext uri="{BB962C8B-B14F-4D97-AF65-F5344CB8AC3E}">
        <p14:creationId xmlns:p14="http://schemas.microsoft.com/office/powerpoint/2010/main" val="82273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46CC6-CE73-409C-8AE2-4F4B0D508E97}"/>
              </a:ext>
            </a:extLst>
          </p:cNvPr>
          <p:cNvSpPr>
            <a:spLocks noGrp="1"/>
          </p:cNvSpPr>
          <p:nvPr>
            <p:ph type="title"/>
          </p:nvPr>
        </p:nvSpPr>
        <p:spPr>
          <a:xfrm>
            <a:off x="1854727" y="123453"/>
            <a:ext cx="8911687" cy="1280890"/>
          </a:xfrm>
        </p:spPr>
        <p:txBody>
          <a:bodyPr>
            <a:normAutofit/>
          </a:bodyPr>
          <a:lstStyle/>
          <a:p>
            <a:pPr algn="ctr"/>
            <a:r>
              <a:rPr lang="es-419" sz="3200" dirty="0">
                <a:solidFill>
                  <a:srgbClr val="7030A0"/>
                </a:solidFill>
              </a:rPr>
              <a:t>SISTEMA DE ECONOMÍA CENTRALIZADA</a:t>
            </a:r>
            <a:br>
              <a:rPr lang="es-419" sz="3200" dirty="0">
                <a:solidFill>
                  <a:srgbClr val="7030A0"/>
                </a:solidFill>
              </a:rPr>
            </a:br>
            <a:r>
              <a:rPr lang="es-419" sz="3200" dirty="0">
                <a:solidFill>
                  <a:srgbClr val="7030A0"/>
                </a:solidFill>
              </a:rPr>
              <a:t>BASADA EN EL MODELO ECONÓMICO CIRCULAR</a:t>
            </a:r>
          </a:p>
        </p:txBody>
      </p:sp>
      <p:sp>
        <p:nvSpPr>
          <p:cNvPr id="3" name="Marcador de contenido 2">
            <a:extLst>
              <a:ext uri="{FF2B5EF4-FFF2-40B4-BE49-F238E27FC236}">
                <a16:creationId xmlns:a16="http://schemas.microsoft.com/office/drawing/2014/main" id="{94BBFE73-3566-4A0A-8AD4-9B20D493F44D}"/>
              </a:ext>
            </a:extLst>
          </p:cNvPr>
          <p:cNvSpPr>
            <a:spLocks noGrp="1"/>
          </p:cNvSpPr>
          <p:nvPr>
            <p:ph idx="1"/>
          </p:nvPr>
        </p:nvSpPr>
        <p:spPr>
          <a:xfrm>
            <a:off x="1116531" y="1087654"/>
            <a:ext cx="10388081" cy="5770346"/>
          </a:xfrm>
        </p:spPr>
        <p:txBody>
          <a:bodyPr>
            <a:normAutofit/>
          </a:bodyPr>
          <a:lstStyle/>
          <a:p>
            <a:pPr algn="just"/>
            <a:r>
              <a:rPr lang="es-MX" sz="3200" dirty="0"/>
              <a:t>La economía centralizada es aquella que se encuentra al mando del Estado y cuyos factores de producción dependen de las organizaciones gubernamentales asignadas a atender dicho aspecto.</a:t>
            </a:r>
          </a:p>
          <a:p>
            <a:pPr algn="just"/>
            <a:r>
              <a:rPr lang="es-MX" sz="3200" dirty="0"/>
              <a:t>De esta manera, a través de este sistema será el gobierno el encargado de establecer un plan económico en el cual se analicen y tomen en cuenta todos los suministros, inversiones, salarios, infraestructura y métodos de producción del país.</a:t>
            </a:r>
            <a:endParaRPr lang="es-419" sz="3200" dirty="0"/>
          </a:p>
        </p:txBody>
      </p:sp>
    </p:spTree>
    <p:extLst>
      <p:ext uri="{BB962C8B-B14F-4D97-AF65-F5344CB8AC3E}">
        <p14:creationId xmlns:p14="http://schemas.microsoft.com/office/powerpoint/2010/main" val="76339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242425-E707-4B07-BD1F-B73AD89D28B2}"/>
              </a:ext>
            </a:extLst>
          </p:cNvPr>
          <p:cNvSpPr>
            <a:spLocks noGrp="1"/>
          </p:cNvSpPr>
          <p:nvPr>
            <p:ph idx="1"/>
          </p:nvPr>
        </p:nvSpPr>
        <p:spPr>
          <a:xfrm>
            <a:off x="577517" y="336884"/>
            <a:ext cx="11319308" cy="6246796"/>
          </a:xfrm>
        </p:spPr>
        <p:txBody>
          <a:bodyPr>
            <a:normAutofit/>
          </a:bodyPr>
          <a:lstStyle/>
          <a:p>
            <a:pPr marL="0" indent="0" algn="just">
              <a:buNone/>
            </a:pPr>
            <a:r>
              <a:rPr lang="es-MX" sz="3200" dirty="0"/>
              <a:t>Entre las principales características de la economía centralizada podemos destacar que:</a:t>
            </a:r>
          </a:p>
          <a:p>
            <a:pPr algn="just"/>
            <a:endParaRPr lang="es-MX" sz="3200" dirty="0"/>
          </a:p>
          <a:p>
            <a:pPr algn="just"/>
            <a:r>
              <a:rPr lang="es-MX" sz="3200" dirty="0"/>
              <a:t>Se encarga de que haya igualdad económica y social. </a:t>
            </a:r>
          </a:p>
          <a:p>
            <a:pPr algn="just"/>
            <a:r>
              <a:rPr lang="es-MX" sz="3200" dirty="0"/>
              <a:t>Toma en cuenta el bienestar de todos los habitantes de la nación.</a:t>
            </a:r>
          </a:p>
          <a:p>
            <a:pPr algn="just"/>
            <a:r>
              <a:rPr lang="es-MX" sz="3200" dirty="0"/>
              <a:t>El Estado tiene gran participación dentro de ella.</a:t>
            </a:r>
          </a:p>
          <a:p>
            <a:pPr algn="just"/>
            <a:r>
              <a:rPr lang="es-MX" sz="3200" dirty="0"/>
              <a:t>No derrocha recursos.</a:t>
            </a:r>
          </a:p>
          <a:p>
            <a:pPr algn="just"/>
            <a:r>
              <a:rPr lang="es-MX" sz="3200" dirty="0"/>
              <a:t>Equilibra los beneficios y controla los precios.</a:t>
            </a:r>
            <a:endParaRPr lang="es-419" sz="3200" dirty="0"/>
          </a:p>
        </p:txBody>
      </p:sp>
    </p:spTree>
    <p:extLst>
      <p:ext uri="{BB962C8B-B14F-4D97-AF65-F5344CB8AC3E}">
        <p14:creationId xmlns:p14="http://schemas.microsoft.com/office/powerpoint/2010/main" val="826261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27A1C-6BFC-427A-9EF0-B44551A14276}"/>
              </a:ext>
            </a:extLst>
          </p:cNvPr>
          <p:cNvSpPr>
            <a:spLocks noGrp="1"/>
          </p:cNvSpPr>
          <p:nvPr>
            <p:ph type="title"/>
          </p:nvPr>
        </p:nvSpPr>
        <p:spPr>
          <a:xfrm>
            <a:off x="2179038" y="624110"/>
            <a:ext cx="8911687" cy="473170"/>
          </a:xfrm>
        </p:spPr>
        <p:txBody>
          <a:bodyPr>
            <a:normAutofit fontScale="90000"/>
          </a:bodyPr>
          <a:lstStyle/>
          <a:p>
            <a:pPr algn="ctr"/>
            <a:r>
              <a:rPr lang="es-419" dirty="0">
                <a:solidFill>
                  <a:srgbClr val="7030A0"/>
                </a:solidFill>
              </a:rPr>
              <a:t>SISTEMAS MIXTOS</a:t>
            </a:r>
          </a:p>
        </p:txBody>
      </p:sp>
      <p:sp>
        <p:nvSpPr>
          <p:cNvPr id="3" name="Marcador de contenido 2">
            <a:extLst>
              <a:ext uri="{FF2B5EF4-FFF2-40B4-BE49-F238E27FC236}">
                <a16:creationId xmlns:a16="http://schemas.microsoft.com/office/drawing/2014/main" id="{854FD39F-2AF9-4604-A63F-09E920A01DC3}"/>
              </a:ext>
            </a:extLst>
          </p:cNvPr>
          <p:cNvSpPr>
            <a:spLocks noGrp="1"/>
          </p:cNvSpPr>
          <p:nvPr>
            <p:ph idx="1"/>
          </p:nvPr>
        </p:nvSpPr>
        <p:spPr>
          <a:xfrm>
            <a:off x="616016" y="1164657"/>
            <a:ext cx="11575983" cy="5409398"/>
          </a:xfrm>
        </p:spPr>
        <p:txBody>
          <a:bodyPr>
            <a:normAutofit fontScale="92500"/>
          </a:bodyPr>
          <a:lstStyle/>
          <a:p>
            <a:pPr algn="just"/>
            <a:r>
              <a:rPr lang="es-MX" sz="2400" dirty="0"/>
              <a:t>Como ya hemos comprobado, la economía mixta se llama así porque combina elementos de otros sistemas económicos. Veamos ahora los rasgos que la caracterizan:</a:t>
            </a:r>
          </a:p>
          <a:p>
            <a:pPr algn="just"/>
            <a:r>
              <a:rPr lang="es-MX" sz="2400" dirty="0"/>
              <a:t>A menudo es una combinación de dos mecanismos de regulación: el mercado y el gobierno.</a:t>
            </a:r>
          </a:p>
          <a:p>
            <a:pPr algn="just"/>
            <a:r>
              <a:rPr lang="es-MX" sz="2400" dirty="0"/>
              <a:t>La presencia de un sector económico privado y otro público.</a:t>
            </a:r>
          </a:p>
          <a:p>
            <a:pPr algn="just"/>
            <a:r>
              <a:rPr lang="es-MX" sz="2400" dirty="0"/>
              <a:t>Combinación de las motivaciones de los empresarios privados con las tareas de importancia social en la economía. Es decir, la participación del gobierno en la provisión de prestaciones sociales.</a:t>
            </a:r>
          </a:p>
          <a:p>
            <a:pPr algn="just"/>
            <a:r>
              <a:rPr lang="es-MX" sz="2400" dirty="0"/>
              <a:t>Papel del Estado en una economía mixta: Proporciona un marco legal para la economía, fomenta la competencia, redistribuye la renta, reduce el desempleo, reduce la inflación, estimula el desarrollo económico, apoya a las empresas del sector público, invierte en educación, sanidad, ciencia, cultura y otros.</a:t>
            </a:r>
          </a:p>
          <a:p>
            <a:pPr algn="just"/>
            <a:r>
              <a:rPr lang="es-MX" sz="2400" dirty="0"/>
              <a:t>Ejemplo: Empresa Eléctrica Quito (EEQ): Es una empresa pública de distribución y comercialización de energía eléctrica en la ciudad de Quito. Si bien esta empresa es una empresa estatal, ha trabajado en colaboración con el sector privado en proyectos de generación y distribución de energía.</a:t>
            </a:r>
            <a:endParaRPr lang="es-419" sz="2400" dirty="0"/>
          </a:p>
        </p:txBody>
      </p:sp>
    </p:spTree>
    <p:extLst>
      <p:ext uri="{BB962C8B-B14F-4D97-AF65-F5344CB8AC3E}">
        <p14:creationId xmlns:p14="http://schemas.microsoft.com/office/powerpoint/2010/main" val="2529726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EA724-B7F1-4C6B-9213-959D52F0D1C8}"/>
              </a:ext>
            </a:extLst>
          </p:cNvPr>
          <p:cNvSpPr>
            <a:spLocks noGrp="1"/>
          </p:cNvSpPr>
          <p:nvPr>
            <p:ph type="title"/>
          </p:nvPr>
        </p:nvSpPr>
        <p:spPr>
          <a:xfrm>
            <a:off x="2092412" y="142847"/>
            <a:ext cx="8911687" cy="1280890"/>
          </a:xfrm>
        </p:spPr>
        <p:txBody>
          <a:bodyPr/>
          <a:lstStyle/>
          <a:p>
            <a:pPr algn="ctr"/>
            <a:r>
              <a:rPr lang="es-419" dirty="0">
                <a:solidFill>
                  <a:srgbClr val="7030A0"/>
                </a:solidFill>
              </a:rPr>
              <a:t>SISTEMAS AUTÁRQUICOS</a:t>
            </a:r>
          </a:p>
        </p:txBody>
      </p:sp>
      <p:sp>
        <p:nvSpPr>
          <p:cNvPr id="3" name="Marcador de contenido 2">
            <a:extLst>
              <a:ext uri="{FF2B5EF4-FFF2-40B4-BE49-F238E27FC236}">
                <a16:creationId xmlns:a16="http://schemas.microsoft.com/office/drawing/2014/main" id="{B45A8A60-29DC-4A81-8262-E5828BB4EC35}"/>
              </a:ext>
            </a:extLst>
          </p:cNvPr>
          <p:cNvSpPr>
            <a:spLocks noGrp="1"/>
          </p:cNvSpPr>
          <p:nvPr>
            <p:ph idx="1"/>
          </p:nvPr>
        </p:nvSpPr>
        <p:spPr>
          <a:xfrm>
            <a:off x="616017" y="1174281"/>
            <a:ext cx="10888595" cy="5293895"/>
          </a:xfrm>
        </p:spPr>
        <p:txBody>
          <a:bodyPr>
            <a:normAutofit/>
          </a:bodyPr>
          <a:lstStyle/>
          <a:p>
            <a:pPr algn="just"/>
            <a:r>
              <a:rPr lang="es-MX" sz="4000" dirty="0"/>
              <a:t>La autarquía puede definirse como autosuficiencia.</a:t>
            </a:r>
          </a:p>
          <a:p>
            <a:pPr algn="just"/>
            <a:r>
              <a:rPr lang="es-MX" sz="4000" dirty="0"/>
              <a:t>Se trata de un sistema económico en el que un país intenta ser autosuficiente solo con sus propios recursos económicos, minimizando los flujos comerciales y de capital con otros países. Es decir, que el país o la región no participan en el comercio internacional.</a:t>
            </a:r>
          </a:p>
        </p:txBody>
      </p:sp>
    </p:spTree>
    <p:extLst>
      <p:ext uri="{BB962C8B-B14F-4D97-AF65-F5344CB8AC3E}">
        <p14:creationId xmlns:p14="http://schemas.microsoft.com/office/powerpoint/2010/main" val="4233267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A776B-DA70-4E38-81BE-86E3DB5AC9EB}"/>
              </a:ext>
            </a:extLst>
          </p:cNvPr>
          <p:cNvSpPr>
            <a:spLocks noGrp="1"/>
          </p:cNvSpPr>
          <p:nvPr>
            <p:ph type="title"/>
          </p:nvPr>
        </p:nvSpPr>
        <p:spPr>
          <a:xfrm>
            <a:off x="1514895" y="373853"/>
            <a:ext cx="8911687" cy="810054"/>
          </a:xfrm>
        </p:spPr>
        <p:txBody>
          <a:bodyPr/>
          <a:lstStyle/>
          <a:p>
            <a:pPr algn="ctr"/>
            <a:r>
              <a:rPr lang="es-MX" dirty="0">
                <a:solidFill>
                  <a:srgbClr val="FF0000"/>
                </a:solidFill>
              </a:rPr>
              <a:t>Ejemplos</a:t>
            </a:r>
            <a:endParaRPr lang="es-419" dirty="0">
              <a:solidFill>
                <a:srgbClr val="FF0000"/>
              </a:solidFill>
            </a:endParaRPr>
          </a:p>
        </p:txBody>
      </p:sp>
      <p:sp>
        <p:nvSpPr>
          <p:cNvPr id="3" name="Marcador de contenido 2">
            <a:extLst>
              <a:ext uri="{FF2B5EF4-FFF2-40B4-BE49-F238E27FC236}">
                <a16:creationId xmlns:a16="http://schemas.microsoft.com/office/drawing/2014/main" id="{1E782AFA-CFD5-475E-9AFB-A30D25A881C9}"/>
              </a:ext>
            </a:extLst>
          </p:cNvPr>
          <p:cNvSpPr>
            <a:spLocks noGrp="1"/>
          </p:cNvSpPr>
          <p:nvPr>
            <p:ph idx="1"/>
          </p:nvPr>
        </p:nvSpPr>
        <p:spPr>
          <a:xfrm>
            <a:off x="596766" y="1183907"/>
            <a:ext cx="11595234" cy="5322771"/>
          </a:xfrm>
        </p:spPr>
        <p:txBody>
          <a:bodyPr>
            <a:normAutofit/>
          </a:bodyPr>
          <a:lstStyle/>
          <a:p>
            <a:pPr algn="just"/>
            <a:r>
              <a:rPr lang="es-MX" sz="2800" dirty="0"/>
              <a:t>Cuba: Después de la Revolución Cubana en 1959, Cuba se convirtió en 	un país socialista con una economía altamente controlada por el Estado 	y orientada hacia el autoabastecimiento y la sustitución de importaciones.</a:t>
            </a:r>
          </a:p>
          <a:p>
            <a:pPr algn="just"/>
            <a:r>
              <a:rPr lang="es-MX" sz="2800" dirty="0"/>
              <a:t>A menudo son las dictaduras u otros sistemas totalitarios los que practican la autarquía, principalmente por razones ideológicas. Vemos ejemplos en la izquierda, como Corea del Norte, Cuba o el extinto régimen comunista de la Unión Soviética. Pero también hay casos de gobiernos de extrema derecha, como la Alemania nazi.</a:t>
            </a:r>
          </a:p>
          <a:p>
            <a:pPr algn="just"/>
            <a:r>
              <a:rPr lang="es-MX" sz="2800" dirty="0"/>
              <a:t>Hoy en día, prácticamente ningún país tiene un sistema económico autosuficiente. El único país cuya economía puede calificarse de autosuficiente es Corea del Norte, a pesar de comerciar con China y Japón.</a:t>
            </a:r>
          </a:p>
          <a:p>
            <a:pPr marL="0" indent="0">
              <a:buNone/>
            </a:pPr>
            <a:endParaRPr lang="es-419" dirty="0"/>
          </a:p>
        </p:txBody>
      </p:sp>
    </p:spTree>
    <p:extLst>
      <p:ext uri="{BB962C8B-B14F-4D97-AF65-F5344CB8AC3E}">
        <p14:creationId xmlns:p14="http://schemas.microsoft.com/office/powerpoint/2010/main" val="2970715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C77BD9-9E6A-4CD7-9736-9417698011E1}"/>
              </a:ext>
            </a:extLst>
          </p:cNvPr>
          <p:cNvSpPr>
            <a:spLocks noGrp="1"/>
          </p:cNvSpPr>
          <p:nvPr>
            <p:ph idx="1"/>
          </p:nvPr>
        </p:nvSpPr>
        <p:spPr>
          <a:xfrm>
            <a:off x="750771" y="770021"/>
            <a:ext cx="10753841" cy="5736657"/>
          </a:xfrm>
        </p:spPr>
        <p:txBody>
          <a:bodyPr>
            <a:normAutofit/>
          </a:bodyPr>
          <a:lstStyle/>
          <a:p>
            <a:pPr algn="just"/>
            <a:r>
              <a:rPr lang="es-MX" sz="2800" dirty="0">
                <a:solidFill>
                  <a:srgbClr val="FF0000"/>
                </a:solidFill>
              </a:rPr>
              <a:t>Ventajas de la autarquía</a:t>
            </a:r>
          </a:p>
          <a:p>
            <a:pPr algn="just"/>
            <a:r>
              <a:rPr lang="es-MX" sz="2800" dirty="0"/>
              <a:t>Crea y promueve la producción nacional o doméstica mediante el estudio y la utilización de sus propias tierras y recursos.</a:t>
            </a:r>
          </a:p>
          <a:p>
            <a:pPr algn="just"/>
            <a:r>
              <a:rPr lang="es-MX" sz="2800" dirty="0"/>
              <a:t>Reduce parcialmente el enfrentamiento con la competencia extranjera.</a:t>
            </a:r>
          </a:p>
          <a:p>
            <a:pPr algn="just"/>
            <a:r>
              <a:rPr lang="es-MX" sz="2800" dirty="0"/>
              <a:t>Promueve el desarrollo de las industrias locales y regionales.</a:t>
            </a:r>
          </a:p>
          <a:p>
            <a:pPr algn="just"/>
            <a:r>
              <a:rPr lang="es-MX" sz="2800" dirty="0"/>
              <a:t>La competencia entre las distintas regiones o zonas fomenta la producción y el desarrollo locales.</a:t>
            </a:r>
          </a:p>
          <a:p>
            <a:pPr algn="just"/>
            <a:r>
              <a:rPr lang="es-MX" sz="2800" dirty="0"/>
              <a:t>Evita la dependencia del exterior y garantiza así la independencia interna de la nación.</a:t>
            </a:r>
            <a:endParaRPr lang="es-419" sz="2800" dirty="0"/>
          </a:p>
        </p:txBody>
      </p:sp>
    </p:spTree>
    <p:extLst>
      <p:ext uri="{BB962C8B-B14F-4D97-AF65-F5344CB8AC3E}">
        <p14:creationId xmlns:p14="http://schemas.microsoft.com/office/powerpoint/2010/main" val="2424261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326032D-378A-4E42-BAF4-C8D9AB5A43B6}"/>
              </a:ext>
            </a:extLst>
          </p:cNvPr>
          <p:cNvSpPr>
            <a:spLocks noGrp="1"/>
          </p:cNvSpPr>
          <p:nvPr>
            <p:ph idx="1"/>
          </p:nvPr>
        </p:nvSpPr>
        <p:spPr>
          <a:xfrm>
            <a:off x="1309036" y="481263"/>
            <a:ext cx="10347158" cy="5909912"/>
          </a:xfrm>
        </p:spPr>
        <p:txBody>
          <a:bodyPr>
            <a:normAutofit/>
          </a:bodyPr>
          <a:lstStyle/>
          <a:p>
            <a:pPr marL="0" indent="0" algn="just">
              <a:buNone/>
            </a:pPr>
            <a:r>
              <a:rPr lang="es-MX" sz="2400" dirty="0">
                <a:solidFill>
                  <a:srgbClr val="FF0000"/>
                </a:solidFill>
              </a:rPr>
              <a:t>DESVENTAJAS DE LA AUTARQUÍA</a:t>
            </a:r>
          </a:p>
          <a:p>
            <a:pPr marL="0" indent="0" algn="just">
              <a:buNone/>
            </a:pPr>
            <a:r>
              <a:rPr lang="es-MX" sz="2400" dirty="0"/>
              <a:t>En la autarquía, el Estado tiene un control total sobre los recursos naturales, energéticos y no renovables del país, así como sobre la plataforma industrial y la salud del sistema productivo del país.</a:t>
            </a:r>
          </a:p>
          <a:p>
            <a:pPr algn="just"/>
            <a:r>
              <a:rPr lang="es-MX" sz="2400" dirty="0"/>
              <a:t>Hay que hacer todo lo posible para satisfacer las necesidades de la población, pero como no hay comercio entre países y no se pueden importar productos y servicios del extranjero, a veces es imposible lograr un nivel de vida satisfactorio para la población del país. Esto lleva al colapso de ciertos sectores productivos.</a:t>
            </a:r>
          </a:p>
          <a:p>
            <a:pPr algn="just"/>
            <a:r>
              <a:rPr lang="es-MX" sz="2400" dirty="0"/>
              <a:t>Reducción drástica de las relaciones comerciales con otros países y restricción o interrupción de los flujos financieros con otros países.</a:t>
            </a:r>
          </a:p>
          <a:p>
            <a:pPr algn="just"/>
            <a:r>
              <a:rPr lang="es-MX" sz="2400" dirty="0"/>
              <a:t>Dentro del país, pueden surgir enfrentamientos entre diferentes clases sociales.</a:t>
            </a:r>
            <a:endParaRPr lang="es-419" sz="2400" dirty="0"/>
          </a:p>
        </p:txBody>
      </p:sp>
    </p:spTree>
    <p:extLst>
      <p:ext uri="{BB962C8B-B14F-4D97-AF65-F5344CB8AC3E}">
        <p14:creationId xmlns:p14="http://schemas.microsoft.com/office/powerpoint/2010/main" val="299937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9C37B-BE7B-4719-B451-4914C893C97B}"/>
              </a:ext>
            </a:extLst>
          </p:cNvPr>
          <p:cNvSpPr>
            <a:spLocks noGrp="1"/>
          </p:cNvSpPr>
          <p:nvPr>
            <p:ph type="title"/>
          </p:nvPr>
        </p:nvSpPr>
        <p:spPr>
          <a:xfrm>
            <a:off x="3619359" y="470106"/>
            <a:ext cx="4953281" cy="1280890"/>
          </a:xfrm>
        </p:spPr>
        <p:txBody>
          <a:bodyPr/>
          <a:lstStyle/>
          <a:p>
            <a:r>
              <a:rPr lang="es-419" dirty="0"/>
              <a:t>MICROECONOMÍA</a:t>
            </a:r>
          </a:p>
        </p:txBody>
      </p:sp>
      <p:sp>
        <p:nvSpPr>
          <p:cNvPr id="3" name="Marcador de contenido 2">
            <a:extLst>
              <a:ext uri="{FF2B5EF4-FFF2-40B4-BE49-F238E27FC236}">
                <a16:creationId xmlns:a16="http://schemas.microsoft.com/office/drawing/2014/main" id="{ED04ACC4-5320-4FA0-AE1A-6CDD1AEAC03A}"/>
              </a:ext>
            </a:extLst>
          </p:cNvPr>
          <p:cNvSpPr>
            <a:spLocks noGrp="1"/>
          </p:cNvSpPr>
          <p:nvPr>
            <p:ph idx="1"/>
          </p:nvPr>
        </p:nvSpPr>
        <p:spPr>
          <a:xfrm>
            <a:off x="596766" y="1309037"/>
            <a:ext cx="10907846" cy="5303520"/>
          </a:xfrm>
        </p:spPr>
        <p:txBody>
          <a:bodyPr>
            <a:normAutofit/>
          </a:bodyPr>
          <a:lstStyle/>
          <a:p>
            <a:pPr algn="just"/>
            <a:r>
              <a:rPr lang="es-MX" sz="2800" dirty="0"/>
              <a:t>La microeconomía estudia las dinámicas a pequeña escala de la economía. Así, aborda temas como la forma en la que se fijan los precios, cómo el productor establece la cantidad que ofrecerá al mercado, qué elementos influyen en las preferencias del consumidor, entre otros.</a:t>
            </a:r>
          </a:p>
          <a:p>
            <a:pPr algn="just"/>
            <a:r>
              <a:rPr lang="es-MX" sz="2800" dirty="0"/>
              <a:t>Debemos tener en cuenta, además, que la microeconomía desarrolla tópicos que suelen ser más tangibles para el público, como los precios del mercado, o la cantidad de oferta y demanda en un sector particular. En cambio, la macroeconomía se centra en conceptos más teóricos como el Producto Interior Bruto o la tasa de crecimiento económico. Sin embargo, ambas ramas abarcan aspectos importantes que impactan en la vida de las personas.</a:t>
            </a:r>
            <a:endParaRPr lang="es-419" sz="2800" dirty="0"/>
          </a:p>
        </p:txBody>
      </p:sp>
      <p:sp>
        <p:nvSpPr>
          <p:cNvPr id="4" name="Bocadillo: rectángulo con esquinas redondeadas 3">
            <a:extLst>
              <a:ext uri="{FF2B5EF4-FFF2-40B4-BE49-F238E27FC236}">
                <a16:creationId xmlns:a16="http://schemas.microsoft.com/office/drawing/2014/main" id="{D995BCE2-9173-42CE-932E-A95458E9D68F}"/>
              </a:ext>
            </a:extLst>
          </p:cNvPr>
          <p:cNvSpPr/>
          <p:nvPr/>
        </p:nvSpPr>
        <p:spPr>
          <a:xfrm>
            <a:off x="9047746" y="-1"/>
            <a:ext cx="2733575" cy="128088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bg1"/>
                </a:solidFill>
              </a:rPr>
              <a:t>se enfoca en el estudio del comportamiento económico de individuos, empresas y mercados específicos</a:t>
            </a:r>
            <a:endParaRPr lang="es-419" sz="2000" dirty="0">
              <a:solidFill>
                <a:schemeClr val="bg1"/>
              </a:solidFill>
            </a:endParaRPr>
          </a:p>
        </p:txBody>
      </p:sp>
    </p:spTree>
    <p:extLst>
      <p:ext uri="{BB962C8B-B14F-4D97-AF65-F5344CB8AC3E}">
        <p14:creationId xmlns:p14="http://schemas.microsoft.com/office/powerpoint/2010/main" val="647888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67A673-D225-4FF1-9323-B15868629B05}"/>
              </a:ext>
            </a:extLst>
          </p:cNvPr>
          <p:cNvSpPr>
            <a:spLocks noGrp="1"/>
          </p:cNvSpPr>
          <p:nvPr>
            <p:ph idx="1"/>
          </p:nvPr>
        </p:nvSpPr>
        <p:spPr>
          <a:xfrm>
            <a:off x="587141" y="616017"/>
            <a:ext cx="10888595" cy="5823284"/>
          </a:xfrm>
        </p:spPr>
        <p:txBody>
          <a:bodyPr>
            <a:normAutofit/>
          </a:bodyPr>
          <a:lstStyle/>
          <a:p>
            <a:pPr algn="just"/>
            <a:r>
              <a:rPr lang="es-MX" sz="4000" dirty="0"/>
              <a:t>En síntesis, la microeconomía ofrece una estructura básica de análisis y datos dirigida a aquellos profesionales de la administración que requieren un marco para la toma de decisiones cotidianas o para la aplicación de estrategias, ya sea en el área de ventas, diseño y orientación del marketing, o en la relación con clientes y proveedores, entre muchas otras disposiciones.</a:t>
            </a:r>
            <a:endParaRPr lang="es-419" sz="4000" dirty="0"/>
          </a:p>
        </p:txBody>
      </p:sp>
    </p:spTree>
    <p:extLst>
      <p:ext uri="{BB962C8B-B14F-4D97-AF65-F5344CB8AC3E}">
        <p14:creationId xmlns:p14="http://schemas.microsoft.com/office/powerpoint/2010/main" val="388969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10BD4-E2DE-43C8-8324-341DC229A7BB}"/>
              </a:ext>
            </a:extLst>
          </p:cNvPr>
          <p:cNvSpPr>
            <a:spLocks noGrp="1"/>
          </p:cNvSpPr>
          <p:nvPr>
            <p:ph type="title"/>
          </p:nvPr>
        </p:nvSpPr>
        <p:spPr>
          <a:xfrm>
            <a:off x="1674797" y="624110"/>
            <a:ext cx="9829816" cy="1280890"/>
          </a:xfrm>
        </p:spPr>
        <p:txBody>
          <a:bodyPr/>
          <a:lstStyle/>
          <a:p>
            <a:r>
              <a:rPr lang="es-419" dirty="0">
                <a:solidFill>
                  <a:srgbClr val="FF0000"/>
                </a:solidFill>
              </a:rPr>
              <a:t>Ejemplos de escasez en el Ecuador</a:t>
            </a:r>
          </a:p>
        </p:txBody>
      </p:sp>
      <p:sp>
        <p:nvSpPr>
          <p:cNvPr id="3" name="Marcador de contenido 2">
            <a:extLst>
              <a:ext uri="{FF2B5EF4-FFF2-40B4-BE49-F238E27FC236}">
                <a16:creationId xmlns:a16="http://schemas.microsoft.com/office/drawing/2014/main" id="{51F49DC1-B3A8-44D8-859E-532D1E9B4A38}"/>
              </a:ext>
            </a:extLst>
          </p:cNvPr>
          <p:cNvSpPr>
            <a:spLocks noGrp="1"/>
          </p:cNvSpPr>
          <p:nvPr>
            <p:ph idx="1"/>
          </p:nvPr>
        </p:nvSpPr>
        <p:spPr>
          <a:xfrm>
            <a:off x="539015" y="1703672"/>
            <a:ext cx="10965597" cy="4880008"/>
          </a:xfrm>
        </p:spPr>
        <p:txBody>
          <a:bodyPr>
            <a:normAutofit/>
          </a:bodyPr>
          <a:lstStyle/>
          <a:p>
            <a:pPr algn="just"/>
            <a:r>
              <a:rPr lang="es-MX" sz="2800" dirty="0"/>
              <a:t>La escasez de insumos y medicinas en los hospitales y centros médicos </a:t>
            </a:r>
          </a:p>
          <a:p>
            <a:pPr algn="just"/>
            <a:r>
              <a:rPr lang="es-MX" sz="2800" dirty="0"/>
              <a:t>Escasez de alimentos</a:t>
            </a:r>
          </a:p>
          <a:p>
            <a:pPr algn="just"/>
            <a:r>
              <a:rPr lang="es-MX" sz="2800" dirty="0"/>
              <a:t>Escasez de servicios básicos</a:t>
            </a:r>
          </a:p>
          <a:p>
            <a:pPr algn="just"/>
            <a:r>
              <a:rPr lang="es-MX" sz="2800" dirty="0"/>
              <a:t>Escasez de tecnología</a:t>
            </a:r>
          </a:p>
          <a:p>
            <a:pPr algn="just"/>
            <a:r>
              <a:rPr lang="es-MX" sz="2800" dirty="0"/>
              <a:t>Pongamos un ejemplo sencillo: Si te provoca ir al cine y quieres comer palomitas con una gaseosa , pero sólo alcanza el dinero para una u otra cosa; entonces, se esta experimentando la escasez, ya que no puedes satisfacer los dos deseos.</a:t>
            </a:r>
            <a:endParaRPr lang="es-419" sz="2800" dirty="0"/>
          </a:p>
        </p:txBody>
      </p:sp>
      <p:pic>
        <p:nvPicPr>
          <p:cNvPr id="4" name="Imagen 3">
            <a:extLst>
              <a:ext uri="{FF2B5EF4-FFF2-40B4-BE49-F238E27FC236}">
                <a16:creationId xmlns:a16="http://schemas.microsoft.com/office/drawing/2014/main" id="{DC2E44F8-7E88-4605-BC64-25B30C952520}"/>
              </a:ext>
            </a:extLst>
          </p:cNvPr>
          <p:cNvPicPr>
            <a:picLocks noChangeAspect="1"/>
          </p:cNvPicPr>
          <p:nvPr/>
        </p:nvPicPr>
        <p:blipFill>
          <a:blip r:embed="rId2"/>
          <a:stretch>
            <a:fillRect/>
          </a:stretch>
        </p:blipFill>
        <p:spPr>
          <a:xfrm>
            <a:off x="6096000" y="2468626"/>
            <a:ext cx="2370923" cy="1780827"/>
          </a:xfrm>
          <a:prstGeom prst="rect">
            <a:avLst/>
          </a:prstGeom>
          <a:ln>
            <a:noFill/>
          </a:ln>
          <a:effectLst>
            <a:softEdge rad="112500"/>
          </a:effectLst>
        </p:spPr>
      </p:pic>
      <p:pic>
        <p:nvPicPr>
          <p:cNvPr id="5" name="Imagen 4">
            <a:extLst>
              <a:ext uri="{FF2B5EF4-FFF2-40B4-BE49-F238E27FC236}">
                <a16:creationId xmlns:a16="http://schemas.microsoft.com/office/drawing/2014/main" id="{7C5ADBCF-7F24-47AB-AC66-C888F00DF1D0}"/>
              </a:ext>
            </a:extLst>
          </p:cNvPr>
          <p:cNvPicPr>
            <a:picLocks noChangeAspect="1"/>
          </p:cNvPicPr>
          <p:nvPr/>
        </p:nvPicPr>
        <p:blipFill>
          <a:blip r:embed="rId3"/>
          <a:stretch>
            <a:fillRect/>
          </a:stretch>
        </p:blipFill>
        <p:spPr>
          <a:xfrm>
            <a:off x="9009296" y="2362849"/>
            <a:ext cx="1780827" cy="1780827"/>
          </a:xfrm>
          <a:prstGeom prst="rect">
            <a:avLst/>
          </a:prstGeom>
          <a:ln>
            <a:noFill/>
          </a:ln>
          <a:effectLst>
            <a:softEdge rad="112500"/>
          </a:effectLst>
        </p:spPr>
      </p:pic>
    </p:spTree>
    <p:extLst>
      <p:ext uri="{BB962C8B-B14F-4D97-AF65-F5344CB8AC3E}">
        <p14:creationId xmlns:p14="http://schemas.microsoft.com/office/powerpoint/2010/main" val="1916050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9574E5-9B9A-43A8-A579-050647897819}"/>
              </a:ext>
            </a:extLst>
          </p:cNvPr>
          <p:cNvSpPr>
            <a:spLocks noGrp="1"/>
          </p:cNvSpPr>
          <p:nvPr>
            <p:ph idx="1"/>
          </p:nvPr>
        </p:nvSpPr>
        <p:spPr>
          <a:xfrm>
            <a:off x="904775" y="481263"/>
            <a:ext cx="10780294" cy="6376737"/>
          </a:xfrm>
        </p:spPr>
        <p:txBody>
          <a:bodyPr>
            <a:normAutofit/>
          </a:bodyPr>
          <a:lstStyle/>
          <a:p>
            <a:pPr algn="just"/>
            <a:r>
              <a:rPr lang="es-MX" sz="2800" dirty="0"/>
              <a:t>Algunos ejemplos de aplicación de la microeconomía pueden ser:</a:t>
            </a:r>
          </a:p>
          <a:p>
            <a:pPr algn="just"/>
            <a:r>
              <a:rPr lang="es-MX" sz="2800" dirty="0"/>
              <a:t>Una empresa que confecciona zapatos debe analizar el impacto que tiene sobre su negocio el alza del precio de uno de sus insumos, el cuero.</a:t>
            </a:r>
          </a:p>
          <a:p>
            <a:pPr algn="just"/>
            <a:r>
              <a:rPr lang="es-MX" sz="2800" dirty="0"/>
              <a:t>Ante problemas climáticos, los agricultores ven reducida su producción de papa. Esto tiene como consecuencia una menor cantidad ofertada en el mercado y, por tanto, presiones al alza en el precio es decir la teoría de la demanda y oferta: Analiza cómo los consumidores y las empresas interactúan en un mercado para determinar el precio y la cantidad de un bien o servicio.</a:t>
            </a:r>
            <a:endParaRPr lang="es-419" sz="2800" dirty="0"/>
          </a:p>
        </p:txBody>
      </p:sp>
    </p:spTree>
    <p:extLst>
      <p:ext uri="{BB962C8B-B14F-4D97-AF65-F5344CB8AC3E}">
        <p14:creationId xmlns:p14="http://schemas.microsoft.com/office/powerpoint/2010/main" val="2858998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5AA116C-247D-4E05-B9B9-402FDFB04B86}"/>
              </a:ext>
            </a:extLst>
          </p:cNvPr>
          <p:cNvSpPr>
            <a:spLocks noGrp="1"/>
          </p:cNvSpPr>
          <p:nvPr>
            <p:ph idx="1"/>
          </p:nvPr>
        </p:nvSpPr>
        <p:spPr>
          <a:xfrm>
            <a:off x="933651" y="673767"/>
            <a:ext cx="10570961" cy="5842535"/>
          </a:xfrm>
        </p:spPr>
        <p:txBody>
          <a:bodyPr>
            <a:normAutofit/>
          </a:bodyPr>
          <a:lstStyle/>
          <a:p>
            <a:pPr algn="just"/>
            <a:r>
              <a:rPr lang="es-MX" sz="2400" dirty="0"/>
              <a:t>La microeconomía es una rama de la economía que examina cómo las decisiones individuales de los consumidores y las empresas afectan la asignación de recursos y los precios de bienes y servicios en mercados particulares. A continuación, algunos ejemplos de variables potenciales  estudiados en microeconomía:</a:t>
            </a:r>
          </a:p>
          <a:p>
            <a:pPr algn="just"/>
            <a:r>
              <a:rPr lang="es-MX" sz="2400" u="sng" dirty="0">
                <a:solidFill>
                  <a:schemeClr val="accent1"/>
                </a:solidFill>
              </a:rPr>
              <a:t>Teoría de la demanda y oferta: </a:t>
            </a:r>
            <a:r>
              <a:rPr lang="es-MX" sz="2400" dirty="0"/>
              <a:t>Analiza cómo los consumidores y las empresas interactúan en un mercado para determinar el precio y la cantidad de un bien o servicio.</a:t>
            </a:r>
          </a:p>
          <a:p>
            <a:pPr algn="just"/>
            <a:r>
              <a:rPr lang="es-MX" sz="2400" u="sng" dirty="0">
                <a:solidFill>
                  <a:schemeClr val="accent1"/>
                </a:solidFill>
              </a:rPr>
              <a:t>Elasticidad de la demanda: </a:t>
            </a:r>
            <a:r>
              <a:rPr lang="es-MX" sz="2400" dirty="0"/>
              <a:t>Mide cómo la cantidad demandada de un bien cambia en respuesta a cambios en su precio o en los ingresos de los consumidores.</a:t>
            </a:r>
          </a:p>
          <a:p>
            <a:pPr algn="just"/>
            <a:r>
              <a:rPr lang="es-MX" sz="2400" u="sng" dirty="0">
                <a:solidFill>
                  <a:schemeClr val="accent1"/>
                </a:solidFill>
              </a:rPr>
              <a:t>Teoría del consumidor: </a:t>
            </a:r>
            <a:r>
              <a:rPr lang="es-MX" sz="2400" dirty="0"/>
              <a:t>Examina cómo los consumidores toman decisiones sobre qué bienes y servicios comprar, considerando sus preferencias y restricciones presupuestarias.</a:t>
            </a:r>
          </a:p>
          <a:p>
            <a:pPr algn="just"/>
            <a:r>
              <a:rPr lang="es-MX" sz="2400" u="sng" dirty="0">
                <a:solidFill>
                  <a:schemeClr val="accent1"/>
                </a:solidFill>
              </a:rPr>
              <a:t>Teoría de la producción: </a:t>
            </a:r>
            <a:r>
              <a:rPr lang="es-MX" sz="2400" dirty="0"/>
              <a:t>Estudia cómo las empresas combinan insumos para producir bienes y servicios y cómo maximizan sus beneficios.</a:t>
            </a:r>
            <a:endParaRPr lang="es-419" sz="2400" dirty="0"/>
          </a:p>
        </p:txBody>
      </p:sp>
    </p:spTree>
    <p:extLst>
      <p:ext uri="{BB962C8B-B14F-4D97-AF65-F5344CB8AC3E}">
        <p14:creationId xmlns:p14="http://schemas.microsoft.com/office/powerpoint/2010/main" val="244546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D66B12-602F-48AB-B3B6-9FDFAB678A49}"/>
              </a:ext>
            </a:extLst>
          </p:cNvPr>
          <p:cNvSpPr>
            <a:spLocks noGrp="1"/>
          </p:cNvSpPr>
          <p:nvPr>
            <p:ph idx="1"/>
          </p:nvPr>
        </p:nvSpPr>
        <p:spPr>
          <a:xfrm>
            <a:off x="365760" y="500513"/>
            <a:ext cx="11138852" cy="5986913"/>
          </a:xfrm>
        </p:spPr>
        <p:txBody>
          <a:bodyPr>
            <a:normAutofit/>
          </a:bodyPr>
          <a:lstStyle/>
          <a:p>
            <a:pPr algn="just"/>
            <a:r>
              <a:rPr lang="es-MX" sz="2400" u="sng" dirty="0">
                <a:solidFill>
                  <a:schemeClr val="accent1"/>
                </a:solidFill>
              </a:rPr>
              <a:t>Costos de producción: </a:t>
            </a:r>
            <a:r>
              <a:rPr lang="es-MX" sz="2400" dirty="0"/>
              <a:t>Analiza los costos en los que incurre una empresa al producir bienes y cómo estos afectan las decisiones empresariales.</a:t>
            </a:r>
          </a:p>
          <a:p>
            <a:pPr algn="just"/>
            <a:r>
              <a:rPr lang="es-MX" sz="2400" u="sng" dirty="0">
                <a:solidFill>
                  <a:schemeClr val="accent1"/>
                </a:solidFill>
              </a:rPr>
              <a:t>Competencia perfecta: </a:t>
            </a:r>
            <a:r>
              <a:rPr lang="es-MX" sz="2400" dirty="0"/>
              <a:t>Describe un mercado teórico en el que hay muchos compradores y vendedores, y donde las empresas son tomadoras de precios.</a:t>
            </a:r>
          </a:p>
          <a:p>
            <a:pPr algn="just"/>
            <a:r>
              <a:rPr lang="es-MX" sz="2400" u="sng" dirty="0">
                <a:solidFill>
                  <a:schemeClr val="accent1"/>
                </a:solidFill>
              </a:rPr>
              <a:t>Monopolio: </a:t>
            </a:r>
            <a:r>
              <a:rPr lang="es-MX" sz="2400" dirty="0"/>
              <a:t>Se refiere a una situación en la que una sola empresa es el único proveedor de un bien o servicio en un mercado.</a:t>
            </a:r>
          </a:p>
          <a:p>
            <a:pPr algn="just"/>
            <a:r>
              <a:rPr lang="es-MX" sz="2400" u="sng" dirty="0">
                <a:solidFill>
                  <a:schemeClr val="accent1"/>
                </a:solidFill>
              </a:rPr>
              <a:t>Competencia monopolística: </a:t>
            </a:r>
            <a:r>
              <a:rPr lang="es-MX" sz="2400" dirty="0"/>
              <a:t>Describe un mercado en el que existen muchas empresas que producen bienes diferenciados y enfrentan cierto grado de poder de mercado.</a:t>
            </a:r>
          </a:p>
          <a:p>
            <a:pPr algn="just"/>
            <a:r>
              <a:rPr lang="es-MX" sz="2400" u="sng" dirty="0">
                <a:solidFill>
                  <a:schemeClr val="accent1"/>
                </a:solidFill>
              </a:rPr>
              <a:t>Oligopolio: </a:t>
            </a:r>
            <a:r>
              <a:rPr lang="es-MX" sz="2400" dirty="0"/>
              <a:t>Representa una estructura de mercado en la que solo unas pocas empresas dominan la oferta de un bien o servicio, estas pocas empresas tienen un alto grado de influencia sobre los precios y la cantidad producida, lo que les permite ejercer cierto poder de mercado.</a:t>
            </a:r>
            <a:endParaRPr lang="es-419" sz="2400" dirty="0"/>
          </a:p>
        </p:txBody>
      </p:sp>
    </p:spTree>
    <p:extLst>
      <p:ext uri="{BB962C8B-B14F-4D97-AF65-F5344CB8AC3E}">
        <p14:creationId xmlns:p14="http://schemas.microsoft.com/office/powerpoint/2010/main" val="2652812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F17A578-6A7E-4E3D-8978-AE6A98340224}"/>
              </a:ext>
            </a:extLst>
          </p:cNvPr>
          <p:cNvSpPr>
            <a:spLocks noGrp="1"/>
          </p:cNvSpPr>
          <p:nvPr>
            <p:ph idx="1"/>
          </p:nvPr>
        </p:nvSpPr>
        <p:spPr>
          <a:xfrm>
            <a:off x="1001027" y="789272"/>
            <a:ext cx="10503585" cy="5121950"/>
          </a:xfrm>
        </p:spPr>
        <p:txBody>
          <a:bodyPr>
            <a:normAutofit/>
          </a:bodyPr>
          <a:lstStyle/>
          <a:p>
            <a:pPr algn="just"/>
            <a:r>
              <a:rPr lang="es-MX" sz="3600" dirty="0"/>
              <a:t>Un ejemplo clásico de oligopolio se encuentra en la industria automotriz. En este mercado, un pequeño número de empresas automotrices importantes, como Toyota, General Motors, Volkswagen, Ford, Honda, entre otras, dominan la producción y venta de automóviles en todo el mundo. Cada una de estas empresas tiene una participación significativa en el mercado y sus acciones afectan directamente la oferta y la demanda de automóviles y los precios en el sector.</a:t>
            </a:r>
            <a:endParaRPr lang="es-419" sz="3600" dirty="0"/>
          </a:p>
        </p:txBody>
      </p:sp>
    </p:spTree>
    <p:extLst>
      <p:ext uri="{BB962C8B-B14F-4D97-AF65-F5344CB8AC3E}">
        <p14:creationId xmlns:p14="http://schemas.microsoft.com/office/powerpoint/2010/main" val="2636122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FD2B9-CB60-4607-A1F3-5FB52B67120D}"/>
              </a:ext>
            </a:extLst>
          </p:cNvPr>
          <p:cNvSpPr>
            <a:spLocks noGrp="1"/>
          </p:cNvSpPr>
          <p:nvPr>
            <p:ph type="title"/>
          </p:nvPr>
        </p:nvSpPr>
        <p:spPr>
          <a:xfrm>
            <a:off x="3439949" y="470105"/>
            <a:ext cx="5723302" cy="598298"/>
          </a:xfrm>
        </p:spPr>
        <p:txBody>
          <a:bodyPr>
            <a:normAutofit fontScale="90000"/>
          </a:bodyPr>
          <a:lstStyle/>
          <a:p>
            <a:pPr algn="ctr"/>
            <a:r>
              <a:rPr lang="es-419" dirty="0">
                <a:solidFill>
                  <a:schemeClr val="accent1"/>
                </a:solidFill>
              </a:rPr>
              <a:t>AGENTES ECONÓMICOS</a:t>
            </a:r>
          </a:p>
        </p:txBody>
      </p:sp>
      <p:sp>
        <p:nvSpPr>
          <p:cNvPr id="3" name="Marcador de contenido 2">
            <a:extLst>
              <a:ext uri="{FF2B5EF4-FFF2-40B4-BE49-F238E27FC236}">
                <a16:creationId xmlns:a16="http://schemas.microsoft.com/office/drawing/2014/main" id="{1BF61E62-7D57-4BC9-B2B3-D2922D12F764}"/>
              </a:ext>
            </a:extLst>
          </p:cNvPr>
          <p:cNvSpPr>
            <a:spLocks noGrp="1"/>
          </p:cNvSpPr>
          <p:nvPr>
            <p:ph idx="1"/>
          </p:nvPr>
        </p:nvSpPr>
        <p:spPr>
          <a:xfrm>
            <a:off x="317634" y="1318660"/>
            <a:ext cx="11694693" cy="5313145"/>
          </a:xfrm>
        </p:spPr>
        <p:txBody>
          <a:bodyPr>
            <a:normAutofit/>
          </a:bodyPr>
          <a:lstStyle/>
          <a:p>
            <a:pPr algn="just"/>
            <a:r>
              <a:rPr lang="es-MX" sz="2800" dirty="0"/>
              <a:t>Se entiende por agente económico a cualquier persona física o jurídica ejerciendo algún tipo de actividad económica. En este sentido, un agente económico puede ser un comprador, vendedor o un productor de bienes y servicios.</a:t>
            </a:r>
          </a:p>
          <a:p>
            <a:pPr algn="just"/>
            <a:r>
              <a:rPr lang="es-MX" sz="2800" dirty="0"/>
              <a:t>Recordemos que una actividad económica es toda actividad relacionada a la producción, comercialización y consumo de bienes económicos.</a:t>
            </a:r>
          </a:p>
          <a:p>
            <a:pPr algn="just"/>
            <a:r>
              <a:rPr lang="es-MX" sz="2800" dirty="0"/>
              <a:t>Teniendo esto en cuenta, cualquier figura con un rol activo en la economía, es considerado como agente económico.</a:t>
            </a:r>
            <a:endParaRPr lang="es-419" sz="2800" dirty="0"/>
          </a:p>
        </p:txBody>
      </p:sp>
    </p:spTree>
    <p:extLst>
      <p:ext uri="{BB962C8B-B14F-4D97-AF65-F5344CB8AC3E}">
        <p14:creationId xmlns:p14="http://schemas.microsoft.com/office/powerpoint/2010/main" val="1828779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F8DCC5-B168-46B1-BDD7-F78F808BAE9D}"/>
              </a:ext>
            </a:extLst>
          </p:cNvPr>
          <p:cNvSpPr>
            <a:spLocks noGrp="1"/>
          </p:cNvSpPr>
          <p:nvPr>
            <p:ph idx="1"/>
          </p:nvPr>
        </p:nvSpPr>
        <p:spPr>
          <a:xfrm>
            <a:off x="423511" y="519763"/>
            <a:ext cx="11444437" cy="6083167"/>
          </a:xfrm>
        </p:spPr>
        <p:txBody>
          <a:bodyPr>
            <a:normAutofit/>
          </a:bodyPr>
          <a:lstStyle/>
          <a:p>
            <a:pPr algn="just"/>
            <a:r>
              <a:rPr lang="es-MX" sz="2000" dirty="0"/>
              <a:t>Existen cuatro tipos principales de agentes económicos: familias/individuos, empresas, gobiernos y bancos centrales. Veamos en detalle cada uno de ellos:</a:t>
            </a:r>
          </a:p>
          <a:p>
            <a:pPr algn="just"/>
            <a:r>
              <a:rPr lang="es-MX" sz="2000" u="sng" dirty="0">
                <a:solidFill>
                  <a:schemeClr val="accent1"/>
                </a:solidFill>
              </a:rPr>
              <a:t>Familias/Individuos: </a:t>
            </a:r>
            <a:r>
              <a:rPr lang="es-MX" sz="2000" dirty="0"/>
              <a:t>Son personas que comparten un mismo hogar. Se trata del agente más común dentro de una actividad económica, ya que su desempeño se basa principalmente en el consumo de productos y servicios. A su vez, los individuos conforman la principal fuente de mano de obra de las empresas. Aquí se incluyen, también, los hogares conformados por una única persona.</a:t>
            </a:r>
          </a:p>
          <a:p>
            <a:pPr algn="just"/>
            <a:r>
              <a:rPr lang="es-MX" sz="2000" u="sng" dirty="0">
                <a:solidFill>
                  <a:schemeClr val="accent1"/>
                </a:solidFill>
              </a:rPr>
              <a:t>Empresas: </a:t>
            </a:r>
            <a:r>
              <a:rPr lang="es-MX" sz="2000" dirty="0"/>
              <a:t>Las empresas, por su parte, son las encargadas de producir productos y servicios demandados por la sociedad. Es el ente que busca satisfacer las necesidades del mercado y obtener por ello ganancias económicas.</a:t>
            </a:r>
          </a:p>
          <a:p>
            <a:pPr algn="just"/>
            <a:r>
              <a:rPr lang="es-MX" sz="2000" u="sng" dirty="0">
                <a:solidFill>
                  <a:schemeClr val="accent1"/>
                </a:solidFill>
              </a:rPr>
              <a:t>Gobiernos: </a:t>
            </a:r>
            <a:r>
              <a:rPr lang="es-MX" sz="2000" dirty="0"/>
              <a:t>Tienen el papel de regular las actividades económicas de los negocios, administrar los recursos de un país, y brindar ciertos bienes y servicios de carácter público. Además, el Estado es el agente quien recibe las recaudaciones por temas de impuestos, el cual se destina a diferentes necesidades colectivas, como: seguridad, educación, infraestructura, empresas de servicios públicos, etc.</a:t>
            </a:r>
          </a:p>
          <a:p>
            <a:pPr algn="just"/>
            <a:r>
              <a:rPr lang="es-MX" sz="2000" u="sng" dirty="0">
                <a:solidFill>
                  <a:schemeClr val="accent1"/>
                </a:solidFill>
              </a:rPr>
              <a:t>Bancos centrales: </a:t>
            </a:r>
            <a:r>
              <a:rPr lang="es-MX" sz="2000" dirty="0"/>
              <a:t>Son los responsables en implementar la política monetaria y controlar el sistema monetario de un país. Se caracterizan por ser las únicas entidades autorizadas en suministrar dinero.</a:t>
            </a:r>
            <a:endParaRPr lang="es-419" sz="2000" dirty="0"/>
          </a:p>
        </p:txBody>
      </p:sp>
    </p:spTree>
    <p:extLst>
      <p:ext uri="{BB962C8B-B14F-4D97-AF65-F5344CB8AC3E}">
        <p14:creationId xmlns:p14="http://schemas.microsoft.com/office/powerpoint/2010/main" val="422630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A35FFD-514E-4F9D-948A-CDA5A97147F3}"/>
              </a:ext>
            </a:extLst>
          </p:cNvPr>
          <p:cNvSpPr>
            <a:spLocks noGrp="1"/>
          </p:cNvSpPr>
          <p:nvPr>
            <p:ph idx="1"/>
          </p:nvPr>
        </p:nvSpPr>
        <p:spPr>
          <a:xfrm>
            <a:off x="548639" y="510138"/>
            <a:ext cx="11502189" cy="6208295"/>
          </a:xfrm>
        </p:spPr>
        <p:txBody>
          <a:bodyPr>
            <a:normAutofit/>
          </a:bodyPr>
          <a:lstStyle/>
          <a:p>
            <a:pPr algn="just"/>
            <a:r>
              <a:rPr lang="es-MX" sz="2800" dirty="0"/>
              <a:t>Ejemplos de agentes económicos</a:t>
            </a:r>
          </a:p>
          <a:p>
            <a:pPr algn="just"/>
            <a:r>
              <a:rPr lang="es-MX" sz="2800" dirty="0"/>
              <a:t>Los agentes económicos pueden ser muy variados, algunos ejemplos simples de estos, tenemos:</a:t>
            </a:r>
          </a:p>
          <a:p>
            <a:pPr algn="just"/>
            <a:r>
              <a:rPr lang="es-MX" sz="2800" dirty="0"/>
              <a:t>Pequeños productores.</a:t>
            </a:r>
          </a:p>
          <a:p>
            <a:pPr algn="just"/>
            <a:r>
              <a:rPr lang="es-MX" sz="2800" dirty="0"/>
              <a:t>Clientes empresariales.</a:t>
            </a:r>
          </a:p>
          <a:p>
            <a:pPr algn="just"/>
            <a:r>
              <a:rPr lang="es-MX" sz="2800" dirty="0"/>
              <a:t>Inversores.</a:t>
            </a:r>
          </a:p>
          <a:p>
            <a:pPr algn="just"/>
            <a:r>
              <a:rPr lang="es-MX" sz="2800" dirty="0"/>
              <a:t>Trabajadores.</a:t>
            </a:r>
          </a:p>
          <a:p>
            <a:pPr algn="just"/>
            <a:r>
              <a:rPr lang="es-MX" sz="2800" dirty="0"/>
              <a:t>Consumidores.</a:t>
            </a:r>
          </a:p>
          <a:p>
            <a:pPr algn="just"/>
            <a:r>
              <a:rPr lang="es-MX" sz="2800" dirty="0"/>
              <a:t>Ahorradores.</a:t>
            </a:r>
          </a:p>
          <a:p>
            <a:pPr algn="just"/>
            <a:r>
              <a:rPr lang="es-MX" sz="2800" dirty="0"/>
              <a:t>Prestamistas.</a:t>
            </a:r>
          </a:p>
          <a:p>
            <a:pPr algn="just"/>
            <a:r>
              <a:rPr lang="es-MX" sz="2800" dirty="0"/>
              <a:t>Accionistas.</a:t>
            </a:r>
            <a:endParaRPr lang="es-419" sz="2800" dirty="0"/>
          </a:p>
        </p:txBody>
      </p:sp>
    </p:spTree>
    <p:extLst>
      <p:ext uri="{BB962C8B-B14F-4D97-AF65-F5344CB8AC3E}">
        <p14:creationId xmlns:p14="http://schemas.microsoft.com/office/powerpoint/2010/main" val="2803723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23FF9-990F-41CA-9D42-AFCDB2F7E87A}"/>
              </a:ext>
            </a:extLst>
          </p:cNvPr>
          <p:cNvSpPr>
            <a:spLocks noGrp="1"/>
          </p:cNvSpPr>
          <p:nvPr>
            <p:ph type="title"/>
          </p:nvPr>
        </p:nvSpPr>
        <p:spPr/>
        <p:txBody>
          <a:bodyPr>
            <a:normAutofit/>
          </a:bodyPr>
          <a:lstStyle/>
          <a:p>
            <a:pPr algn="ctr"/>
            <a:r>
              <a:rPr lang="es-419" sz="4000" dirty="0">
                <a:solidFill>
                  <a:schemeClr val="accent1"/>
                </a:solidFill>
              </a:rPr>
              <a:t>TIPOS DE BIENES</a:t>
            </a:r>
          </a:p>
        </p:txBody>
      </p:sp>
      <p:sp>
        <p:nvSpPr>
          <p:cNvPr id="3" name="Marcador de contenido 2">
            <a:extLst>
              <a:ext uri="{FF2B5EF4-FFF2-40B4-BE49-F238E27FC236}">
                <a16:creationId xmlns:a16="http://schemas.microsoft.com/office/drawing/2014/main" id="{CA038637-C871-40E0-823A-8F2E42D93DEE}"/>
              </a:ext>
            </a:extLst>
          </p:cNvPr>
          <p:cNvSpPr>
            <a:spLocks noGrp="1"/>
          </p:cNvSpPr>
          <p:nvPr>
            <p:ph idx="1"/>
          </p:nvPr>
        </p:nvSpPr>
        <p:spPr>
          <a:xfrm>
            <a:off x="770021" y="1904999"/>
            <a:ext cx="10734591" cy="4582427"/>
          </a:xfrm>
        </p:spPr>
        <p:txBody>
          <a:bodyPr>
            <a:normAutofit/>
          </a:bodyPr>
          <a:lstStyle/>
          <a:p>
            <a:r>
              <a:rPr lang="es-MX" sz="2400" dirty="0"/>
              <a:t>TIPOS DE BIENES</a:t>
            </a:r>
          </a:p>
          <a:p>
            <a:pPr marL="0" indent="0">
              <a:buNone/>
            </a:pPr>
            <a:endParaRPr lang="es-MX" sz="2400" dirty="0"/>
          </a:p>
          <a:p>
            <a:pPr marL="0" indent="0">
              <a:buNone/>
            </a:pPr>
            <a:r>
              <a:rPr lang="es-MX" sz="2400" dirty="0"/>
              <a:t>TIPOS DE BIENES DE DERECHO CIVIL</a:t>
            </a:r>
          </a:p>
          <a:p>
            <a:pPr marL="0" indent="0">
              <a:buNone/>
            </a:pPr>
            <a:r>
              <a:rPr lang="es-MX" sz="2400" dirty="0"/>
              <a:t>TIPOS DE BIENES DE DERECHO ADMINISTRATIVO</a:t>
            </a:r>
          </a:p>
          <a:p>
            <a:pPr marL="0" indent="0">
              <a:buNone/>
            </a:pPr>
            <a:r>
              <a:rPr lang="es-MX" sz="2400" dirty="0">
                <a:solidFill>
                  <a:srgbClr val="FF0000"/>
                </a:solidFill>
              </a:rPr>
              <a:t>TIPOS DE BIENES DE ECONOMÍA</a:t>
            </a:r>
          </a:p>
          <a:p>
            <a:pPr marL="0" indent="0">
              <a:buNone/>
            </a:pPr>
            <a:r>
              <a:rPr lang="es-MX" sz="2400" dirty="0"/>
              <a:t>TIPOS DE BIENES VIRTUALES </a:t>
            </a:r>
            <a:endParaRPr lang="es-419" sz="2400" dirty="0"/>
          </a:p>
        </p:txBody>
      </p:sp>
    </p:spTree>
    <p:extLst>
      <p:ext uri="{BB962C8B-B14F-4D97-AF65-F5344CB8AC3E}">
        <p14:creationId xmlns:p14="http://schemas.microsoft.com/office/powerpoint/2010/main" val="1096729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513AD1-11B0-4E1C-AD4E-21B2C6628246}"/>
              </a:ext>
            </a:extLst>
          </p:cNvPr>
          <p:cNvSpPr>
            <a:spLocks noGrp="1"/>
          </p:cNvSpPr>
          <p:nvPr>
            <p:ph idx="1"/>
          </p:nvPr>
        </p:nvSpPr>
        <p:spPr>
          <a:xfrm>
            <a:off x="1029903" y="789272"/>
            <a:ext cx="10474709" cy="5121950"/>
          </a:xfrm>
        </p:spPr>
        <p:txBody>
          <a:bodyPr>
            <a:normAutofit/>
          </a:bodyPr>
          <a:lstStyle/>
          <a:p>
            <a:pPr algn="just"/>
            <a:endParaRPr lang="es-MX" sz="3200" dirty="0"/>
          </a:p>
          <a:p>
            <a:pPr algn="just"/>
            <a:r>
              <a:rPr lang="es-MX" sz="3200" dirty="0"/>
              <a:t>Un bien es un objeto tangible o servicio inmaterial que cubre una necesidad o produce una satisfacción a quien hace uso de ello. Son, por lo tanto, elementos de utilidad para quienes los utilizan o poseen. Sin embargo, dependiendo de sus características, los bienes pueden ser de diferentes formas y poseer un valor económico distinto. </a:t>
            </a:r>
            <a:endParaRPr lang="es-419" sz="3200" dirty="0"/>
          </a:p>
        </p:txBody>
      </p:sp>
    </p:spTree>
    <p:extLst>
      <p:ext uri="{BB962C8B-B14F-4D97-AF65-F5344CB8AC3E}">
        <p14:creationId xmlns:p14="http://schemas.microsoft.com/office/powerpoint/2010/main" val="2353460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07F2CB-F6B6-40FF-9E45-33C39499C94D}"/>
              </a:ext>
            </a:extLst>
          </p:cNvPr>
          <p:cNvSpPr>
            <a:spLocks noGrp="1"/>
          </p:cNvSpPr>
          <p:nvPr>
            <p:ph idx="1"/>
          </p:nvPr>
        </p:nvSpPr>
        <p:spPr>
          <a:xfrm>
            <a:off x="693019" y="635267"/>
            <a:ext cx="10811593" cy="5775157"/>
          </a:xfrm>
        </p:spPr>
        <p:txBody>
          <a:bodyPr>
            <a:normAutofit lnSpcReduction="10000"/>
          </a:bodyPr>
          <a:lstStyle/>
          <a:p>
            <a:pPr algn="just"/>
            <a:r>
              <a:rPr lang="es-MX" sz="3600" dirty="0"/>
              <a:t>Así, por ejemplo, los bienes pueden ser cosas, mercancías o productos con determinada demanda, ya que ofrecen una serie de beneficios o ventajas por hacer uso de ellos o poseerlos. Pueden estar disponibles en grandes cantidades, ser excluibles o estar sujetos a cantidades limitadas. En tal caso, su asignación suele estar relacionada con algún tipo de intercambio económico. </a:t>
            </a:r>
          </a:p>
          <a:p>
            <a:pPr algn="just"/>
            <a:r>
              <a:rPr lang="es-MX" sz="3600" dirty="0"/>
              <a:t>En lo que respecta al ámbito inmobiliario, los bienes inmuebles pueden ser definidos como las propiedades que conforman el patrimonio de una empresa o una persona física, jurídica o natural.</a:t>
            </a:r>
          </a:p>
          <a:p>
            <a:pPr algn="just"/>
            <a:endParaRPr lang="es-419" sz="3600" dirty="0"/>
          </a:p>
        </p:txBody>
      </p:sp>
    </p:spTree>
    <p:extLst>
      <p:ext uri="{BB962C8B-B14F-4D97-AF65-F5344CB8AC3E}">
        <p14:creationId xmlns:p14="http://schemas.microsoft.com/office/powerpoint/2010/main" val="377571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91FCA-5FEC-4F0A-BEC1-F2BA0F1EC8FE}"/>
              </a:ext>
            </a:extLst>
          </p:cNvPr>
          <p:cNvSpPr>
            <a:spLocks noGrp="1"/>
          </p:cNvSpPr>
          <p:nvPr>
            <p:ph type="title"/>
          </p:nvPr>
        </p:nvSpPr>
        <p:spPr>
          <a:xfrm>
            <a:off x="969336" y="154005"/>
            <a:ext cx="10253328" cy="721894"/>
          </a:xfrm>
        </p:spPr>
        <p:txBody>
          <a:bodyPr>
            <a:normAutofit fontScale="90000"/>
          </a:bodyPr>
          <a:lstStyle/>
          <a:p>
            <a:pPr algn="ctr"/>
            <a:r>
              <a:rPr lang="es-419" sz="4000" dirty="0">
                <a:solidFill>
                  <a:srgbClr val="FF0000"/>
                </a:solidFill>
              </a:rPr>
              <a:t>NECESIDAD</a:t>
            </a:r>
            <a:br>
              <a:rPr lang="es-419" sz="3600" dirty="0"/>
            </a:br>
            <a:endParaRPr lang="es-419" dirty="0"/>
          </a:p>
        </p:txBody>
      </p:sp>
      <p:sp>
        <p:nvSpPr>
          <p:cNvPr id="3" name="Marcador de contenido 2">
            <a:extLst>
              <a:ext uri="{FF2B5EF4-FFF2-40B4-BE49-F238E27FC236}">
                <a16:creationId xmlns:a16="http://schemas.microsoft.com/office/drawing/2014/main" id="{EB08FAE0-75AF-42D5-B323-1E7C169D729D}"/>
              </a:ext>
            </a:extLst>
          </p:cNvPr>
          <p:cNvSpPr>
            <a:spLocks noGrp="1"/>
          </p:cNvSpPr>
          <p:nvPr>
            <p:ph idx="1"/>
          </p:nvPr>
        </p:nvSpPr>
        <p:spPr>
          <a:xfrm>
            <a:off x="356135" y="943275"/>
            <a:ext cx="11713945" cy="5760719"/>
          </a:xfrm>
        </p:spPr>
        <p:txBody>
          <a:bodyPr>
            <a:normAutofit/>
          </a:bodyPr>
          <a:lstStyle/>
          <a:p>
            <a:pPr algn="just"/>
            <a:r>
              <a:rPr lang="es-MX" sz="1900" dirty="0"/>
              <a:t>La necesidad es la sensación de carencia de algo, junto con el deseo de satisfacerla </a:t>
            </a:r>
          </a:p>
          <a:p>
            <a:pPr algn="just"/>
            <a:r>
              <a:rPr lang="es-MX" sz="1900" dirty="0"/>
              <a:t>Para que exista una necesidad, por tanto, no basta con sentir una carencia, sino que tiene que darse también el deseo de satisfacer esa carencia. </a:t>
            </a:r>
          </a:p>
          <a:p>
            <a:pPr marL="0" indent="0" algn="just">
              <a:buNone/>
            </a:pPr>
            <a:endParaRPr lang="es-MX" sz="1900" dirty="0"/>
          </a:p>
          <a:p>
            <a:pPr marL="0" indent="0" algn="just">
              <a:buNone/>
            </a:pPr>
            <a:r>
              <a:rPr lang="es-MX" sz="1900" dirty="0"/>
              <a:t>						</a:t>
            </a:r>
            <a:r>
              <a:rPr lang="es-MX" sz="2600" dirty="0">
                <a:solidFill>
                  <a:srgbClr val="00B0F0"/>
                </a:solidFill>
              </a:rPr>
              <a:t>Carencia + deseo = necesidad </a:t>
            </a:r>
          </a:p>
          <a:p>
            <a:pPr marL="0" indent="0" algn="just">
              <a:buNone/>
            </a:pPr>
            <a:endParaRPr lang="es-MX" sz="1900" dirty="0"/>
          </a:p>
          <a:p>
            <a:pPr algn="just"/>
            <a:r>
              <a:rPr lang="es-MX" sz="1900" dirty="0"/>
              <a:t>Las necesidades económicas son aquellas cuya satisfacción exige el empleo de recursos escasos, la mayoría de las necesidades humanas es de carácter económico, puesto que para satisfacerlas se requieren recursos que son escasos. Sin embargo, no todas tienen este carácter. </a:t>
            </a:r>
          </a:p>
          <a:p>
            <a:pPr algn="just"/>
            <a:r>
              <a:rPr lang="es-MX" sz="1900" dirty="0"/>
              <a:t>Por ejemplo, pasear, o tomar el sol pueden ser necesidades que no implican el uso de recursos escasos, más allá del tiempo dedicado a satisfacerlas. </a:t>
            </a:r>
          </a:p>
          <a:p>
            <a:pPr algn="just"/>
            <a:r>
              <a:rPr lang="es-MX" sz="1900" dirty="0"/>
              <a:t>Se suelen distinguir dos tipos de necesidades humanas, aunque muchas veces los límites (escasez)entre una y otra categoría no están claros. </a:t>
            </a:r>
          </a:p>
          <a:p>
            <a:endParaRPr lang="es-419" dirty="0"/>
          </a:p>
        </p:txBody>
      </p:sp>
    </p:spTree>
    <p:extLst>
      <p:ext uri="{BB962C8B-B14F-4D97-AF65-F5344CB8AC3E}">
        <p14:creationId xmlns:p14="http://schemas.microsoft.com/office/powerpoint/2010/main" val="2032182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EA44F-59A3-43A0-B09D-652AF489DD40}"/>
              </a:ext>
            </a:extLst>
          </p:cNvPr>
          <p:cNvSpPr>
            <a:spLocks noGrp="1"/>
          </p:cNvSpPr>
          <p:nvPr>
            <p:ph type="title"/>
          </p:nvPr>
        </p:nvSpPr>
        <p:spPr/>
        <p:txBody>
          <a:bodyPr>
            <a:normAutofit/>
          </a:bodyPr>
          <a:lstStyle/>
          <a:p>
            <a:r>
              <a:rPr lang="es-MX" dirty="0"/>
              <a:t>TIPOS DE BIENES DE ECONOMÍA</a:t>
            </a:r>
            <a:br>
              <a:rPr lang="es-MX" dirty="0"/>
            </a:br>
            <a:endParaRPr lang="es-419" dirty="0"/>
          </a:p>
        </p:txBody>
      </p:sp>
      <p:sp>
        <p:nvSpPr>
          <p:cNvPr id="3" name="Marcador de contenido 2">
            <a:extLst>
              <a:ext uri="{FF2B5EF4-FFF2-40B4-BE49-F238E27FC236}">
                <a16:creationId xmlns:a16="http://schemas.microsoft.com/office/drawing/2014/main" id="{144398BF-3708-456D-B7A2-9CCC8BD4B044}"/>
              </a:ext>
            </a:extLst>
          </p:cNvPr>
          <p:cNvSpPr>
            <a:spLocks noGrp="1"/>
          </p:cNvSpPr>
          <p:nvPr>
            <p:ph idx="1"/>
          </p:nvPr>
        </p:nvSpPr>
        <p:spPr>
          <a:xfrm>
            <a:off x="789271" y="1520792"/>
            <a:ext cx="10905423" cy="5112325"/>
          </a:xfrm>
        </p:spPr>
        <p:txBody>
          <a:bodyPr>
            <a:normAutofit lnSpcReduction="10000"/>
          </a:bodyPr>
          <a:lstStyle/>
          <a:p>
            <a:pPr marL="0" indent="0" algn="just">
              <a:buNone/>
            </a:pPr>
            <a:r>
              <a:rPr lang="es-MX" sz="2400" dirty="0"/>
              <a:t>En economía existen diferentes tipos de bienes según sus características y particularidades:</a:t>
            </a:r>
          </a:p>
          <a:p>
            <a:pPr algn="just"/>
            <a:r>
              <a:rPr lang="es-MX" sz="2400" dirty="0"/>
              <a:t>Bienes según su grado de escasez</a:t>
            </a:r>
          </a:p>
          <a:p>
            <a:pPr algn="just"/>
            <a:r>
              <a:rPr lang="es-MX" sz="2400" dirty="0"/>
              <a:t>Bienes según su funcionalidad</a:t>
            </a:r>
          </a:p>
          <a:p>
            <a:pPr algn="just"/>
            <a:r>
              <a:rPr lang="es-MX" sz="2400" dirty="0"/>
              <a:t>Bienes según su grado de transformación</a:t>
            </a:r>
          </a:p>
          <a:p>
            <a:pPr algn="just"/>
            <a:r>
              <a:rPr lang="es-MX" sz="2400" dirty="0"/>
              <a:t>Bienes según su facilidad de acceso</a:t>
            </a:r>
          </a:p>
          <a:p>
            <a:pPr algn="just"/>
            <a:r>
              <a:rPr lang="es-MX" sz="2400" dirty="0"/>
              <a:t>Bienes según la renta</a:t>
            </a:r>
          </a:p>
          <a:p>
            <a:pPr algn="just"/>
            <a:r>
              <a:rPr lang="es-MX" sz="2400" dirty="0"/>
              <a:t>Bienes según la relación con la demanda de otros bienes</a:t>
            </a:r>
          </a:p>
          <a:p>
            <a:pPr algn="just"/>
            <a:r>
              <a:rPr lang="es-MX" sz="2400" dirty="0"/>
              <a:t>Tipos de bienes según microeconomía</a:t>
            </a:r>
          </a:p>
          <a:p>
            <a:pPr algn="just"/>
            <a:r>
              <a:rPr lang="es-MX" sz="2400" dirty="0"/>
              <a:t>Es importante tener en cuenta que  cada clasificación va a depender o variar según la región, la demanda y otros factores económicos. Lo que puede ser escaso en un lugar puede ser abundante en otro, lo que afecta los precios y la disponibilidad de los bienes.</a:t>
            </a:r>
          </a:p>
          <a:p>
            <a:pPr algn="just"/>
            <a:endParaRPr lang="es-419" sz="2400" dirty="0"/>
          </a:p>
        </p:txBody>
      </p:sp>
    </p:spTree>
    <p:extLst>
      <p:ext uri="{BB962C8B-B14F-4D97-AF65-F5344CB8AC3E}">
        <p14:creationId xmlns:p14="http://schemas.microsoft.com/office/powerpoint/2010/main" val="3333381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87FB8-37B6-4264-98C1-66BDA9B45BE6}"/>
              </a:ext>
            </a:extLst>
          </p:cNvPr>
          <p:cNvSpPr>
            <a:spLocks noGrp="1"/>
          </p:cNvSpPr>
          <p:nvPr>
            <p:ph type="title"/>
          </p:nvPr>
        </p:nvSpPr>
        <p:spPr>
          <a:xfrm>
            <a:off x="1428268" y="402729"/>
            <a:ext cx="8911687" cy="733052"/>
          </a:xfrm>
        </p:spPr>
        <p:txBody>
          <a:bodyPr>
            <a:normAutofit fontScale="90000"/>
          </a:bodyPr>
          <a:lstStyle/>
          <a:p>
            <a:pPr algn="ctr"/>
            <a:r>
              <a:rPr lang="es-MX" dirty="0">
                <a:solidFill>
                  <a:srgbClr val="FF0000"/>
                </a:solidFill>
              </a:rPr>
              <a:t>BIENES SEGÚN SU GRADO DE ESCASEZ</a:t>
            </a:r>
            <a:br>
              <a:rPr lang="es-MX" dirty="0"/>
            </a:br>
            <a:endParaRPr lang="es-419" dirty="0"/>
          </a:p>
        </p:txBody>
      </p:sp>
      <p:sp>
        <p:nvSpPr>
          <p:cNvPr id="3" name="Marcador de contenido 2">
            <a:extLst>
              <a:ext uri="{FF2B5EF4-FFF2-40B4-BE49-F238E27FC236}">
                <a16:creationId xmlns:a16="http://schemas.microsoft.com/office/drawing/2014/main" id="{D3F6289A-F7B2-477B-9591-0F542160D2B3}"/>
              </a:ext>
            </a:extLst>
          </p:cNvPr>
          <p:cNvSpPr>
            <a:spLocks noGrp="1"/>
          </p:cNvSpPr>
          <p:nvPr>
            <p:ph idx="1"/>
          </p:nvPr>
        </p:nvSpPr>
        <p:spPr>
          <a:xfrm>
            <a:off x="510139" y="1366787"/>
            <a:ext cx="11357810" cy="5178392"/>
          </a:xfrm>
        </p:spPr>
        <p:txBody>
          <a:bodyPr>
            <a:normAutofit/>
          </a:bodyPr>
          <a:lstStyle/>
          <a:p>
            <a:pPr algn="just"/>
            <a:r>
              <a:rPr lang="es-MX" sz="3600" u="sng" dirty="0">
                <a:solidFill>
                  <a:schemeClr val="accent1"/>
                </a:solidFill>
              </a:rPr>
              <a:t>1. Bienes libres</a:t>
            </a:r>
            <a:r>
              <a:rPr lang="es-MX" sz="3600" u="sng" dirty="0">
                <a:solidFill>
                  <a:srgbClr val="FF0000"/>
                </a:solidFill>
              </a:rPr>
              <a:t>: </a:t>
            </a:r>
            <a:r>
              <a:rPr lang="es-MX" sz="3600" dirty="0"/>
              <a:t>Son bienes que están disponibles en abundancia y no tienen costo de adquisición porque existen en cantidades superiores a las necesidades humanas. Algunos ejemplos son:</a:t>
            </a:r>
          </a:p>
          <a:p>
            <a:pPr algn="just"/>
            <a:r>
              <a:rPr lang="es-MX" sz="3600" dirty="0"/>
              <a:t>Aire: El aire que respiramos es un bien libre, ya que está disponible en grandes cantidades y no se compra ni se vende.</a:t>
            </a:r>
            <a:endParaRPr lang="es-419" sz="3600" dirty="0"/>
          </a:p>
        </p:txBody>
      </p:sp>
    </p:spTree>
    <p:extLst>
      <p:ext uri="{BB962C8B-B14F-4D97-AF65-F5344CB8AC3E}">
        <p14:creationId xmlns:p14="http://schemas.microsoft.com/office/powerpoint/2010/main" val="3119187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E61D75-5041-4F54-A68C-DD02BCD10CBC}"/>
              </a:ext>
            </a:extLst>
          </p:cNvPr>
          <p:cNvSpPr>
            <a:spLocks noGrp="1"/>
          </p:cNvSpPr>
          <p:nvPr>
            <p:ph idx="1"/>
          </p:nvPr>
        </p:nvSpPr>
        <p:spPr>
          <a:xfrm>
            <a:off x="625642" y="407888"/>
            <a:ext cx="10878971" cy="5986913"/>
          </a:xfrm>
        </p:spPr>
        <p:txBody>
          <a:bodyPr>
            <a:normAutofit/>
          </a:bodyPr>
          <a:lstStyle/>
          <a:p>
            <a:pPr algn="just"/>
            <a:r>
              <a:rPr lang="es-MX" sz="2800" b="1" u="sng" dirty="0">
                <a:solidFill>
                  <a:schemeClr val="accent1"/>
                </a:solidFill>
              </a:rPr>
              <a:t>2. Bienes económicos: </a:t>
            </a:r>
            <a:r>
              <a:rPr lang="es-MX" sz="2800" dirty="0"/>
              <a:t>Son bienes que son limitados en cantidad y tienen un costo asociado debido a su escasez relativa. Se dividen en bienes de consumo y bienes de capital.</a:t>
            </a:r>
          </a:p>
          <a:p>
            <a:pPr algn="just"/>
            <a:r>
              <a:rPr lang="es-MX" sz="2800" b="1" i="1" dirty="0">
                <a:solidFill>
                  <a:schemeClr val="tx1"/>
                </a:solidFill>
              </a:rPr>
              <a:t>a. Bienes de consumo:</a:t>
            </a:r>
          </a:p>
          <a:p>
            <a:pPr algn="just"/>
            <a:r>
              <a:rPr lang="es-MX" sz="2800" b="1" dirty="0"/>
              <a:t>Alimentos: </a:t>
            </a:r>
            <a:r>
              <a:rPr lang="es-MX" sz="2800" dirty="0"/>
              <a:t>Los alimentos son bienes de consumo esenciales, y su disponibilidad puede variar según la región y el tipo de alimento.</a:t>
            </a:r>
          </a:p>
          <a:p>
            <a:pPr algn="just"/>
            <a:r>
              <a:rPr lang="es-MX" sz="2800" b="1" dirty="0"/>
              <a:t>Ropa: </a:t>
            </a:r>
            <a:r>
              <a:rPr lang="es-MX" sz="2800" dirty="0"/>
              <a:t>La ropa es un bien de consumo que tiene un costo y está sujeta a la disponibilidad en el mercado.</a:t>
            </a:r>
          </a:p>
          <a:p>
            <a:pPr algn="just"/>
            <a:r>
              <a:rPr lang="es-MX" sz="2800" b="1" dirty="0"/>
              <a:t>Combustibles: </a:t>
            </a:r>
            <a:r>
              <a:rPr lang="es-MX" sz="2800" dirty="0"/>
              <a:t>Gasolina, </a:t>
            </a:r>
            <a:r>
              <a:rPr lang="es-MX" sz="2800" dirty="0" err="1"/>
              <a:t>diesel</a:t>
            </a:r>
            <a:r>
              <a:rPr lang="es-MX" sz="2800" dirty="0"/>
              <a:t> y otros combustibles son bienes de consumo que son escasos y tienen un costo determinado por el mercado.</a:t>
            </a:r>
            <a:endParaRPr lang="es-419" sz="2800" dirty="0"/>
          </a:p>
        </p:txBody>
      </p:sp>
    </p:spTree>
    <p:extLst>
      <p:ext uri="{BB962C8B-B14F-4D97-AF65-F5344CB8AC3E}">
        <p14:creationId xmlns:p14="http://schemas.microsoft.com/office/powerpoint/2010/main" val="482025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5F2144-DB3B-4995-A92B-D1F247C40928}"/>
              </a:ext>
            </a:extLst>
          </p:cNvPr>
          <p:cNvSpPr>
            <a:spLocks noGrp="1"/>
          </p:cNvSpPr>
          <p:nvPr>
            <p:ph idx="1"/>
          </p:nvPr>
        </p:nvSpPr>
        <p:spPr>
          <a:xfrm>
            <a:off x="1164657" y="500513"/>
            <a:ext cx="10339955" cy="5938787"/>
          </a:xfrm>
        </p:spPr>
        <p:txBody>
          <a:bodyPr>
            <a:normAutofit/>
          </a:bodyPr>
          <a:lstStyle/>
          <a:p>
            <a:pPr algn="just"/>
            <a:r>
              <a:rPr lang="es-MX" sz="3200" b="1" i="1" dirty="0">
                <a:solidFill>
                  <a:schemeClr val="tx1"/>
                </a:solidFill>
              </a:rPr>
              <a:t>b. Bienes de capital:</a:t>
            </a:r>
          </a:p>
          <a:p>
            <a:pPr algn="just"/>
            <a:r>
              <a:rPr lang="es-MX" sz="3200" b="1" dirty="0"/>
              <a:t>Maquinaria industrial: </a:t>
            </a:r>
            <a:r>
              <a:rPr lang="es-MX" sz="3200" dirty="0"/>
              <a:t>Equipos y maquinaria utilizados en la producción de bienes y servicios, como maquinaria agrícola o equipos de manufactura.</a:t>
            </a:r>
          </a:p>
          <a:p>
            <a:pPr algn="just"/>
            <a:r>
              <a:rPr lang="es-MX" sz="3200" b="1" dirty="0"/>
              <a:t>Edificios e infraestructura: </a:t>
            </a:r>
            <a:r>
              <a:rPr lang="es-MX" sz="3200" dirty="0"/>
              <a:t>Las construcciones y obras de infraestructura como puentes, carreteras, hospitales y escuelas son bienes de capital.</a:t>
            </a:r>
          </a:p>
          <a:p>
            <a:pPr algn="just"/>
            <a:r>
              <a:rPr lang="es-MX" sz="3200" b="1" dirty="0"/>
              <a:t>Tecnología: </a:t>
            </a:r>
            <a:r>
              <a:rPr lang="es-MX" sz="3200" dirty="0"/>
              <a:t>Equipos informáticos y tecnológicos utilizados en diversas industrias, como computadoras, servidores y maquinaria especializada.</a:t>
            </a:r>
          </a:p>
          <a:p>
            <a:endParaRPr lang="es-419" dirty="0"/>
          </a:p>
        </p:txBody>
      </p:sp>
    </p:spTree>
    <p:extLst>
      <p:ext uri="{BB962C8B-B14F-4D97-AF65-F5344CB8AC3E}">
        <p14:creationId xmlns:p14="http://schemas.microsoft.com/office/powerpoint/2010/main" val="2093849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2752E6-9C69-427C-8310-E0EFF565EC26}"/>
              </a:ext>
            </a:extLst>
          </p:cNvPr>
          <p:cNvSpPr>
            <a:spLocks noGrp="1"/>
          </p:cNvSpPr>
          <p:nvPr>
            <p:ph type="title"/>
          </p:nvPr>
        </p:nvSpPr>
        <p:spPr>
          <a:xfrm>
            <a:off x="2592925" y="624110"/>
            <a:ext cx="7090089" cy="771553"/>
          </a:xfrm>
        </p:spPr>
        <p:txBody>
          <a:bodyPr>
            <a:normAutofit fontScale="90000"/>
          </a:bodyPr>
          <a:lstStyle/>
          <a:p>
            <a:r>
              <a:rPr lang="es-MX" sz="3600" dirty="0">
                <a:solidFill>
                  <a:srgbClr val="FF0000"/>
                </a:solidFill>
              </a:rPr>
              <a:t>BIENES SEGÚN SU FUNCIONALIDAD</a:t>
            </a:r>
            <a:br>
              <a:rPr lang="es-MX" sz="3600" dirty="0"/>
            </a:br>
            <a:endParaRPr lang="es-419" dirty="0"/>
          </a:p>
        </p:txBody>
      </p:sp>
      <p:sp>
        <p:nvSpPr>
          <p:cNvPr id="3" name="Marcador de contenido 2">
            <a:extLst>
              <a:ext uri="{FF2B5EF4-FFF2-40B4-BE49-F238E27FC236}">
                <a16:creationId xmlns:a16="http://schemas.microsoft.com/office/drawing/2014/main" id="{BAB508D3-C557-4EBA-BF80-9D88712E3C48}"/>
              </a:ext>
            </a:extLst>
          </p:cNvPr>
          <p:cNvSpPr>
            <a:spLocks noGrp="1"/>
          </p:cNvSpPr>
          <p:nvPr>
            <p:ph idx="1"/>
          </p:nvPr>
        </p:nvSpPr>
        <p:spPr>
          <a:xfrm>
            <a:off x="471638" y="1482291"/>
            <a:ext cx="11357810" cy="5120640"/>
          </a:xfrm>
        </p:spPr>
        <p:txBody>
          <a:bodyPr>
            <a:normAutofit/>
          </a:bodyPr>
          <a:lstStyle/>
          <a:p>
            <a:pPr algn="just"/>
            <a:r>
              <a:rPr lang="es-MX" sz="3200" dirty="0"/>
              <a:t>Los bienes se pueden clasificar según su funcionalidad en diferentes categorías, dependiendo de su propósito y el tipo de necesidades que satisfacen. Aquí hay algunas categorías comunes de bienes según su funcionalidad:</a:t>
            </a:r>
          </a:p>
          <a:p>
            <a:pPr algn="just"/>
            <a:r>
              <a:rPr lang="es-MX" sz="3200" b="1" dirty="0">
                <a:solidFill>
                  <a:srgbClr val="FF0000"/>
                </a:solidFill>
              </a:rPr>
              <a:t>1. </a:t>
            </a:r>
            <a:r>
              <a:rPr lang="es-MX" sz="3200" b="1" u="sng" dirty="0">
                <a:solidFill>
                  <a:srgbClr val="FF0000"/>
                </a:solidFill>
              </a:rPr>
              <a:t>Bienes de consumo: </a:t>
            </a:r>
            <a:r>
              <a:rPr lang="es-MX" sz="3200" dirty="0"/>
              <a:t>Son aquellos bienes que se adquieren y utilizan directamente para satisfacer las necesidades individuales o familiares. Se dividen a su vez en bienes duraderos y no duraderos</a:t>
            </a:r>
            <a:r>
              <a:rPr lang="es-MX" dirty="0"/>
              <a:t>.</a:t>
            </a:r>
            <a:endParaRPr lang="es-419" dirty="0"/>
          </a:p>
        </p:txBody>
      </p:sp>
    </p:spTree>
    <p:extLst>
      <p:ext uri="{BB962C8B-B14F-4D97-AF65-F5344CB8AC3E}">
        <p14:creationId xmlns:p14="http://schemas.microsoft.com/office/powerpoint/2010/main" val="3611699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9E891AB-E386-4629-A411-DD9A1FF951AF}"/>
              </a:ext>
            </a:extLst>
          </p:cNvPr>
          <p:cNvSpPr>
            <a:spLocks noGrp="1"/>
          </p:cNvSpPr>
          <p:nvPr>
            <p:ph idx="1"/>
          </p:nvPr>
        </p:nvSpPr>
        <p:spPr>
          <a:xfrm>
            <a:off x="1039528" y="741145"/>
            <a:ext cx="10465084" cy="6044666"/>
          </a:xfrm>
        </p:spPr>
        <p:txBody>
          <a:bodyPr>
            <a:normAutofit/>
          </a:bodyPr>
          <a:lstStyle/>
          <a:p>
            <a:pPr algn="just"/>
            <a:r>
              <a:rPr lang="es-MX" sz="2400" b="1" dirty="0"/>
              <a:t>a. Bienes duraderos: </a:t>
            </a:r>
            <a:r>
              <a:rPr lang="es-MX" sz="2400" dirty="0"/>
              <a:t>Son bienes tangibles que tienen una vida útil relativamente larga y pueden utilizarse repetidamente durante un período extenso. Algunos ejemplos son:</a:t>
            </a:r>
          </a:p>
          <a:p>
            <a:pPr algn="just"/>
            <a:r>
              <a:rPr lang="es-MX" sz="2400" dirty="0"/>
              <a:t>Electrodomésticos: Refrigeradores, lavadoras, hornos microondas, etc.</a:t>
            </a:r>
          </a:p>
          <a:p>
            <a:pPr algn="just"/>
            <a:r>
              <a:rPr lang="es-MX" sz="2400" dirty="0"/>
              <a:t>Electrónicos: Televisores, teléfonos inteligentes, computadoras, etc.</a:t>
            </a:r>
          </a:p>
          <a:p>
            <a:pPr algn="just"/>
            <a:r>
              <a:rPr lang="es-MX" sz="2400" dirty="0"/>
              <a:t>Mobiliario: Sofás, mesas, camas, etc.</a:t>
            </a:r>
          </a:p>
          <a:p>
            <a:pPr algn="just"/>
            <a:r>
              <a:rPr lang="es-MX" sz="2400" b="1" dirty="0">
                <a:solidFill>
                  <a:schemeClr val="tx1"/>
                </a:solidFill>
              </a:rPr>
              <a:t>b. Bienes no duraderos: </a:t>
            </a:r>
            <a:r>
              <a:rPr lang="es-MX" sz="2400" dirty="0"/>
              <a:t>Son bienes tangibles que se consumen o utilizan rápidamente y tienen una vida útil limitada. Algunos ejemplos son:</a:t>
            </a:r>
          </a:p>
          <a:p>
            <a:pPr algn="just"/>
            <a:r>
              <a:rPr lang="es-MX" sz="2400" dirty="0"/>
              <a:t>Alimentos perecederos: Frutas, verduras, productos lácteos, etc.</a:t>
            </a:r>
          </a:p>
          <a:p>
            <a:pPr algn="just"/>
            <a:r>
              <a:rPr lang="es-MX" sz="2400" dirty="0"/>
              <a:t>Productos de limpieza: Detergentes, jabones, papel higiénico, etc.</a:t>
            </a:r>
          </a:p>
          <a:p>
            <a:pPr algn="just"/>
            <a:r>
              <a:rPr lang="es-MX" sz="2400" dirty="0"/>
              <a:t>Combustibles: Gasolina, gasoil, propano, etc.</a:t>
            </a:r>
            <a:endParaRPr lang="es-419" sz="2400" dirty="0"/>
          </a:p>
        </p:txBody>
      </p:sp>
    </p:spTree>
    <p:extLst>
      <p:ext uri="{BB962C8B-B14F-4D97-AF65-F5344CB8AC3E}">
        <p14:creationId xmlns:p14="http://schemas.microsoft.com/office/powerpoint/2010/main" val="473318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46FD90-3DA1-4F5E-9A88-A492A88E275F}"/>
              </a:ext>
            </a:extLst>
          </p:cNvPr>
          <p:cNvSpPr>
            <a:spLocks noGrp="1"/>
          </p:cNvSpPr>
          <p:nvPr>
            <p:ph idx="1"/>
          </p:nvPr>
        </p:nvSpPr>
        <p:spPr>
          <a:xfrm>
            <a:off x="1116531" y="500513"/>
            <a:ext cx="10388081" cy="5755907"/>
          </a:xfrm>
        </p:spPr>
        <p:txBody>
          <a:bodyPr>
            <a:normAutofit/>
          </a:bodyPr>
          <a:lstStyle/>
          <a:p>
            <a:pPr algn="just"/>
            <a:r>
              <a:rPr lang="es-MX" sz="2800" b="1" dirty="0">
                <a:solidFill>
                  <a:schemeClr val="accent1"/>
                </a:solidFill>
              </a:rPr>
              <a:t>2</a:t>
            </a:r>
            <a:r>
              <a:rPr lang="es-MX" sz="2800" b="1" u="sng" dirty="0">
                <a:solidFill>
                  <a:schemeClr val="accent1"/>
                </a:solidFill>
              </a:rPr>
              <a:t>. Bienes de capital: </a:t>
            </a:r>
            <a:r>
              <a:rPr lang="es-MX" sz="2800" dirty="0"/>
              <a:t>Son bienes utilizados en la producción de otros bienes y servicios, en lugar de ser consumidos directamente. Estos bienes son esenciales para la producción y el crecimiento económico. Algunos ejemplos son:</a:t>
            </a:r>
          </a:p>
          <a:p>
            <a:pPr algn="just"/>
            <a:endParaRPr lang="es-MX" sz="2800" dirty="0"/>
          </a:p>
          <a:p>
            <a:pPr algn="just"/>
            <a:r>
              <a:rPr lang="es-MX" sz="2800" dirty="0"/>
              <a:t>Maquinaria industrial: Equipos utilizados en la manufactura y producción de bienes.</a:t>
            </a:r>
          </a:p>
          <a:p>
            <a:pPr algn="just"/>
            <a:r>
              <a:rPr lang="es-MX" sz="2800" dirty="0"/>
              <a:t>Equipo agrícola: Tractores, arados, cosechadoras, etc., utilizados en la agricultura.</a:t>
            </a:r>
          </a:p>
          <a:p>
            <a:pPr algn="just"/>
            <a:r>
              <a:rPr lang="es-MX" sz="2800" dirty="0"/>
              <a:t>Equipo tecnológico: Servidores, impresoras, maquinaria de alta tecnología, etc.</a:t>
            </a:r>
            <a:endParaRPr lang="es-419" sz="2800" dirty="0"/>
          </a:p>
        </p:txBody>
      </p:sp>
    </p:spTree>
    <p:extLst>
      <p:ext uri="{BB962C8B-B14F-4D97-AF65-F5344CB8AC3E}">
        <p14:creationId xmlns:p14="http://schemas.microsoft.com/office/powerpoint/2010/main" val="7895018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F5D60F-810D-4F0B-8B06-8FE26F583EC2}"/>
              </a:ext>
            </a:extLst>
          </p:cNvPr>
          <p:cNvSpPr>
            <a:spLocks noGrp="1"/>
          </p:cNvSpPr>
          <p:nvPr>
            <p:ph idx="1"/>
          </p:nvPr>
        </p:nvSpPr>
        <p:spPr>
          <a:xfrm>
            <a:off x="1183907" y="336884"/>
            <a:ext cx="10320705" cy="6521116"/>
          </a:xfrm>
        </p:spPr>
        <p:txBody>
          <a:bodyPr>
            <a:normAutofit/>
          </a:bodyPr>
          <a:lstStyle/>
          <a:p>
            <a:pPr algn="just"/>
            <a:r>
              <a:rPr lang="es-MX" sz="2400" b="1" u="sng" dirty="0">
                <a:solidFill>
                  <a:schemeClr val="accent1"/>
                </a:solidFill>
              </a:rPr>
              <a:t>3. Bienes intermedios: </a:t>
            </a:r>
            <a:r>
              <a:rPr lang="es-MX" sz="2400" dirty="0"/>
              <a:t>Son bienes que se utilizan como insumos o materias primas en la producción de otros bienes y no son directamente consumidos por los usuarios finales. Ejemplos incluyen:</a:t>
            </a:r>
          </a:p>
          <a:p>
            <a:pPr algn="just"/>
            <a:r>
              <a:rPr lang="es-MX" sz="2400" dirty="0"/>
              <a:t>Acero y aluminio utilizados en la fabricación de automóviles y otros productos manufacturados.</a:t>
            </a:r>
          </a:p>
          <a:p>
            <a:pPr algn="just"/>
            <a:r>
              <a:rPr lang="es-MX" sz="2400" dirty="0"/>
              <a:t>Petróleo crudo que se refina para producir combustibles y productos petroquímicos.</a:t>
            </a:r>
          </a:p>
          <a:p>
            <a:pPr algn="just"/>
            <a:r>
              <a:rPr lang="es-MX" sz="2400" dirty="0"/>
              <a:t>Algodón que se utiliza en la fabricación de textiles y ropa.</a:t>
            </a:r>
          </a:p>
          <a:p>
            <a:pPr algn="just"/>
            <a:r>
              <a:rPr lang="es-MX" sz="2400" dirty="0"/>
              <a:t>Bienes complementarios: Son bienes que tienden a utilizarse conjuntamente, ya que uno aumenta el valor o utilidad del otro. Algunos ejemplos son:</a:t>
            </a:r>
          </a:p>
          <a:p>
            <a:pPr algn="just"/>
            <a:endParaRPr lang="es-MX" sz="2400" dirty="0"/>
          </a:p>
          <a:p>
            <a:pPr algn="just"/>
            <a:r>
              <a:rPr lang="es-MX" sz="2400" dirty="0"/>
              <a:t>Pan y mantequilla.</a:t>
            </a:r>
          </a:p>
          <a:p>
            <a:pPr algn="just"/>
            <a:r>
              <a:rPr lang="es-MX" sz="2400" dirty="0"/>
              <a:t>Teléfonos móviles y tarjetas SIM.</a:t>
            </a:r>
          </a:p>
          <a:p>
            <a:pPr algn="just"/>
            <a:r>
              <a:rPr lang="es-MX" sz="2400" dirty="0"/>
              <a:t>Consolas de videojuegos y videojuegos.</a:t>
            </a:r>
            <a:endParaRPr lang="es-419" sz="2400" dirty="0"/>
          </a:p>
        </p:txBody>
      </p:sp>
    </p:spTree>
    <p:extLst>
      <p:ext uri="{BB962C8B-B14F-4D97-AF65-F5344CB8AC3E}">
        <p14:creationId xmlns:p14="http://schemas.microsoft.com/office/powerpoint/2010/main" val="10636118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388771-833E-42EA-9DED-809AADA60ABD}"/>
              </a:ext>
            </a:extLst>
          </p:cNvPr>
          <p:cNvSpPr>
            <a:spLocks noGrp="1"/>
          </p:cNvSpPr>
          <p:nvPr>
            <p:ph idx="1"/>
          </p:nvPr>
        </p:nvSpPr>
        <p:spPr>
          <a:xfrm>
            <a:off x="1039528" y="596766"/>
            <a:ext cx="10465084" cy="6261234"/>
          </a:xfrm>
        </p:spPr>
        <p:txBody>
          <a:bodyPr>
            <a:normAutofit/>
          </a:bodyPr>
          <a:lstStyle/>
          <a:p>
            <a:pPr algn="just"/>
            <a:r>
              <a:rPr lang="es-MX" sz="4000" b="1" u="sng" dirty="0">
                <a:solidFill>
                  <a:schemeClr val="accent1"/>
                </a:solidFill>
              </a:rPr>
              <a:t>4. Bienes sustitutos o complementarios: </a:t>
            </a:r>
            <a:r>
              <a:rPr lang="es-MX" sz="4000" dirty="0"/>
              <a:t>Son bienes que pueden satisfacer una misma necesidad o función, por lo que su consumo puede ser intercambiable. Algunos ejemplos son:</a:t>
            </a:r>
          </a:p>
          <a:p>
            <a:pPr algn="just"/>
            <a:r>
              <a:rPr lang="es-MX" sz="4000" dirty="0"/>
              <a:t>Mantequilla y margarina.</a:t>
            </a:r>
          </a:p>
          <a:p>
            <a:pPr algn="just"/>
            <a:r>
              <a:rPr lang="es-MX" sz="4000" dirty="0"/>
              <a:t>Automóviles de diferentes marcas y modelos.</a:t>
            </a:r>
          </a:p>
          <a:p>
            <a:pPr algn="just"/>
            <a:r>
              <a:rPr lang="es-MX" sz="4000" dirty="0"/>
              <a:t>Café y té.</a:t>
            </a:r>
          </a:p>
        </p:txBody>
      </p:sp>
    </p:spTree>
    <p:extLst>
      <p:ext uri="{BB962C8B-B14F-4D97-AF65-F5344CB8AC3E}">
        <p14:creationId xmlns:p14="http://schemas.microsoft.com/office/powerpoint/2010/main" val="2367272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C84D6-17CA-420F-89FB-89BE460123FC}"/>
              </a:ext>
            </a:extLst>
          </p:cNvPr>
          <p:cNvSpPr>
            <a:spLocks noGrp="1"/>
          </p:cNvSpPr>
          <p:nvPr>
            <p:ph type="title"/>
          </p:nvPr>
        </p:nvSpPr>
        <p:spPr/>
        <p:txBody>
          <a:bodyPr/>
          <a:lstStyle/>
          <a:p>
            <a:pPr algn="ctr"/>
            <a:r>
              <a:rPr lang="es-MX" dirty="0">
                <a:solidFill>
                  <a:schemeClr val="accent1"/>
                </a:solidFill>
              </a:rPr>
              <a:t>BIENES SEGÚN SU GRADO DE TRANSFORMACIÓN</a:t>
            </a:r>
            <a:endParaRPr lang="es-419" dirty="0"/>
          </a:p>
        </p:txBody>
      </p:sp>
      <p:sp>
        <p:nvSpPr>
          <p:cNvPr id="3" name="Marcador de contenido 2">
            <a:extLst>
              <a:ext uri="{FF2B5EF4-FFF2-40B4-BE49-F238E27FC236}">
                <a16:creationId xmlns:a16="http://schemas.microsoft.com/office/drawing/2014/main" id="{77F94C53-E181-4107-8F2F-79A5CF4947A1}"/>
              </a:ext>
            </a:extLst>
          </p:cNvPr>
          <p:cNvSpPr>
            <a:spLocks noGrp="1"/>
          </p:cNvSpPr>
          <p:nvPr>
            <p:ph idx="1"/>
          </p:nvPr>
        </p:nvSpPr>
        <p:spPr>
          <a:xfrm>
            <a:off x="596765" y="2136807"/>
            <a:ext cx="11309685" cy="4466123"/>
          </a:xfrm>
        </p:spPr>
        <p:txBody>
          <a:bodyPr>
            <a:normAutofit/>
          </a:bodyPr>
          <a:lstStyle/>
          <a:p>
            <a:pPr marL="0" indent="0" algn="just">
              <a:buNone/>
            </a:pPr>
            <a:r>
              <a:rPr lang="es-MX" sz="2400" b="1" u="sng" dirty="0">
                <a:solidFill>
                  <a:schemeClr val="accent1"/>
                </a:solidFill>
              </a:rPr>
              <a:t>1. Bienes primarios: </a:t>
            </a:r>
            <a:r>
              <a:rPr lang="es-MX" sz="2400" dirty="0"/>
              <a:t>Son aquellos bienes que se obtienen directamente de la naturaleza o de procesos básicos de extracción y no han experimentado una transformación significativa. Estos bienes se caracterizan por ser productos naturales o materias primas. Algunos ejemplos son:</a:t>
            </a:r>
          </a:p>
          <a:p>
            <a:pPr algn="just"/>
            <a:endParaRPr lang="es-MX" sz="2400" dirty="0"/>
          </a:p>
          <a:p>
            <a:pPr algn="just"/>
            <a:r>
              <a:rPr lang="es-MX" sz="2400" dirty="0"/>
              <a:t>Agricultura: Frutas, verduras, cereales, ganado, pescado, etc.</a:t>
            </a:r>
          </a:p>
          <a:p>
            <a:pPr algn="just"/>
            <a:r>
              <a:rPr lang="es-MX" sz="2400" dirty="0"/>
              <a:t>Minería: Minerales como el hierro, el cobre, el oro, etc.</a:t>
            </a:r>
          </a:p>
          <a:p>
            <a:pPr algn="just"/>
            <a:r>
              <a:rPr lang="es-MX" sz="2400" dirty="0"/>
              <a:t>Silvicultura: Madera en su estado natural, productos forestales, etc.</a:t>
            </a:r>
            <a:endParaRPr lang="es-419" sz="2400" dirty="0"/>
          </a:p>
        </p:txBody>
      </p:sp>
    </p:spTree>
    <p:extLst>
      <p:ext uri="{BB962C8B-B14F-4D97-AF65-F5344CB8AC3E}">
        <p14:creationId xmlns:p14="http://schemas.microsoft.com/office/powerpoint/2010/main" val="182493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889E9C6-1627-4DB6-858C-DD67886B4B55}"/>
              </a:ext>
            </a:extLst>
          </p:cNvPr>
          <p:cNvSpPr>
            <a:spLocks noGrp="1"/>
          </p:cNvSpPr>
          <p:nvPr>
            <p:ph idx="1"/>
          </p:nvPr>
        </p:nvSpPr>
        <p:spPr>
          <a:xfrm>
            <a:off x="192505" y="539015"/>
            <a:ext cx="11999495" cy="6073541"/>
          </a:xfrm>
        </p:spPr>
        <p:txBody>
          <a:bodyPr>
            <a:normAutofit/>
          </a:bodyPr>
          <a:lstStyle/>
          <a:p>
            <a:pPr algn="just"/>
            <a:r>
              <a:rPr lang="es-MX" sz="2800" u="sng" dirty="0">
                <a:solidFill>
                  <a:srgbClr val="FF0000"/>
                </a:solidFill>
              </a:rPr>
              <a:t>Necesidades primarias</a:t>
            </a:r>
            <a:r>
              <a:rPr lang="es-MX" sz="2800" dirty="0"/>
              <a:t>: son aquellas que es imprescindible satisfacer para sobrevivir, y son comunes a todo ser humano, como alimentarse, vestirse y tener una vivienda, contar con servicios básicos. </a:t>
            </a:r>
          </a:p>
          <a:p>
            <a:pPr algn="just"/>
            <a:endParaRPr lang="es-MX" sz="2800" dirty="0"/>
          </a:p>
          <a:p>
            <a:pPr algn="just"/>
            <a:endParaRPr lang="es-MX" sz="2800" dirty="0"/>
          </a:p>
          <a:p>
            <a:pPr marL="0" indent="0" algn="just">
              <a:buNone/>
            </a:pPr>
            <a:endParaRPr lang="es-MX" sz="2800" dirty="0"/>
          </a:p>
          <a:p>
            <a:pPr algn="just"/>
            <a:r>
              <a:rPr lang="es-MX" sz="2800" u="sng" dirty="0">
                <a:solidFill>
                  <a:srgbClr val="FF0000"/>
                </a:solidFill>
              </a:rPr>
              <a:t>Necesidades secundarias</a:t>
            </a:r>
            <a:r>
              <a:rPr lang="es-MX" sz="2800" dirty="0"/>
              <a:t>: son aquellas que no son imprescindibles para la supervivencia pero que su satisfacción mejora el bienestar de las personas, son esencialmente culturales, es decir, dependen del momento histórico, la zona geográfica, la clase social, el sistema económico, etc.</a:t>
            </a:r>
          </a:p>
          <a:p>
            <a:endParaRPr lang="es-419" dirty="0"/>
          </a:p>
        </p:txBody>
      </p:sp>
      <p:pic>
        <p:nvPicPr>
          <p:cNvPr id="4" name="Imagen 3">
            <a:extLst>
              <a:ext uri="{FF2B5EF4-FFF2-40B4-BE49-F238E27FC236}">
                <a16:creationId xmlns:a16="http://schemas.microsoft.com/office/drawing/2014/main" id="{9734238B-844F-4D66-9115-4D1AE2FE67E8}"/>
              </a:ext>
            </a:extLst>
          </p:cNvPr>
          <p:cNvPicPr>
            <a:picLocks noChangeAspect="1"/>
          </p:cNvPicPr>
          <p:nvPr/>
        </p:nvPicPr>
        <p:blipFill>
          <a:blip r:embed="rId2"/>
          <a:stretch>
            <a:fillRect/>
          </a:stretch>
        </p:blipFill>
        <p:spPr>
          <a:xfrm>
            <a:off x="6521517" y="1943149"/>
            <a:ext cx="2209800" cy="2066925"/>
          </a:xfrm>
          <a:prstGeom prst="rect">
            <a:avLst/>
          </a:prstGeom>
        </p:spPr>
      </p:pic>
    </p:spTree>
    <p:extLst>
      <p:ext uri="{BB962C8B-B14F-4D97-AF65-F5344CB8AC3E}">
        <p14:creationId xmlns:p14="http://schemas.microsoft.com/office/powerpoint/2010/main" val="35300570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AF3765-00C4-497C-A93C-5767A23612E7}"/>
              </a:ext>
            </a:extLst>
          </p:cNvPr>
          <p:cNvSpPr>
            <a:spLocks noGrp="1"/>
          </p:cNvSpPr>
          <p:nvPr>
            <p:ph idx="1"/>
          </p:nvPr>
        </p:nvSpPr>
        <p:spPr>
          <a:xfrm>
            <a:off x="1270535" y="625641"/>
            <a:ext cx="10462661" cy="5871411"/>
          </a:xfrm>
        </p:spPr>
        <p:txBody>
          <a:bodyPr>
            <a:normAutofit/>
          </a:bodyPr>
          <a:lstStyle/>
          <a:p>
            <a:pPr marL="0" indent="0" algn="just">
              <a:buNone/>
            </a:pPr>
            <a:r>
              <a:rPr lang="es-MX" sz="2800" b="1" u="sng" dirty="0">
                <a:solidFill>
                  <a:schemeClr val="accent1"/>
                </a:solidFill>
              </a:rPr>
              <a:t>2. Bienes secundarios</a:t>
            </a:r>
            <a:r>
              <a:rPr lang="es-MX" sz="2800" dirty="0"/>
              <a:t>: Son aquellos bienes que han sido sometidos a un proceso de transformación o manufactura para convertirse en productos más elaborados a partir de las materias primas. Estos bienes suelen ser el resultado de la combinación de varios insumos y la aplicación de técnicas industriales. Algunos ejemplos son:</a:t>
            </a:r>
          </a:p>
          <a:p>
            <a:pPr algn="just"/>
            <a:endParaRPr lang="es-MX" sz="2800" dirty="0"/>
          </a:p>
          <a:p>
            <a:pPr algn="just"/>
            <a:r>
              <a:rPr lang="es-MX" sz="2800" dirty="0"/>
              <a:t>Productos manufacturados: Automóviles, electrodomésticos, textiles, juguetes, etc.</a:t>
            </a:r>
          </a:p>
          <a:p>
            <a:pPr algn="just"/>
            <a:r>
              <a:rPr lang="es-MX" sz="2800" dirty="0"/>
              <a:t>Productos alimenticios procesados: Pan, yogurt, galletas, conservas, etc.</a:t>
            </a:r>
          </a:p>
          <a:p>
            <a:pPr algn="just"/>
            <a:r>
              <a:rPr lang="es-MX" sz="2800" dirty="0"/>
              <a:t>Productos metálicos: Herramientas, estructuras de acero, etc.</a:t>
            </a:r>
            <a:endParaRPr lang="es-419" sz="2800" dirty="0"/>
          </a:p>
        </p:txBody>
      </p:sp>
    </p:spTree>
    <p:extLst>
      <p:ext uri="{BB962C8B-B14F-4D97-AF65-F5344CB8AC3E}">
        <p14:creationId xmlns:p14="http://schemas.microsoft.com/office/powerpoint/2010/main" val="40199072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C2FCDE-6C01-4F78-B7EA-3E90F0A01A2B}"/>
              </a:ext>
            </a:extLst>
          </p:cNvPr>
          <p:cNvSpPr>
            <a:spLocks noGrp="1"/>
          </p:cNvSpPr>
          <p:nvPr>
            <p:ph idx="1"/>
          </p:nvPr>
        </p:nvSpPr>
        <p:spPr>
          <a:xfrm>
            <a:off x="1241659" y="616017"/>
            <a:ext cx="10262953" cy="6015789"/>
          </a:xfrm>
        </p:spPr>
        <p:txBody>
          <a:bodyPr>
            <a:normAutofit/>
          </a:bodyPr>
          <a:lstStyle/>
          <a:p>
            <a:pPr marL="0" indent="0" algn="just">
              <a:buNone/>
            </a:pPr>
            <a:r>
              <a:rPr lang="es-MX" sz="2600" b="1" dirty="0">
                <a:solidFill>
                  <a:schemeClr val="accent1"/>
                </a:solidFill>
              </a:rPr>
              <a:t>3. Bienes terciarios: </a:t>
            </a:r>
            <a:r>
              <a:rPr lang="es-MX" sz="2600" dirty="0"/>
              <a:t>También conocidos como bienes y servicios finales, son aquellos bienes que están listos para ser consumidos o utilizados directamente por los consumidores. Estos bienes no requieren una transformación adicional y representan el resultado final del proceso productivo. Algunos ejemplos son:</a:t>
            </a:r>
          </a:p>
          <a:p>
            <a:pPr algn="just"/>
            <a:endParaRPr lang="es-MX" sz="2600" dirty="0"/>
          </a:p>
          <a:p>
            <a:pPr algn="just"/>
            <a:r>
              <a:rPr lang="es-MX" sz="2600" dirty="0"/>
              <a:t>Servicios: Educación, salud, transporte, turismo, consultoría, etc.</a:t>
            </a:r>
          </a:p>
          <a:p>
            <a:pPr algn="just"/>
            <a:r>
              <a:rPr lang="es-MX" sz="2600" dirty="0"/>
              <a:t>Productos de consumo final: Ropa lista para usar, alimentos preparados, electrodomésticos ensamblados, etc.</a:t>
            </a:r>
          </a:p>
          <a:p>
            <a:pPr algn="just"/>
            <a:r>
              <a:rPr lang="es-MX" sz="2600" dirty="0"/>
              <a:t>Esta clasificación según el grado de transformación es relevante para comprender la cadena de producción y el valor agregado que se va generando en cada etapa del proceso económico. Los bienes primarios son la base de la producción, los bienes secundarios representan la transformación industrial y los bienes terciarios incluyen tanto los servicios como los productos finales listos para el consumo.</a:t>
            </a:r>
          </a:p>
          <a:p>
            <a:endParaRPr lang="es-MX" dirty="0"/>
          </a:p>
          <a:p>
            <a:endParaRPr lang="es-MX" dirty="0"/>
          </a:p>
          <a:p>
            <a:endParaRPr lang="es-MX" dirty="0"/>
          </a:p>
          <a:p>
            <a:endParaRPr lang="es-MX" dirty="0"/>
          </a:p>
          <a:p>
            <a:endParaRPr lang="es-419" dirty="0"/>
          </a:p>
        </p:txBody>
      </p:sp>
    </p:spTree>
    <p:extLst>
      <p:ext uri="{BB962C8B-B14F-4D97-AF65-F5344CB8AC3E}">
        <p14:creationId xmlns:p14="http://schemas.microsoft.com/office/powerpoint/2010/main" val="3123781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9D326-DA4D-4C41-80AD-1B566E117CE2}"/>
              </a:ext>
            </a:extLst>
          </p:cNvPr>
          <p:cNvSpPr>
            <a:spLocks noGrp="1"/>
          </p:cNvSpPr>
          <p:nvPr>
            <p:ph type="title"/>
          </p:nvPr>
        </p:nvSpPr>
        <p:spPr>
          <a:xfrm>
            <a:off x="1409018" y="0"/>
            <a:ext cx="8911687" cy="1280890"/>
          </a:xfrm>
        </p:spPr>
        <p:txBody>
          <a:bodyPr>
            <a:normAutofit fontScale="90000"/>
          </a:bodyPr>
          <a:lstStyle/>
          <a:p>
            <a:pPr algn="ctr"/>
            <a:r>
              <a:rPr lang="es-MX" dirty="0">
                <a:solidFill>
                  <a:schemeClr val="accent1"/>
                </a:solidFill>
              </a:rPr>
              <a:t>BIENES SEGÚN SU FACILIDAD DE ACCESO</a:t>
            </a:r>
            <a:endParaRPr lang="es-419" dirty="0"/>
          </a:p>
        </p:txBody>
      </p:sp>
      <p:sp>
        <p:nvSpPr>
          <p:cNvPr id="3" name="Marcador de contenido 2">
            <a:extLst>
              <a:ext uri="{FF2B5EF4-FFF2-40B4-BE49-F238E27FC236}">
                <a16:creationId xmlns:a16="http://schemas.microsoft.com/office/drawing/2014/main" id="{A354D03A-54F5-455A-BBC5-04C96EE3F1B9}"/>
              </a:ext>
            </a:extLst>
          </p:cNvPr>
          <p:cNvSpPr>
            <a:spLocks noGrp="1"/>
          </p:cNvSpPr>
          <p:nvPr>
            <p:ph idx="1"/>
          </p:nvPr>
        </p:nvSpPr>
        <p:spPr>
          <a:xfrm>
            <a:off x="596766" y="1491915"/>
            <a:ext cx="11425188" cy="5265019"/>
          </a:xfrm>
        </p:spPr>
        <p:txBody>
          <a:bodyPr>
            <a:normAutofit/>
          </a:bodyPr>
          <a:lstStyle/>
          <a:p>
            <a:pPr marL="0" indent="0">
              <a:buNone/>
            </a:pPr>
            <a:r>
              <a:rPr lang="es-MX" sz="2800" b="1" dirty="0">
                <a:solidFill>
                  <a:schemeClr val="accent1"/>
                </a:solidFill>
              </a:rPr>
              <a:t>1. </a:t>
            </a:r>
            <a:r>
              <a:rPr lang="es-MX" sz="2800" b="1" u="sng" dirty="0">
                <a:solidFill>
                  <a:schemeClr val="accent1"/>
                </a:solidFill>
              </a:rPr>
              <a:t>Bienes privados: </a:t>
            </a:r>
            <a:r>
              <a:rPr lang="es-MX" sz="2800" dirty="0"/>
              <a:t>Son bienes que pertenecen a individuos, empresas o entidades privadas y cuyo acceso está restringido a quienes los poseen o quienes pagan por su uso. Estos bienes se caracterizan por la rivalidad en el consumo, lo que significa que el consumo de un individuo reduce la cantidad disponible para otros. Además, se puede excluir a personas no autorizadas de su uso. Algunos ejemplos son:</a:t>
            </a:r>
          </a:p>
          <a:p>
            <a:endParaRPr lang="es-MX" sz="2800" dirty="0"/>
          </a:p>
          <a:p>
            <a:r>
              <a:rPr lang="es-MX" sz="2800" dirty="0"/>
              <a:t>Casas y propiedades privadas.</a:t>
            </a:r>
          </a:p>
          <a:p>
            <a:r>
              <a:rPr lang="es-MX" sz="2800" dirty="0"/>
              <a:t>Automóviles de propiedad privada.</a:t>
            </a:r>
          </a:p>
          <a:p>
            <a:r>
              <a:rPr lang="es-MX" sz="2800" dirty="0"/>
              <a:t>Ropa y objetos personales.</a:t>
            </a:r>
            <a:endParaRPr lang="es-419" sz="2800" dirty="0"/>
          </a:p>
        </p:txBody>
      </p:sp>
    </p:spTree>
    <p:extLst>
      <p:ext uri="{BB962C8B-B14F-4D97-AF65-F5344CB8AC3E}">
        <p14:creationId xmlns:p14="http://schemas.microsoft.com/office/powerpoint/2010/main" val="341783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1EE36D6-0358-4949-8DB7-68BE6A55AA91}"/>
              </a:ext>
            </a:extLst>
          </p:cNvPr>
          <p:cNvSpPr>
            <a:spLocks noGrp="1"/>
          </p:cNvSpPr>
          <p:nvPr>
            <p:ph idx="1"/>
          </p:nvPr>
        </p:nvSpPr>
        <p:spPr>
          <a:xfrm>
            <a:off x="1068404" y="490887"/>
            <a:ext cx="10436208" cy="6025415"/>
          </a:xfrm>
        </p:spPr>
        <p:txBody>
          <a:bodyPr>
            <a:normAutofit/>
          </a:bodyPr>
          <a:lstStyle/>
          <a:p>
            <a:pPr marL="0" indent="0" algn="just">
              <a:buNone/>
            </a:pPr>
            <a:r>
              <a:rPr lang="es-MX" sz="3200" b="1" u="sng" dirty="0">
                <a:solidFill>
                  <a:schemeClr val="accent1"/>
                </a:solidFill>
              </a:rPr>
              <a:t>2. Bienes públicos: </a:t>
            </a:r>
            <a:r>
              <a:rPr lang="es-MX" sz="3200" dirty="0"/>
              <a:t>Son bienes que son propiedad del Estado o de entidades públicas y están disponibles para el uso y beneficio de toda la sociedad. Algunos ejemplos son:</a:t>
            </a:r>
          </a:p>
          <a:p>
            <a:endParaRPr lang="es-MX" sz="3200" dirty="0"/>
          </a:p>
          <a:p>
            <a:r>
              <a:rPr lang="es-MX" sz="3200" dirty="0"/>
              <a:t>Parques públicos.</a:t>
            </a:r>
          </a:p>
          <a:p>
            <a:r>
              <a:rPr lang="es-MX" sz="3200" dirty="0"/>
              <a:t>Iluminación pública.</a:t>
            </a:r>
          </a:p>
          <a:p>
            <a:r>
              <a:rPr lang="es-MX" sz="3200" dirty="0"/>
              <a:t>Defensa y seguridad nacional.</a:t>
            </a:r>
            <a:endParaRPr lang="es-419" sz="3200" dirty="0"/>
          </a:p>
        </p:txBody>
      </p:sp>
    </p:spTree>
    <p:extLst>
      <p:ext uri="{BB962C8B-B14F-4D97-AF65-F5344CB8AC3E}">
        <p14:creationId xmlns:p14="http://schemas.microsoft.com/office/powerpoint/2010/main" val="25157544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008400-6A0E-4DE9-89D2-12E115582EF1}"/>
              </a:ext>
            </a:extLst>
          </p:cNvPr>
          <p:cNvSpPr>
            <a:spLocks noGrp="1"/>
          </p:cNvSpPr>
          <p:nvPr>
            <p:ph idx="1"/>
          </p:nvPr>
        </p:nvSpPr>
        <p:spPr>
          <a:xfrm>
            <a:off x="1376413" y="654517"/>
            <a:ext cx="10414534" cy="5582653"/>
          </a:xfrm>
        </p:spPr>
        <p:txBody>
          <a:bodyPr>
            <a:normAutofit/>
          </a:bodyPr>
          <a:lstStyle/>
          <a:p>
            <a:pPr marL="0" indent="0" algn="just">
              <a:buNone/>
            </a:pPr>
            <a:r>
              <a:rPr lang="es-MX" sz="2800" b="1" u="sng" dirty="0">
                <a:solidFill>
                  <a:schemeClr val="accent1"/>
                </a:solidFill>
              </a:rPr>
              <a:t>3. Bienes de acceso común (bienes comunes): </a:t>
            </a:r>
            <a:r>
              <a:rPr lang="es-MX" sz="2800" dirty="0"/>
              <a:t>Son bienes que son propiedad de nadie en particular, pero están disponibles para el uso de cualquier individuo. Estos bienes también se conocen como bienes de propiedad común o recursos compartidos. Sin embargo, a diferencia de los bienes públicos, los bienes comunes pueden sufrir el problema de la rivalidad en el consumo si se explotan de manera excesiva, lo que puede llevar a su sobreexplotación o agotamiento. Algunos ejemplos son:</a:t>
            </a:r>
          </a:p>
          <a:p>
            <a:pPr algn="just"/>
            <a:endParaRPr lang="es-MX" sz="2800" dirty="0"/>
          </a:p>
          <a:p>
            <a:pPr algn="just"/>
            <a:r>
              <a:rPr lang="es-MX" sz="2800" dirty="0"/>
              <a:t>Aguas no reguladas o recursos pesqueros sin control.</a:t>
            </a:r>
          </a:p>
          <a:p>
            <a:pPr algn="just"/>
            <a:r>
              <a:rPr lang="es-MX" sz="2800" dirty="0"/>
              <a:t>Pastizales de acceso libre.</a:t>
            </a:r>
          </a:p>
          <a:p>
            <a:pPr algn="just"/>
            <a:r>
              <a:rPr lang="es-MX" sz="2800" dirty="0"/>
              <a:t>Espacios naturales y ecosistemas no protegidos.</a:t>
            </a:r>
            <a:endParaRPr lang="es-419" sz="2800" dirty="0"/>
          </a:p>
        </p:txBody>
      </p:sp>
    </p:spTree>
    <p:extLst>
      <p:ext uri="{BB962C8B-B14F-4D97-AF65-F5344CB8AC3E}">
        <p14:creationId xmlns:p14="http://schemas.microsoft.com/office/powerpoint/2010/main" val="5796166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50681-9FDC-4F19-94B0-3C85A962B307}"/>
              </a:ext>
            </a:extLst>
          </p:cNvPr>
          <p:cNvSpPr>
            <a:spLocks noGrp="1"/>
          </p:cNvSpPr>
          <p:nvPr>
            <p:ph type="title"/>
          </p:nvPr>
        </p:nvSpPr>
        <p:spPr>
          <a:xfrm>
            <a:off x="1871030" y="142846"/>
            <a:ext cx="8911687" cy="1280890"/>
          </a:xfrm>
        </p:spPr>
        <p:txBody>
          <a:bodyPr>
            <a:normAutofit fontScale="90000"/>
          </a:bodyPr>
          <a:lstStyle/>
          <a:p>
            <a:r>
              <a:rPr lang="es-MX" dirty="0">
                <a:solidFill>
                  <a:schemeClr val="accent1"/>
                </a:solidFill>
              </a:rPr>
              <a:t>TIPOS DE BIENES SEGÚN MICROECONOMÍA</a:t>
            </a:r>
            <a:br>
              <a:rPr lang="es-MX" dirty="0"/>
            </a:br>
            <a:endParaRPr lang="es-419" dirty="0"/>
          </a:p>
        </p:txBody>
      </p:sp>
      <p:sp>
        <p:nvSpPr>
          <p:cNvPr id="3" name="Marcador de contenido 2">
            <a:extLst>
              <a:ext uri="{FF2B5EF4-FFF2-40B4-BE49-F238E27FC236}">
                <a16:creationId xmlns:a16="http://schemas.microsoft.com/office/drawing/2014/main" id="{0AE6BE6C-3443-41C7-B944-5F4034F71723}"/>
              </a:ext>
            </a:extLst>
          </p:cNvPr>
          <p:cNvSpPr>
            <a:spLocks noGrp="1"/>
          </p:cNvSpPr>
          <p:nvPr>
            <p:ph idx="1"/>
          </p:nvPr>
        </p:nvSpPr>
        <p:spPr>
          <a:xfrm>
            <a:off x="731520" y="1597794"/>
            <a:ext cx="10773092" cy="4313428"/>
          </a:xfrm>
        </p:spPr>
        <p:txBody>
          <a:bodyPr>
            <a:normAutofit/>
          </a:bodyPr>
          <a:lstStyle/>
          <a:p>
            <a:pPr algn="just"/>
            <a:r>
              <a:rPr lang="es-MX" sz="4000" dirty="0"/>
              <a:t>En microeconomía, los bienes se clasifican en diferentes categorías según diversas características y comportamientos económicos. Aquí están algunos tipos comunes de bienes según la microeconomía:</a:t>
            </a:r>
            <a:endParaRPr lang="es-419" sz="4000" dirty="0"/>
          </a:p>
        </p:txBody>
      </p:sp>
    </p:spTree>
    <p:extLst>
      <p:ext uri="{BB962C8B-B14F-4D97-AF65-F5344CB8AC3E}">
        <p14:creationId xmlns:p14="http://schemas.microsoft.com/office/powerpoint/2010/main" val="1404567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E12FE9-1274-46BC-B76F-C244DCD97BD7}"/>
              </a:ext>
            </a:extLst>
          </p:cNvPr>
          <p:cNvSpPr>
            <a:spLocks noGrp="1"/>
          </p:cNvSpPr>
          <p:nvPr>
            <p:ph idx="1"/>
          </p:nvPr>
        </p:nvSpPr>
        <p:spPr>
          <a:xfrm>
            <a:off x="500515" y="308008"/>
            <a:ext cx="11502188" cy="6208295"/>
          </a:xfrm>
        </p:spPr>
        <p:txBody>
          <a:bodyPr>
            <a:normAutofit/>
          </a:bodyPr>
          <a:lstStyle/>
          <a:p>
            <a:pPr marL="0" indent="0" algn="just">
              <a:buNone/>
            </a:pPr>
            <a:r>
              <a:rPr lang="es-MX" sz="3200" b="1" u="sng" dirty="0">
                <a:solidFill>
                  <a:schemeClr val="accent1"/>
                </a:solidFill>
              </a:rPr>
              <a:t>1. Bienes según la rivalidad en el consumo:</a:t>
            </a:r>
          </a:p>
          <a:p>
            <a:pPr algn="just"/>
            <a:endParaRPr lang="es-MX" sz="3200" dirty="0"/>
          </a:p>
          <a:p>
            <a:pPr algn="just"/>
            <a:r>
              <a:rPr lang="es-MX" sz="3200" b="1" dirty="0"/>
              <a:t>Bienes rivales: </a:t>
            </a:r>
            <a:r>
              <a:rPr lang="es-MX" sz="3200" dirty="0"/>
              <a:t>Son bienes en los que el consumo de una persona reduce la cantidad disponible para que otros lo consuman. Por ejemplo, si una persona come una manzana, esa manzana ya no estará disponible para que otra persona la consuma.</a:t>
            </a:r>
          </a:p>
          <a:p>
            <a:pPr algn="just"/>
            <a:r>
              <a:rPr lang="es-MX" sz="3200" b="1" dirty="0"/>
              <a:t>Bienes no rivales</a:t>
            </a:r>
            <a:r>
              <a:rPr lang="es-MX" sz="3200" dirty="0"/>
              <a:t>: Son bienes en los que el consumo de una persona no afecta la cantidad disponible para que otros lo consuman. Por ejemplo, cuando una persona disfruta de la vista de un fuego artificial, esto no afecta la posibilidad de que otras personas también lo hagan.</a:t>
            </a:r>
            <a:endParaRPr lang="es-419" sz="3200" dirty="0"/>
          </a:p>
        </p:txBody>
      </p:sp>
    </p:spTree>
    <p:extLst>
      <p:ext uri="{BB962C8B-B14F-4D97-AF65-F5344CB8AC3E}">
        <p14:creationId xmlns:p14="http://schemas.microsoft.com/office/powerpoint/2010/main" val="3829580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C4801D-5CB6-4806-A6B7-5BA0BA5711CF}"/>
              </a:ext>
            </a:extLst>
          </p:cNvPr>
          <p:cNvSpPr>
            <a:spLocks noGrp="1"/>
          </p:cNvSpPr>
          <p:nvPr>
            <p:ph idx="1"/>
          </p:nvPr>
        </p:nvSpPr>
        <p:spPr>
          <a:xfrm>
            <a:off x="837399" y="413886"/>
            <a:ext cx="10895798" cy="6015790"/>
          </a:xfrm>
        </p:spPr>
        <p:txBody>
          <a:bodyPr>
            <a:normAutofit/>
          </a:bodyPr>
          <a:lstStyle/>
          <a:p>
            <a:pPr marL="0" indent="0" algn="just">
              <a:buNone/>
            </a:pPr>
            <a:r>
              <a:rPr lang="es-MX" sz="3200" b="1" u="sng" dirty="0">
                <a:solidFill>
                  <a:schemeClr val="accent1"/>
                </a:solidFill>
              </a:rPr>
              <a:t>2. Bienes según la exclusividad en el acceso:</a:t>
            </a:r>
          </a:p>
          <a:p>
            <a:pPr algn="just"/>
            <a:endParaRPr lang="es-MX" sz="3200" dirty="0"/>
          </a:p>
          <a:p>
            <a:pPr algn="just"/>
            <a:r>
              <a:rPr lang="es-MX" sz="3200" b="1" dirty="0"/>
              <a:t>Bienes privados: </a:t>
            </a:r>
            <a:r>
              <a:rPr lang="es-MX" sz="3200" dirty="0"/>
              <a:t>Son bienes que se pueden poseer y cuyo acceso puede ser excluido a otras personas. La propiedad privada es un ejemplo común de bienes privados.</a:t>
            </a:r>
          </a:p>
          <a:p>
            <a:pPr algn="just"/>
            <a:r>
              <a:rPr lang="es-MX" sz="3200" b="1" dirty="0"/>
              <a:t>Bienes públicos: </a:t>
            </a:r>
            <a:r>
              <a:rPr lang="es-MX" sz="3200" dirty="0"/>
              <a:t>Son bienes que son de propiedad común y cuyo acceso no puede ser excluido a nadie. Parques públicos y servicios de defensa nacional son ejemplos de bienes públicos.</a:t>
            </a:r>
            <a:endParaRPr lang="es-419" sz="3200" dirty="0"/>
          </a:p>
        </p:txBody>
      </p:sp>
    </p:spTree>
    <p:extLst>
      <p:ext uri="{BB962C8B-B14F-4D97-AF65-F5344CB8AC3E}">
        <p14:creationId xmlns:p14="http://schemas.microsoft.com/office/powerpoint/2010/main" val="2304789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A3DDED3-589B-4E85-80BC-F146BE87AD5A}"/>
              </a:ext>
            </a:extLst>
          </p:cNvPr>
          <p:cNvSpPr>
            <a:spLocks noGrp="1"/>
          </p:cNvSpPr>
          <p:nvPr>
            <p:ph idx="1"/>
          </p:nvPr>
        </p:nvSpPr>
        <p:spPr>
          <a:xfrm>
            <a:off x="760396" y="385011"/>
            <a:ext cx="10744216" cy="5526211"/>
          </a:xfrm>
        </p:spPr>
        <p:txBody>
          <a:bodyPr>
            <a:normAutofit/>
          </a:bodyPr>
          <a:lstStyle/>
          <a:p>
            <a:pPr marL="0" indent="0" algn="just">
              <a:buNone/>
            </a:pPr>
            <a:r>
              <a:rPr lang="es-MX" b="1" u="sng" dirty="0">
                <a:solidFill>
                  <a:schemeClr val="accent1"/>
                </a:solidFill>
              </a:rPr>
              <a:t>3</a:t>
            </a:r>
            <a:r>
              <a:rPr lang="es-MX" sz="2800" b="1" u="sng" dirty="0">
                <a:solidFill>
                  <a:schemeClr val="accent1"/>
                </a:solidFill>
              </a:rPr>
              <a:t>. Bienes según la necesidad de consumo:</a:t>
            </a:r>
          </a:p>
          <a:p>
            <a:pPr algn="just"/>
            <a:endParaRPr lang="es-MX" sz="2800" dirty="0"/>
          </a:p>
          <a:p>
            <a:pPr algn="just"/>
            <a:r>
              <a:rPr lang="es-MX" sz="2800" b="1" dirty="0"/>
              <a:t>Bienes de consumo: </a:t>
            </a:r>
            <a:r>
              <a:rPr lang="es-MX" sz="2800" dirty="0"/>
              <a:t>Son bienes que se utilizan para satisfacer directamente las necesidades humanas y se destinan al consumo final. Los alimentos, la ropa, los libros y los electrodomésticos son ejemplos de bienes de consumo.</a:t>
            </a:r>
          </a:p>
          <a:p>
            <a:pPr algn="just"/>
            <a:r>
              <a:rPr lang="es-MX" sz="2800" b="1" dirty="0"/>
              <a:t>Bienes de capital: </a:t>
            </a:r>
            <a:r>
              <a:rPr lang="es-MX" sz="2800" dirty="0"/>
              <a:t>Son bienes utilizados en la producción de otros bienes y servicios, en lugar de ser consumidos directamente. Maquinaria, equipos industriales y herramientas.</a:t>
            </a:r>
            <a:endParaRPr lang="es-419" sz="2800" dirty="0"/>
          </a:p>
        </p:txBody>
      </p:sp>
    </p:spTree>
    <p:extLst>
      <p:ext uri="{BB962C8B-B14F-4D97-AF65-F5344CB8AC3E}">
        <p14:creationId xmlns:p14="http://schemas.microsoft.com/office/powerpoint/2010/main" val="2195417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E94381B-F263-4F21-BFDB-F19C37EB3278}"/>
              </a:ext>
            </a:extLst>
          </p:cNvPr>
          <p:cNvSpPr>
            <a:spLocks noGrp="1"/>
          </p:cNvSpPr>
          <p:nvPr>
            <p:ph idx="1"/>
          </p:nvPr>
        </p:nvSpPr>
        <p:spPr>
          <a:xfrm>
            <a:off x="789272" y="1135781"/>
            <a:ext cx="10715340" cy="5380522"/>
          </a:xfrm>
        </p:spPr>
        <p:txBody>
          <a:bodyPr>
            <a:normAutofit/>
          </a:bodyPr>
          <a:lstStyle/>
          <a:p>
            <a:pPr marL="0" indent="0" algn="just">
              <a:buNone/>
            </a:pPr>
            <a:r>
              <a:rPr lang="es-MX" b="1" u="sng" dirty="0">
                <a:solidFill>
                  <a:schemeClr val="accent1"/>
                </a:solidFill>
              </a:rPr>
              <a:t>4</a:t>
            </a:r>
            <a:r>
              <a:rPr lang="es-MX" sz="2800" b="1" u="sng" dirty="0">
                <a:solidFill>
                  <a:schemeClr val="accent1"/>
                </a:solidFill>
              </a:rPr>
              <a:t>. Bienes según la preferencia del consumidor:</a:t>
            </a:r>
          </a:p>
          <a:p>
            <a:pPr algn="just"/>
            <a:endParaRPr lang="es-MX" sz="2800" dirty="0"/>
          </a:p>
          <a:p>
            <a:pPr algn="just"/>
            <a:r>
              <a:rPr lang="es-MX" sz="2800" b="1" dirty="0"/>
              <a:t>Bienes normales: </a:t>
            </a:r>
            <a:r>
              <a:rPr lang="es-MX" sz="2800" dirty="0"/>
              <a:t>Son bienes cuya demanda aumenta cuando los ingresos de los consumidores aumentan y disminuye cuando los ingresos disminuyen.</a:t>
            </a:r>
          </a:p>
          <a:p>
            <a:pPr algn="just"/>
            <a:r>
              <a:rPr lang="es-MX" sz="2800" b="1" dirty="0"/>
              <a:t>Bienes inferiores: </a:t>
            </a:r>
            <a:r>
              <a:rPr lang="es-MX" sz="2800" dirty="0"/>
              <a:t>Son bienes cuya demanda disminuye cuando los ingresos de los consumidores aumentan y aumenta cuando los ingresos disminuyen.</a:t>
            </a:r>
          </a:p>
          <a:p>
            <a:pPr algn="just"/>
            <a:r>
              <a:rPr lang="es-MX" sz="2800" dirty="0"/>
              <a:t>Estas clasificaciones de bienes en microeconomía ayudan a entender cómo los consumidores toman decisiones de consumo y cómo se comporta la demanda en diferentes situaciones económicas.</a:t>
            </a:r>
            <a:endParaRPr lang="es-419" sz="2800" dirty="0"/>
          </a:p>
        </p:txBody>
      </p:sp>
    </p:spTree>
    <p:extLst>
      <p:ext uri="{BB962C8B-B14F-4D97-AF65-F5344CB8AC3E}">
        <p14:creationId xmlns:p14="http://schemas.microsoft.com/office/powerpoint/2010/main" val="177754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45D44-D9DE-4F21-9D37-6FDD7F5775CA}"/>
              </a:ext>
            </a:extLst>
          </p:cNvPr>
          <p:cNvSpPr>
            <a:spLocks noGrp="1"/>
          </p:cNvSpPr>
          <p:nvPr>
            <p:ph type="title"/>
          </p:nvPr>
        </p:nvSpPr>
        <p:spPr>
          <a:xfrm>
            <a:off x="3878983" y="593555"/>
            <a:ext cx="4668252" cy="1280890"/>
          </a:xfrm>
        </p:spPr>
        <p:txBody>
          <a:bodyPr/>
          <a:lstStyle/>
          <a:p>
            <a:pPr algn="ctr"/>
            <a:r>
              <a:rPr lang="es-419" sz="3600" dirty="0">
                <a:solidFill>
                  <a:srgbClr val="FF0000"/>
                </a:solidFill>
              </a:rPr>
              <a:t>NIVEL DE PRECIOS</a:t>
            </a:r>
            <a:br>
              <a:rPr lang="es-419" sz="3600" dirty="0"/>
            </a:br>
            <a:endParaRPr lang="es-419" dirty="0"/>
          </a:p>
        </p:txBody>
      </p:sp>
      <p:sp>
        <p:nvSpPr>
          <p:cNvPr id="3" name="Marcador de contenido 2">
            <a:extLst>
              <a:ext uri="{FF2B5EF4-FFF2-40B4-BE49-F238E27FC236}">
                <a16:creationId xmlns:a16="http://schemas.microsoft.com/office/drawing/2014/main" id="{5F6DAE8F-D08E-47AD-8F75-D4C66ECBB7E2}"/>
              </a:ext>
            </a:extLst>
          </p:cNvPr>
          <p:cNvSpPr>
            <a:spLocks noGrp="1"/>
          </p:cNvSpPr>
          <p:nvPr>
            <p:ph idx="1"/>
          </p:nvPr>
        </p:nvSpPr>
        <p:spPr>
          <a:xfrm>
            <a:off x="635267" y="1463040"/>
            <a:ext cx="11126805" cy="5149516"/>
          </a:xfrm>
        </p:spPr>
        <p:txBody>
          <a:bodyPr>
            <a:normAutofit/>
          </a:bodyPr>
          <a:lstStyle/>
          <a:p>
            <a:endParaRPr lang="es-MX" dirty="0"/>
          </a:p>
          <a:p>
            <a:pPr algn="just"/>
            <a:r>
              <a:rPr lang="es-MX" sz="2000" dirty="0"/>
              <a:t>El nivel de precios es una medida que sirve para representar de forma agregada todos los precios que existen en una economía, y  existe una multitud de precios y cada uno de ellos puede estar cambiando a una tasa diferente, e incluso puede haber precios que se eleven a la vez que otros se reducen.</a:t>
            </a:r>
          </a:p>
          <a:p>
            <a:pPr algn="just"/>
            <a:r>
              <a:rPr lang="es-MX" sz="2000" dirty="0"/>
              <a:t>Cuando el nivel de precios se eleva se está produciendo un encarecimiento generalizado de los productos de la economía y, por tanto, el poder adquisitivo de las rentas nominales como puede ser  los salarios se reduce. </a:t>
            </a:r>
          </a:p>
          <a:p>
            <a:pPr algn="just"/>
            <a:r>
              <a:rPr lang="es-MX" sz="2000" dirty="0"/>
              <a:t>Por ejemplo, una canasta familiar  en nuestro país cerró para el 2023 en$764,71, y el salario básico unificado cerró con $450, por lo tanto el nivel de precios de los productos no alcanza para satisfacer las necesidades de la comunidad en general, es decir hay escasez de dinero.</a:t>
            </a:r>
            <a:endParaRPr lang="es-419" sz="2000" dirty="0"/>
          </a:p>
        </p:txBody>
      </p:sp>
      <p:sp>
        <p:nvSpPr>
          <p:cNvPr id="4" name="Bocadillo: ovalado 3">
            <a:extLst>
              <a:ext uri="{FF2B5EF4-FFF2-40B4-BE49-F238E27FC236}">
                <a16:creationId xmlns:a16="http://schemas.microsoft.com/office/drawing/2014/main" id="{82B6427C-69C8-4487-AD43-17FCBFF0D89A}"/>
              </a:ext>
            </a:extLst>
          </p:cNvPr>
          <p:cNvSpPr/>
          <p:nvPr/>
        </p:nvSpPr>
        <p:spPr>
          <a:xfrm>
            <a:off x="635267" y="245444"/>
            <a:ext cx="3214837" cy="1280890"/>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n w="0"/>
                <a:solidFill>
                  <a:srgbClr val="FF0000"/>
                </a:solidFill>
                <a:effectLst>
                  <a:outerShdw blurRad="38100" dist="19050" dir="2700000" algn="tl" rotWithShape="0">
                    <a:schemeClr val="dk1">
                      <a:alpha val="40000"/>
                    </a:schemeClr>
                  </a:outerShdw>
                </a:effectLst>
              </a:rPr>
              <a:t>Inflación</a:t>
            </a:r>
          </a:p>
          <a:p>
            <a:pPr algn="ctr"/>
            <a:r>
              <a:rPr lang="es-MX" sz="1700" dirty="0">
                <a:ln w="0"/>
                <a:solidFill>
                  <a:schemeClr val="tx1"/>
                </a:solidFill>
                <a:effectLst>
                  <a:outerShdw blurRad="38100" dist="19050" dir="2700000" algn="tl" rotWithShape="0">
                    <a:schemeClr val="dk1">
                      <a:alpha val="40000"/>
                    </a:schemeClr>
                  </a:outerShdw>
                </a:effectLst>
              </a:rPr>
              <a:t>Es el aumento sostenido de los precios de bienes y servicios</a:t>
            </a:r>
            <a:endParaRPr lang="es-419" sz="1700" dirty="0">
              <a:ln w="0"/>
              <a:solidFill>
                <a:schemeClr val="tx1"/>
              </a:solidFill>
              <a:effectLst>
                <a:outerShdw blurRad="38100" dist="19050" dir="2700000" algn="tl" rotWithShape="0">
                  <a:schemeClr val="dk1">
                    <a:alpha val="40000"/>
                  </a:schemeClr>
                </a:outerShdw>
              </a:effectLst>
            </a:endParaRPr>
          </a:p>
        </p:txBody>
      </p:sp>
      <p:sp>
        <p:nvSpPr>
          <p:cNvPr id="5" name="Bocadillo: ovalado 4">
            <a:extLst>
              <a:ext uri="{FF2B5EF4-FFF2-40B4-BE49-F238E27FC236}">
                <a16:creationId xmlns:a16="http://schemas.microsoft.com/office/drawing/2014/main" id="{82872753-B643-4E4F-9DE2-D0DF78E6D4EB}"/>
              </a:ext>
            </a:extLst>
          </p:cNvPr>
          <p:cNvSpPr/>
          <p:nvPr/>
        </p:nvSpPr>
        <p:spPr>
          <a:xfrm>
            <a:off x="8691613" y="245443"/>
            <a:ext cx="3214837" cy="1515979"/>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n w="0"/>
                <a:solidFill>
                  <a:srgbClr val="FF0000"/>
                </a:solidFill>
                <a:effectLst>
                  <a:outerShdw blurRad="38100" dist="19050" dir="2700000" algn="tl" rotWithShape="0">
                    <a:schemeClr val="dk1">
                      <a:alpha val="40000"/>
                    </a:schemeClr>
                  </a:outerShdw>
                </a:effectLst>
              </a:rPr>
              <a:t>Deflación</a:t>
            </a:r>
          </a:p>
          <a:p>
            <a:pPr algn="ctr"/>
            <a:r>
              <a:rPr lang="es-MX" b="0" i="0" dirty="0">
                <a:solidFill>
                  <a:schemeClr val="tx1"/>
                </a:solidFill>
                <a:effectLst/>
                <a:latin typeface="Google Sans"/>
              </a:rPr>
              <a:t>Es la disminución sostenida de los precios.</a:t>
            </a:r>
            <a:endParaRPr lang="es-419" dirty="0">
              <a:ln w="0"/>
              <a:solidFill>
                <a:schemeClr val="tx1"/>
              </a:solidFill>
              <a:effectLst>
                <a:outerShdw blurRad="38100" dist="19050" dir="2700000" algn="tl" rotWithShape="0">
                  <a:schemeClr val="dk1">
                    <a:alpha val="40000"/>
                  </a:schemeClr>
                </a:outerShdw>
              </a:effectLst>
            </a:endParaRPr>
          </a:p>
        </p:txBody>
      </p:sp>
      <p:sp>
        <p:nvSpPr>
          <p:cNvPr id="6" name="Bocadillo: rectángulo 5">
            <a:extLst>
              <a:ext uri="{FF2B5EF4-FFF2-40B4-BE49-F238E27FC236}">
                <a16:creationId xmlns:a16="http://schemas.microsoft.com/office/drawing/2014/main" id="{04952D0A-3B89-45C6-8E63-891A4863D505}"/>
              </a:ext>
            </a:extLst>
          </p:cNvPr>
          <p:cNvSpPr/>
          <p:nvPr/>
        </p:nvSpPr>
        <p:spPr>
          <a:xfrm>
            <a:off x="3850104" y="5874622"/>
            <a:ext cx="5640404" cy="77964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Con la inflación el dinero vale menos, y con la deflación aumenta su valor.</a:t>
            </a:r>
            <a:endParaRPr lang="es-419" dirty="0"/>
          </a:p>
        </p:txBody>
      </p:sp>
    </p:spTree>
    <p:extLst>
      <p:ext uri="{BB962C8B-B14F-4D97-AF65-F5344CB8AC3E}">
        <p14:creationId xmlns:p14="http://schemas.microsoft.com/office/powerpoint/2010/main" val="23339045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F841E2-F2F7-47E1-A908-3419BFFB34D1}"/>
              </a:ext>
            </a:extLst>
          </p:cNvPr>
          <p:cNvSpPr>
            <a:spLocks noGrp="1"/>
          </p:cNvSpPr>
          <p:nvPr>
            <p:ph idx="1"/>
          </p:nvPr>
        </p:nvSpPr>
        <p:spPr>
          <a:xfrm>
            <a:off x="1280160" y="770021"/>
            <a:ext cx="10635916" cy="5141201"/>
          </a:xfrm>
        </p:spPr>
        <p:txBody>
          <a:bodyPr/>
          <a:lstStyle/>
          <a:p>
            <a:r>
              <a:rPr lang="es-MX" dirty="0"/>
              <a:t>Cada factor posee su propia retribución:</a:t>
            </a:r>
          </a:p>
          <a:p>
            <a:endParaRPr lang="es-MX" dirty="0"/>
          </a:p>
          <a:p>
            <a:r>
              <a:rPr lang="es-MX" dirty="0"/>
              <a:t>El trabajo retribuye salario.</a:t>
            </a:r>
          </a:p>
          <a:p>
            <a:r>
              <a:rPr lang="es-MX" dirty="0"/>
              <a:t>La tierra retribuye renta.</a:t>
            </a:r>
          </a:p>
          <a:p>
            <a:r>
              <a:rPr lang="es-MX" dirty="0"/>
              <a:t>El capital retribuye interés.</a:t>
            </a:r>
          </a:p>
          <a:p>
            <a:r>
              <a:rPr lang="es-MX" dirty="0"/>
              <a:t>La tecnología, dada su reciente integración, aún no posee una retribución clara.</a:t>
            </a:r>
            <a:endParaRPr lang="es-419" dirty="0"/>
          </a:p>
        </p:txBody>
      </p:sp>
      <p:pic>
        <p:nvPicPr>
          <p:cNvPr id="4" name="Imagen 3">
            <a:extLst>
              <a:ext uri="{FF2B5EF4-FFF2-40B4-BE49-F238E27FC236}">
                <a16:creationId xmlns:a16="http://schemas.microsoft.com/office/drawing/2014/main" id="{8C2A46FA-27DC-434E-B4F3-9669DB7C4C9A}"/>
              </a:ext>
            </a:extLst>
          </p:cNvPr>
          <p:cNvPicPr>
            <a:picLocks noChangeAspect="1"/>
          </p:cNvPicPr>
          <p:nvPr/>
        </p:nvPicPr>
        <p:blipFill>
          <a:blip r:embed="rId2"/>
          <a:stretch>
            <a:fillRect/>
          </a:stretch>
        </p:blipFill>
        <p:spPr>
          <a:xfrm>
            <a:off x="6713621" y="3499050"/>
            <a:ext cx="5202455" cy="3468304"/>
          </a:xfrm>
          <a:prstGeom prst="rect">
            <a:avLst/>
          </a:prstGeom>
        </p:spPr>
      </p:pic>
    </p:spTree>
    <p:extLst>
      <p:ext uri="{BB962C8B-B14F-4D97-AF65-F5344CB8AC3E}">
        <p14:creationId xmlns:p14="http://schemas.microsoft.com/office/powerpoint/2010/main" val="12478604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BF0A1-23E7-4B09-9A56-E319970CA9AE}"/>
              </a:ext>
            </a:extLst>
          </p:cNvPr>
          <p:cNvSpPr>
            <a:spLocks noGrp="1"/>
          </p:cNvSpPr>
          <p:nvPr>
            <p:ph type="title"/>
          </p:nvPr>
        </p:nvSpPr>
        <p:spPr>
          <a:xfrm>
            <a:off x="3844209" y="527857"/>
            <a:ext cx="4953281" cy="1280890"/>
          </a:xfrm>
        </p:spPr>
        <p:txBody>
          <a:bodyPr>
            <a:normAutofit fontScale="90000"/>
          </a:bodyPr>
          <a:lstStyle/>
          <a:p>
            <a:pPr algn="ctr"/>
            <a:r>
              <a:rPr lang="es-419" dirty="0">
                <a:solidFill>
                  <a:schemeClr val="accent1"/>
                </a:solidFill>
              </a:rPr>
              <a:t>PROCESO ECONÓMICO</a:t>
            </a:r>
          </a:p>
        </p:txBody>
      </p:sp>
      <p:sp>
        <p:nvSpPr>
          <p:cNvPr id="3" name="Marcador de contenido 2">
            <a:extLst>
              <a:ext uri="{FF2B5EF4-FFF2-40B4-BE49-F238E27FC236}">
                <a16:creationId xmlns:a16="http://schemas.microsoft.com/office/drawing/2014/main" id="{3C1A8C3A-EE10-498F-B0A1-9D28D4BBB414}"/>
              </a:ext>
            </a:extLst>
          </p:cNvPr>
          <p:cNvSpPr>
            <a:spLocks noGrp="1"/>
          </p:cNvSpPr>
          <p:nvPr>
            <p:ph idx="1"/>
          </p:nvPr>
        </p:nvSpPr>
        <p:spPr>
          <a:xfrm>
            <a:off x="709454" y="1808747"/>
            <a:ext cx="10773092" cy="4649002"/>
          </a:xfrm>
        </p:spPr>
        <p:txBody>
          <a:bodyPr>
            <a:normAutofit/>
          </a:bodyPr>
          <a:lstStyle/>
          <a:p>
            <a:pPr algn="just"/>
            <a:r>
              <a:rPr lang="es-MX" sz="2800" dirty="0"/>
              <a:t>El proceso económico es un conjunto de actividades que se realizan en la sociedad con el objeto de disponer de medios para satisfacer las necesidades.</a:t>
            </a:r>
          </a:p>
          <a:p>
            <a:pPr algn="just"/>
            <a:r>
              <a:rPr lang="es-MX" sz="2800" dirty="0"/>
              <a:t>La economía la hacemos todos, todos compramos, los comerciantes venden su mercadería, personas cultivan en el campo y crían animales. Los diferentes productos que son fabricados llegan a los comercios para el consumo de la población.</a:t>
            </a:r>
          </a:p>
          <a:p>
            <a:pPr algn="just"/>
            <a:r>
              <a:rPr lang="es-MX" sz="2800" dirty="0"/>
              <a:t>También es economía lo que realiza el gobierno para la construcción de casas, escuelas, carreteras.</a:t>
            </a:r>
            <a:endParaRPr lang="es-419" sz="2800" dirty="0"/>
          </a:p>
        </p:txBody>
      </p:sp>
    </p:spTree>
    <p:extLst>
      <p:ext uri="{BB962C8B-B14F-4D97-AF65-F5344CB8AC3E}">
        <p14:creationId xmlns:p14="http://schemas.microsoft.com/office/powerpoint/2010/main" val="2078923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00D604-96F0-4281-8F5B-9075B174D51B}"/>
              </a:ext>
            </a:extLst>
          </p:cNvPr>
          <p:cNvSpPr>
            <a:spLocks noGrp="1"/>
          </p:cNvSpPr>
          <p:nvPr>
            <p:ph idx="1"/>
          </p:nvPr>
        </p:nvSpPr>
        <p:spPr>
          <a:xfrm>
            <a:off x="654517" y="818147"/>
            <a:ext cx="11146055" cy="5093075"/>
          </a:xfrm>
        </p:spPr>
        <p:txBody>
          <a:bodyPr>
            <a:normAutofit/>
          </a:bodyPr>
          <a:lstStyle/>
          <a:p>
            <a:pPr algn="just"/>
            <a:r>
              <a:rPr lang="es-MX" sz="2400" dirty="0"/>
              <a:t>La economía también se encarga de los procesos de:</a:t>
            </a:r>
          </a:p>
          <a:p>
            <a:pPr algn="just"/>
            <a:r>
              <a:rPr lang="es-MX" sz="2400" u="sng" dirty="0">
                <a:solidFill>
                  <a:schemeClr val="accent1"/>
                </a:solidFill>
              </a:rPr>
              <a:t>Producción: </a:t>
            </a:r>
            <a:r>
              <a:rPr lang="es-MX" sz="2400" dirty="0"/>
              <a:t>En economía, producir es crear un bien o un servicio con un valor económico.</a:t>
            </a:r>
          </a:p>
          <a:p>
            <a:pPr algn="just"/>
            <a:r>
              <a:rPr lang="es-MX" sz="2400" u="sng" dirty="0">
                <a:solidFill>
                  <a:schemeClr val="accent1"/>
                </a:solidFill>
              </a:rPr>
              <a:t>Distribución: </a:t>
            </a:r>
            <a:r>
              <a:rPr lang="es-MX" sz="2400" dirty="0"/>
              <a:t>Es cuando se hace entrega de una mercadería.</a:t>
            </a:r>
          </a:p>
          <a:p>
            <a:pPr algn="just"/>
            <a:r>
              <a:rPr lang="es-MX" sz="2400" u="sng" dirty="0">
                <a:solidFill>
                  <a:schemeClr val="accent1"/>
                </a:solidFill>
              </a:rPr>
              <a:t>Comercialización: </a:t>
            </a:r>
            <a:r>
              <a:rPr lang="es-MX" sz="2400" dirty="0"/>
              <a:t>Es poner en venta un producto.</a:t>
            </a:r>
          </a:p>
          <a:p>
            <a:pPr algn="just"/>
            <a:r>
              <a:rPr lang="es-MX" sz="2400" u="sng" dirty="0">
                <a:solidFill>
                  <a:schemeClr val="accent1"/>
                </a:solidFill>
              </a:rPr>
              <a:t>Consumo</a:t>
            </a:r>
            <a:r>
              <a:rPr lang="es-MX" sz="2400" dirty="0"/>
              <a:t>: Es cuando utilizamos bienes o servicios para satisfacer necesidades o deseos.</a:t>
            </a:r>
            <a:endParaRPr lang="es-419" sz="2400" dirty="0"/>
          </a:p>
        </p:txBody>
      </p:sp>
      <p:pic>
        <p:nvPicPr>
          <p:cNvPr id="4" name="Imagen 3">
            <a:extLst>
              <a:ext uri="{FF2B5EF4-FFF2-40B4-BE49-F238E27FC236}">
                <a16:creationId xmlns:a16="http://schemas.microsoft.com/office/drawing/2014/main" id="{D9CED7DE-7655-4EF9-A72C-118EF6405C4A}"/>
              </a:ext>
            </a:extLst>
          </p:cNvPr>
          <p:cNvPicPr>
            <a:picLocks noChangeAspect="1"/>
          </p:cNvPicPr>
          <p:nvPr/>
        </p:nvPicPr>
        <p:blipFill>
          <a:blip r:embed="rId2"/>
          <a:stretch>
            <a:fillRect/>
          </a:stretch>
        </p:blipFill>
        <p:spPr>
          <a:xfrm>
            <a:off x="8181337" y="4011807"/>
            <a:ext cx="3859868" cy="3191329"/>
          </a:xfrm>
          <a:prstGeom prst="rect">
            <a:avLst/>
          </a:prstGeom>
        </p:spPr>
      </p:pic>
    </p:spTree>
    <p:extLst>
      <p:ext uri="{BB962C8B-B14F-4D97-AF65-F5344CB8AC3E}">
        <p14:creationId xmlns:p14="http://schemas.microsoft.com/office/powerpoint/2010/main" val="41756716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7BBC3-20F5-4ED6-8FE3-45F886A171F8}"/>
              </a:ext>
            </a:extLst>
          </p:cNvPr>
          <p:cNvSpPr>
            <a:spLocks noGrp="1"/>
          </p:cNvSpPr>
          <p:nvPr>
            <p:ph type="title"/>
          </p:nvPr>
        </p:nvSpPr>
        <p:spPr>
          <a:xfrm>
            <a:off x="3800241" y="595234"/>
            <a:ext cx="5270915" cy="684926"/>
          </a:xfrm>
        </p:spPr>
        <p:txBody>
          <a:bodyPr>
            <a:normAutofit fontScale="90000"/>
          </a:bodyPr>
          <a:lstStyle/>
          <a:p>
            <a:r>
              <a:rPr lang="es-419" dirty="0">
                <a:solidFill>
                  <a:schemeClr val="accent1"/>
                </a:solidFill>
              </a:rPr>
              <a:t>MACRO -ECONOMÍA</a:t>
            </a:r>
          </a:p>
        </p:txBody>
      </p:sp>
      <p:sp>
        <p:nvSpPr>
          <p:cNvPr id="3" name="Marcador de contenido 2">
            <a:extLst>
              <a:ext uri="{FF2B5EF4-FFF2-40B4-BE49-F238E27FC236}">
                <a16:creationId xmlns:a16="http://schemas.microsoft.com/office/drawing/2014/main" id="{5D6A2F33-A1CE-471B-B52D-940553D326AD}"/>
              </a:ext>
            </a:extLst>
          </p:cNvPr>
          <p:cNvSpPr>
            <a:spLocks noGrp="1"/>
          </p:cNvSpPr>
          <p:nvPr>
            <p:ph idx="1"/>
          </p:nvPr>
        </p:nvSpPr>
        <p:spPr>
          <a:xfrm>
            <a:off x="625643" y="1414914"/>
            <a:ext cx="11174930" cy="4847852"/>
          </a:xfrm>
        </p:spPr>
        <p:txBody>
          <a:bodyPr>
            <a:normAutofit/>
          </a:bodyPr>
          <a:lstStyle/>
          <a:p>
            <a:pPr algn="just"/>
            <a:r>
              <a:rPr lang="es-MX" sz="2800" dirty="0"/>
              <a:t>La macroeconomía se ocupa del estudio del funcionamiento de la Economía en su conjunto,  Su propósito es obtener una visión simplificada de la Economía, pero que al mismo tiempo permita conocer y actuar sobre el nivel de la actividad económica de un país determinado o de un conjunto de países.</a:t>
            </a:r>
          </a:p>
          <a:p>
            <a:pPr algn="just"/>
            <a:r>
              <a:rPr lang="es-MX" sz="2800" dirty="0"/>
              <a:t>La macroeconomía, para analizar el funcionamiento de la economía, se centra en el estudio de una serie de variables clave que le permiten establecer objetivos concretos y diseñar la política macroeconómica.</a:t>
            </a:r>
          </a:p>
          <a:p>
            <a:pPr algn="just"/>
            <a:r>
              <a:rPr lang="es-MX" sz="2800" dirty="0"/>
              <a:t>La política macroeconómica está integrada por el conjunto de medidas gubernamentales destinadas a influir sobre la marcha de la economía en su conjunto.</a:t>
            </a:r>
          </a:p>
          <a:p>
            <a:endParaRPr lang="es-419" dirty="0"/>
          </a:p>
        </p:txBody>
      </p:sp>
    </p:spTree>
    <p:extLst>
      <p:ext uri="{BB962C8B-B14F-4D97-AF65-F5344CB8AC3E}">
        <p14:creationId xmlns:p14="http://schemas.microsoft.com/office/powerpoint/2010/main" val="10290351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CA9B38-BAB5-4DC1-8902-AB0030C7A2E6}"/>
              </a:ext>
            </a:extLst>
          </p:cNvPr>
          <p:cNvSpPr>
            <a:spLocks noGrp="1"/>
          </p:cNvSpPr>
          <p:nvPr>
            <p:ph idx="1"/>
          </p:nvPr>
        </p:nvSpPr>
        <p:spPr>
          <a:xfrm>
            <a:off x="587141" y="490887"/>
            <a:ext cx="11357811" cy="6054291"/>
          </a:xfrm>
        </p:spPr>
        <p:txBody>
          <a:bodyPr>
            <a:normAutofit/>
          </a:bodyPr>
          <a:lstStyle/>
          <a:p>
            <a:pPr algn="just"/>
            <a:r>
              <a:rPr lang="es-419" sz="2400" u="sng" dirty="0">
                <a:solidFill>
                  <a:schemeClr val="accent1"/>
                </a:solidFill>
              </a:rPr>
              <a:t>Definición de PIB</a:t>
            </a:r>
          </a:p>
          <a:p>
            <a:pPr algn="just"/>
            <a:r>
              <a:rPr lang="es-MX" sz="2400" dirty="0"/>
              <a:t>El PIB o producto interno bruto, es el valor de mercado de bienes y servicios finales producidos en una economía durante un período determinado.  Esta definición se divide en cuatro partes:</a:t>
            </a:r>
          </a:p>
          <a:p>
            <a:pPr algn="just"/>
            <a:r>
              <a:rPr lang="es-MX" sz="2400" dirty="0"/>
              <a:t>	Valor de mercado</a:t>
            </a:r>
          </a:p>
          <a:p>
            <a:pPr algn="just"/>
            <a:r>
              <a:rPr lang="es-MX" sz="2400" dirty="0"/>
              <a:t>	Bienes y servicios finales</a:t>
            </a:r>
          </a:p>
          <a:p>
            <a:pPr algn="just"/>
            <a:r>
              <a:rPr lang="es-MX" sz="2400" dirty="0"/>
              <a:t>	Producidos dentro de un país</a:t>
            </a:r>
          </a:p>
          <a:p>
            <a:pPr algn="just"/>
            <a:r>
              <a:rPr lang="es-MX" sz="2400" dirty="0"/>
              <a:t>	En un período determinado de tiempo</a:t>
            </a:r>
          </a:p>
          <a:p>
            <a:pPr marL="0" indent="0" algn="just">
              <a:buNone/>
            </a:pPr>
            <a:endParaRPr lang="es-MX" sz="2400" dirty="0"/>
          </a:p>
          <a:p>
            <a:pPr marL="0" indent="0" algn="just">
              <a:buNone/>
            </a:pPr>
            <a:r>
              <a:rPr lang="es-MX" sz="2400" dirty="0"/>
              <a:t>Los bienes y los servicios comprados por los consumidores. Es el mayor componente del PIB.</a:t>
            </a:r>
          </a:p>
          <a:p>
            <a:pPr marL="0" indent="0" algn="just">
              <a:buNone/>
            </a:pPr>
            <a:r>
              <a:rPr lang="es-MX" sz="2400" dirty="0"/>
              <a:t>mide el valor de todos los bienes y servicios producidos en un período -normalmente un año- en una economía. El PIB es un indicador que se utiliza para conocer la riqueza que genera un país.</a:t>
            </a:r>
            <a:endParaRPr lang="es-419" sz="2400" dirty="0"/>
          </a:p>
          <a:p>
            <a:endParaRPr lang="es-419" dirty="0"/>
          </a:p>
        </p:txBody>
      </p:sp>
    </p:spTree>
    <p:extLst>
      <p:ext uri="{BB962C8B-B14F-4D97-AF65-F5344CB8AC3E}">
        <p14:creationId xmlns:p14="http://schemas.microsoft.com/office/powerpoint/2010/main" val="34329265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AB9390-ED30-49C4-8465-DA079B38CA3D}"/>
              </a:ext>
            </a:extLst>
          </p:cNvPr>
          <p:cNvSpPr>
            <a:spLocks noGrp="1"/>
          </p:cNvSpPr>
          <p:nvPr>
            <p:ph idx="1"/>
          </p:nvPr>
        </p:nvSpPr>
        <p:spPr>
          <a:xfrm>
            <a:off x="731520" y="490889"/>
            <a:ext cx="10773092" cy="6131292"/>
          </a:xfrm>
        </p:spPr>
        <p:txBody>
          <a:bodyPr>
            <a:normAutofit fontScale="92500" lnSpcReduction="20000"/>
          </a:bodyPr>
          <a:lstStyle/>
          <a:p>
            <a:pPr algn="just"/>
            <a:r>
              <a:rPr lang="es-MX" dirty="0"/>
              <a:t>Valor de mercado</a:t>
            </a:r>
          </a:p>
          <a:p>
            <a:pPr algn="just"/>
            <a:r>
              <a:rPr lang="es-MX" dirty="0"/>
              <a:t>Para medir la producción total, debemos sumar la producción de todos los productos/servicios terminados que forman parte de una economía.</a:t>
            </a:r>
          </a:p>
          <a:p>
            <a:pPr algn="just"/>
            <a:r>
              <a:rPr lang="es-MX" dirty="0"/>
              <a:t>Esta medida que representa el precio actual al que se cotiza una acción o el valor total de una empresa en el mercado financiero. Se calcula multiplicando el número de acciones en circulación de una empresa por el precio actual de cada acción en el mercado de valores.</a:t>
            </a:r>
          </a:p>
          <a:p>
            <a:r>
              <a:rPr lang="es-MX" dirty="0"/>
              <a:t>Valor de mercado = Precio de la acción * Número de acciones en circulación</a:t>
            </a:r>
          </a:p>
          <a:p>
            <a:pPr marL="0" indent="0">
              <a:buNone/>
            </a:pPr>
            <a:r>
              <a:rPr lang="es-MX" dirty="0"/>
              <a:t>Donde:</a:t>
            </a:r>
          </a:p>
          <a:p>
            <a:r>
              <a:rPr lang="es-MX" dirty="0">
                <a:solidFill>
                  <a:schemeClr val="accent1"/>
                </a:solidFill>
              </a:rPr>
              <a:t>Precio de la acción: </a:t>
            </a:r>
            <a:r>
              <a:rPr lang="es-MX" dirty="0"/>
              <a:t>Es el precio al que se cotiza </a:t>
            </a:r>
          </a:p>
          <a:p>
            <a:pPr marL="0" indent="0">
              <a:buNone/>
            </a:pPr>
            <a:r>
              <a:rPr lang="es-MX" dirty="0"/>
              <a:t>actualmente una acción de la empresa en el mercado de </a:t>
            </a:r>
          </a:p>
          <a:p>
            <a:pPr marL="0" indent="0">
              <a:buNone/>
            </a:pPr>
            <a:r>
              <a:rPr lang="es-MX" dirty="0"/>
              <a:t>valores.</a:t>
            </a:r>
          </a:p>
          <a:p>
            <a:r>
              <a:rPr lang="es-MX" dirty="0">
                <a:solidFill>
                  <a:schemeClr val="accent1"/>
                </a:solidFill>
              </a:rPr>
              <a:t>Número de acciones en circulación: </a:t>
            </a:r>
            <a:r>
              <a:rPr lang="es-MX" dirty="0"/>
              <a:t>Representa la </a:t>
            </a:r>
          </a:p>
          <a:p>
            <a:pPr marL="0" indent="0">
              <a:buNone/>
            </a:pPr>
            <a:r>
              <a:rPr lang="es-MX" dirty="0"/>
              <a:t>cantidad total de acciones que han sido emitidas </a:t>
            </a:r>
          </a:p>
          <a:p>
            <a:pPr marL="0" indent="0">
              <a:buNone/>
            </a:pPr>
            <a:r>
              <a:rPr lang="es-MX" dirty="0"/>
              <a:t>por la empresa y que están disponibles para ser negociadas</a:t>
            </a:r>
          </a:p>
          <a:p>
            <a:pPr marL="0" indent="0">
              <a:buNone/>
            </a:pPr>
            <a:r>
              <a:rPr lang="es-MX" dirty="0"/>
              <a:t> en el mercado.</a:t>
            </a:r>
            <a:endParaRPr lang="es-419" dirty="0"/>
          </a:p>
        </p:txBody>
      </p:sp>
      <p:pic>
        <p:nvPicPr>
          <p:cNvPr id="4" name="Imagen 3">
            <a:extLst>
              <a:ext uri="{FF2B5EF4-FFF2-40B4-BE49-F238E27FC236}">
                <a16:creationId xmlns:a16="http://schemas.microsoft.com/office/drawing/2014/main" id="{3BE5F73C-8905-41DA-AB84-5B959803C315}"/>
              </a:ext>
            </a:extLst>
          </p:cNvPr>
          <p:cNvPicPr>
            <a:picLocks noChangeAspect="1"/>
          </p:cNvPicPr>
          <p:nvPr/>
        </p:nvPicPr>
        <p:blipFill>
          <a:blip r:embed="rId2"/>
          <a:stretch>
            <a:fillRect/>
          </a:stretch>
        </p:blipFill>
        <p:spPr>
          <a:xfrm>
            <a:off x="8832733" y="3556535"/>
            <a:ext cx="3526106" cy="3573543"/>
          </a:xfrm>
          <a:prstGeom prst="rect">
            <a:avLst/>
          </a:prstGeom>
        </p:spPr>
      </p:pic>
    </p:spTree>
    <p:extLst>
      <p:ext uri="{BB962C8B-B14F-4D97-AF65-F5344CB8AC3E}">
        <p14:creationId xmlns:p14="http://schemas.microsoft.com/office/powerpoint/2010/main" val="611698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A9C72E4-828E-4F62-A385-1288B22DC439}"/>
              </a:ext>
            </a:extLst>
          </p:cNvPr>
          <p:cNvSpPr>
            <a:spLocks noGrp="1"/>
          </p:cNvSpPr>
          <p:nvPr>
            <p:ph idx="1"/>
          </p:nvPr>
        </p:nvSpPr>
        <p:spPr>
          <a:xfrm>
            <a:off x="789271" y="462013"/>
            <a:ext cx="10715341" cy="6217920"/>
          </a:xfrm>
        </p:spPr>
        <p:txBody>
          <a:bodyPr>
            <a:normAutofit fontScale="92500" lnSpcReduction="20000"/>
          </a:bodyPr>
          <a:lstStyle/>
          <a:p>
            <a:pPr algn="just"/>
            <a:r>
              <a:rPr lang="es-MX" sz="2400" dirty="0"/>
              <a:t>La macroeconomía es una rama de la economía que estudia el comportamiento, la estructura y capacidad de grandes agregados a nivel nacional o regional, tales como: el crecimiento económico, tasa de empleo y desempleo, tasa de interés, inflación, entre otros. La palabra macro proviene del griego </a:t>
            </a:r>
            <a:r>
              <a:rPr lang="es-MX" sz="2400" dirty="0" err="1"/>
              <a:t>makros</a:t>
            </a:r>
            <a:r>
              <a:rPr lang="es-MX" sz="2400" dirty="0"/>
              <a:t> que significa grande.</a:t>
            </a:r>
          </a:p>
          <a:p>
            <a:pPr algn="just"/>
            <a:r>
              <a:rPr lang="es-MX" sz="2400" dirty="0"/>
              <a:t>La macroeconomía estudia los indicadores agregados como el PIB, las tasas de desempleo, índices de precios y buscan entender y explicar la economía en su conjunto y prever crisis económicas.</a:t>
            </a:r>
          </a:p>
          <a:p>
            <a:pPr algn="just"/>
            <a:r>
              <a:rPr lang="es-MX" sz="2400" dirty="0"/>
              <a:t>De la misma manera, la macroeconomía procura desarrollar modelos que explican la relación entre las distintas variables de la economía como lo son; </a:t>
            </a:r>
          </a:p>
          <a:p>
            <a:pPr marL="0" indent="0" algn="just">
              <a:buNone/>
            </a:pPr>
            <a:r>
              <a:rPr lang="es-MX" sz="2400" dirty="0"/>
              <a:t>	-El ingreso nacional, </a:t>
            </a:r>
          </a:p>
          <a:p>
            <a:pPr marL="0" indent="0" algn="just">
              <a:buNone/>
            </a:pPr>
            <a:r>
              <a:rPr lang="es-MX" sz="2400" dirty="0"/>
              <a:t>	-La producción, </a:t>
            </a:r>
          </a:p>
          <a:p>
            <a:pPr marL="0" indent="0" algn="just">
              <a:buNone/>
            </a:pPr>
            <a:r>
              <a:rPr lang="es-MX" sz="2400" dirty="0"/>
              <a:t>	-El consumo, </a:t>
            </a:r>
          </a:p>
          <a:p>
            <a:pPr marL="0" indent="0" algn="just">
              <a:buNone/>
            </a:pPr>
            <a:r>
              <a:rPr lang="es-MX" sz="2400" dirty="0"/>
              <a:t>	-Desempleo, </a:t>
            </a:r>
          </a:p>
          <a:p>
            <a:pPr marL="0" indent="0" algn="just">
              <a:buNone/>
            </a:pPr>
            <a:r>
              <a:rPr lang="es-MX" sz="2400" dirty="0"/>
              <a:t>	-Inflación, </a:t>
            </a:r>
          </a:p>
          <a:p>
            <a:pPr marL="0" indent="0" algn="just">
              <a:buNone/>
            </a:pPr>
            <a:r>
              <a:rPr lang="es-MX" sz="2400" dirty="0"/>
              <a:t>	-Ahorro,</a:t>
            </a:r>
          </a:p>
          <a:p>
            <a:pPr marL="0" indent="0" algn="just">
              <a:buNone/>
            </a:pPr>
            <a:r>
              <a:rPr lang="es-MX" sz="2400" dirty="0"/>
              <a:t>	-Inversión,</a:t>
            </a:r>
          </a:p>
          <a:p>
            <a:pPr marL="0" indent="0" algn="just">
              <a:buNone/>
            </a:pPr>
            <a:r>
              <a:rPr lang="es-MX" sz="2400" dirty="0"/>
              <a:t>	-Comercio internacional,</a:t>
            </a:r>
          </a:p>
          <a:p>
            <a:pPr marL="0" indent="0" algn="just">
              <a:buNone/>
            </a:pPr>
            <a:r>
              <a:rPr lang="es-MX" sz="2400" dirty="0"/>
              <a:t>	-Finanzas internacionales.</a:t>
            </a:r>
            <a:endParaRPr lang="es-419" sz="2400" dirty="0"/>
          </a:p>
          <a:p>
            <a:endParaRPr lang="es-419" dirty="0"/>
          </a:p>
        </p:txBody>
      </p:sp>
    </p:spTree>
    <p:extLst>
      <p:ext uri="{BB962C8B-B14F-4D97-AF65-F5344CB8AC3E}">
        <p14:creationId xmlns:p14="http://schemas.microsoft.com/office/powerpoint/2010/main" val="31921461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DE7119-4D7C-4A6E-BB9A-61E7F5972A3A}"/>
              </a:ext>
            </a:extLst>
          </p:cNvPr>
          <p:cNvSpPr>
            <a:spLocks noGrp="1"/>
          </p:cNvSpPr>
          <p:nvPr>
            <p:ph idx="1"/>
          </p:nvPr>
        </p:nvSpPr>
        <p:spPr>
          <a:xfrm>
            <a:off x="933651" y="635267"/>
            <a:ext cx="11258349" cy="5861786"/>
          </a:xfrm>
        </p:spPr>
        <p:txBody>
          <a:bodyPr>
            <a:normAutofit/>
          </a:bodyPr>
          <a:lstStyle/>
          <a:p>
            <a:pPr algn="just"/>
            <a:r>
              <a:rPr lang="es-MX" sz="2000" u="sng" dirty="0">
                <a:solidFill>
                  <a:schemeClr val="accent1"/>
                </a:solidFill>
              </a:rPr>
              <a:t>Variables de la macroeconomía</a:t>
            </a:r>
          </a:p>
          <a:p>
            <a:pPr algn="just"/>
            <a:r>
              <a:rPr lang="es-MX" sz="2000" dirty="0"/>
              <a:t>La macroeconomía analiza periódicamente variables e indicadores con la finalidad de definir las políticas económicas destinadas a lograr el equilibrio y crecimiento de la economía de un determinado país o región.</a:t>
            </a:r>
          </a:p>
          <a:p>
            <a:pPr algn="just"/>
            <a:r>
              <a:rPr lang="es-MX" sz="2000" dirty="0"/>
              <a:t>En ese sentido, los modelos macroeconómicos basan su estudio en los siguientes aspectos o </a:t>
            </a:r>
            <a:r>
              <a:rPr lang="es-MX" sz="2000" dirty="0" err="1"/>
              <a:t>varibles</a:t>
            </a:r>
            <a:r>
              <a:rPr lang="es-MX" sz="2000" dirty="0"/>
              <a:t>:</a:t>
            </a:r>
          </a:p>
          <a:p>
            <a:pPr algn="just"/>
            <a:r>
              <a:rPr lang="es-MX" sz="2000" u="sng" dirty="0">
                <a:solidFill>
                  <a:schemeClr val="accent1"/>
                </a:solidFill>
              </a:rPr>
              <a:t>Crecimiento económico: </a:t>
            </a:r>
            <a:r>
              <a:rPr lang="es-MX" sz="2000" dirty="0"/>
              <a:t>cuando hablamos de un aumento económico es porque existe una balanza comercial favorable, es decir, existe un mejoramiento de algunos indicadores como; la producción de bienes y servicios, el ahorro, la inversión, el aumento de comercio de calorías per cápita, </a:t>
            </a:r>
            <a:r>
              <a:rPr lang="es-MX" sz="2000" dirty="0" err="1"/>
              <a:t>etc</a:t>
            </a:r>
            <a:r>
              <a:rPr lang="es-MX" sz="2000" dirty="0"/>
              <a:t>, por tanto, es el aumento de la renta para un país o una región durante un período determinado.</a:t>
            </a:r>
          </a:p>
          <a:p>
            <a:pPr algn="just"/>
            <a:r>
              <a:rPr lang="es-MX" sz="2000" u="sng" dirty="0">
                <a:solidFill>
                  <a:schemeClr val="accent1"/>
                </a:solidFill>
              </a:rPr>
              <a:t>Producto Nacional Bruto</a:t>
            </a:r>
            <a:r>
              <a:rPr lang="es-MX" sz="2000" u="sng" dirty="0"/>
              <a:t>: </a:t>
            </a:r>
            <a:r>
              <a:rPr lang="es-MX" sz="2000" dirty="0"/>
              <a:t>es una cantidad o magnitud macroeconómica para expresar el valor monetario de la producción de bienes y servicios de una región o país durante un tiempo determinado, se refiere entonces a la producción de bienes y servicios interna que realiza un determinado país para luego estos ser comercializados interna o externamente.</a:t>
            </a:r>
            <a:endParaRPr lang="es-419" sz="2000" dirty="0"/>
          </a:p>
        </p:txBody>
      </p:sp>
    </p:spTree>
    <p:extLst>
      <p:ext uri="{BB962C8B-B14F-4D97-AF65-F5344CB8AC3E}">
        <p14:creationId xmlns:p14="http://schemas.microsoft.com/office/powerpoint/2010/main" val="7036600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61D74D-1487-4141-951F-3EB130CECDFE}"/>
              </a:ext>
            </a:extLst>
          </p:cNvPr>
          <p:cNvSpPr>
            <a:spLocks noGrp="1"/>
          </p:cNvSpPr>
          <p:nvPr>
            <p:ph idx="1"/>
          </p:nvPr>
        </p:nvSpPr>
        <p:spPr>
          <a:xfrm>
            <a:off x="1472665" y="914399"/>
            <a:ext cx="10031947" cy="5678905"/>
          </a:xfrm>
        </p:spPr>
        <p:txBody>
          <a:bodyPr>
            <a:normAutofit/>
          </a:bodyPr>
          <a:lstStyle/>
          <a:p>
            <a:pPr algn="just"/>
            <a:r>
              <a:rPr lang="es-MX" sz="2800" u="sng" dirty="0">
                <a:solidFill>
                  <a:schemeClr val="accent1"/>
                </a:solidFill>
              </a:rPr>
              <a:t>Inflación: </a:t>
            </a:r>
            <a:r>
              <a:rPr lang="es-MX" sz="2800" dirty="0"/>
              <a:t>estrictamente es el aumento de los precios de los bienes y servicios existentes en el mercado durante un período. Cuando los precios de los bienes y servicios aumenta cada unidad de moneda alcanza para comprar menos bienes y servicios, por lo tanto, la inflación refleja la disminución del poder adquisitivo de la moneda. Si hablamos de los precios y de inflación debe tomarse en cuenta los costos para la producción de dichos bienes y servicios ya que es allí donde se ve reflejado el aumento de los precios de los bienes y servicios o también puede analizarse la plusvalía ( existente en dichos bienes y servicios.</a:t>
            </a:r>
          </a:p>
        </p:txBody>
      </p:sp>
    </p:spTree>
    <p:extLst>
      <p:ext uri="{BB962C8B-B14F-4D97-AF65-F5344CB8AC3E}">
        <p14:creationId xmlns:p14="http://schemas.microsoft.com/office/powerpoint/2010/main" val="29014509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ADFD40-8173-48EB-AF04-38330CAD807C}"/>
              </a:ext>
            </a:extLst>
          </p:cNvPr>
          <p:cNvSpPr>
            <a:spLocks noGrp="1"/>
          </p:cNvSpPr>
          <p:nvPr>
            <p:ph idx="1"/>
          </p:nvPr>
        </p:nvSpPr>
        <p:spPr>
          <a:xfrm>
            <a:off x="972152" y="616017"/>
            <a:ext cx="11040176" cy="5861785"/>
          </a:xfrm>
        </p:spPr>
        <p:txBody>
          <a:bodyPr/>
          <a:lstStyle/>
          <a:p>
            <a:pPr algn="just"/>
            <a:r>
              <a:rPr lang="es-MX" sz="2800" u="sng" dirty="0">
                <a:solidFill>
                  <a:schemeClr val="accent1"/>
                </a:solidFill>
              </a:rPr>
              <a:t>Desempleo: </a:t>
            </a:r>
            <a:r>
              <a:rPr lang="es-MX" sz="2800" dirty="0"/>
              <a:t>es la situación en la que se encuentra un trabajador cuando carece de empleo y de la misma manera no percibe salario alguno. También se puede entender como el número de personas parados o sin empleos de la población dentro de un país o territorio la cual se ve reflejada a través de una tasa.</a:t>
            </a:r>
          </a:p>
          <a:p>
            <a:pPr algn="just"/>
            <a:r>
              <a:rPr lang="es-MX" sz="2800" u="sng" dirty="0">
                <a:solidFill>
                  <a:schemeClr val="accent1"/>
                </a:solidFill>
              </a:rPr>
              <a:t>Economía internacional: </a:t>
            </a:r>
            <a:r>
              <a:rPr lang="es-MX" sz="2800" dirty="0"/>
              <a:t>se ocupa de los aspectos monetarios mundiales, la política comercial que puede tener algún territorio o país determinado con el resto del mundo se ve relacionada directamente con el comercio internacional, es decir, con las compras y ventas de productos y servicios que se realiza con otros países o con el exterior</a:t>
            </a:r>
          </a:p>
          <a:p>
            <a:endParaRPr lang="es-419" dirty="0"/>
          </a:p>
        </p:txBody>
      </p:sp>
    </p:spTree>
    <p:extLst>
      <p:ext uri="{BB962C8B-B14F-4D97-AF65-F5344CB8AC3E}">
        <p14:creationId xmlns:p14="http://schemas.microsoft.com/office/powerpoint/2010/main" val="1594983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8C907-9AA7-46A6-BC24-0380262B237E}"/>
              </a:ext>
            </a:extLst>
          </p:cNvPr>
          <p:cNvSpPr>
            <a:spLocks noGrp="1"/>
          </p:cNvSpPr>
          <p:nvPr>
            <p:ph type="title"/>
          </p:nvPr>
        </p:nvSpPr>
        <p:spPr>
          <a:xfrm>
            <a:off x="4530550" y="287225"/>
            <a:ext cx="3076355" cy="1280890"/>
          </a:xfrm>
        </p:spPr>
        <p:txBody>
          <a:bodyPr/>
          <a:lstStyle/>
          <a:p>
            <a:r>
              <a:rPr lang="es-419" sz="3600" dirty="0">
                <a:solidFill>
                  <a:srgbClr val="FF0000"/>
                </a:solidFill>
              </a:rPr>
              <a:t>PRODUCTO</a:t>
            </a:r>
            <a:br>
              <a:rPr lang="es-419" sz="3600" dirty="0"/>
            </a:br>
            <a:endParaRPr lang="es-419" dirty="0"/>
          </a:p>
        </p:txBody>
      </p:sp>
      <p:sp>
        <p:nvSpPr>
          <p:cNvPr id="3" name="Marcador de contenido 2">
            <a:extLst>
              <a:ext uri="{FF2B5EF4-FFF2-40B4-BE49-F238E27FC236}">
                <a16:creationId xmlns:a16="http://schemas.microsoft.com/office/drawing/2014/main" id="{6084110C-1BFC-4BBE-8A25-20509B8CB4CE}"/>
              </a:ext>
            </a:extLst>
          </p:cNvPr>
          <p:cNvSpPr>
            <a:spLocks noGrp="1"/>
          </p:cNvSpPr>
          <p:nvPr>
            <p:ph idx="1"/>
          </p:nvPr>
        </p:nvSpPr>
        <p:spPr>
          <a:xfrm>
            <a:off x="404261" y="1183907"/>
            <a:ext cx="11328935" cy="5274645"/>
          </a:xfrm>
        </p:spPr>
        <p:txBody>
          <a:bodyPr>
            <a:normAutofit/>
          </a:bodyPr>
          <a:lstStyle/>
          <a:p>
            <a:pPr algn="just"/>
            <a:r>
              <a:rPr lang="es-MX" sz="4000" dirty="0"/>
              <a:t>Producto es todo aquello que ha sido producido a través de un proceso industrial-fábrica, manual-obreros, artesanos, etc.</a:t>
            </a:r>
          </a:p>
          <a:p>
            <a:pPr algn="just"/>
            <a:r>
              <a:rPr lang="es-MX" sz="4000" dirty="0"/>
              <a:t>En economía, todos los Bienes que se comercializan en el Mercado o los que están disponibles como Stock y los que se encuentran en poder de los Consumidores, se las denomina como productos terminados. </a:t>
            </a:r>
          </a:p>
          <a:p>
            <a:endParaRPr lang="es-419" dirty="0"/>
          </a:p>
        </p:txBody>
      </p:sp>
      <p:pic>
        <p:nvPicPr>
          <p:cNvPr id="4" name="Imagen 3">
            <a:extLst>
              <a:ext uri="{FF2B5EF4-FFF2-40B4-BE49-F238E27FC236}">
                <a16:creationId xmlns:a16="http://schemas.microsoft.com/office/drawing/2014/main" id="{D60D6448-E0CE-4767-A488-097C41E0AB1E}"/>
              </a:ext>
            </a:extLst>
          </p:cNvPr>
          <p:cNvPicPr>
            <a:picLocks noChangeAspect="1"/>
          </p:cNvPicPr>
          <p:nvPr/>
        </p:nvPicPr>
        <p:blipFill>
          <a:blip r:embed="rId2"/>
          <a:stretch>
            <a:fillRect/>
          </a:stretch>
        </p:blipFill>
        <p:spPr>
          <a:xfrm>
            <a:off x="7850775" y="168829"/>
            <a:ext cx="1819275" cy="1133475"/>
          </a:xfrm>
          <a:prstGeom prst="rect">
            <a:avLst/>
          </a:prstGeom>
        </p:spPr>
      </p:pic>
    </p:spTree>
    <p:extLst>
      <p:ext uri="{BB962C8B-B14F-4D97-AF65-F5344CB8AC3E}">
        <p14:creationId xmlns:p14="http://schemas.microsoft.com/office/powerpoint/2010/main" val="33479299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A221AE-9A35-4B8D-9C50-96E7AFA13BCA}"/>
              </a:ext>
            </a:extLst>
          </p:cNvPr>
          <p:cNvSpPr>
            <a:spLocks noGrp="1"/>
          </p:cNvSpPr>
          <p:nvPr>
            <p:ph idx="1"/>
          </p:nvPr>
        </p:nvSpPr>
        <p:spPr>
          <a:xfrm>
            <a:off x="655320" y="202131"/>
            <a:ext cx="10355981" cy="3821230"/>
          </a:xfrm>
        </p:spPr>
        <p:txBody>
          <a:bodyPr/>
          <a:lstStyle/>
          <a:p>
            <a:pPr marL="0" indent="0">
              <a:buNone/>
            </a:pPr>
            <a:r>
              <a:rPr lang="es-MX" u="sng" dirty="0">
                <a:solidFill>
                  <a:srgbClr val="7030A0"/>
                </a:solidFill>
              </a:rPr>
              <a:t>Datos importantes de </a:t>
            </a:r>
            <a:r>
              <a:rPr lang="es-MX" sz="2800" u="sng" dirty="0">
                <a:solidFill>
                  <a:srgbClr val="7030A0"/>
                </a:solidFill>
              </a:rPr>
              <a:t>Indicadores macroeconómicos: </a:t>
            </a:r>
          </a:p>
          <a:p>
            <a:pPr marL="0" indent="0">
              <a:buNone/>
            </a:pPr>
            <a:r>
              <a:rPr lang="es-MX" sz="2800" dirty="0"/>
              <a:t>	-PIB ( valor total de los bienes y servicios producidos dentro de una economía en un 	período específico), </a:t>
            </a:r>
          </a:p>
          <a:p>
            <a:pPr marL="0" indent="0">
              <a:buNone/>
            </a:pPr>
            <a:r>
              <a:rPr lang="es-MX" sz="2800" dirty="0"/>
              <a:t>	-tasa de  	desempleo (2023-3,80%............2024 – 4,01%), </a:t>
            </a:r>
          </a:p>
          <a:p>
            <a:pPr marL="0" indent="0">
              <a:buNone/>
            </a:pPr>
            <a:r>
              <a:rPr lang="es-MX" sz="2800" dirty="0"/>
              <a:t>	-balanza comercial (+ / -), Superávit o déficit, importaciones y exportaciones</a:t>
            </a:r>
          </a:p>
          <a:p>
            <a:pPr marL="0" indent="0">
              <a:buNone/>
            </a:pPr>
            <a:r>
              <a:rPr lang="es-MX" sz="2800" dirty="0"/>
              <a:t>	-Tasas de interés 	(destinados por el Banco Central del Ecuador)</a:t>
            </a:r>
          </a:p>
          <a:p>
            <a:endParaRPr lang="es-419" dirty="0"/>
          </a:p>
        </p:txBody>
      </p:sp>
      <p:pic>
        <p:nvPicPr>
          <p:cNvPr id="4" name="Imagen 3">
            <a:extLst>
              <a:ext uri="{FF2B5EF4-FFF2-40B4-BE49-F238E27FC236}">
                <a16:creationId xmlns:a16="http://schemas.microsoft.com/office/drawing/2014/main" id="{8CE35F96-ACCA-4A22-BC3F-F20A81192196}"/>
              </a:ext>
            </a:extLst>
          </p:cNvPr>
          <p:cNvPicPr>
            <a:picLocks noChangeAspect="1"/>
          </p:cNvPicPr>
          <p:nvPr/>
        </p:nvPicPr>
        <p:blipFill>
          <a:blip r:embed="rId2"/>
          <a:stretch>
            <a:fillRect/>
          </a:stretch>
        </p:blipFill>
        <p:spPr>
          <a:xfrm>
            <a:off x="2234581" y="3696770"/>
            <a:ext cx="8776720" cy="3064978"/>
          </a:xfrm>
          <a:prstGeom prst="rect">
            <a:avLst/>
          </a:prstGeom>
        </p:spPr>
      </p:pic>
    </p:spTree>
    <p:extLst>
      <p:ext uri="{BB962C8B-B14F-4D97-AF65-F5344CB8AC3E}">
        <p14:creationId xmlns:p14="http://schemas.microsoft.com/office/powerpoint/2010/main" val="31947938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07CDD-6211-45A9-B670-C18B6E7C7457}"/>
              </a:ext>
            </a:extLst>
          </p:cNvPr>
          <p:cNvSpPr>
            <a:spLocks noGrp="1"/>
          </p:cNvSpPr>
          <p:nvPr>
            <p:ph type="title"/>
          </p:nvPr>
        </p:nvSpPr>
        <p:spPr>
          <a:xfrm>
            <a:off x="1088457" y="2290178"/>
            <a:ext cx="10515600" cy="1325563"/>
          </a:xfrm>
        </p:spPr>
        <p:txBody>
          <a:bodyPr/>
          <a:lstStyle/>
          <a:p>
            <a:pPr algn="ctr"/>
            <a:r>
              <a:rPr lang="es-MX" dirty="0"/>
              <a:t>EL PRODUCTO INTERNO BRUTO</a:t>
            </a:r>
            <a:endParaRPr lang="es-419" dirty="0"/>
          </a:p>
        </p:txBody>
      </p:sp>
    </p:spTree>
    <p:extLst>
      <p:ext uri="{BB962C8B-B14F-4D97-AF65-F5344CB8AC3E}">
        <p14:creationId xmlns:p14="http://schemas.microsoft.com/office/powerpoint/2010/main" val="17807367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D494540-AA84-40E0-893B-ACD10E9FD4B8}"/>
              </a:ext>
            </a:extLst>
          </p:cNvPr>
          <p:cNvSpPr>
            <a:spLocks noGrp="1"/>
          </p:cNvSpPr>
          <p:nvPr>
            <p:ph idx="1"/>
          </p:nvPr>
        </p:nvSpPr>
        <p:spPr>
          <a:xfrm>
            <a:off x="838200" y="866274"/>
            <a:ext cx="10515600" cy="5310689"/>
          </a:xfrm>
        </p:spPr>
        <p:txBody>
          <a:bodyPr>
            <a:normAutofit/>
          </a:bodyPr>
          <a:lstStyle/>
          <a:p>
            <a:pPr algn="just"/>
            <a:r>
              <a:rPr lang="es-MX" sz="4000" dirty="0"/>
              <a:t>El Producto Interno Bruto (PIB) es una medida del valor total de mercado de todos los bienes y servicios finales producidos dentro de un país durante un período de tiempo específico, generalmente un año o un trimestre. Es una forma de medir la actividad económica de un país y se utiliza como indicador clave para evaluar el tamaño y la salud de una economía.</a:t>
            </a:r>
            <a:endParaRPr lang="es-419" sz="4000" dirty="0"/>
          </a:p>
        </p:txBody>
      </p:sp>
    </p:spTree>
    <p:extLst>
      <p:ext uri="{BB962C8B-B14F-4D97-AF65-F5344CB8AC3E}">
        <p14:creationId xmlns:p14="http://schemas.microsoft.com/office/powerpoint/2010/main" val="2883427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92213B-7852-4CA8-8BB3-4A6929C7251D}"/>
              </a:ext>
            </a:extLst>
          </p:cNvPr>
          <p:cNvSpPr>
            <a:spLocks noGrp="1"/>
          </p:cNvSpPr>
          <p:nvPr>
            <p:ph idx="1"/>
          </p:nvPr>
        </p:nvSpPr>
        <p:spPr>
          <a:xfrm>
            <a:off x="838200" y="914400"/>
            <a:ext cx="10515600" cy="5303520"/>
          </a:xfrm>
        </p:spPr>
        <p:txBody>
          <a:bodyPr>
            <a:normAutofit fontScale="85000" lnSpcReduction="20000"/>
          </a:bodyPr>
          <a:lstStyle/>
          <a:p>
            <a:r>
              <a:rPr lang="es-MX" sz="3800" dirty="0"/>
              <a:t>En Ecuador, el Producto Interno Bruto (PIB) se compone de varios sectores económicos. Algunos ejemplos de contribuyentes al PIB ecuatoriano incluyen:</a:t>
            </a:r>
          </a:p>
          <a:p>
            <a:pPr marL="0" indent="0">
              <a:buNone/>
            </a:pPr>
            <a:r>
              <a:rPr lang="es-MX" sz="3800" b="1" dirty="0"/>
              <a:t>Sector petrolero</a:t>
            </a:r>
            <a:r>
              <a:rPr lang="es-MX" sz="3800" dirty="0"/>
              <a:t>: Ecuador es un productor significativo de petróleo, por lo que las actividades relacionadas con la extracción, refinación y exportación de petróleo contribuyen al PIB.</a:t>
            </a:r>
          </a:p>
          <a:p>
            <a:pPr marL="0" indent="0">
              <a:buNone/>
            </a:pPr>
            <a:r>
              <a:rPr lang="es-MX" sz="3800" b="1" dirty="0"/>
              <a:t>Agricultura</a:t>
            </a:r>
            <a:r>
              <a:rPr lang="es-MX" sz="3800" dirty="0"/>
              <a:t>: La producción agrícola, incluyendo cultivos como el banano, el cacao, el café y otros productos agrícolas, es otro componente importante del PIB ecuatoriano.</a:t>
            </a:r>
          </a:p>
          <a:p>
            <a:pPr marL="0" indent="0">
              <a:buNone/>
            </a:pPr>
            <a:r>
              <a:rPr lang="es-MX" sz="3800" b="1" dirty="0"/>
              <a:t>Turismo</a:t>
            </a:r>
            <a:r>
              <a:rPr lang="es-MX" sz="3800" dirty="0"/>
              <a:t>: Los ingresos generados por el turismo, que incluyen servicios como la hotelería, restaurantes, guías turísticos, y actividades recreativas, contribuyen al PIB.</a:t>
            </a:r>
          </a:p>
          <a:p>
            <a:endParaRPr lang="es-419" dirty="0"/>
          </a:p>
        </p:txBody>
      </p:sp>
    </p:spTree>
    <p:extLst>
      <p:ext uri="{BB962C8B-B14F-4D97-AF65-F5344CB8AC3E}">
        <p14:creationId xmlns:p14="http://schemas.microsoft.com/office/powerpoint/2010/main" val="27752233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70F5FE-6AA4-4D67-9766-91EC33AA408E}"/>
              </a:ext>
            </a:extLst>
          </p:cNvPr>
          <p:cNvSpPr>
            <a:spLocks noGrp="1"/>
          </p:cNvSpPr>
          <p:nvPr>
            <p:ph idx="1"/>
          </p:nvPr>
        </p:nvSpPr>
        <p:spPr>
          <a:xfrm>
            <a:off x="838200" y="924025"/>
            <a:ext cx="10515600" cy="5252938"/>
          </a:xfrm>
        </p:spPr>
        <p:txBody>
          <a:bodyPr>
            <a:normAutofit/>
          </a:bodyPr>
          <a:lstStyle/>
          <a:p>
            <a:pPr marL="0" indent="0" algn="just">
              <a:buNone/>
            </a:pPr>
            <a:r>
              <a:rPr lang="es-MX" sz="3200" b="1" dirty="0"/>
              <a:t>Manufactura</a:t>
            </a:r>
            <a:r>
              <a:rPr lang="es-MX" sz="3200" dirty="0"/>
              <a:t>: La industria manufacturera, que abarca desde la producción textil hasta la manufactura de productos alimenticios y productos químicos, también es un componente significativo.</a:t>
            </a:r>
          </a:p>
          <a:p>
            <a:pPr marL="0" indent="0" algn="just">
              <a:buNone/>
            </a:pPr>
            <a:r>
              <a:rPr lang="es-MX" sz="3200" b="1" dirty="0"/>
              <a:t>Servicios financieros y comerciales</a:t>
            </a:r>
            <a:r>
              <a:rPr lang="es-MX" sz="3200" dirty="0"/>
              <a:t>: Actividades como los servicios financieros, el comercio minorista y mayorista, y otros servicios profesionales contribuyen considerablemente al PIB.</a:t>
            </a:r>
          </a:p>
          <a:p>
            <a:pPr marL="0" indent="0" algn="just">
              <a:buNone/>
            </a:pPr>
            <a:r>
              <a:rPr lang="es-MX" sz="3200" dirty="0"/>
              <a:t>Estos son solo algunos ejemplos de los sectores que contribuyen al Producto Interno Bruto de Ecuador, reflejando la diversidad de la economía del país.</a:t>
            </a:r>
          </a:p>
          <a:p>
            <a:endParaRPr lang="es-419" dirty="0"/>
          </a:p>
        </p:txBody>
      </p:sp>
    </p:spTree>
    <p:extLst>
      <p:ext uri="{BB962C8B-B14F-4D97-AF65-F5344CB8AC3E}">
        <p14:creationId xmlns:p14="http://schemas.microsoft.com/office/powerpoint/2010/main" val="20644568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90E62F-CF4F-4D1B-A6D7-E369EF1B32A6}"/>
              </a:ext>
            </a:extLst>
          </p:cNvPr>
          <p:cNvSpPr>
            <a:spLocks noGrp="1"/>
          </p:cNvSpPr>
          <p:nvPr>
            <p:ph idx="1"/>
          </p:nvPr>
        </p:nvSpPr>
        <p:spPr>
          <a:xfrm>
            <a:off x="452387" y="721895"/>
            <a:ext cx="11396312" cy="5929162"/>
          </a:xfrm>
        </p:spPr>
        <p:txBody>
          <a:bodyPr>
            <a:normAutofit lnSpcReduction="10000"/>
          </a:bodyPr>
          <a:lstStyle/>
          <a:p>
            <a:pPr algn="just"/>
            <a:r>
              <a:rPr lang="es-MX" sz="2000" dirty="0"/>
              <a:t>Si queremos saber como se calcula el PIB de un país debemos conocer sus componentes:</a:t>
            </a:r>
          </a:p>
          <a:p>
            <a:pPr algn="just"/>
            <a:endParaRPr lang="es-MX" sz="2000" dirty="0"/>
          </a:p>
          <a:p>
            <a:pPr algn="just"/>
            <a:r>
              <a:rPr lang="es-MX" sz="2000" u="sng" dirty="0">
                <a:solidFill>
                  <a:schemeClr val="accent1"/>
                </a:solidFill>
              </a:rPr>
              <a:t>Consumo (C): </a:t>
            </a:r>
            <a:r>
              <a:rPr lang="es-MX" sz="2000" dirty="0"/>
              <a:t>son los bienes y los servicios comprados por los consumidores. Es el mayor componente del PIB.</a:t>
            </a:r>
          </a:p>
          <a:p>
            <a:pPr algn="just"/>
            <a:r>
              <a:rPr lang="es-MX" sz="2000" dirty="0"/>
              <a:t>Inversión (I): es la suma de la inversión no residencial (compra de nuevas plantas o nuevas máquinas por parte de las empresas) y la inversión residencial (compra de nuevas viviendas o apartamentos por parte de los individuos).</a:t>
            </a:r>
          </a:p>
          <a:p>
            <a:pPr algn="just"/>
            <a:r>
              <a:rPr lang="es-MX" sz="2000" u="sng" dirty="0">
                <a:solidFill>
                  <a:schemeClr val="accent1"/>
                </a:solidFill>
              </a:rPr>
              <a:t>Gasto público (G): </a:t>
            </a:r>
            <a:r>
              <a:rPr lang="es-MX" sz="2000" dirty="0"/>
              <a:t>representa los bienes y servicios comprados por el Estado. De hecho, en la contabilidad nacional se considera que el Estado compra los servicios suministrados por los empleados públicos y prestan estos servicios al público gratis. El gasto no comprende las transferencias del Estado, como el servicio nacional de salud o las pensiones, ni los intereses de la deuda pública. Aunque son gastos del Estado, no son compras de bienes y servicios.</a:t>
            </a:r>
          </a:p>
          <a:p>
            <a:pPr algn="just"/>
            <a:r>
              <a:rPr lang="es-MX" sz="2000" u="sng" dirty="0">
                <a:solidFill>
                  <a:schemeClr val="accent1"/>
                </a:solidFill>
              </a:rPr>
              <a:t>Importaciones (M): </a:t>
            </a:r>
            <a:r>
              <a:rPr lang="es-MX" sz="2000" dirty="0"/>
              <a:t>son las compras de bienes y servicios extranjeros por parte de los consumidores, empresas y Estados.</a:t>
            </a:r>
          </a:p>
          <a:p>
            <a:pPr algn="just"/>
            <a:r>
              <a:rPr lang="es-MX" sz="2000" u="sng" dirty="0">
                <a:solidFill>
                  <a:schemeClr val="accent1"/>
                </a:solidFill>
              </a:rPr>
              <a:t>Exportaciones (X): </a:t>
            </a:r>
            <a:r>
              <a:rPr lang="es-MX" sz="2000" dirty="0"/>
              <a:t>son las compras de bienes y servicios nacionales por parte de los extranjeros.</a:t>
            </a:r>
          </a:p>
          <a:p>
            <a:pPr algn="just"/>
            <a:r>
              <a:rPr lang="es-MX" sz="2000" dirty="0"/>
              <a:t>La diferencia entre las exportaciones y las importaciones se denomina exportaciones netas o balanza comercial. Si las exportaciones son superiores a las importaciones, se dice que el país tiene superávit comercial. Si las exportaciones son inferiores a las importaciones, se dice que el país tiene un déficit comercial.</a:t>
            </a:r>
            <a:endParaRPr lang="es-419" sz="2000" dirty="0"/>
          </a:p>
        </p:txBody>
      </p:sp>
    </p:spTree>
    <p:extLst>
      <p:ext uri="{BB962C8B-B14F-4D97-AF65-F5344CB8AC3E}">
        <p14:creationId xmlns:p14="http://schemas.microsoft.com/office/powerpoint/2010/main" val="21996491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28380-4FA8-4152-839B-0E8F50FF47B5}"/>
              </a:ext>
            </a:extLst>
          </p:cNvPr>
          <p:cNvSpPr>
            <a:spLocks noGrp="1"/>
          </p:cNvSpPr>
          <p:nvPr>
            <p:ph type="title"/>
          </p:nvPr>
        </p:nvSpPr>
        <p:spPr>
          <a:xfrm>
            <a:off x="3314820" y="306333"/>
            <a:ext cx="6522199" cy="1280890"/>
          </a:xfrm>
        </p:spPr>
        <p:txBody>
          <a:bodyPr>
            <a:normAutofit fontScale="90000"/>
          </a:bodyPr>
          <a:lstStyle/>
          <a:p>
            <a:r>
              <a:rPr lang="es-MX" dirty="0"/>
              <a:t>EL MÉTODO MÁS UTILIZADO</a:t>
            </a:r>
            <a:endParaRPr lang="es-419" dirty="0"/>
          </a:p>
        </p:txBody>
      </p:sp>
      <p:sp>
        <p:nvSpPr>
          <p:cNvPr id="3" name="Marcador de contenido 2">
            <a:extLst>
              <a:ext uri="{FF2B5EF4-FFF2-40B4-BE49-F238E27FC236}">
                <a16:creationId xmlns:a16="http://schemas.microsoft.com/office/drawing/2014/main" id="{B31D5A6C-20A2-40E7-84F7-3E9A25BA8C2A}"/>
              </a:ext>
            </a:extLst>
          </p:cNvPr>
          <p:cNvSpPr>
            <a:spLocks noGrp="1"/>
          </p:cNvSpPr>
          <p:nvPr>
            <p:ph idx="1"/>
          </p:nvPr>
        </p:nvSpPr>
        <p:spPr>
          <a:xfrm>
            <a:off x="577516" y="1309037"/>
            <a:ext cx="11174930" cy="5380522"/>
          </a:xfrm>
        </p:spPr>
        <p:txBody>
          <a:bodyPr>
            <a:normAutofit fontScale="92500" lnSpcReduction="20000"/>
          </a:bodyPr>
          <a:lstStyle/>
          <a:p>
            <a:pPr marL="0" indent="0">
              <a:buNone/>
            </a:pPr>
            <a:r>
              <a:rPr lang="es-MX" dirty="0"/>
              <a:t>MÉTODOS DE CÁLCULO DEL PIB</a:t>
            </a:r>
          </a:p>
          <a:p>
            <a:r>
              <a:rPr lang="es-MX" sz="2000" dirty="0">
                <a:solidFill>
                  <a:schemeClr val="accent1"/>
                </a:solidFill>
              </a:rPr>
              <a:t>	MÉTODO EN BASE AL GASTO</a:t>
            </a:r>
          </a:p>
          <a:p>
            <a:pPr marL="0" indent="0">
              <a:buNone/>
            </a:pPr>
            <a:r>
              <a:rPr lang="es-MX" dirty="0"/>
              <a:t>		PIB  =  C + I + G + ( X – M )</a:t>
            </a:r>
          </a:p>
          <a:p>
            <a:r>
              <a:rPr lang="es-MX" dirty="0"/>
              <a:t>C = consumo, es normalmente el componente más grande del PIB en la economía, que consiste en el ámbito (gasto de consumo final de los hogares) privado en la economía.  Estos gastos personales son de una de las siguientes categorías: bienes duraderos, no duraderos y servicios.</a:t>
            </a:r>
          </a:p>
          <a:p>
            <a:r>
              <a:rPr lang="es-MX" dirty="0"/>
              <a:t>I = inversión, la inversión empresarial en equipos y maquinaria.</a:t>
            </a:r>
          </a:p>
          <a:p>
            <a:r>
              <a:rPr lang="es-MX" dirty="0"/>
              <a:t>G = gasto público, es la suma de los gastos del gobierno en bienes y servicios finales.  Incluye salarios de los funcionarios públicos.</a:t>
            </a:r>
          </a:p>
          <a:p>
            <a:r>
              <a:rPr lang="es-MX" dirty="0"/>
              <a:t>X = exportaciones, representa las exportaciones brutas.  El PIB captura la cantidad que produce un país, incluyendo bienes y servicios producidos para el consumo de otras naciones, por lo tanto, se agrega a las exportaciones.</a:t>
            </a:r>
          </a:p>
          <a:p>
            <a:r>
              <a:rPr lang="es-MX" dirty="0"/>
              <a:t>M = importaciones, representa las importaciones brutas.  Las importaciones se restan ya que los bienes importados se incluirán en los términos C, I o G. </a:t>
            </a:r>
          </a:p>
          <a:p>
            <a:endParaRPr lang="es-419" dirty="0"/>
          </a:p>
        </p:txBody>
      </p:sp>
    </p:spTree>
    <p:extLst>
      <p:ext uri="{BB962C8B-B14F-4D97-AF65-F5344CB8AC3E}">
        <p14:creationId xmlns:p14="http://schemas.microsoft.com/office/powerpoint/2010/main" val="12167249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7E8DFC-5194-4F39-8098-91E6A19790C0}"/>
              </a:ext>
            </a:extLst>
          </p:cNvPr>
          <p:cNvSpPr>
            <a:spLocks noGrp="1"/>
          </p:cNvSpPr>
          <p:nvPr>
            <p:ph idx="1"/>
          </p:nvPr>
        </p:nvSpPr>
        <p:spPr>
          <a:xfrm>
            <a:off x="635267" y="394636"/>
            <a:ext cx="10869345" cy="6006164"/>
          </a:xfrm>
        </p:spPr>
        <p:txBody>
          <a:bodyPr>
            <a:normAutofit fontScale="92500" lnSpcReduction="10000"/>
          </a:bodyPr>
          <a:lstStyle/>
          <a:p>
            <a:r>
              <a:rPr lang="es-MX" dirty="0"/>
              <a:t>Consumo (C): $1´000.000</a:t>
            </a:r>
          </a:p>
          <a:p>
            <a:r>
              <a:rPr lang="es-MX" dirty="0"/>
              <a:t>Inversión (I): $500.000</a:t>
            </a:r>
          </a:p>
          <a:p>
            <a:r>
              <a:rPr lang="es-MX" dirty="0"/>
              <a:t>Gasto gubernamental (G): $300.000</a:t>
            </a:r>
          </a:p>
          <a:p>
            <a:r>
              <a:rPr lang="es-MX" dirty="0"/>
              <a:t>Exportaciones (X): $200.000</a:t>
            </a:r>
          </a:p>
          <a:p>
            <a:r>
              <a:rPr lang="es-MX" dirty="0"/>
              <a:t>Importaciones (M): $100.000</a:t>
            </a:r>
          </a:p>
          <a:p>
            <a:endParaRPr lang="es-MX" dirty="0"/>
          </a:p>
          <a:p>
            <a:r>
              <a:rPr lang="es-MX" dirty="0"/>
              <a:t>Para calcular el PIB utilizando el enfoque del gasto, simplemente </a:t>
            </a:r>
          </a:p>
          <a:p>
            <a:pPr marL="0" indent="0">
              <a:buNone/>
            </a:pPr>
            <a:r>
              <a:rPr lang="es-MX" dirty="0"/>
              <a:t>     sumamos estos componentes:</a:t>
            </a:r>
          </a:p>
          <a:p>
            <a:endParaRPr lang="es-MX" dirty="0"/>
          </a:p>
          <a:p>
            <a:r>
              <a:rPr lang="es-MX" dirty="0"/>
              <a:t>PIB = C + I + G + (X - M)</a:t>
            </a:r>
          </a:p>
          <a:p>
            <a:r>
              <a:rPr lang="es-MX" dirty="0"/>
              <a:t>PIB = $1´000,000 + $500.000 + $300.000 + ($200.000 - $100.000)</a:t>
            </a:r>
          </a:p>
          <a:p>
            <a:r>
              <a:rPr lang="es-MX" dirty="0"/>
              <a:t>PIB = $1´0000 + $500.000 + $300.000 + $100.000</a:t>
            </a:r>
          </a:p>
          <a:p>
            <a:r>
              <a:rPr lang="es-MX" sz="2800" dirty="0"/>
              <a:t>PIB = $1´900.000</a:t>
            </a:r>
            <a:endParaRPr lang="es-419" sz="2800" dirty="0"/>
          </a:p>
        </p:txBody>
      </p:sp>
      <p:sp>
        <p:nvSpPr>
          <p:cNvPr id="4" name="Bocadillo: ovalado 3">
            <a:extLst>
              <a:ext uri="{FF2B5EF4-FFF2-40B4-BE49-F238E27FC236}">
                <a16:creationId xmlns:a16="http://schemas.microsoft.com/office/drawing/2014/main" id="{5E21CEB6-2977-447B-84E9-C8CA4674D9DF}"/>
              </a:ext>
            </a:extLst>
          </p:cNvPr>
          <p:cNvSpPr/>
          <p:nvPr/>
        </p:nvSpPr>
        <p:spPr>
          <a:xfrm>
            <a:off x="8046719" y="144378"/>
            <a:ext cx="4244741" cy="32148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En este ejemplo, el PIB de la economía es de $1,900. Esto significa que durante el período analizado, el valor total de la producción de bienes y servicios finales en la economía fue de $1,900, considerando el gasto realizado por los consumidores, las empresas, el gobierno y las exportaciones netas</a:t>
            </a:r>
            <a:r>
              <a:rPr lang="es-MX" dirty="0"/>
              <a:t>.</a:t>
            </a:r>
            <a:endParaRPr lang="es-419" dirty="0"/>
          </a:p>
        </p:txBody>
      </p:sp>
    </p:spTree>
    <p:extLst>
      <p:ext uri="{BB962C8B-B14F-4D97-AF65-F5344CB8AC3E}">
        <p14:creationId xmlns:p14="http://schemas.microsoft.com/office/powerpoint/2010/main" val="4486566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84BEC-4C26-496E-B083-40B5C1A49BFE}"/>
              </a:ext>
            </a:extLst>
          </p:cNvPr>
          <p:cNvSpPr>
            <a:spLocks noGrp="1"/>
          </p:cNvSpPr>
          <p:nvPr>
            <p:ph type="title"/>
          </p:nvPr>
        </p:nvSpPr>
        <p:spPr/>
        <p:txBody>
          <a:bodyPr/>
          <a:lstStyle/>
          <a:p>
            <a:pPr algn="ctr"/>
            <a:r>
              <a:rPr lang="es-MX" dirty="0"/>
              <a:t>Bienes y servicios que componen el PIB en el Ecuador</a:t>
            </a:r>
            <a:endParaRPr lang="es-419" dirty="0"/>
          </a:p>
        </p:txBody>
      </p:sp>
      <p:sp>
        <p:nvSpPr>
          <p:cNvPr id="3" name="Marcador de contenido 2">
            <a:extLst>
              <a:ext uri="{FF2B5EF4-FFF2-40B4-BE49-F238E27FC236}">
                <a16:creationId xmlns:a16="http://schemas.microsoft.com/office/drawing/2014/main" id="{AB1BCF46-945E-4C78-A593-3D54366FB0AA}"/>
              </a:ext>
            </a:extLst>
          </p:cNvPr>
          <p:cNvSpPr>
            <a:spLocks noGrp="1"/>
          </p:cNvSpPr>
          <p:nvPr>
            <p:ph idx="1"/>
          </p:nvPr>
        </p:nvSpPr>
        <p:spPr>
          <a:xfrm>
            <a:off x="1944303" y="2156058"/>
            <a:ext cx="9560309" cy="3755163"/>
          </a:xfrm>
        </p:spPr>
        <p:txBody>
          <a:bodyPr>
            <a:normAutofit/>
          </a:bodyPr>
          <a:lstStyle/>
          <a:p>
            <a:pPr marL="0" indent="0" algn="just">
              <a:buNone/>
            </a:pPr>
            <a:r>
              <a:rPr lang="es-MX" sz="2800" dirty="0"/>
              <a:t>¿Qué sector contribuye más al PIB Ecuador?</a:t>
            </a:r>
          </a:p>
          <a:p>
            <a:pPr algn="just"/>
            <a:r>
              <a:rPr lang="es-MX" sz="2800" dirty="0"/>
              <a:t>Acuicultura y pesca de camarón en 28,5%.</a:t>
            </a:r>
          </a:p>
          <a:p>
            <a:pPr algn="just"/>
            <a:r>
              <a:rPr lang="es-MX" sz="2800" dirty="0"/>
              <a:t>Alojamiento y servicios de comida en 8,6%.</a:t>
            </a:r>
          </a:p>
          <a:p>
            <a:pPr algn="just"/>
            <a:r>
              <a:rPr lang="es-MX" sz="2800" dirty="0"/>
              <a:t>Suministro de electricidad y agua en 8,4%.</a:t>
            </a:r>
          </a:p>
          <a:p>
            <a:pPr algn="just"/>
            <a:r>
              <a:rPr lang="es-MX" sz="2800" dirty="0"/>
              <a:t>Comercio en 7,0%.</a:t>
            </a:r>
          </a:p>
          <a:p>
            <a:pPr algn="just"/>
            <a:r>
              <a:rPr lang="es-MX" sz="2800" dirty="0"/>
              <a:t>Transporte en 6,5%.</a:t>
            </a:r>
          </a:p>
        </p:txBody>
      </p:sp>
    </p:spTree>
    <p:extLst>
      <p:ext uri="{BB962C8B-B14F-4D97-AF65-F5344CB8AC3E}">
        <p14:creationId xmlns:p14="http://schemas.microsoft.com/office/powerpoint/2010/main" val="15544414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62E31-A588-40DD-BC4A-843416400A68}"/>
              </a:ext>
            </a:extLst>
          </p:cNvPr>
          <p:cNvSpPr>
            <a:spLocks noGrp="1"/>
          </p:cNvSpPr>
          <p:nvPr>
            <p:ph type="title"/>
          </p:nvPr>
        </p:nvSpPr>
        <p:spPr>
          <a:xfrm>
            <a:off x="3873086" y="498981"/>
            <a:ext cx="4837778" cy="1280890"/>
          </a:xfrm>
        </p:spPr>
        <p:txBody>
          <a:bodyPr>
            <a:normAutofit fontScale="90000"/>
          </a:bodyPr>
          <a:lstStyle/>
          <a:p>
            <a:r>
              <a:rPr lang="es-MX" dirty="0"/>
              <a:t>OFERTA Y DEMANDA</a:t>
            </a:r>
            <a:br>
              <a:rPr lang="es-MX" dirty="0"/>
            </a:br>
            <a:endParaRPr lang="es-419" dirty="0"/>
          </a:p>
        </p:txBody>
      </p:sp>
      <p:sp>
        <p:nvSpPr>
          <p:cNvPr id="3" name="Marcador de contenido 2">
            <a:extLst>
              <a:ext uri="{FF2B5EF4-FFF2-40B4-BE49-F238E27FC236}">
                <a16:creationId xmlns:a16="http://schemas.microsoft.com/office/drawing/2014/main" id="{04C6B2F1-C660-42F8-A273-6E1269DC46C5}"/>
              </a:ext>
            </a:extLst>
          </p:cNvPr>
          <p:cNvSpPr>
            <a:spLocks noGrp="1"/>
          </p:cNvSpPr>
          <p:nvPr>
            <p:ph idx="1"/>
          </p:nvPr>
        </p:nvSpPr>
        <p:spPr>
          <a:xfrm>
            <a:off x="1347537" y="1607419"/>
            <a:ext cx="10157075" cy="4908884"/>
          </a:xfrm>
        </p:spPr>
        <p:txBody>
          <a:bodyPr>
            <a:normAutofit/>
          </a:bodyPr>
          <a:lstStyle/>
          <a:p>
            <a:pPr marL="0" indent="0" algn="just">
              <a:buNone/>
            </a:pPr>
            <a:r>
              <a:rPr lang="es-MX" sz="2800" dirty="0">
                <a:solidFill>
                  <a:schemeClr val="accent1"/>
                </a:solidFill>
              </a:rPr>
              <a:t>Definición Oferta: </a:t>
            </a:r>
          </a:p>
          <a:p>
            <a:pPr marL="0" indent="0" algn="just">
              <a:buNone/>
            </a:pPr>
            <a:r>
              <a:rPr lang="es-MX" sz="2800" dirty="0"/>
              <a:t>La definición más asequible de la oferta es la cantidad de bien o servicio que el vendedor pone a la venta. Este bien o servicio pueden ser bicicletas, horas de clases de conducir, caramelos o cualquier otra cosa que se nos ocurra.</a:t>
            </a:r>
          </a:p>
          <a:p>
            <a:pPr marL="0" indent="0" algn="just">
              <a:buNone/>
            </a:pPr>
            <a:r>
              <a:rPr lang="es-MX" dirty="0"/>
              <a:t>La oferta se refiere a la cantidad de bienes o servicios que los productores están dispuestos a vender en el mercado a diferentes precios durante un período de tiempo específico. Es una relación entre el precio de un bien o servicio y la cantidad que los productores están dispuestos a ofrecer.</a:t>
            </a:r>
            <a:endParaRPr lang="es-419" dirty="0"/>
          </a:p>
          <a:p>
            <a:pPr marL="0" indent="0" algn="just">
              <a:buNone/>
            </a:pPr>
            <a:endParaRPr lang="es-MX" sz="2800" dirty="0"/>
          </a:p>
        </p:txBody>
      </p:sp>
    </p:spTree>
    <p:extLst>
      <p:ext uri="{BB962C8B-B14F-4D97-AF65-F5344CB8AC3E}">
        <p14:creationId xmlns:p14="http://schemas.microsoft.com/office/powerpoint/2010/main" val="7352551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3507</TotalTime>
  <Words>11175</Words>
  <Application>Microsoft Office PowerPoint</Application>
  <PresentationFormat>Panorámica</PresentationFormat>
  <Paragraphs>537</Paragraphs>
  <Slides>117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117</vt:i4>
      </vt:variant>
    </vt:vector>
  </HeadingPairs>
  <TitlesOfParts>
    <vt:vector size="123" baseType="lpstr">
      <vt:lpstr>Arial</vt:lpstr>
      <vt:lpstr>Calibri</vt:lpstr>
      <vt:lpstr>Calibri Light</vt:lpstr>
      <vt:lpstr>Gill Sans MT</vt:lpstr>
      <vt:lpstr>Google Sans</vt:lpstr>
      <vt:lpstr>Tema de Office</vt:lpstr>
      <vt:lpstr>INTRODUCCIÓN A LA CIENCIA ECONÓMICA     UNIDAD II</vt:lpstr>
      <vt:lpstr>INTRODUCCIÓN A LA ECONOMÍA</vt:lpstr>
      <vt:lpstr>LATINO GRIEGO DE ECONOMÍA</vt:lpstr>
      <vt:lpstr>Concepto tradicionales de análisis económico, escasez, necesidad, nivel de precios, producto, céteris paribus, mercado, precio nominal.</vt:lpstr>
      <vt:lpstr>Ejemplos de escasez en el Ecuador</vt:lpstr>
      <vt:lpstr>NECESIDAD </vt:lpstr>
      <vt:lpstr>Presentación de PowerPoint</vt:lpstr>
      <vt:lpstr>NIVEL DE PRECIOS </vt:lpstr>
      <vt:lpstr>PRODUCTO </vt:lpstr>
      <vt:lpstr>TALLER EN CLASE</vt:lpstr>
      <vt:lpstr>CÉTERIS PÁRIBUS </vt:lpstr>
      <vt:lpstr>Presentación de PowerPoint</vt:lpstr>
      <vt:lpstr>EJEMPLO</vt:lpstr>
      <vt:lpstr>EJEMPLOS DE CÉTERIS PÁRIBUS EN LA VIDA COTIDIANA</vt:lpstr>
      <vt:lpstr>MERCADO </vt:lpstr>
      <vt:lpstr>Presentación de PowerPoint</vt:lpstr>
      <vt:lpstr>Presentación de PowerPoint</vt:lpstr>
      <vt:lpstr>PRECIO NOMINAL </vt:lpstr>
      <vt:lpstr>ejemplo</vt:lpstr>
      <vt:lpstr>TALLER GRUPAL – EL MERCADO</vt:lpstr>
      <vt:lpstr>LOS PRECIOS REALES</vt:lpstr>
      <vt:lpstr>Presentación de PowerPoint</vt:lpstr>
      <vt:lpstr>Presentación de PowerPoint</vt:lpstr>
      <vt:lpstr>PROHIBIDO OLVIDAR EL NEOLIBERALISMO EN EL ECUADOR </vt:lpstr>
      <vt:lpstr>MODOS DE PRODUCCIÓN</vt:lpstr>
      <vt:lpstr>Presentación de PowerPoint</vt:lpstr>
      <vt:lpstr>MODOS O SISTEMAS DE PRODUCCIÓN EXISTENTES</vt:lpstr>
      <vt:lpstr>SISTEMA DE PRODUCCIÓN AGRÍCOLA</vt:lpstr>
      <vt:lpstr>Presentación de PowerPoint</vt:lpstr>
      <vt:lpstr>SISTEMA FEUDAL</vt:lpstr>
      <vt:lpstr>Presentación de PowerPoint</vt:lpstr>
      <vt:lpstr>SISTEMA CAPITALISTA</vt:lpstr>
      <vt:lpstr>Presentación de PowerPoint</vt:lpstr>
      <vt:lpstr>SISTEMA SOCIALISTA</vt:lpstr>
      <vt:lpstr>Presentación de PowerPoint</vt:lpstr>
      <vt:lpstr>Taller Individual</vt:lpstr>
      <vt:lpstr>SISTEMAS ECONÓMICOS</vt:lpstr>
      <vt:lpstr>Presentación de PowerPoint</vt:lpstr>
      <vt:lpstr>Presentación de PowerPoint</vt:lpstr>
      <vt:lpstr>Presentación de PowerPoint</vt:lpstr>
      <vt:lpstr>SISTEMA DE ECONOMÍA CENTRALIZADA BASADA EN EL MODELO ECONÓMICO CIRCULAR</vt:lpstr>
      <vt:lpstr>Presentación de PowerPoint</vt:lpstr>
      <vt:lpstr>SISTEMAS MIXTOS</vt:lpstr>
      <vt:lpstr>SISTEMAS AUTÁRQUICOS</vt:lpstr>
      <vt:lpstr>Ejemplos</vt:lpstr>
      <vt:lpstr>Presentación de PowerPoint</vt:lpstr>
      <vt:lpstr>Presentación de PowerPoint</vt:lpstr>
      <vt:lpstr>MICROECONOMÍA</vt:lpstr>
      <vt:lpstr>Presentación de PowerPoint</vt:lpstr>
      <vt:lpstr>Presentación de PowerPoint</vt:lpstr>
      <vt:lpstr>Presentación de PowerPoint</vt:lpstr>
      <vt:lpstr>Presentación de PowerPoint</vt:lpstr>
      <vt:lpstr>Presentación de PowerPoint</vt:lpstr>
      <vt:lpstr>AGENTES ECONÓMICOS</vt:lpstr>
      <vt:lpstr>Presentación de PowerPoint</vt:lpstr>
      <vt:lpstr>Presentación de PowerPoint</vt:lpstr>
      <vt:lpstr>TIPOS DE BIENES</vt:lpstr>
      <vt:lpstr>Presentación de PowerPoint</vt:lpstr>
      <vt:lpstr>Presentación de PowerPoint</vt:lpstr>
      <vt:lpstr>TIPOS DE BIENES DE ECONOMÍA </vt:lpstr>
      <vt:lpstr>BIENES SEGÚN SU GRADO DE ESCASEZ </vt:lpstr>
      <vt:lpstr>Presentación de PowerPoint</vt:lpstr>
      <vt:lpstr>Presentación de PowerPoint</vt:lpstr>
      <vt:lpstr>BIENES SEGÚN SU FUNCIONALIDAD </vt:lpstr>
      <vt:lpstr>Presentación de PowerPoint</vt:lpstr>
      <vt:lpstr>Presentación de PowerPoint</vt:lpstr>
      <vt:lpstr>Presentación de PowerPoint</vt:lpstr>
      <vt:lpstr>Presentación de PowerPoint</vt:lpstr>
      <vt:lpstr>BIENES SEGÚN SU GRADO DE TRANSFORMACIÓN</vt:lpstr>
      <vt:lpstr>Presentación de PowerPoint</vt:lpstr>
      <vt:lpstr>Presentación de PowerPoint</vt:lpstr>
      <vt:lpstr>BIENES SEGÚN SU FACILIDAD DE ACCESO</vt:lpstr>
      <vt:lpstr>Presentación de PowerPoint</vt:lpstr>
      <vt:lpstr>Presentación de PowerPoint</vt:lpstr>
      <vt:lpstr>TIPOS DE BIENES SEGÚN MICROECONOMÍA </vt:lpstr>
      <vt:lpstr>Presentación de PowerPoint</vt:lpstr>
      <vt:lpstr>Presentación de PowerPoint</vt:lpstr>
      <vt:lpstr>Presentación de PowerPoint</vt:lpstr>
      <vt:lpstr>Presentación de PowerPoint</vt:lpstr>
      <vt:lpstr>Presentación de PowerPoint</vt:lpstr>
      <vt:lpstr>PROCESO ECONÓMICO</vt:lpstr>
      <vt:lpstr>Presentación de PowerPoint</vt:lpstr>
      <vt:lpstr>MACRO -ECONOMÍA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PRODUCTO INTERNO BRUTO</vt:lpstr>
      <vt:lpstr>Presentación de PowerPoint</vt:lpstr>
      <vt:lpstr>Presentación de PowerPoint</vt:lpstr>
      <vt:lpstr>Presentación de PowerPoint</vt:lpstr>
      <vt:lpstr>Presentación de PowerPoint</vt:lpstr>
      <vt:lpstr>EL MÉTODO MÁS UTILIZADO</vt:lpstr>
      <vt:lpstr>Presentación de PowerPoint</vt:lpstr>
      <vt:lpstr>Bienes y servicios que componen el PIB en el Ecuador</vt:lpstr>
      <vt:lpstr>OFERTA Y DEMANDA </vt:lpstr>
      <vt:lpstr>EJEMPLOS DE OFERTA EN EL MERCADO</vt:lpstr>
      <vt:lpstr>DEMANDA</vt:lpstr>
      <vt:lpstr>EJEMPLOS DE DEMANDA EN EL MERCADO</vt:lpstr>
      <vt:lpstr>Presentación de PowerPoint</vt:lpstr>
      <vt:lpstr>EQUILIBRIO DE MERCADO O PUNTO DE EQUILIBRIO </vt:lpstr>
      <vt:lpstr>EJEMPLO</vt:lpstr>
      <vt:lpstr>Presentación de PowerPoint</vt:lpstr>
      <vt:lpstr>Presentación de PowerPoint</vt:lpstr>
      <vt:lpstr>Presentación de PowerPoint</vt:lpstr>
      <vt:lpstr>Presentación de PowerPoint</vt:lpstr>
      <vt:lpstr>Presentación de PowerPoint</vt:lpstr>
      <vt:lpstr>Presentación de PowerPoint</vt:lpstr>
      <vt:lpstr>ANÁLISIS</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CIENCIA ECONÓMICA     UNIDAD II</dc:title>
  <dc:creator>Marcos Gomez</dc:creator>
  <cp:lastModifiedBy>KERLY ANTHONELA MAZON RAMOS</cp:lastModifiedBy>
  <cp:revision>164</cp:revision>
  <dcterms:created xsi:type="dcterms:W3CDTF">2023-06-23T20:38:44Z</dcterms:created>
  <dcterms:modified xsi:type="dcterms:W3CDTF">2025-05-29T19:34:59Z</dcterms:modified>
</cp:coreProperties>
</file>