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 id="292" r:id="rId23"/>
    <p:sldId id="296" r:id="rId24"/>
    <p:sldId id="313" r:id="rId2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29ADEA-14C5-F2DD-F31F-9FCD553F509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26B87A68-F782-813C-B46A-F171176AFA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F2EE4B62-CE4B-C237-8DDF-2EDDC6DA85B2}"/>
              </a:ext>
            </a:extLst>
          </p:cNvPr>
          <p:cNvSpPr>
            <a:spLocks noGrp="1"/>
          </p:cNvSpPr>
          <p:nvPr>
            <p:ph type="dt" sz="half" idx="10"/>
          </p:nvPr>
        </p:nvSpPr>
        <p:spPr/>
        <p:txBody>
          <a:bodyPr/>
          <a:lstStyle/>
          <a:p>
            <a:fld id="{45D98EB7-68FD-4ECA-9B11-1E18FE9C00DB}" type="datetimeFigureOut">
              <a:rPr lang="es-ES" smtClean="0"/>
              <a:t>12/12/2023</a:t>
            </a:fld>
            <a:endParaRPr lang="es-ES"/>
          </a:p>
        </p:txBody>
      </p:sp>
      <p:sp>
        <p:nvSpPr>
          <p:cNvPr id="5" name="Marcador de pie de página 4">
            <a:extLst>
              <a:ext uri="{FF2B5EF4-FFF2-40B4-BE49-F238E27FC236}">
                <a16:creationId xmlns:a16="http://schemas.microsoft.com/office/drawing/2014/main" id="{0AD3D0CD-1DD0-2AC2-B8B6-3CD500A010C3}"/>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6444EEBD-8EDA-6DBA-A38B-47C6483C64F7}"/>
              </a:ext>
            </a:extLst>
          </p:cNvPr>
          <p:cNvSpPr>
            <a:spLocks noGrp="1"/>
          </p:cNvSpPr>
          <p:nvPr>
            <p:ph type="sldNum" sz="quarter" idx="12"/>
          </p:nvPr>
        </p:nvSpPr>
        <p:spPr/>
        <p:txBody>
          <a:bodyPr/>
          <a:lstStyle/>
          <a:p>
            <a:fld id="{9947CB6F-E0E0-4F03-A74D-2A51C86DA688}" type="slidenum">
              <a:rPr lang="es-ES" smtClean="0"/>
              <a:t>‹Nº›</a:t>
            </a:fld>
            <a:endParaRPr lang="es-ES"/>
          </a:p>
        </p:txBody>
      </p:sp>
    </p:spTree>
    <p:extLst>
      <p:ext uri="{BB962C8B-B14F-4D97-AF65-F5344CB8AC3E}">
        <p14:creationId xmlns:p14="http://schemas.microsoft.com/office/powerpoint/2010/main" val="3976173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BBD680-F107-1716-B1E6-B22E0C64C5BC}"/>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0D7EE88C-980F-A122-0EB3-3087AE818B9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8A9C1847-6AEF-E8E7-D702-D65DAC92A0D4}"/>
              </a:ext>
            </a:extLst>
          </p:cNvPr>
          <p:cNvSpPr>
            <a:spLocks noGrp="1"/>
          </p:cNvSpPr>
          <p:nvPr>
            <p:ph type="dt" sz="half" idx="10"/>
          </p:nvPr>
        </p:nvSpPr>
        <p:spPr/>
        <p:txBody>
          <a:bodyPr/>
          <a:lstStyle/>
          <a:p>
            <a:fld id="{45D98EB7-68FD-4ECA-9B11-1E18FE9C00DB}" type="datetimeFigureOut">
              <a:rPr lang="es-ES" smtClean="0"/>
              <a:t>12/12/2023</a:t>
            </a:fld>
            <a:endParaRPr lang="es-ES"/>
          </a:p>
        </p:txBody>
      </p:sp>
      <p:sp>
        <p:nvSpPr>
          <p:cNvPr id="5" name="Marcador de pie de página 4">
            <a:extLst>
              <a:ext uri="{FF2B5EF4-FFF2-40B4-BE49-F238E27FC236}">
                <a16:creationId xmlns:a16="http://schemas.microsoft.com/office/drawing/2014/main" id="{80FBBE07-F00A-C1B6-7BE1-CFB5541682ED}"/>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DBEB5181-77EC-8278-84FD-0E59161F6EA1}"/>
              </a:ext>
            </a:extLst>
          </p:cNvPr>
          <p:cNvSpPr>
            <a:spLocks noGrp="1"/>
          </p:cNvSpPr>
          <p:nvPr>
            <p:ph type="sldNum" sz="quarter" idx="12"/>
          </p:nvPr>
        </p:nvSpPr>
        <p:spPr/>
        <p:txBody>
          <a:bodyPr/>
          <a:lstStyle/>
          <a:p>
            <a:fld id="{9947CB6F-E0E0-4F03-A74D-2A51C86DA688}" type="slidenum">
              <a:rPr lang="es-ES" smtClean="0"/>
              <a:t>‹Nº›</a:t>
            </a:fld>
            <a:endParaRPr lang="es-ES"/>
          </a:p>
        </p:txBody>
      </p:sp>
    </p:spTree>
    <p:extLst>
      <p:ext uri="{BB962C8B-B14F-4D97-AF65-F5344CB8AC3E}">
        <p14:creationId xmlns:p14="http://schemas.microsoft.com/office/powerpoint/2010/main" val="261324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6C1C27A-8C18-684A-0C3F-5207970C195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A9A99748-45D4-323C-DEE6-2B4B6F6D521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F19CACE7-5040-A484-6944-50E4E12E9E43}"/>
              </a:ext>
            </a:extLst>
          </p:cNvPr>
          <p:cNvSpPr>
            <a:spLocks noGrp="1"/>
          </p:cNvSpPr>
          <p:nvPr>
            <p:ph type="dt" sz="half" idx="10"/>
          </p:nvPr>
        </p:nvSpPr>
        <p:spPr/>
        <p:txBody>
          <a:bodyPr/>
          <a:lstStyle/>
          <a:p>
            <a:fld id="{45D98EB7-68FD-4ECA-9B11-1E18FE9C00DB}" type="datetimeFigureOut">
              <a:rPr lang="es-ES" smtClean="0"/>
              <a:t>12/12/2023</a:t>
            </a:fld>
            <a:endParaRPr lang="es-ES"/>
          </a:p>
        </p:txBody>
      </p:sp>
      <p:sp>
        <p:nvSpPr>
          <p:cNvPr id="5" name="Marcador de pie de página 4">
            <a:extLst>
              <a:ext uri="{FF2B5EF4-FFF2-40B4-BE49-F238E27FC236}">
                <a16:creationId xmlns:a16="http://schemas.microsoft.com/office/drawing/2014/main" id="{1B7B7FDD-49F8-FDAD-CB15-CAEE7C95AC1D}"/>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7C50540-DA93-F6E0-26FE-F6865D77E509}"/>
              </a:ext>
            </a:extLst>
          </p:cNvPr>
          <p:cNvSpPr>
            <a:spLocks noGrp="1"/>
          </p:cNvSpPr>
          <p:nvPr>
            <p:ph type="sldNum" sz="quarter" idx="12"/>
          </p:nvPr>
        </p:nvSpPr>
        <p:spPr/>
        <p:txBody>
          <a:bodyPr/>
          <a:lstStyle/>
          <a:p>
            <a:fld id="{9947CB6F-E0E0-4F03-A74D-2A51C86DA688}" type="slidenum">
              <a:rPr lang="es-ES" smtClean="0"/>
              <a:t>‹Nº›</a:t>
            </a:fld>
            <a:endParaRPr lang="es-ES"/>
          </a:p>
        </p:txBody>
      </p:sp>
    </p:spTree>
    <p:extLst>
      <p:ext uri="{BB962C8B-B14F-4D97-AF65-F5344CB8AC3E}">
        <p14:creationId xmlns:p14="http://schemas.microsoft.com/office/powerpoint/2010/main" val="3934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2D5F83-EFB1-EC2A-5137-D4D073CA0014}"/>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C08BC178-D501-7151-2485-28C3598519C2}"/>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60EA1D67-3523-F5CE-6BE7-E0453623DFA6}"/>
              </a:ext>
            </a:extLst>
          </p:cNvPr>
          <p:cNvSpPr>
            <a:spLocks noGrp="1"/>
          </p:cNvSpPr>
          <p:nvPr>
            <p:ph type="dt" sz="half" idx="10"/>
          </p:nvPr>
        </p:nvSpPr>
        <p:spPr/>
        <p:txBody>
          <a:bodyPr/>
          <a:lstStyle/>
          <a:p>
            <a:fld id="{45D98EB7-68FD-4ECA-9B11-1E18FE9C00DB}" type="datetimeFigureOut">
              <a:rPr lang="es-ES" smtClean="0"/>
              <a:t>12/12/2023</a:t>
            </a:fld>
            <a:endParaRPr lang="es-ES"/>
          </a:p>
        </p:txBody>
      </p:sp>
      <p:sp>
        <p:nvSpPr>
          <p:cNvPr id="5" name="Marcador de pie de página 4">
            <a:extLst>
              <a:ext uri="{FF2B5EF4-FFF2-40B4-BE49-F238E27FC236}">
                <a16:creationId xmlns:a16="http://schemas.microsoft.com/office/drawing/2014/main" id="{22C629C8-A89F-FAD1-0B92-6B5B0FDB7FA6}"/>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C85438D-EFD4-E8F3-5FD8-50F3A76F2878}"/>
              </a:ext>
            </a:extLst>
          </p:cNvPr>
          <p:cNvSpPr>
            <a:spLocks noGrp="1"/>
          </p:cNvSpPr>
          <p:nvPr>
            <p:ph type="sldNum" sz="quarter" idx="12"/>
          </p:nvPr>
        </p:nvSpPr>
        <p:spPr/>
        <p:txBody>
          <a:bodyPr/>
          <a:lstStyle/>
          <a:p>
            <a:fld id="{9947CB6F-E0E0-4F03-A74D-2A51C86DA688}" type="slidenum">
              <a:rPr lang="es-ES" smtClean="0"/>
              <a:t>‹Nº›</a:t>
            </a:fld>
            <a:endParaRPr lang="es-ES"/>
          </a:p>
        </p:txBody>
      </p:sp>
    </p:spTree>
    <p:extLst>
      <p:ext uri="{BB962C8B-B14F-4D97-AF65-F5344CB8AC3E}">
        <p14:creationId xmlns:p14="http://schemas.microsoft.com/office/powerpoint/2010/main" val="1226750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51916C-518E-C174-7D87-977BD9046A44}"/>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672FB094-3C1C-D1D3-8B35-EB5421C95D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45E2FA8-7504-9200-03ED-CFA9C4132ED8}"/>
              </a:ext>
            </a:extLst>
          </p:cNvPr>
          <p:cNvSpPr>
            <a:spLocks noGrp="1"/>
          </p:cNvSpPr>
          <p:nvPr>
            <p:ph type="dt" sz="half" idx="10"/>
          </p:nvPr>
        </p:nvSpPr>
        <p:spPr/>
        <p:txBody>
          <a:bodyPr/>
          <a:lstStyle/>
          <a:p>
            <a:fld id="{45D98EB7-68FD-4ECA-9B11-1E18FE9C00DB}" type="datetimeFigureOut">
              <a:rPr lang="es-ES" smtClean="0"/>
              <a:t>12/12/2023</a:t>
            </a:fld>
            <a:endParaRPr lang="es-ES"/>
          </a:p>
        </p:txBody>
      </p:sp>
      <p:sp>
        <p:nvSpPr>
          <p:cNvPr id="5" name="Marcador de pie de página 4">
            <a:extLst>
              <a:ext uri="{FF2B5EF4-FFF2-40B4-BE49-F238E27FC236}">
                <a16:creationId xmlns:a16="http://schemas.microsoft.com/office/drawing/2014/main" id="{9E86E6AB-2117-F061-51C8-EC15F9421FA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843CCA5B-DBD9-2587-BFBB-35E7B5FFB185}"/>
              </a:ext>
            </a:extLst>
          </p:cNvPr>
          <p:cNvSpPr>
            <a:spLocks noGrp="1"/>
          </p:cNvSpPr>
          <p:nvPr>
            <p:ph type="sldNum" sz="quarter" idx="12"/>
          </p:nvPr>
        </p:nvSpPr>
        <p:spPr/>
        <p:txBody>
          <a:bodyPr/>
          <a:lstStyle/>
          <a:p>
            <a:fld id="{9947CB6F-E0E0-4F03-A74D-2A51C86DA688}" type="slidenum">
              <a:rPr lang="es-ES" smtClean="0"/>
              <a:t>‹Nº›</a:t>
            </a:fld>
            <a:endParaRPr lang="es-ES"/>
          </a:p>
        </p:txBody>
      </p:sp>
    </p:spTree>
    <p:extLst>
      <p:ext uri="{BB962C8B-B14F-4D97-AF65-F5344CB8AC3E}">
        <p14:creationId xmlns:p14="http://schemas.microsoft.com/office/powerpoint/2010/main" val="328659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7C3321-F42C-5620-3561-1FC8DB491414}"/>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E511BF7E-C2D4-CCC5-3526-BD456B412C4A}"/>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1441FEAD-497A-F277-B522-860D9F7EE8C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48C308B2-7683-FC40-66CB-B3E1E3A31A94}"/>
              </a:ext>
            </a:extLst>
          </p:cNvPr>
          <p:cNvSpPr>
            <a:spLocks noGrp="1"/>
          </p:cNvSpPr>
          <p:nvPr>
            <p:ph type="dt" sz="half" idx="10"/>
          </p:nvPr>
        </p:nvSpPr>
        <p:spPr/>
        <p:txBody>
          <a:bodyPr/>
          <a:lstStyle/>
          <a:p>
            <a:fld id="{45D98EB7-68FD-4ECA-9B11-1E18FE9C00DB}" type="datetimeFigureOut">
              <a:rPr lang="es-ES" smtClean="0"/>
              <a:t>12/12/2023</a:t>
            </a:fld>
            <a:endParaRPr lang="es-ES"/>
          </a:p>
        </p:txBody>
      </p:sp>
      <p:sp>
        <p:nvSpPr>
          <p:cNvPr id="6" name="Marcador de pie de página 5">
            <a:extLst>
              <a:ext uri="{FF2B5EF4-FFF2-40B4-BE49-F238E27FC236}">
                <a16:creationId xmlns:a16="http://schemas.microsoft.com/office/drawing/2014/main" id="{4B29D45C-807D-9D6C-AFE2-4603698BC233}"/>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92302A07-2F22-8360-5CA8-7C21A58CE2B4}"/>
              </a:ext>
            </a:extLst>
          </p:cNvPr>
          <p:cNvSpPr>
            <a:spLocks noGrp="1"/>
          </p:cNvSpPr>
          <p:nvPr>
            <p:ph type="sldNum" sz="quarter" idx="12"/>
          </p:nvPr>
        </p:nvSpPr>
        <p:spPr/>
        <p:txBody>
          <a:bodyPr/>
          <a:lstStyle/>
          <a:p>
            <a:fld id="{9947CB6F-E0E0-4F03-A74D-2A51C86DA688}" type="slidenum">
              <a:rPr lang="es-ES" smtClean="0"/>
              <a:t>‹Nº›</a:t>
            </a:fld>
            <a:endParaRPr lang="es-ES"/>
          </a:p>
        </p:txBody>
      </p:sp>
    </p:spTree>
    <p:extLst>
      <p:ext uri="{BB962C8B-B14F-4D97-AF65-F5344CB8AC3E}">
        <p14:creationId xmlns:p14="http://schemas.microsoft.com/office/powerpoint/2010/main" val="3646892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302BBE-C28C-4FF8-213A-C05A40B458BD}"/>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87250B57-BC13-3B47-5831-280827D354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C6158F7-324F-D6A4-CC19-936CEFCAE45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447EA3B1-E531-57CB-F9FE-BD0BAC660D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F8A209C-9CCF-49BD-0587-318697BB243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C709A1B6-B7E8-DCD9-8AB8-703CAFED5EDA}"/>
              </a:ext>
            </a:extLst>
          </p:cNvPr>
          <p:cNvSpPr>
            <a:spLocks noGrp="1"/>
          </p:cNvSpPr>
          <p:nvPr>
            <p:ph type="dt" sz="half" idx="10"/>
          </p:nvPr>
        </p:nvSpPr>
        <p:spPr/>
        <p:txBody>
          <a:bodyPr/>
          <a:lstStyle/>
          <a:p>
            <a:fld id="{45D98EB7-68FD-4ECA-9B11-1E18FE9C00DB}" type="datetimeFigureOut">
              <a:rPr lang="es-ES" smtClean="0"/>
              <a:t>12/12/2023</a:t>
            </a:fld>
            <a:endParaRPr lang="es-ES"/>
          </a:p>
        </p:txBody>
      </p:sp>
      <p:sp>
        <p:nvSpPr>
          <p:cNvPr id="8" name="Marcador de pie de página 7">
            <a:extLst>
              <a:ext uri="{FF2B5EF4-FFF2-40B4-BE49-F238E27FC236}">
                <a16:creationId xmlns:a16="http://schemas.microsoft.com/office/drawing/2014/main" id="{04518954-EE0E-E2C7-BA69-BC8A9B1B1C3C}"/>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A817F59D-F032-87C3-BD89-FEE0BDB2278C}"/>
              </a:ext>
            </a:extLst>
          </p:cNvPr>
          <p:cNvSpPr>
            <a:spLocks noGrp="1"/>
          </p:cNvSpPr>
          <p:nvPr>
            <p:ph type="sldNum" sz="quarter" idx="12"/>
          </p:nvPr>
        </p:nvSpPr>
        <p:spPr/>
        <p:txBody>
          <a:bodyPr/>
          <a:lstStyle/>
          <a:p>
            <a:fld id="{9947CB6F-E0E0-4F03-A74D-2A51C86DA688}" type="slidenum">
              <a:rPr lang="es-ES" smtClean="0"/>
              <a:t>‹Nº›</a:t>
            </a:fld>
            <a:endParaRPr lang="es-ES"/>
          </a:p>
        </p:txBody>
      </p:sp>
    </p:spTree>
    <p:extLst>
      <p:ext uri="{BB962C8B-B14F-4D97-AF65-F5344CB8AC3E}">
        <p14:creationId xmlns:p14="http://schemas.microsoft.com/office/powerpoint/2010/main" val="3193018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AD3D7C-8C12-F1D2-C142-15B897B0ADB7}"/>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8E383191-149D-0F97-24FE-B035E5575DE6}"/>
              </a:ext>
            </a:extLst>
          </p:cNvPr>
          <p:cNvSpPr>
            <a:spLocks noGrp="1"/>
          </p:cNvSpPr>
          <p:nvPr>
            <p:ph type="dt" sz="half" idx="10"/>
          </p:nvPr>
        </p:nvSpPr>
        <p:spPr/>
        <p:txBody>
          <a:bodyPr/>
          <a:lstStyle/>
          <a:p>
            <a:fld id="{45D98EB7-68FD-4ECA-9B11-1E18FE9C00DB}" type="datetimeFigureOut">
              <a:rPr lang="es-ES" smtClean="0"/>
              <a:t>12/12/2023</a:t>
            </a:fld>
            <a:endParaRPr lang="es-ES"/>
          </a:p>
        </p:txBody>
      </p:sp>
      <p:sp>
        <p:nvSpPr>
          <p:cNvPr id="4" name="Marcador de pie de página 3">
            <a:extLst>
              <a:ext uri="{FF2B5EF4-FFF2-40B4-BE49-F238E27FC236}">
                <a16:creationId xmlns:a16="http://schemas.microsoft.com/office/drawing/2014/main" id="{CAC93E68-D7E2-4857-717B-D58B3B4ED022}"/>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1CE42DA9-870A-290A-51CF-D39CE5601070}"/>
              </a:ext>
            </a:extLst>
          </p:cNvPr>
          <p:cNvSpPr>
            <a:spLocks noGrp="1"/>
          </p:cNvSpPr>
          <p:nvPr>
            <p:ph type="sldNum" sz="quarter" idx="12"/>
          </p:nvPr>
        </p:nvSpPr>
        <p:spPr/>
        <p:txBody>
          <a:bodyPr/>
          <a:lstStyle/>
          <a:p>
            <a:fld id="{9947CB6F-E0E0-4F03-A74D-2A51C86DA688}" type="slidenum">
              <a:rPr lang="es-ES" smtClean="0"/>
              <a:t>‹Nº›</a:t>
            </a:fld>
            <a:endParaRPr lang="es-ES"/>
          </a:p>
        </p:txBody>
      </p:sp>
    </p:spTree>
    <p:extLst>
      <p:ext uri="{BB962C8B-B14F-4D97-AF65-F5344CB8AC3E}">
        <p14:creationId xmlns:p14="http://schemas.microsoft.com/office/powerpoint/2010/main" val="2903778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6FC0E45-F91A-9D0B-E428-3B2A039A0DAB}"/>
              </a:ext>
            </a:extLst>
          </p:cNvPr>
          <p:cNvSpPr>
            <a:spLocks noGrp="1"/>
          </p:cNvSpPr>
          <p:nvPr>
            <p:ph type="dt" sz="half" idx="10"/>
          </p:nvPr>
        </p:nvSpPr>
        <p:spPr/>
        <p:txBody>
          <a:bodyPr/>
          <a:lstStyle/>
          <a:p>
            <a:fld id="{45D98EB7-68FD-4ECA-9B11-1E18FE9C00DB}" type="datetimeFigureOut">
              <a:rPr lang="es-ES" smtClean="0"/>
              <a:t>12/12/2023</a:t>
            </a:fld>
            <a:endParaRPr lang="es-ES"/>
          </a:p>
        </p:txBody>
      </p:sp>
      <p:sp>
        <p:nvSpPr>
          <p:cNvPr id="3" name="Marcador de pie de página 2">
            <a:extLst>
              <a:ext uri="{FF2B5EF4-FFF2-40B4-BE49-F238E27FC236}">
                <a16:creationId xmlns:a16="http://schemas.microsoft.com/office/drawing/2014/main" id="{618B2A68-521E-1E04-609C-78E2E8F9F06F}"/>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4258BABB-28E9-66D6-C4B7-5855031DCC2F}"/>
              </a:ext>
            </a:extLst>
          </p:cNvPr>
          <p:cNvSpPr>
            <a:spLocks noGrp="1"/>
          </p:cNvSpPr>
          <p:nvPr>
            <p:ph type="sldNum" sz="quarter" idx="12"/>
          </p:nvPr>
        </p:nvSpPr>
        <p:spPr/>
        <p:txBody>
          <a:bodyPr/>
          <a:lstStyle/>
          <a:p>
            <a:fld id="{9947CB6F-E0E0-4F03-A74D-2A51C86DA688}" type="slidenum">
              <a:rPr lang="es-ES" smtClean="0"/>
              <a:t>‹Nº›</a:t>
            </a:fld>
            <a:endParaRPr lang="es-ES"/>
          </a:p>
        </p:txBody>
      </p:sp>
    </p:spTree>
    <p:extLst>
      <p:ext uri="{BB962C8B-B14F-4D97-AF65-F5344CB8AC3E}">
        <p14:creationId xmlns:p14="http://schemas.microsoft.com/office/powerpoint/2010/main" val="798269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8993A6-A5F1-C3C0-53BD-AEE66DC3D9F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76C9EF7F-402D-F05D-E4D1-8F54F0EF7E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F02A82C0-8AF5-9B51-D240-8A12CD8F4A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FFFB73A-C7BF-934C-B5AD-BC4A80019CAB}"/>
              </a:ext>
            </a:extLst>
          </p:cNvPr>
          <p:cNvSpPr>
            <a:spLocks noGrp="1"/>
          </p:cNvSpPr>
          <p:nvPr>
            <p:ph type="dt" sz="half" idx="10"/>
          </p:nvPr>
        </p:nvSpPr>
        <p:spPr/>
        <p:txBody>
          <a:bodyPr/>
          <a:lstStyle/>
          <a:p>
            <a:fld id="{45D98EB7-68FD-4ECA-9B11-1E18FE9C00DB}" type="datetimeFigureOut">
              <a:rPr lang="es-ES" smtClean="0"/>
              <a:t>12/12/2023</a:t>
            </a:fld>
            <a:endParaRPr lang="es-ES"/>
          </a:p>
        </p:txBody>
      </p:sp>
      <p:sp>
        <p:nvSpPr>
          <p:cNvPr id="6" name="Marcador de pie de página 5">
            <a:extLst>
              <a:ext uri="{FF2B5EF4-FFF2-40B4-BE49-F238E27FC236}">
                <a16:creationId xmlns:a16="http://schemas.microsoft.com/office/drawing/2014/main" id="{B03EE303-E630-C47B-DD6C-B884D33F08CC}"/>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AA78DAF2-2FC0-7968-BA7C-BEA2A205D5ED}"/>
              </a:ext>
            </a:extLst>
          </p:cNvPr>
          <p:cNvSpPr>
            <a:spLocks noGrp="1"/>
          </p:cNvSpPr>
          <p:nvPr>
            <p:ph type="sldNum" sz="quarter" idx="12"/>
          </p:nvPr>
        </p:nvSpPr>
        <p:spPr/>
        <p:txBody>
          <a:bodyPr/>
          <a:lstStyle/>
          <a:p>
            <a:fld id="{9947CB6F-E0E0-4F03-A74D-2A51C86DA688}" type="slidenum">
              <a:rPr lang="es-ES" smtClean="0"/>
              <a:t>‹Nº›</a:t>
            </a:fld>
            <a:endParaRPr lang="es-ES"/>
          </a:p>
        </p:txBody>
      </p:sp>
    </p:spTree>
    <p:extLst>
      <p:ext uri="{BB962C8B-B14F-4D97-AF65-F5344CB8AC3E}">
        <p14:creationId xmlns:p14="http://schemas.microsoft.com/office/powerpoint/2010/main" val="3684457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F9B9F8-73EA-CA1D-840C-B9518061511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55CE3191-9602-84A1-4B87-2B6F9317C2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1655B6D7-0ADC-9851-4F99-B09A5EF828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6A6C475-D418-1273-3B2E-6BF00A303E8A}"/>
              </a:ext>
            </a:extLst>
          </p:cNvPr>
          <p:cNvSpPr>
            <a:spLocks noGrp="1"/>
          </p:cNvSpPr>
          <p:nvPr>
            <p:ph type="dt" sz="half" idx="10"/>
          </p:nvPr>
        </p:nvSpPr>
        <p:spPr/>
        <p:txBody>
          <a:bodyPr/>
          <a:lstStyle/>
          <a:p>
            <a:fld id="{45D98EB7-68FD-4ECA-9B11-1E18FE9C00DB}" type="datetimeFigureOut">
              <a:rPr lang="es-ES" smtClean="0"/>
              <a:t>12/12/2023</a:t>
            </a:fld>
            <a:endParaRPr lang="es-ES"/>
          </a:p>
        </p:txBody>
      </p:sp>
      <p:sp>
        <p:nvSpPr>
          <p:cNvPr id="6" name="Marcador de pie de página 5">
            <a:extLst>
              <a:ext uri="{FF2B5EF4-FFF2-40B4-BE49-F238E27FC236}">
                <a16:creationId xmlns:a16="http://schemas.microsoft.com/office/drawing/2014/main" id="{9C59AB9A-5C3F-CB87-45C1-6546608056BE}"/>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EF4AD9C1-9C18-760F-B63F-464C09B07C22}"/>
              </a:ext>
            </a:extLst>
          </p:cNvPr>
          <p:cNvSpPr>
            <a:spLocks noGrp="1"/>
          </p:cNvSpPr>
          <p:nvPr>
            <p:ph type="sldNum" sz="quarter" idx="12"/>
          </p:nvPr>
        </p:nvSpPr>
        <p:spPr/>
        <p:txBody>
          <a:bodyPr/>
          <a:lstStyle/>
          <a:p>
            <a:fld id="{9947CB6F-E0E0-4F03-A74D-2A51C86DA688}" type="slidenum">
              <a:rPr lang="es-ES" smtClean="0"/>
              <a:t>‹Nº›</a:t>
            </a:fld>
            <a:endParaRPr lang="es-ES"/>
          </a:p>
        </p:txBody>
      </p:sp>
    </p:spTree>
    <p:extLst>
      <p:ext uri="{BB962C8B-B14F-4D97-AF65-F5344CB8AC3E}">
        <p14:creationId xmlns:p14="http://schemas.microsoft.com/office/powerpoint/2010/main" val="278545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FAC0F61-86E4-6C58-9300-5103BF76D7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A6CC504B-41F3-B221-23F7-5294DCF260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D5902D22-F186-649B-5A51-93F890874B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D98EB7-68FD-4ECA-9B11-1E18FE9C00DB}" type="datetimeFigureOut">
              <a:rPr lang="es-ES" smtClean="0"/>
              <a:t>12/12/2023</a:t>
            </a:fld>
            <a:endParaRPr lang="es-ES"/>
          </a:p>
        </p:txBody>
      </p:sp>
      <p:sp>
        <p:nvSpPr>
          <p:cNvPr id="5" name="Marcador de pie de página 4">
            <a:extLst>
              <a:ext uri="{FF2B5EF4-FFF2-40B4-BE49-F238E27FC236}">
                <a16:creationId xmlns:a16="http://schemas.microsoft.com/office/drawing/2014/main" id="{E173D8AD-DA10-9370-E534-A74EA965F7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3E109897-BA55-7423-D4B5-987D418A25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47CB6F-E0E0-4F03-A74D-2A51C86DA688}" type="slidenum">
              <a:rPr lang="es-ES" smtClean="0"/>
              <a:t>‹Nº›</a:t>
            </a:fld>
            <a:endParaRPr lang="es-ES"/>
          </a:p>
        </p:txBody>
      </p:sp>
    </p:spTree>
    <p:extLst>
      <p:ext uri="{BB962C8B-B14F-4D97-AF65-F5344CB8AC3E}">
        <p14:creationId xmlns:p14="http://schemas.microsoft.com/office/powerpoint/2010/main" val="1782143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070C21-F302-4C1F-67A2-7E475E59A40A}"/>
              </a:ext>
            </a:extLst>
          </p:cNvPr>
          <p:cNvSpPr>
            <a:spLocks noGrp="1"/>
          </p:cNvSpPr>
          <p:nvPr>
            <p:ph type="ctrTitle"/>
          </p:nvPr>
        </p:nvSpPr>
        <p:spPr/>
        <p:txBody>
          <a:bodyPr>
            <a:normAutofit/>
          </a:bodyPr>
          <a:lstStyle/>
          <a:p>
            <a:r>
              <a:rPr lang="es-ES" sz="4400" b="0" i="0" u="none" strike="noStrike" baseline="0" dirty="0">
                <a:latin typeface="ArialNormal"/>
              </a:rPr>
              <a:t>Entrevista familiar y sus fases/La entrevista circular como</a:t>
            </a:r>
            <a:br>
              <a:rPr lang="es-ES" sz="4400" b="0" i="0" u="none" strike="noStrike" baseline="0" dirty="0">
                <a:latin typeface="ArialNormal"/>
              </a:rPr>
            </a:br>
            <a:r>
              <a:rPr lang="es-ES" sz="4400" b="0" i="0" u="none" strike="noStrike" baseline="0" dirty="0">
                <a:latin typeface="ArialNormal"/>
              </a:rPr>
              <a:t>intervención</a:t>
            </a:r>
            <a:endParaRPr lang="es-ES" sz="4400" dirty="0"/>
          </a:p>
        </p:txBody>
      </p:sp>
      <p:sp>
        <p:nvSpPr>
          <p:cNvPr id="3" name="Subtítulo 2">
            <a:extLst>
              <a:ext uri="{FF2B5EF4-FFF2-40B4-BE49-F238E27FC236}">
                <a16:creationId xmlns:a16="http://schemas.microsoft.com/office/drawing/2014/main" id="{85FEBCA8-B485-6209-B9DA-40EC8584606A}"/>
              </a:ext>
            </a:extLst>
          </p:cNvPr>
          <p:cNvSpPr>
            <a:spLocks noGrp="1"/>
          </p:cNvSpPr>
          <p:nvPr>
            <p:ph type="subTitle" idx="1"/>
          </p:nvPr>
        </p:nvSpPr>
        <p:spPr/>
        <p:txBody>
          <a:bodyPr/>
          <a:lstStyle/>
          <a:p>
            <a:r>
              <a:rPr lang="es-ES" dirty="0" err="1"/>
              <a:t>Psc</a:t>
            </a:r>
            <a:r>
              <a:rPr lang="es-ES" dirty="0"/>
              <a:t>. Cl. Verónica Freire Palacios, </a:t>
            </a:r>
            <a:r>
              <a:rPr lang="es-ES" dirty="0" err="1"/>
              <a:t>Msc</a:t>
            </a:r>
            <a:endParaRPr lang="es-ES" dirty="0"/>
          </a:p>
          <a:p>
            <a:r>
              <a:rPr lang="es-ES" dirty="0"/>
              <a:t>PSICOLOGA CLINICA-TERAPEUTA FAMILIAR-ESPECIALISTA EN CONDUCTAS ADICTIVAS-PSICOPEDAGOGA</a:t>
            </a:r>
          </a:p>
          <a:p>
            <a:endParaRPr lang="es-ES" dirty="0"/>
          </a:p>
        </p:txBody>
      </p:sp>
    </p:spTree>
    <p:extLst>
      <p:ext uri="{BB962C8B-B14F-4D97-AF65-F5344CB8AC3E}">
        <p14:creationId xmlns:p14="http://schemas.microsoft.com/office/powerpoint/2010/main" val="1688573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BB42CF-DEB3-141D-429E-EFBB7C35BF37}"/>
              </a:ext>
            </a:extLst>
          </p:cNvPr>
          <p:cNvSpPr>
            <a:spLocks noGrp="1"/>
          </p:cNvSpPr>
          <p:nvPr>
            <p:ph type="title"/>
          </p:nvPr>
        </p:nvSpPr>
        <p:spPr/>
        <p:txBody>
          <a:bodyPr>
            <a:normAutofit fontScale="90000"/>
          </a:bodyPr>
          <a:lstStyle/>
          <a:p>
            <a:br>
              <a:rPr lang="es-ES" dirty="0"/>
            </a:br>
            <a:r>
              <a:rPr lang="es-ES" dirty="0"/>
              <a:t>Ejemplos de Preguntas Lineales….</a:t>
            </a:r>
            <a:br>
              <a:rPr lang="es-ES" dirty="0"/>
            </a:br>
            <a:endParaRPr lang="es-ES" dirty="0"/>
          </a:p>
        </p:txBody>
      </p:sp>
      <p:sp>
        <p:nvSpPr>
          <p:cNvPr id="3" name="Marcador de contenido 2">
            <a:extLst>
              <a:ext uri="{FF2B5EF4-FFF2-40B4-BE49-F238E27FC236}">
                <a16:creationId xmlns:a16="http://schemas.microsoft.com/office/drawing/2014/main" id="{4743454F-9C17-523A-3CAA-6E962ED57054}"/>
              </a:ext>
            </a:extLst>
          </p:cNvPr>
          <p:cNvSpPr>
            <a:spLocks noGrp="1"/>
          </p:cNvSpPr>
          <p:nvPr>
            <p:ph idx="1"/>
          </p:nvPr>
        </p:nvSpPr>
        <p:spPr/>
        <p:txBody>
          <a:bodyPr/>
          <a:lstStyle/>
          <a:p>
            <a:pPr marL="0" indent="0">
              <a:buNone/>
            </a:pPr>
            <a:r>
              <a:rPr lang="es-ES" dirty="0"/>
              <a:t>• ¿Cuántos años tiene?</a:t>
            </a:r>
          </a:p>
          <a:p>
            <a:pPr marL="0" indent="0">
              <a:buNone/>
            </a:pPr>
            <a:r>
              <a:rPr lang="es-ES" dirty="0"/>
              <a:t>• ¿En dónde estudió?</a:t>
            </a:r>
          </a:p>
          <a:p>
            <a:pPr marL="0" indent="0">
              <a:buNone/>
            </a:pPr>
            <a:r>
              <a:rPr lang="es-ES" dirty="0"/>
              <a:t>• ¿Qué hace Ud. cuando está enojado?</a:t>
            </a:r>
          </a:p>
          <a:p>
            <a:pPr marL="0" indent="0">
              <a:buNone/>
            </a:pPr>
            <a:r>
              <a:rPr lang="es-ES" dirty="0"/>
              <a:t>• ¿Qué hace después de eso?</a:t>
            </a:r>
          </a:p>
        </p:txBody>
      </p:sp>
    </p:spTree>
    <p:extLst>
      <p:ext uri="{BB962C8B-B14F-4D97-AF65-F5344CB8AC3E}">
        <p14:creationId xmlns:p14="http://schemas.microsoft.com/office/powerpoint/2010/main" val="2119496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BDDCDF-68FA-2CBB-A83F-E08686F5F74F}"/>
              </a:ext>
            </a:extLst>
          </p:cNvPr>
          <p:cNvSpPr>
            <a:spLocks noGrp="1"/>
          </p:cNvSpPr>
          <p:nvPr>
            <p:ph type="title"/>
          </p:nvPr>
        </p:nvSpPr>
        <p:spPr/>
        <p:txBody>
          <a:bodyPr/>
          <a:lstStyle/>
          <a:p>
            <a:r>
              <a:rPr lang="es-ES" dirty="0"/>
              <a:t>Preguntas circulares…</a:t>
            </a:r>
          </a:p>
        </p:txBody>
      </p:sp>
      <p:sp>
        <p:nvSpPr>
          <p:cNvPr id="3" name="Marcador de contenido 2">
            <a:extLst>
              <a:ext uri="{FF2B5EF4-FFF2-40B4-BE49-F238E27FC236}">
                <a16:creationId xmlns:a16="http://schemas.microsoft.com/office/drawing/2014/main" id="{C58A7B76-36BB-7774-E589-59503FB7535A}"/>
              </a:ext>
            </a:extLst>
          </p:cNvPr>
          <p:cNvSpPr>
            <a:spLocks noGrp="1"/>
          </p:cNvSpPr>
          <p:nvPr>
            <p:ph idx="1"/>
          </p:nvPr>
        </p:nvSpPr>
        <p:spPr/>
        <p:txBody>
          <a:bodyPr>
            <a:normAutofit lnSpcReduction="10000"/>
          </a:bodyPr>
          <a:lstStyle/>
          <a:p>
            <a:r>
              <a:rPr lang="es-ES" dirty="0"/>
              <a:t>Las preguntas circulares tienen como objetivo la observación de la diferencia y son, por lo tanto, una manera de introducir nueva información en el sistema. </a:t>
            </a:r>
          </a:p>
          <a:p>
            <a:r>
              <a:rPr lang="es-ES" dirty="0"/>
              <a:t>Son efectivas para aclarar las relaciones de los subsistemas familiares y sus respectivas ideas. </a:t>
            </a:r>
          </a:p>
          <a:p>
            <a:r>
              <a:rPr lang="es-ES" dirty="0"/>
              <a:t>Los terapeutas pueden usar una variedad de preguntas circulares, el uso de las distintas preguntas será más o menos apropiado de acuerdo al progreso de la terapia. </a:t>
            </a:r>
          </a:p>
          <a:p>
            <a:r>
              <a:rPr lang="es-ES" dirty="0"/>
              <a:t>El tiempo en que se formulan las preguntas circulares frecuentemente cambia fluidamente entre el pasado, el presente y el futuro</a:t>
            </a:r>
          </a:p>
        </p:txBody>
      </p:sp>
    </p:spTree>
    <p:extLst>
      <p:ext uri="{BB962C8B-B14F-4D97-AF65-F5344CB8AC3E}">
        <p14:creationId xmlns:p14="http://schemas.microsoft.com/office/powerpoint/2010/main" val="2747675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AAA8C46C-9083-E738-C295-0E4427529A27}"/>
              </a:ext>
            </a:extLst>
          </p:cNvPr>
          <p:cNvPicPr>
            <a:picLocks noChangeAspect="1"/>
          </p:cNvPicPr>
          <p:nvPr/>
        </p:nvPicPr>
        <p:blipFill rotWithShape="1">
          <a:blip r:embed="rId2"/>
          <a:srcRect l="26196" t="9643" r="28369" b="12639"/>
          <a:stretch/>
        </p:blipFill>
        <p:spPr>
          <a:xfrm>
            <a:off x="2729948" y="689113"/>
            <a:ext cx="6228522" cy="5990109"/>
          </a:xfrm>
          <a:prstGeom prst="rect">
            <a:avLst/>
          </a:prstGeom>
        </p:spPr>
      </p:pic>
    </p:spTree>
    <p:extLst>
      <p:ext uri="{BB962C8B-B14F-4D97-AF65-F5344CB8AC3E}">
        <p14:creationId xmlns:p14="http://schemas.microsoft.com/office/powerpoint/2010/main" val="3591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EEF98A-4029-117F-BAA5-D6823E9FB9B2}"/>
              </a:ext>
            </a:extLst>
          </p:cNvPr>
          <p:cNvSpPr>
            <a:spLocks noGrp="1"/>
          </p:cNvSpPr>
          <p:nvPr>
            <p:ph type="title"/>
          </p:nvPr>
        </p:nvSpPr>
        <p:spPr/>
        <p:txBody>
          <a:bodyPr/>
          <a:lstStyle/>
          <a:p>
            <a:r>
              <a:rPr kumimoji="0" lang="es-ES" sz="4400" b="0" i="0" u="none" strike="noStrike" kern="1200" cap="none" spc="0" normalizeH="0" baseline="0" noProof="0" dirty="0">
                <a:ln>
                  <a:noFill/>
                </a:ln>
                <a:solidFill>
                  <a:prstClr val="black"/>
                </a:solidFill>
                <a:effectLst/>
                <a:uLnTx/>
                <a:uFillTx/>
                <a:latin typeface="Calibri Light" panose="020F0302020204030204"/>
                <a:ea typeface="+mj-ea"/>
                <a:cs typeface="+mj-cs"/>
              </a:rPr>
              <a:t>Preguntas circulares…</a:t>
            </a:r>
            <a:endParaRPr lang="es-ES" dirty="0"/>
          </a:p>
        </p:txBody>
      </p:sp>
      <p:sp>
        <p:nvSpPr>
          <p:cNvPr id="3" name="Marcador de contenido 2">
            <a:extLst>
              <a:ext uri="{FF2B5EF4-FFF2-40B4-BE49-F238E27FC236}">
                <a16:creationId xmlns:a16="http://schemas.microsoft.com/office/drawing/2014/main" id="{3FF3268F-A6D3-7A55-47AA-472B237CA7FF}"/>
              </a:ext>
            </a:extLst>
          </p:cNvPr>
          <p:cNvSpPr>
            <a:spLocks noGrp="1"/>
          </p:cNvSpPr>
          <p:nvPr>
            <p:ph idx="1"/>
          </p:nvPr>
        </p:nvSpPr>
        <p:spPr/>
        <p:txBody>
          <a:bodyPr/>
          <a:lstStyle/>
          <a:p>
            <a:pPr algn="just"/>
            <a:endParaRPr lang="es-ES" dirty="0"/>
          </a:p>
          <a:p>
            <a:pPr algn="just"/>
            <a:r>
              <a:rPr lang="es-ES" dirty="0"/>
              <a:t>Cabe señalar que aunque varios miembros de la familia serán capaces de responder a preguntas circulares, y pensar acerca de la información de manera circular, para los niños pequeños o aquellas personas con dificultades de desarrollo puede ser cognitivamente imposible ponerse en el lugar de otra persona.</a:t>
            </a:r>
          </a:p>
        </p:txBody>
      </p:sp>
    </p:spTree>
    <p:extLst>
      <p:ext uri="{BB962C8B-B14F-4D97-AF65-F5344CB8AC3E}">
        <p14:creationId xmlns:p14="http://schemas.microsoft.com/office/powerpoint/2010/main" val="1524138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3AA490-AC10-414F-420A-72487699E01E}"/>
              </a:ext>
            </a:extLst>
          </p:cNvPr>
          <p:cNvSpPr>
            <a:spLocks noGrp="1"/>
          </p:cNvSpPr>
          <p:nvPr>
            <p:ph type="title"/>
          </p:nvPr>
        </p:nvSpPr>
        <p:spPr/>
        <p:txBody>
          <a:bodyPr/>
          <a:lstStyle/>
          <a:p>
            <a:r>
              <a:rPr lang="es-ES" dirty="0"/>
              <a:t>DEVOLUCIONES….</a:t>
            </a:r>
          </a:p>
        </p:txBody>
      </p:sp>
      <p:sp>
        <p:nvSpPr>
          <p:cNvPr id="3" name="Marcador de contenido 2">
            <a:extLst>
              <a:ext uri="{FF2B5EF4-FFF2-40B4-BE49-F238E27FC236}">
                <a16:creationId xmlns:a16="http://schemas.microsoft.com/office/drawing/2014/main" id="{80D00815-6A92-AAA7-5F9F-F433EF6B88E7}"/>
              </a:ext>
            </a:extLst>
          </p:cNvPr>
          <p:cNvSpPr>
            <a:spLocks noGrp="1"/>
          </p:cNvSpPr>
          <p:nvPr>
            <p:ph idx="1"/>
          </p:nvPr>
        </p:nvSpPr>
        <p:spPr/>
        <p:txBody>
          <a:bodyPr/>
          <a:lstStyle/>
          <a:p>
            <a:pPr marL="0" indent="0">
              <a:buNone/>
            </a:pPr>
            <a:r>
              <a:rPr lang="es-ES" dirty="0"/>
              <a:t>La realización de devoluciones tiene tres funciones principales: </a:t>
            </a:r>
          </a:p>
          <a:p>
            <a:pPr marL="0" indent="0">
              <a:buNone/>
            </a:pPr>
            <a:r>
              <a:rPr lang="es-ES" dirty="0"/>
              <a:t>• Aclarar y reconocer lo comunicado por la familia</a:t>
            </a:r>
          </a:p>
          <a:p>
            <a:r>
              <a:rPr lang="es-ES" dirty="0"/>
              <a:t>Realizar un comentario sobre la posición o estado emocional de un miembro de la familia. </a:t>
            </a:r>
          </a:p>
          <a:p>
            <a:pPr marL="0" indent="0">
              <a:buNone/>
            </a:pPr>
            <a:r>
              <a:rPr lang="es-ES" dirty="0"/>
              <a:t>• Introducir ideas del terapeuta / equipo, directamente o en forma de Equipo Reflexivo.</a:t>
            </a:r>
          </a:p>
        </p:txBody>
      </p:sp>
    </p:spTree>
    <p:extLst>
      <p:ext uri="{BB962C8B-B14F-4D97-AF65-F5344CB8AC3E}">
        <p14:creationId xmlns:p14="http://schemas.microsoft.com/office/powerpoint/2010/main" val="932766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D8E900-2882-371F-C9BF-DCA1929B533E}"/>
              </a:ext>
            </a:extLst>
          </p:cNvPr>
          <p:cNvSpPr>
            <a:spLocks noGrp="1"/>
          </p:cNvSpPr>
          <p:nvPr>
            <p:ph type="title"/>
          </p:nvPr>
        </p:nvSpPr>
        <p:spPr/>
        <p:txBody>
          <a:bodyPr/>
          <a:lstStyle/>
          <a:p>
            <a:r>
              <a:rPr lang="es-ES" dirty="0"/>
              <a:t>Devoluciones…</a:t>
            </a:r>
          </a:p>
        </p:txBody>
      </p:sp>
      <p:sp>
        <p:nvSpPr>
          <p:cNvPr id="3" name="Marcador de contenido 2">
            <a:extLst>
              <a:ext uri="{FF2B5EF4-FFF2-40B4-BE49-F238E27FC236}">
                <a16:creationId xmlns:a16="http://schemas.microsoft.com/office/drawing/2014/main" id="{F5D8EE85-D501-AB45-CCBD-547E5A2B32A3}"/>
              </a:ext>
            </a:extLst>
          </p:cNvPr>
          <p:cNvSpPr>
            <a:spLocks noGrp="1"/>
          </p:cNvSpPr>
          <p:nvPr>
            <p:ph idx="1"/>
          </p:nvPr>
        </p:nvSpPr>
        <p:spPr/>
        <p:txBody>
          <a:bodyPr/>
          <a:lstStyle/>
          <a:p>
            <a:pPr algn="just"/>
            <a:r>
              <a:rPr lang="es-ES" dirty="0"/>
              <a:t>Al realizar devoluciones, los terapeutas se deberían asegurar de que éstas no se extiendan demasiado ni que se conviertan en monólogos.</a:t>
            </a:r>
          </a:p>
          <a:p>
            <a:pPr algn="just"/>
            <a:r>
              <a:rPr lang="es-ES" dirty="0"/>
              <a:t>Además, deberían ser realizadas de manera en que estén abiertas a las preguntas o comentarios de la familia, y que no sean vistas como conclusiones finales. </a:t>
            </a:r>
          </a:p>
          <a:p>
            <a:pPr algn="just"/>
            <a:r>
              <a:rPr lang="es-ES" dirty="0"/>
              <a:t>Algunas veces, las devoluciones son utilizadas como una manera de organizar la información, previo a la formulación de alguna pregunta a la familia</a:t>
            </a:r>
          </a:p>
        </p:txBody>
      </p:sp>
    </p:spTree>
    <p:extLst>
      <p:ext uri="{BB962C8B-B14F-4D97-AF65-F5344CB8AC3E}">
        <p14:creationId xmlns:p14="http://schemas.microsoft.com/office/powerpoint/2010/main" val="3381478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36DB20FB-F4A6-9683-CA4F-EBB86B0FBAF4}"/>
              </a:ext>
            </a:extLst>
          </p:cNvPr>
          <p:cNvPicPr>
            <a:picLocks noChangeAspect="1"/>
          </p:cNvPicPr>
          <p:nvPr/>
        </p:nvPicPr>
        <p:blipFill rotWithShape="1">
          <a:blip r:embed="rId2"/>
          <a:srcRect l="26522" t="21048" r="28370" b="48212"/>
          <a:stretch/>
        </p:blipFill>
        <p:spPr>
          <a:xfrm>
            <a:off x="1325217" y="861391"/>
            <a:ext cx="9740347" cy="4373217"/>
          </a:xfrm>
          <a:prstGeom prst="rect">
            <a:avLst/>
          </a:prstGeom>
        </p:spPr>
      </p:pic>
    </p:spTree>
    <p:extLst>
      <p:ext uri="{BB962C8B-B14F-4D97-AF65-F5344CB8AC3E}">
        <p14:creationId xmlns:p14="http://schemas.microsoft.com/office/powerpoint/2010/main" val="3230336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A54EE0-522E-002E-692E-E7DFF15649B8}"/>
              </a:ext>
            </a:extLst>
          </p:cNvPr>
          <p:cNvSpPr>
            <a:spLocks noGrp="1"/>
          </p:cNvSpPr>
          <p:nvPr>
            <p:ph type="title"/>
          </p:nvPr>
        </p:nvSpPr>
        <p:spPr/>
        <p:txBody>
          <a:bodyPr/>
          <a:lstStyle/>
          <a:p>
            <a:r>
              <a:rPr lang="es-ES" dirty="0"/>
              <a:t>EQUIPOS REFLEXIVOS….</a:t>
            </a:r>
          </a:p>
        </p:txBody>
      </p:sp>
      <p:sp>
        <p:nvSpPr>
          <p:cNvPr id="3" name="Marcador de contenido 2">
            <a:extLst>
              <a:ext uri="{FF2B5EF4-FFF2-40B4-BE49-F238E27FC236}">
                <a16:creationId xmlns:a16="http://schemas.microsoft.com/office/drawing/2014/main" id="{BB895EBF-DD04-3C45-C0DA-43015758E43F}"/>
              </a:ext>
            </a:extLst>
          </p:cNvPr>
          <p:cNvSpPr>
            <a:spLocks noGrp="1"/>
          </p:cNvSpPr>
          <p:nvPr>
            <p:ph idx="1"/>
          </p:nvPr>
        </p:nvSpPr>
        <p:spPr/>
        <p:txBody>
          <a:bodyPr/>
          <a:lstStyle/>
          <a:p>
            <a:r>
              <a:rPr lang="es-ES" dirty="0"/>
              <a:t>Tienen como objetivo la introducción de las ideas del equipo terapéutico en la terapia, de una manera reflexiva.</a:t>
            </a:r>
          </a:p>
          <a:p>
            <a:r>
              <a:rPr lang="es-ES" dirty="0"/>
              <a:t> Hay muchos modelos distintos para realizarlos, y por lo general se adaptan a las necesidades y deseos de la familia. </a:t>
            </a:r>
          </a:p>
          <a:p>
            <a:r>
              <a:rPr lang="es-ES" dirty="0"/>
              <a:t>A continuación, se describe un modelo general para introducir e implementar estos equipos.</a:t>
            </a:r>
          </a:p>
        </p:txBody>
      </p:sp>
    </p:spTree>
    <p:extLst>
      <p:ext uri="{BB962C8B-B14F-4D97-AF65-F5344CB8AC3E}">
        <p14:creationId xmlns:p14="http://schemas.microsoft.com/office/powerpoint/2010/main" val="731973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3ACC78-8311-B8D5-A6D5-0E35AA0ABCEE}"/>
              </a:ext>
            </a:extLst>
          </p:cNvPr>
          <p:cNvSpPr>
            <a:spLocks noGrp="1"/>
          </p:cNvSpPr>
          <p:nvPr>
            <p:ph type="title"/>
          </p:nvPr>
        </p:nvSpPr>
        <p:spPr/>
        <p:txBody>
          <a:bodyPr/>
          <a:lstStyle/>
          <a:p>
            <a:r>
              <a:rPr lang="es-ES" dirty="0"/>
              <a:t>EQUIPOS REFLEXIVOS…</a:t>
            </a:r>
          </a:p>
        </p:txBody>
      </p:sp>
      <p:sp>
        <p:nvSpPr>
          <p:cNvPr id="3" name="Marcador de contenido 2">
            <a:extLst>
              <a:ext uri="{FF2B5EF4-FFF2-40B4-BE49-F238E27FC236}">
                <a16:creationId xmlns:a16="http://schemas.microsoft.com/office/drawing/2014/main" id="{5417E0C5-A6F7-57E7-75BE-EDC4D4227909}"/>
              </a:ext>
            </a:extLst>
          </p:cNvPr>
          <p:cNvSpPr>
            <a:spLocks noGrp="1"/>
          </p:cNvSpPr>
          <p:nvPr>
            <p:ph idx="1"/>
          </p:nvPr>
        </p:nvSpPr>
        <p:spPr/>
        <p:txBody>
          <a:bodyPr>
            <a:normAutofit fontScale="92500" lnSpcReduction="10000"/>
          </a:bodyPr>
          <a:lstStyle/>
          <a:p>
            <a:pPr marL="0" indent="0">
              <a:buNone/>
            </a:pPr>
            <a:r>
              <a:rPr lang="es-ES" dirty="0"/>
              <a:t>1. Los equipos reflexivos pueden ser introducidos durante la sesión de terapia o al final de la misma. </a:t>
            </a:r>
          </a:p>
          <a:p>
            <a:pPr marL="0" indent="0">
              <a:buNone/>
            </a:pPr>
            <a:r>
              <a:rPr lang="es-ES" dirty="0"/>
              <a:t>2. El formato del equipo reflexivo debería ser negociado con la familia. </a:t>
            </a:r>
          </a:p>
          <a:p>
            <a:pPr marL="0" indent="0">
              <a:buNone/>
            </a:pPr>
            <a:r>
              <a:rPr lang="es-ES" dirty="0"/>
              <a:t>3. El equipo reflexivo podrá consistir de algunos o todos los miembros del equipo terapéutico, teniendo siempre en cuenta el número de miembros que lo conforman y los deseos de la familia. </a:t>
            </a:r>
          </a:p>
          <a:p>
            <a:pPr marL="0" indent="0">
              <a:buNone/>
            </a:pPr>
            <a:r>
              <a:rPr lang="es-ES" dirty="0"/>
              <a:t>4. Se le debería ofrecer a la familia una gama de formatos, incluyendo: </a:t>
            </a:r>
          </a:p>
          <a:p>
            <a:pPr marL="0" indent="0">
              <a:buNone/>
            </a:pPr>
            <a:r>
              <a:rPr lang="es-ES" dirty="0"/>
              <a:t>• Que el equipo reflexivo se una a la familia y al terapeuta dentro de la sala de terapia. </a:t>
            </a:r>
          </a:p>
          <a:p>
            <a:pPr marL="0" indent="0">
              <a:buNone/>
            </a:pPr>
            <a:r>
              <a:rPr lang="es-ES" dirty="0"/>
              <a:t>• Que la familia y el terapeuta observen al equipo reflexivo a través del espejo de visión unidireccional.</a:t>
            </a:r>
          </a:p>
        </p:txBody>
      </p:sp>
    </p:spTree>
    <p:extLst>
      <p:ext uri="{BB962C8B-B14F-4D97-AF65-F5344CB8AC3E}">
        <p14:creationId xmlns:p14="http://schemas.microsoft.com/office/powerpoint/2010/main" val="3968127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CCA1B2-105E-ADB2-998D-EAB7B6E3A3C3}"/>
              </a:ext>
            </a:extLst>
          </p:cNvPr>
          <p:cNvSpPr>
            <a:spLocks noGrp="1"/>
          </p:cNvSpPr>
          <p:nvPr>
            <p:ph type="title"/>
          </p:nvPr>
        </p:nvSpPr>
        <p:spPr/>
        <p:txBody>
          <a:bodyPr/>
          <a:lstStyle/>
          <a:p>
            <a:r>
              <a:rPr lang="es-ES" dirty="0"/>
              <a:t>EQUIPOS REFLEXIVOS…</a:t>
            </a:r>
          </a:p>
        </p:txBody>
      </p:sp>
      <p:sp>
        <p:nvSpPr>
          <p:cNvPr id="3" name="Marcador de contenido 2">
            <a:extLst>
              <a:ext uri="{FF2B5EF4-FFF2-40B4-BE49-F238E27FC236}">
                <a16:creationId xmlns:a16="http://schemas.microsoft.com/office/drawing/2014/main" id="{44440B77-C529-0375-E9A7-C0658480CA11}"/>
              </a:ext>
            </a:extLst>
          </p:cNvPr>
          <p:cNvSpPr>
            <a:spLocks noGrp="1"/>
          </p:cNvSpPr>
          <p:nvPr>
            <p:ph idx="1"/>
          </p:nvPr>
        </p:nvSpPr>
        <p:spPr/>
        <p:txBody>
          <a:bodyPr>
            <a:normAutofit fontScale="92500" lnSpcReduction="10000"/>
          </a:bodyPr>
          <a:lstStyle/>
          <a:p>
            <a:pPr marL="0" indent="0">
              <a:buNone/>
            </a:pPr>
            <a:r>
              <a:rPr lang="es-ES" dirty="0"/>
              <a:t>5. Al ofrecer sus reflexiones a la familia, los miembros del equipo deberían asegurarse de que: </a:t>
            </a:r>
          </a:p>
          <a:p>
            <a:pPr marL="0" indent="0">
              <a:buNone/>
            </a:pPr>
            <a:r>
              <a:rPr lang="es-ES" dirty="0"/>
              <a:t>• Son respetuosos con la familia, el terapeuta y los otros miembros del equipo</a:t>
            </a:r>
          </a:p>
          <a:p>
            <a:pPr marL="0" indent="0">
              <a:buNone/>
            </a:pPr>
            <a:r>
              <a:rPr lang="es-ES" dirty="0"/>
              <a:t>• Asumen una posición curiosa y tentativa. </a:t>
            </a:r>
          </a:p>
          <a:p>
            <a:pPr marL="0" indent="0">
              <a:buNone/>
            </a:pPr>
            <a:r>
              <a:rPr lang="es-ES" dirty="0"/>
              <a:t>• Mantienen la conexión con las ideas contribuidas previamente. </a:t>
            </a:r>
          </a:p>
          <a:p>
            <a:pPr marL="0" indent="0">
              <a:buNone/>
            </a:pPr>
            <a:r>
              <a:rPr lang="es-ES" dirty="0"/>
              <a:t>• Mantienen la conexión con el lenguaje utilizado por la familia. </a:t>
            </a:r>
          </a:p>
          <a:p>
            <a:pPr marL="0" indent="0">
              <a:buNone/>
            </a:pPr>
            <a:r>
              <a:rPr lang="es-ES" dirty="0"/>
              <a:t>• Utilizan un lenguaje apropiado para la edad de los miembros de la familia. </a:t>
            </a:r>
          </a:p>
          <a:p>
            <a:pPr marL="0" indent="0">
              <a:buNone/>
            </a:pPr>
            <a:r>
              <a:rPr lang="es-ES" dirty="0"/>
              <a:t>• No saturan a la familia con demasiadas ideas. </a:t>
            </a:r>
          </a:p>
          <a:p>
            <a:pPr marL="0" indent="0">
              <a:buNone/>
            </a:pPr>
            <a:r>
              <a:rPr lang="es-ES" dirty="0"/>
              <a:t>• Mantienen la duración del equipo reflexivo por no más de 10 minutos. </a:t>
            </a:r>
          </a:p>
        </p:txBody>
      </p:sp>
    </p:spTree>
    <p:extLst>
      <p:ext uri="{BB962C8B-B14F-4D97-AF65-F5344CB8AC3E}">
        <p14:creationId xmlns:p14="http://schemas.microsoft.com/office/powerpoint/2010/main" val="3097075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1E27D9-292E-AAC5-D8FA-CD882C679560}"/>
              </a:ext>
            </a:extLst>
          </p:cNvPr>
          <p:cNvSpPr>
            <a:spLocks noGrp="1"/>
          </p:cNvSpPr>
          <p:nvPr>
            <p:ph type="title"/>
          </p:nvPr>
        </p:nvSpPr>
        <p:spPr/>
        <p:txBody>
          <a:bodyPr>
            <a:normAutofit/>
          </a:bodyPr>
          <a:lstStyle/>
          <a:p>
            <a:r>
              <a:rPr kumimoji="0" lang="es-ES" sz="3200" b="0" i="0" u="none" strike="noStrike" kern="1200" cap="none" spc="0" normalizeH="0" baseline="0" noProof="0" dirty="0">
                <a:ln>
                  <a:noFill/>
                </a:ln>
                <a:solidFill>
                  <a:prstClr val="black"/>
                </a:solidFill>
                <a:effectLst/>
                <a:uLnTx/>
                <a:uFillTx/>
                <a:latin typeface="Calibri" panose="020F0502020204030204"/>
                <a:ea typeface="+mn-ea"/>
                <a:cs typeface="+mn-cs"/>
              </a:rPr>
              <a:t>El interrogatorio circular….</a:t>
            </a:r>
            <a:endParaRPr lang="es-ES" sz="3200" dirty="0"/>
          </a:p>
        </p:txBody>
      </p:sp>
      <p:sp>
        <p:nvSpPr>
          <p:cNvPr id="3" name="Marcador de contenido 2">
            <a:extLst>
              <a:ext uri="{FF2B5EF4-FFF2-40B4-BE49-F238E27FC236}">
                <a16:creationId xmlns:a16="http://schemas.microsoft.com/office/drawing/2014/main" id="{4A763941-417C-1C2E-B2F7-9CD57AD87A10}"/>
              </a:ext>
            </a:extLst>
          </p:cNvPr>
          <p:cNvSpPr>
            <a:spLocks noGrp="1"/>
          </p:cNvSpPr>
          <p:nvPr>
            <p:ph idx="1"/>
          </p:nvPr>
        </p:nvSpPr>
        <p:spPr/>
        <p:txBody>
          <a:bodyPr>
            <a:normAutofit fontScale="92500" lnSpcReduction="10000"/>
          </a:bodyPr>
          <a:lstStyle/>
          <a:p>
            <a:pPr algn="just"/>
            <a:r>
              <a:rPr lang="es-ES" dirty="0"/>
              <a:t>En general en una sesión de corte sistémico se da voz a todos los participantes, siempre de acuerdo al nivel jerárquico que ocupan en la familia. </a:t>
            </a:r>
          </a:p>
          <a:p>
            <a:pPr algn="just"/>
            <a:r>
              <a:rPr lang="es-ES" dirty="0"/>
              <a:t>El objetivo que tiene la sesión es prestar atención y permitir a cada uno de los familiares, realizar una pausa reflexiva, dirigida a reformular la posición de cada miembro de la familia, a mejorar la comunicación entre todos, en síntesis, a reestructurar las relaciones. </a:t>
            </a:r>
          </a:p>
          <a:p>
            <a:pPr algn="just"/>
            <a:r>
              <a:rPr lang="es-ES" dirty="0"/>
              <a:t>El interrogatorio circular abre el panorama de la problemática, facilita que cada miembro del sistema escuche la percepción y valoración que el otro le da a la problemática, quizá sea la primera vez que esto suceda, y esto facilita al terapeuta como a la familia asumir el compromiso para el cambio. </a:t>
            </a:r>
          </a:p>
        </p:txBody>
      </p:sp>
    </p:spTree>
    <p:extLst>
      <p:ext uri="{BB962C8B-B14F-4D97-AF65-F5344CB8AC3E}">
        <p14:creationId xmlns:p14="http://schemas.microsoft.com/office/powerpoint/2010/main" val="3781402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11DB1E-C37A-538A-26A0-E2D73D058A6B}"/>
              </a:ext>
            </a:extLst>
          </p:cNvPr>
          <p:cNvSpPr>
            <a:spLocks noGrp="1"/>
          </p:cNvSpPr>
          <p:nvPr>
            <p:ph type="title"/>
          </p:nvPr>
        </p:nvSpPr>
        <p:spPr/>
        <p:txBody>
          <a:bodyPr/>
          <a:lstStyle/>
          <a:p>
            <a:r>
              <a:rPr lang="es-ES" dirty="0"/>
              <a:t>EQUIPOS REFLEXIVOS….</a:t>
            </a:r>
          </a:p>
        </p:txBody>
      </p:sp>
      <p:sp>
        <p:nvSpPr>
          <p:cNvPr id="3" name="Marcador de contenido 2">
            <a:extLst>
              <a:ext uri="{FF2B5EF4-FFF2-40B4-BE49-F238E27FC236}">
                <a16:creationId xmlns:a16="http://schemas.microsoft.com/office/drawing/2014/main" id="{F28036E0-9CEC-AA15-23E1-D6B9C44F7ABD}"/>
              </a:ext>
            </a:extLst>
          </p:cNvPr>
          <p:cNvSpPr>
            <a:spLocks noGrp="1"/>
          </p:cNvSpPr>
          <p:nvPr>
            <p:ph idx="1"/>
          </p:nvPr>
        </p:nvSpPr>
        <p:spPr/>
        <p:txBody>
          <a:bodyPr/>
          <a:lstStyle/>
          <a:p>
            <a:pPr marL="0" indent="0" algn="just">
              <a:buNone/>
            </a:pPr>
            <a:r>
              <a:rPr lang="es-ES" dirty="0"/>
              <a:t>6. El terapeuta debería asumir la responsabilidad de monitorear el efecto del equipo reflexivo en la familia. </a:t>
            </a:r>
          </a:p>
          <a:p>
            <a:pPr marL="0" indent="0" algn="just">
              <a:buNone/>
            </a:pPr>
            <a:r>
              <a:rPr lang="es-ES" dirty="0"/>
              <a:t>7. Siempre se le deberá dar a la familia la oportunidad de expresar sus comentarios acerca de las ideas y reflexiones del equipo terapéutico. </a:t>
            </a:r>
          </a:p>
          <a:p>
            <a:pPr marL="0" indent="0" algn="just">
              <a:buNone/>
            </a:pPr>
            <a:r>
              <a:rPr lang="es-ES" dirty="0"/>
              <a:t>8. Se debería obtener retroalimentación por parte de la familia sobre cuán cómodos se sintieron y cuán útil fue el proceso del equipo reflexivo y las ideas que el equipo compartió con ellos</a:t>
            </a:r>
          </a:p>
        </p:txBody>
      </p:sp>
    </p:spTree>
    <p:extLst>
      <p:ext uri="{BB962C8B-B14F-4D97-AF65-F5344CB8AC3E}">
        <p14:creationId xmlns:p14="http://schemas.microsoft.com/office/powerpoint/2010/main" val="36281977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2E6752C-899B-3D88-21A6-F221A7A4EA02}"/>
              </a:ext>
            </a:extLst>
          </p:cNvPr>
          <p:cNvPicPr>
            <a:picLocks noChangeAspect="1"/>
          </p:cNvPicPr>
          <p:nvPr/>
        </p:nvPicPr>
        <p:blipFill rotWithShape="1">
          <a:blip r:embed="rId2"/>
          <a:srcRect l="25217" t="11769" r="27065" b="8966"/>
          <a:stretch/>
        </p:blipFill>
        <p:spPr>
          <a:xfrm>
            <a:off x="2683419" y="483704"/>
            <a:ext cx="6825162" cy="6076122"/>
          </a:xfrm>
          <a:prstGeom prst="rect">
            <a:avLst/>
          </a:prstGeom>
        </p:spPr>
      </p:pic>
    </p:spTree>
    <p:extLst>
      <p:ext uri="{BB962C8B-B14F-4D97-AF65-F5344CB8AC3E}">
        <p14:creationId xmlns:p14="http://schemas.microsoft.com/office/powerpoint/2010/main" val="8996269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7EFE3E91-1118-D58C-3261-571E8A9A63C1}"/>
              </a:ext>
            </a:extLst>
          </p:cNvPr>
          <p:cNvPicPr>
            <a:picLocks noChangeAspect="1"/>
          </p:cNvPicPr>
          <p:nvPr/>
        </p:nvPicPr>
        <p:blipFill rotWithShape="1">
          <a:blip r:embed="rId2"/>
          <a:srcRect l="25217" t="37095" r="27501" b="40478"/>
          <a:stretch/>
        </p:blipFill>
        <p:spPr>
          <a:xfrm>
            <a:off x="1537251" y="1404731"/>
            <a:ext cx="9197009" cy="4028660"/>
          </a:xfrm>
          <a:prstGeom prst="rect">
            <a:avLst/>
          </a:prstGeom>
        </p:spPr>
      </p:pic>
    </p:spTree>
    <p:extLst>
      <p:ext uri="{BB962C8B-B14F-4D97-AF65-F5344CB8AC3E}">
        <p14:creationId xmlns:p14="http://schemas.microsoft.com/office/powerpoint/2010/main" val="20967984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Marcador de contenido 6">
            <a:extLst>
              <a:ext uri="{FF2B5EF4-FFF2-40B4-BE49-F238E27FC236}">
                <a16:creationId xmlns:a16="http://schemas.microsoft.com/office/drawing/2014/main" id="{7DE8AEF9-3BEB-1175-A6C2-41D7B2840D2D}"/>
              </a:ext>
            </a:extLst>
          </p:cNvPr>
          <p:cNvPicPr>
            <a:picLocks noGrp="1" noChangeAspect="1"/>
          </p:cNvPicPr>
          <p:nvPr>
            <p:ph idx="1"/>
          </p:nvPr>
        </p:nvPicPr>
        <p:blipFill>
          <a:blip r:embed="rId2"/>
          <a:stretch>
            <a:fillRect/>
          </a:stretch>
        </p:blipFill>
        <p:spPr>
          <a:xfrm>
            <a:off x="5183188" y="593580"/>
            <a:ext cx="6172200" cy="1262929"/>
          </a:xfrm>
        </p:spPr>
      </p:pic>
      <p:sp>
        <p:nvSpPr>
          <p:cNvPr id="5" name="Marcador de texto 4">
            <a:extLst>
              <a:ext uri="{FF2B5EF4-FFF2-40B4-BE49-F238E27FC236}">
                <a16:creationId xmlns:a16="http://schemas.microsoft.com/office/drawing/2014/main" id="{AC0EC7EB-1B52-D819-F2BA-2CC47C747BE2}"/>
              </a:ext>
            </a:extLst>
          </p:cNvPr>
          <p:cNvSpPr>
            <a:spLocks noGrp="1"/>
          </p:cNvSpPr>
          <p:nvPr>
            <p:ph type="body" sz="half" idx="2"/>
          </p:nvPr>
        </p:nvSpPr>
        <p:spPr>
          <a:xfrm>
            <a:off x="839788" y="995362"/>
            <a:ext cx="3932237" cy="4873625"/>
          </a:xfrm>
        </p:spPr>
        <p:txBody>
          <a:bodyPr>
            <a:normAutofit/>
          </a:bodyPr>
          <a:lstStyle/>
          <a:p>
            <a:pPr marL="342900" indent="-342900" algn="just">
              <a:buFont typeface="Wingdings" panose="05000000000000000000" pitchFamily="2" charset="2"/>
              <a:buChar char="ü"/>
            </a:pPr>
            <a:r>
              <a:rPr lang="es-ES" sz="2400" dirty="0">
                <a:latin typeface="TimesNewRomanPSMT"/>
              </a:rPr>
              <a:t>L</a:t>
            </a:r>
            <a:r>
              <a:rPr lang="es-ES" sz="2400" b="0" i="0" u="none" strike="noStrike" baseline="0" dirty="0">
                <a:latin typeface="TimesNewRomanPSMT"/>
              </a:rPr>
              <a:t>a importancia de contar con un esquema y una metodología claros para la recogida de la información pertinente en el primer contacto con el caso, tal como plantean Di Blasio, Fischer y </a:t>
            </a:r>
            <a:r>
              <a:rPr lang="es-ES" sz="2400" b="0" i="0" u="none" strike="noStrike" baseline="0" dirty="0" err="1">
                <a:latin typeface="TimesNewRomanPSMT"/>
              </a:rPr>
              <a:t>Prata</a:t>
            </a:r>
            <a:r>
              <a:rPr lang="es-ES" sz="2400" b="0" i="0" u="none" strike="noStrike" baseline="0" dirty="0">
                <a:latin typeface="TimesNewRomanPSMT"/>
              </a:rPr>
              <a:t> (1988).</a:t>
            </a:r>
          </a:p>
          <a:p>
            <a:pPr marL="342900" indent="-342900" algn="just">
              <a:buFont typeface="Wingdings" panose="05000000000000000000" pitchFamily="2" charset="2"/>
              <a:buChar char="ü"/>
            </a:pPr>
            <a:r>
              <a:rPr lang="es-ES" sz="2400" b="0" i="0" u="none" strike="noStrike" baseline="0" dirty="0">
                <a:latin typeface="TimesNewRomanPSMT"/>
              </a:rPr>
              <a:t>La información recogida en este primer contacto con el demandante puede ser por contacto  telefónico o presencial</a:t>
            </a:r>
            <a:endParaRPr lang="es-ES" sz="2400" dirty="0">
              <a:latin typeface="TimesNewRomanPSMT"/>
            </a:endParaRPr>
          </a:p>
        </p:txBody>
      </p:sp>
      <p:pic>
        <p:nvPicPr>
          <p:cNvPr id="9" name="Imagen 8">
            <a:extLst>
              <a:ext uri="{FF2B5EF4-FFF2-40B4-BE49-F238E27FC236}">
                <a16:creationId xmlns:a16="http://schemas.microsoft.com/office/drawing/2014/main" id="{87D7CF1B-30A5-8578-295F-C39BF661E98A}"/>
              </a:ext>
            </a:extLst>
          </p:cNvPr>
          <p:cNvPicPr>
            <a:picLocks noChangeAspect="1"/>
          </p:cNvPicPr>
          <p:nvPr/>
        </p:nvPicPr>
        <p:blipFill>
          <a:blip r:embed="rId3"/>
          <a:stretch>
            <a:fillRect/>
          </a:stretch>
        </p:blipFill>
        <p:spPr>
          <a:xfrm>
            <a:off x="5184776" y="1806098"/>
            <a:ext cx="6169024" cy="4458322"/>
          </a:xfrm>
          <a:prstGeom prst="rect">
            <a:avLst/>
          </a:prstGeom>
        </p:spPr>
      </p:pic>
    </p:spTree>
    <p:extLst>
      <p:ext uri="{BB962C8B-B14F-4D97-AF65-F5344CB8AC3E}">
        <p14:creationId xmlns:p14="http://schemas.microsoft.com/office/powerpoint/2010/main" val="8767167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86FCCDB-87CA-E650-E989-826719BEE411}"/>
              </a:ext>
            </a:extLst>
          </p:cNvPr>
          <p:cNvPicPr>
            <a:picLocks noChangeAspect="1"/>
          </p:cNvPicPr>
          <p:nvPr/>
        </p:nvPicPr>
        <p:blipFill>
          <a:blip r:embed="rId2"/>
          <a:stretch>
            <a:fillRect/>
          </a:stretch>
        </p:blipFill>
        <p:spPr>
          <a:xfrm>
            <a:off x="999382" y="218340"/>
            <a:ext cx="4429743" cy="4315427"/>
          </a:xfrm>
          <a:prstGeom prst="rect">
            <a:avLst/>
          </a:prstGeom>
        </p:spPr>
      </p:pic>
      <p:pic>
        <p:nvPicPr>
          <p:cNvPr id="7" name="Imagen 6">
            <a:extLst>
              <a:ext uri="{FF2B5EF4-FFF2-40B4-BE49-F238E27FC236}">
                <a16:creationId xmlns:a16="http://schemas.microsoft.com/office/drawing/2014/main" id="{5F80CF87-A921-AFB1-1F83-3ACA002A4F1E}"/>
              </a:ext>
            </a:extLst>
          </p:cNvPr>
          <p:cNvPicPr>
            <a:picLocks noChangeAspect="1"/>
          </p:cNvPicPr>
          <p:nvPr/>
        </p:nvPicPr>
        <p:blipFill>
          <a:blip r:embed="rId3"/>
          <a:stretch>
            <a:fillRect/>
          </a:stretch>
        </p:blipFill>
        <p:spPr>
          <a:xfrm>
            <a:off x="999382" y="4225418"/>
            <a:ext cx="4486901" cy="1305107"/>
          </a:xfrm>
          <a:prstGeom prst="rect">
            <a:avLst/>
          </a:prstGeom>
        </p:spPr>
      </p:pic>
      <p:pic>
        <p:nvPicPr>
          <p:cNvPr id="9" name="Imagen 8">
            <a:extLst>
              <a:ext uri="{FF2B5EF4-FFF2-40B4-BE49-F238E27FC236}">
                <a16:creationId xmlns:a16="http://schemas.microsoft.com/office/drawing/2014/main" id="{FA2EC07F-04D5-92D4-5F04-5701198B2D17}"/>
              </a:ext>
            </a:extLst>
          </p:cNvPr>
          <p:cNvPicPr>
            <a:picLocks noChangeAspect="1"/>
          </p:cNvPicPr>
          <p:nvPr/>
        </p:nvPicPr>
        <p:blipFill>
          <a:blip r:embed="rId4"/>
          <a:stretch>
            <a:fillRect/>
          </a:stretch>
        </p:blipFill>
        <p:spPr>
          <a:xfrm>
            <a:off x="5859687" y="218340"/>
            <a:ext cx="5056842" cy="1164476"/>
          </a:xfrm>
          <a:prstGeom prst="rect">
            <a:avLst/>
          </a:prstGeom>
        </p:spPr>
      </p:pic>
      <p:pic>
        <p:nvPicPr>
          <p:cNvPr id="11" name="Imagen 10">
            <a:extLst>
              <a:ext uri="{FF2B5EF4-FFF2-40B4-BE49-F238E27FC236}">
                <a16:creationId xmlns:a16="http://schemas.microsoft.com/office/drawing/2014/main" id="{FC2F6C56-1467-ACAE-EED2-B4DE0A0B6D38}"/>
              </a:ext>
            </a:extLst>
          </p:cNvPr>
          <p:cNvPicPr>
            <a:picLocks noChangeAspect="1"/>
          </p:cNvPicPr>
          <p:nvPr/>
        </p:nvPicPr>
        <p:blipFill>
          <a:blip r:embed="rId5"/>
          <a:stretch>
            <a:fillRect/>
          </a:stretch>
        </p:blipFill>
        <p:spPr>
          <a:xfrm>
            <a:off x="5926342" y="1381354"/>
            <a:ext cx="4990187" cy="1019317"/>
          </a:xfrm>
          <a:prstGeom prst="rect">
            <a:avLst/>
          </a:prstGeom>
        </p:spPr>
      </p:pic>
      <p:pic>
        <p:nvPicPr>
          <p:cNvPr id="13" name="Imagen 12">
            <a:extLst>
              <a:ext uri="{FF2B5EF4-FFF2-40B4-BE49-F238E27FC236}">
                <a16:creationId xmlns:a16="http://schemas.microsoft.com/office/drawing/2014/main" id="{C2714149-5B73-338B-C489-1D218AA63BFC}"/>
              </a:ext>
            </a:extLst>
          </p:cNvPr>
          <p:cNvPicPr>
            <a:picLocks noChangeAspect="1"/>
          </p:cNvPicPr>
          <p:nvPr/>
        </p:nvPicPr>
        <p:blipFill>
          <a:blip r:embed="rId6"/>
          <a:stretch>
            <a:fillRect/>
          </a:stretch>
        </p:blipFill>
        <p:spPr>
          <a:xfrm>
            <a:off x="5945099" y="2724052"/>
            <a:ext cx="4971430" cy="704948"/>
          </a:xfrm>
          <a:prstGeom prst="rect">
            <a:avLst/>
          </a:prstGeom>
        </p:spPr>
      </p:pic>
      <p:pic>
        <p:nvPicPr>
          <p:cNvPr id="15" name="Imagen 14">
            <a:extLst>
              <a:ext uri="{FF2B5EF4-FFF2-40B4-BE49-F238E27FC236}">
                <a16:creationId xmlns:a16="http://schemas.microsoft.com/office/drawing/2014/main" id="{38D279D8-1CFF-8551-0081-634EEF6A20EB}"/>
              </a:ext>
            </a:extLst>
          </p:cNvPr>
          <p:cNvPicPr>
            <a:picLocks noChangeAspect="1"/>
          </p:cNvPicPr>
          <p:nvPr/>
        </p:nvPicPr>
        <p:blipFill>
          <a:blip r:embed="rId7"/>
          <a:stretch>
            <a:fillRect/>
          </a:stretch>
        </p:blipFill>
        <p:spPr>
          <a:xfrm>
            <a:off x="5973383" y="3787207"/>
            <a:ext cx="4943146" cy="876422"/>
          </a:xfrm>
          <a:prstGeom prst="rect">
            <a:avLst/>
          </a:prstGeom>
        </p:spPr>
      </p:pic>
    </p:spTree>
    <p:extLst>
      <p:ext uri="{BB962C8B-B14F-4D97-AF65-F5344CB8AC3E}">
        <p14:creationId xmlns:p14="http://schemas.microsoft.com/office/powerpoint/2010/main" val="2919083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95CC4C-0296-AAE7-6FDC-5987CF9FB941}"/>
              </a:ext>
            </a:extLst>
          </p:cNvPr>
          <p:cNvSpPr>
            <a:spLocks noGrp="1"/>
          </p:cNvSpPr>
          <p:nvPr>
            <p:ph type="title"/>
          </p:nvPr>
        </p:nvSpPr>
        <p:spPr/>
        <p:txBody>
          <a:bodyPr/>
          <a:lstStyle/>
          <a:p>
            <a:r>
              <a:rPr kumimoji="0" lang="es-ES" sz="3200" b="0" i="0" u="none" strike="noStrike" kern="1200" cap="none" spc="0" normalizeH="0" baseline="0" noProof="0" dirty="0">
                <a:ln>
                  <a:noFill/>
                </a:ln>
                <a:solidFill>
                  <a:prstClr val="black"/>
                </a:solidFill>
                <a:effectLst/>
                <a:uLnTx/>
                <a:uFillTx/>
                <a:latin typeface="Calibri" panose="020F0502020204030204"/>
                <a:ea typeface="+mj-ea"/>
                <a:cs typeface="+mj-cs"/>
              </a:rPr>
              <a:t>El interrogatorio circular….</a:t>
            </a:r>
            <a:endParaRPr lang="es-ES" dirty="0"/>
          </a:p>
        </p:txBody>
      </p:sp>
      <p:sp>
        <p:nvSpPr>
          <p:cNvPr id="3" name="Marcador de contenido 2">
            <a:extLst>
              <a:ext uri="{FF2B5EF4-FFF2-40B4-BE49-F238E27FC236}">
                <a16:creationId xmlns:a16="http://schemas.microsoft.com/office/drawing/2014/main" id="{6F5F2AB5-C713-59D3-EBF6-00EE20EDB971}"/>
              </a:ext>
            </a:extLst>
          </p:cNvPr>
          <p:cNvSpPr>
            <a:spLocks noGrp="1"/>
          </p:cNvSpPr>
          <p:nvPr>
            <p:ph idx="1"/>
          </p:nvPr>
        </p:nvSpPr>
        <p:spPr/>
        <p:txBody>
          <a:bodyPr/>
          <a:lstStyle/>
          <a:p>
            <a:pPr algn="just"/>
            <a:r>
              <a:rPr lang="es-ES" sz="2400" dirty="0">
                <a:solidFill>
                  <a:prstClr val="black"/>
                </a:solidFill>
                <a:latin typeface="Calibri" panose="020F0502020204030204"/>
              </a:rPr>
              <a:t>E</a:t>
            </a:r>
            <a:r>
              <a:rPr kumimoji="0" lang="es-ES" sz="2400" b="0" i="0" u="none" strike="noStrike" kern="1200" cap="none" spc="0" normalizeH="0" baseline="0" noProof="0" dirty="0">
                <a:ln>
                  <a:noFill/>
                </a:ln>
                <a:solidFill>
                  <a:prstClr val="black"/>
                </a:solidFill>
                <a:effectLst/>
                <a:uLnTx/>
                <a:uFillTx/>
                <a:latin typeface="Calibri" panose="020F0502020204030204"/>
                <a:ea typeface="+mn-ea"/>
                <a:cs typeface="+mn-cs"/>
              </a:rPr>
              <a:t>l interrogatorio circular es una valiosa herramienta para recoger información que permite la generación de hipótesis circulares, que le da a la familia la oportunidad de observarse a sí misma sistémicamente, desarrollar una mayor conciencia de las conductas interrelacionadas recíprocamente entre cada uno de ellos, de tal manera que promueva cambios espontáneos significativos (Ochoa, 1995).</a:t>
            </a:r>
            <a:endParaRPr lang="es-ES" dirty="0"/>
          </a:p>
        </p:txBody>
      </p:sp>
    </p:spTree>
    <p:extLst>
      <p:ext uri="{BB962C8B-B14F-4D97-AF65-F5344CB8AC3E}">
        <p14:creationId xmlns:p14="http://schemas.microsoft.com/office/powerpoint/2010/main" val="3035420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67C43D-61E9-E471-98C4-3124DDB72C1F}"/>
              </a:ext>
            </a:extLst>
          </p:cNvPr>
          <p:cNvSpPr>
            <a:spLocks noGrp="1"/>
          </p:cNvSpPr>
          <p:nvPr>
            <p:ph type="title"/>
          </p:nvPr>
        </p:nvSpPr>
        <p:spPr/>
        <p:txBody>
          <a:bodyPr/>
          <a:lstStyle/>
          <a:p>
            <a:r>
              <a:rPr lang="es-ES" dirty="0"/>
              <a:t>La Propuesta de entrevista del Modelo de Milán…</a:t>
            </a:r>
          </a:p>
        </p:txBody>
      </p:sp>
      <p:sp>
        <p:nvSpPr>
          <p:cNvPr id="3" name="Marcador de contenido 2">
            <a:extLst>
              <a:ext uri="{FF2B5EF4-FFF2-40B4-BE49-F238E27FC236}">
                <a16:creationId xmlns:a16="http://schemas.microsoft.com/office/drawing/2014/main" id="{297CC009-5189-06C5-515E-45FC3CE7445E}"/>
              </a:ext>
            </a:extLst>
          </p:cNvPr>
          <p:cNvSpPr>
            <a:spLocks noGrp="1"/>
          </p:cNvSpPr>
          <p:nvPr>
            <p:ph idx="1"/>
          </p:nvPr>
        </p:nvSpPr>
        <p:spPr/>
        <p:txBody>
          <a:bodyPr/>
          <a:lstStyle/>
          <a:p>
            <a:pPr algn="just"/>
            <a:endParaRPr lang="es-ES" dirty="0"/>
          </a:p>
          <a:p>
            <a:pPr algn="just"/>
            <a:r>
              <a:rPr lang="es-ES" dirty="0"/>
              <a:t>El primer contacto es telefónico, es indispensable, disposición y un horario determinado para estas llamadas, para hablar durante largo rato y evitar errores o malentendidos. </a:t>
            </a:r>
          </a:p>
          <a:p>
            <a:pPr algn="just"/>
            <a:r>
              <a:rPr lang="es-ES" dirty="0"/>
              <a:t>Durante esta llamada es posible observar y anotar un gran número de fenómeno comunicacionales. </a:t>
            </a:r>
          </a:p>
          <a:p>
            <a:pPr algn="just"/>
            <a:r>
              <a:rPr lang="es-ES" dirty="0"/>
              <a:t>Se rechaza las entrevistas preliminares con los padres en ausencia del paciente designado, con excepción de los niños muy pequeños. </a:t>
            </a:r>
          </a:p>
        </p:txBody>
      </p:sp>
    </p:spTree>
    <p:extLst>
      <p:ext uri="{BB962C8B-B14F-4D97-AF65-F5344CB8AC3E}">
        <p14:creationId xmlns:p14="http://schemas.microsoft.com/office/powerpoint/2010/main" val="2731749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3C958E-DA8D-6BE3-2815-DA30FC5D6616}"/>
              </a:ext>
            </a:extLst>
          </p:cNvPr>
          <p:cNvSpPr>
            <a:spLocks noGrp="1"/>
          </p:cNvSpPr>
          <p:nvPr>
            <p:ph type="title"/>
          </p:nvPr>
        </p:nvSpPr>
        <p:spPr/>
        <p:txBody>
          <a:bodyPr/>
          <a:lstStyle/>
          <a:p>
            <a:r>
              <a:rPr lang="es-ES" dirty="0"/>
              <a:t>La Propuesta de entrevista del Modelo de Milán…</a:t>
            </a:r>
          </a:p>
        </p:txBody>
      </p:sp>
      <p:sp>
        <p:nvSpPr>
          <p:cNvPr id="3" name="Marcador de contenido 2">
            <a:extLst>
              <a:ext uri="{FF2B5EF4-FFF2-40B4-BE49-F238E27FC236}">
                <a16:creationId xmlns:a16="http://schemas.microsoft.com/office/drawing/2014/main" id="{DE684CCF-F348-35E6-E61E-0261CCB78752}"/>
              </a:ext>
            </a:extLst>
          </p:cNvPr>
          <p:cNvSpPr>
            <a:spLocks noGrp="1"/>
          </p:cNvSpPr>
          <p:nvPr>
            <p:ph idx="1"/>
          </p:nvPr>
        </p:nvSpPr>
        <p:spPr/>
        <p:txBody>
          <a:bodyPr/>
          <a:lstStyle/>
          <a:p>
            <a:r>
              <a:rPr lang="es-ES" dirty="0"/>
              <a:t>La comunicación telefónica con la familia es precedida por una entrevista con el colega que deriva. </a:t>
            </a:r>
          </a:p>
          <a:p>
            <a:r>
              <a:rPr lang="es-ES" dirty="0"/>
              <a:t>En la sesión con la familia, se informa a ella el modelo de trabajo en equipo; y del uso de micrófonos, cámaras de grabación, interfón y del espejo unidireccional. </a:t>
            </a:r>
          </a:p>
          <a:p>
            <a:r>
              <a:rPr lang="es-ES" dirty="0"/>
              <a:t>Cada sesión se desarrolla en cinco partes:</a:t>
            </a:r>
          </a:p>
          <a:p>
            <a:pPr marL="0" indent="0">
              <a:buNone/>
            </a:pPr>
            <a:r>
              <a:rPr lang="es-ES" dirty="0"/>
              <a:t>1. La pre sesión: los terapeutas se reúnen en equipo y se revisa la ficha, el reporte de sesión, y las intervenciones hechas o por realizarse.</a:t>
            </a:r>
          </a:p>
        </p:txBody>
      </p:sp>
    </p:spTree>
    <p:extLst>
      <p:ext uri="{BB962C8B-B14F-4D97-AF65-F5344CB8AC3E}">
        <p14:creationId xmlns:p14="http://schemas.microsoft.com/office/powerpoint/2010/main" val="125565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545ACD-473F-467F-3FBC-9F1EE4198B1C}"/>
              </a:ext>
            </a:extLst>
          </p:cNvPr>
          <p:cNvSpPr>
            <a:spLocks noGrp="1"/>
          </p:cNvSpPr>
          <p:nvPr>
            <p:ph type="title"/>
          </p:nvPr>
        </p:nvSpPr>
        <p:spPr/>
        <p:txBody>
          <a:bodyPr/>
          <a:lstStyle/>
          <a:p>
            <a:r>
              <a:rPr lang="es-ES" dirty="0"/>
              <a:t>La Propuesta de entrevista del Modelo de Milán…</a:t>
            </a:r>
          </a:p>
        </p:txBody>
      </p:sp>
      <p:sp>
        <p:nvSpPr>
          <p:cNvPr id="3" name="Marcador de contenido 2">
            <a:extLst>
              <a:ext uri="{FF2B5EF4-FFF2-40B4-BE49-F238E27FC236}">
                <a16:creationId xmlns:a16="http://schemas.microsoft.com/office/drawing/2014/main" id="{29DF0F62-91C3-64A6-CA53-8A3501593C3F}"/>
              </a:ext>
            </a:extLst>
          </p:cNvPr>
          <p:cNvSpPr>
            <a:spLocks noGrp="1"/>
          </p:cNvSpPr>
          <p:nvPr>
            <p:ph idx="1"/>
          </p:nvPr>
        </p:nvSpPr>
        <p:spPr/>
        <p:txBody>
          <a:bodyPr>
            <a:normAutofit fontScale="92500"/>
          </a:bodyPr>
          <a:lstStyle/>
          <a:p>
            <a:pPr algn="just"/>
            <a:r>
              <a:rPr lang="es-ES" dirty="0"/>
              <a:t>2. La sesión: se solicita cierto número de información y se centra no sólo por los datos concretos, sino también por el modo como se suministra tal información, como índice del estilo interaccional de la familia. </a:t>
            </a:r>
          </a:p>
          <a:p>
            <a:pPr algn="just"/>
            <a:r>
              <a:rPr lang="es-ES" dirty="0"/>
              <a:t>Los terapeutas provocan interacciones entre los miembros de la familia, de quienes se observa las secuencias, comportamientos verbales y no verbales, y las eventuales redundancias indicativas de reglas secretas. </a:t>
            </a:r>
          </a:p>
          <a:p>
            <a:pPr algn="just"/>
            <a:r>
              <a:rPr lang="es-ES" dirty="0"/>
              <a:t>Los terapeutas se abstienen de revelar esto a la familia, y lo reservan para la intervención final. No es raro que un terapeuta salga buscando ayuda, con el equipo. Después de esta segunda parte el grupo se reúne para la discusión en equipo, que se realiza en una sala reservada para este fin. </a:t>
            </a:r>
          </a:p>
        </p:txBody>
      </p:sp>
    </p:spTree>
    <p:extLst>
      <p:ext uri="{BB962C8B-B14F-4D97-AF65-F5344CB8AC3E}">
        <p14:creationId xmlns:p14="http://schemas.microsoft.com/office/powerpoint/2010/main" val="3754699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4C801F-ED42-3A84-98CD-41741E32A480}"/>
              </a:ext>
            </a:extLst>
          </p:cNvPr>
          <p:cNvSpPr>
            <a:spLocks noGrp="1"/>
          </p:cNvSpPr>
          <p:nvPr>
            <p:ph type="title"/>
          </p:nvPr>
        </p:nvSpPr>
        <p:spPr/>
        <p:txBody>
          <a:bodyPr/>
          <a:lstStyle/>
          <a:p>
            <a:r>
              <a:rPr lang="es-ES" dirty="0"/>
              <a:t>La Propuesta de entrevista del Modelo de Milán…</a:t>
            </a:r>
          </a:p>
        </p:txBody>
      </p:sp>
      <p:sp>
        <p:nvSpPr>
          <p:cNvPr id="3" name="Marcador de contenido 2">
            <a:extLst>
              <a:ext uri="{FF2B5EF4-FFF2-40B4-BE49-F238E27FC236}">
                <a16:creationId xmlns:a16="http://schemas.microsoft.com/office/drawing/2014/main" id="{1D3D75C3-6F32-9955-A55B-233EB2E7B3F7}"/>
              </a:ext>
            </a:extLst>
          </p:cNvPr>
          <p:cNvSpPr>
            <a:spLocks noGrp="1"/>
          </p:cNvSpPr>
          <p:nvPr>
            <p:ph idx="1"/>
          </p:nvPr>
        </p:nvSpPr>
        <p:spPr/>
        <p:txBody>
          <a:bodyPr/>
          <a:lstStyle/>
          <a:p>
            <a:pPr marL="0" indent="0" algn="just">
              <a:buNone/>
            </a:pPr>
            <a:r>
              <a:rPr kumimoji="0" lang="es-ES" sz="2400" b="0" i="0" u="none" strike="noStrike" kern="1200" cap="none" spc="0" normalizeH="0" baseline="0" noProof="0" dirty="0">
                <a:ln>
                  <a:noFill/>
                </a:ln>
                <a:solidFill>
                  <a:prstClr val="black"/>
                </a:solidFill>
                <a:effectLst/>
                <a:uLnTx/>
                <a:uFillTx/>
                <a:latin typeface="Calibri" panose="020F0502020204030204"/>
                <a:ea typeface="+mn-ea"/>
                <a:cs typeface="+mn-cs"/>
              </a:rPr>
              <a:t>3. La discusión de la sesión: los terapeutas y observadores discuten la sesión y deciden cómo concluirla. </a:t>
            </a:r>
          </a:p>
          <a:p>
            <a:pPr marL="0" indent="0" algn="just">
              <a:buNone/>
            </a:pPr>
            <a:r>
              <a:rPr kumimoji="0" lang="es-ES" sz="2400" b="0" i="0" u="none" strike="noStrike" kern="1200" cap="none" spc="0" normalizeH="0" baseline="0" noProof="0" dirty="0">
                <a:ln>
                  <a:noFill/>
                </a:ln>
                <a:solidFill>
                  <a:prstClr val="black"/>
                </a:solidFill>
                <a:effectLst/>
                <a:uLnTx/>
                <a:uFillTx/>
                <a:latin typeface="Calibri" panose="020F0502020204030204"/>
                <a:ea typeface="+mn-ea"/>
                <a:cs typeface="+mn-cs"/>
              </a:rPr>
              <a:t>4. Conclusión de la sesión: consiste generalmente en un breve comentario o en una prescripción. </a:t>
            </a:r>
          </a:p>
          <a:p>
            <a:pPr marL="0" indent="0" algn="just">
              <a:buNone/>
            </a:pPr>
            <a:r>
              <a:rPr kumimoji="0" lang="es-ES" sz="2400" b="0" i="0" u="none" strike="noStrike" kern="1200" cap="none" spc="0" normalizeH="0" baseline="0" noProof="0" dirty="0">
                <a:ln>
                  <a:noFill/>
                </a:ln>
                <a:solidFill>
                  <a:prstClr val="black"/>
                </a:solidFill>
                <a:effectLst/>
                <a:uLnTx/>
                <a:uFillTx/>
                <a:latin typeface="Calibri" panose="020F0502020204030204"/>
                <a:ea typeface="+mn-ea"/>
                <a:cs typeface="+mn-cs"/>
              </a:rPr>
              <a:t>Pero en la primera sesión, se acuerdan horarios y duración del trabajo terapéutico (siempre no más de 10 sesiones). </a:t>
            </a:r>
          </a:p>
          <a:p>
            <a:pPr marL="0" indent="0" algn="just">
              <a:buNone/>
            </a:pPr>
            <a:r>
              <a:rPr kumimoji="0" lang="es-ES" sz="2400" b="0" i="0" u="none" strike="noStrike" kern="1200" cap="none" spc="0" normalizeH="0" baseline="0" noProof="0" dirty="0">
                <a:ln>
                  <a:noFill/>
                </a:ln>
                <a:solidFill>
                  <a:prstClr val="black"/>
                </a:solidFill>
                <a:effectLst/>
                <a:uLnTx/>
                <a:uFillTx/>
                <a:latin typeface="Calibri" panose="020F0502020204030204"/>
                <a:ea typeface="+mn-ea"/>
                <a:cs typeface="+mn-cs"/>
              </a:rPr>
              <a:t>5. El acta de sesión: el equipo se reúne nuevamente para discutir, formular previsiones y redactar el acta de sesión (reporte)</a:t>
            </a:r>
            <a:endParaRPr lang="es-ES" dirty="0"/>
          </a:p>
        </p:txBody>
      </p:sp>
    </p:spTree>
    <p:extLst>
      <p:ext uri="{BB962C8B-B14F-4D97-AF65-F5344CB8AC3E}">
        <p14:creationId xmlns:p14="http://schemas.microsoft.com/office/powerpoint/2010/main" val="3725000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92C794-8ADC-6A8E-7D7D-4ACBF69A65F3}"/>
              </a:ext>
            </a:extLst>
          </p:cNvPr>
          <p:cNvSpPr>
            <a:spLocks noGrp="1"/>
          </p:cNvSpPr>
          <p:nvPr>
            <p:ph type="title"/>
          </p:nvPr>
        </p:nvSpPr>
        <p:spPr/>
        <p:txBody>
          <a:bodyPr/>
          <a:lstStyle/>
          <a:p>
            <a:r>
              <a:rPr lang="es-ES" dirty="0"/>
              <a:t>Intervenciones Terapéuticas….</a:t>
            </a:r>
          </a:p>
        </p:txBody>
      </p:sp>
      <p:sp>
        <p:nvSpPr>
          <p:cNvPr id="3" name="Marcador de contenido 2">
            <a:extLst>
              <a:ext uri="{FF2B5EF4-FFF2-40B4-BE49-F238E27FC236}">
                <a16:creationId xmlns:a16="http://schemas.microsoft.com/office/drawing/2014/main" id="{0A4B0903-AF13-7384-BD1A-3CF8A6DBBDFC}"/>
              </a:ext>
            </a:extLst>
          </p:cNvPr>
          <p:cNvSpPr>
            <a:spLocks noGrp="1"/>
          </p:cNvSpPr>
          <p:nvPr>
            <p:ph idx="1"/>
          </p:nvPr>
        </p:nvSpPr>
        <p:spPr/>
        <p:txBody>
          <a:bodyPr/>
          <a:lstStyle/>
          <a:p>
            <a:r>
              <a:rPr lang="es-ES" dirty="0"/>
              <a:t>Los terapeutas disponen de una gama de intervenciones para </a:t>
            </a:r>
            <a:r>
              <a:rPr lang="es-ES" dirty="0" err="1"/>
              <a:t>co-crear</a:t>
            </a:r>
            <a:r>
              <a:rPr lang="es-ES" dirty="0"/>
              <a:t> el proceso de cambio en su trabajo con la familia.</a:t>
            </a:r>
          </a:p>
          <a:p>
            <a:r>
              <a:rPr lang="es-ES" dirty="0"/>
              <a:t>Las más utilizadas son:</a:t>
            </a:r>
          </a:p>
          <a:p>
            <a:pPr marL="0" indent="0">
              <a:buNone/>
            </a:pPr>
            <a:r>
              <a:rPr lang="es-ES" dirty="0"/>
              <a:t>Intervenciones con preguntas lineales</a:t>
            </a:r>
          </a:p>
          <a:p>
            <a:pPr marL="0" indent="0">
              <a:buNone/>
            </a:pPr>
            <a:r>
              <a:rPr lang="es-ES" dirty="0"/>
              <a:t>Intervenciones con preguntas circulares</a:t>
            </a:r>
          </a:p>
          <a:p>
            <a:pPr marL="0" indent="0">
              <a:buNone/>
            </a:pPr>
            <a:r>
              <a:rPr lang="es-ES" dirty="0"/>
              <a:t>Devoluciones</a:t>
            </a:r>
          </a:p>
          <a:p>
            <a:pPr marL="0" indent="0">
              <a:buNone/>
            </a:pPr>
            <a:r>
              <a:rPr lang="es-ES" dirty="0"/>
              <a:t>Equipos reflexivos</a:t>
            </a:r>
          </a:p>
        </p:txBody>
      </p:sp>
    </p:spTree>
    <p:extLst>
      <p:ext uri="{BB962C8B-B14F-4D97-AF65-F5344CB8AC3E}">
        <p14:creationId xmlns:p14="http://schemas.microsoft.com/office/powerpoint/2010/main" val="794781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92659D-F417-2CA3-2AF2-8B4DE3B2A04E}"/>
              </a:ext>
            </a:extLst>
          </p:cNvPr>
          <p:cNvSpPr>
            <a:spLocks noGrp="1"/>
          </p:cNvSpPr>
          <p:nvPr>
            <p:ph type="title"/>
          </p:nvPr>
        </p:nvSpPr>
        <p:spPr/>
        <p:txBody>
          <a:bodyPr/>
          <a:lstStyle/>
          <a:p>
            <a:r>
              <a:rPr lang="es-ES" dirty="0"/>
              <a:t>Preguntas lineales….</a:t>
            </a:r>
          </a:p>
        </p:txBody>
      </p:sp>
      <p:sp>
        <p:nvSpPr>
          <p:cNvPr id="3" name="Marcador de contenido 2">
            <a:extLst>
              <a:ext uri="{FF2B5EF4-FFF2-40B4-BE49-F238E27FC236}">
                <a16:creationId xmlns:a16="http://schemas.microsoft.com/office/drawing/2014/main" id="{22F893E0-0F31-9B28-BD2D-4DB9CDDC338A}"/>
              </a:ext>
            </a:extLst>
          </p:cNvPr>
          <p:cNvSpPr>
            <a:spLocks noGrp="1"/>
          </p:cNvSpPr>
          <p:nvPr>
            <p:ph idx="1"/>
          </p:nvPr>
        </p:nvSpPr>
        <p:spPr/>
        <p:txBody>
          <a:bodyPr/>
          <a:lstStyle/>
          <a:p>
            <a:pPr algn="just"/>
            <a:r>
              <a:rPr lang="es-ES" dirty="0"/>
              <a:t>Las preguntas lineales directas, comúnmente, son útiles para reunir y profundizar la información entregada, especialmente al inicio de la terapia. </a:t>
            </a:r>
          </a:p>
          <a:p>
            <a:pPr algn="just"/>
            <a:r>
              <a:rPr lang="es-ES" dirty="0"/>
              <a:t>Las preguntas lineales también se pueden construir de manera circular, al formular la misma pregunta (o similar) a los distintos miembros de la familia</a:t>
            </a:r>
          </a:p>
        </p:txBody>
      </p:sp>
    </p:spTree>
    <p:extLst>
      <p:ext uri="{BB962C8B-B14F-4D97-AF65-F5344CB8AC3E}">
        <p14:creationId xmlns:p14="http://schemas.microsoft.com/office/powerpoint/2010/main" val="385033444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1482</Words>
  <Application>Microsoft Office PowerPoint</Application>
  <PresentationFormat>Panorámica</PresentationFormat>
  <Paragraphs>86</Paragraphs>
  <Slides>24</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24</vt:i4>
      </vt:variant>
    </vt:vector>
  </HeadingPairs>
  <TitlesOfParts>
    <vt:vector size="31" baseType="lpstr">
      <vt:lpstr>Arial</vt:lpstr>
      <vt:lpstr>ArialNormal</vt:lpstr>
      <vt:lpstr>Calibri</vt:lpstr>
      <vt:lpstr>Calibri Light</vt:lpstr>
      <vt:lpstr>TimesNewRomanPSMT</vt:lpstr>
      <vt:lpstr>Wingdings</vt:lpstr>
      <vt:lpstr>Tema de Office</vt:lpstr>
      <vt:lpstr>Entrevista familiar y sus fases/La entrevista circular como intervención</vt:lpstr>
      <vt:lpstr>El interrogatorio circular….</vt:lpstr>
      <vt:lpstr>El interrogatorio circular….</vt:lpstr>
      <vt:lpstr>La Propuesta de entrevista del Modelo de Milán…</vt:lpstr>
      <vt:lpstr>La Propuesta de entrevista del Modelo de Milán…</vt:lpstr>
      <vt:lpstr>La Propuesta de entrevista del Modelo de Milán…</vt:lpstr>
      <vt:lpstr>La Propuesta de entrevista del Modelo de Milán…</vt:lpstr>
      <vt:lpstr>Intervenciones Terapéuticas….</vt:lpstr>
      <vt:lpstr>Preguntas lineales….</vt:lpstr>
      <vt:lpstr> Ejemplos de Preguntas Lineales…. </vt:lpstr>
      <vt:lpstr>Preguntas circulares…</vt:lpstr>
      <vt:lpstr>Presentación de PowerPoint</vt:lpstr>
      <vt:lpstr>Preguntas circulares…</vt:lpstr>
      <vt:lpstr>DEVOLUCIONES….</vt:lpstr>
      <vt:lpstr>Devoluciones…</vt:lpstr>
      <vt:lpstr>Presentación de PowerPoint</vt:lpstr>
      <vt:lpstr>EQUIPOS REFLEXIVOS….</vt:lpstr>
      <vt:lpstr>EQUIPOS REFLEXIVOS…</vt:lpstr>
      <vt:lpstr>EQUIPOS REFLEXIVOS…</vt:lpstr>
      <vt:lpstr>EQUIPOS REFLEXIVOS….</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Entrevista familiar y sus fases/La entrevista circular como intervención</dc:title>
  <dc:creator>VERONICA ADRIANA FREIRE PALACIOS</dc:creator>
  <cp:lastModifiedBy>VERONICA ADRIANA FREIRE PALACIOS</cp:lastModifiedBy>
  <cp:revision>2</cp:revision>
  <dcterms:created xsi:type="dcterms:W3CDTF">2023-12-11T16:09:45Z</dcterms:created>
  <dcterms:modified xsi:type="dcterms:W3CDTF">2023-12-12T19:39:35Z</dcterms:modified>
</cp:coreProperties>
</file>