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64" r:id="rId23"/>
    <p:sldId id="265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8" r:id="rId35"/>
    <p:sldId id="277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8" r:id="rId44"/>
    <p:sldId id="289" r:id="rId45"/>
    <p:sldId id="286" r:id="rId46"/>
    <p:sldId id="290" r:id="rId47"/>
    <p:sldId id="287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7E775-C43A-BAA5-3039-3CDBC88C0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4DACA-B5D5-BB1E-CBA7-6F9D6F944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FE587E-AD8D-FD80-81C9-318BFD83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19C193-9937-97F4-8D6B-EDB0D33E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F4BDEC-8101-B733-B2AC-70DCE0A7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42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9B933-0864-66C8-DF95-D935FD64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47C247-657A-AFFE-AC70-27895A7F2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27045F-D653-2FF6-B04E-0F4F0A5F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7D463-92E0-6C92-0CA1-509D5117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535BC-DD5A-0FE4-23EE-B6BD64AB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96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27AF71-DB07-3298-9DA5-5372E2E27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EE3499-67B8-9B86-523B-8E165BFC0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1A079-70A6-D124-60D9-FC8F1D65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91EF9-30BB-A0CF-B8A2-4AC07CF4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13E06-DCDB-7B9D-D681-A4E86896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2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371B3-579F-529A-9145-4ED140B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008D84-3B3C-E23B-F3BE-5F8B1F1B2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33BC6-BBD8-F4C7-446A-C25FAD1D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495D3-1760-9E21-36D0-824C88CF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EFC7E7-E9AF-7EE6-BC1D-B6150CD4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58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A93B5-50C7-63C1-72FC-1EFE85D8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333A2A-177E-0E5C-7684-CD143F92A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703106-F22D-9EC0-4A65-17DF7ECD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F194A-BECE-6E0D-8E15-46D79F93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B4F061-BE08-96AB-1E82-CA5EB819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01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79722-DAB4-44B1-B888-DE682CAF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CD9E6-A13F-C3AB-4E8B-015E9F360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6587EA-C383-310A-453A-8DC9B4730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4D6100-8FBF-C6A9-BC0B-25C8AA02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0CABA6-5478-CFDF-03C4-FF013B80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5C1A5B-868C-C1F9-CA5A-B7F7BC65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37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E6252-9B95-7882-313F-B56BDBD2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D0B97D-D5E2-8B7E-7FB9-D8CC77C5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AC2C90-3786-3220-F036-175CBE335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C1B849-4156-5B10-AAD0-4BFA32F4F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7AE938-CD5D-D9D2-28D3-5B24ADBE4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8D5583-9699-E529-3387-A00CCE1C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DF9B76-CEA8-4F47-4FCB-38ABDD0E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B8B07D-E95A-0FE2-DCE6-40437DD3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0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5C02F-FB1C-265A-CCCC-D01C7B12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971C2C-52FF-E6A8-B86F-9071E885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7756DF-7622-D3C9-D567-2B2FCC29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2E2B8A-51C3-72E6-DE0A-3C0F1116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17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3C1794-0B7F-CCE0-0C5D-34632435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91292E-DF4E-19A9-8B6D-662FB243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963669-87A7-789E-F376-05EC3713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57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5B485-4370-E564-148F-66B80A1A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B28C8B-0C7D-CAE9-79D0-2C27C72D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5C8EC4-852B-61BC-5BD3-033701AB6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4A1B9-B115-F865-2F03-8DD29E69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DCA51-A4F6-C3F7-0350-53E8ABD0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8A5282-AAAA-DC23-C5C4-354F2135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80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64354-5FB6-2F8C-5CD6-E6CC7F09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A1A823-97D4-B8B0-5C22-1289352E9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7C62A2-631C-CBEC-81E8-F4977D918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F58D6-3C77-BBE5-AD27-1D06A23E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E61D09-F282-8E09-F832-1C8CFEC4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819617-C566-8D9F-2596-A639C641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05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72FCDC-DDC4-2751-2E59-F26C927F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18FFB7-A4FF-1590-304E-7F3B6B98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1F06C-99A7-F2E9-70E4-489E3528F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6966-A5D8-43DB-8A8C-C160E705DED0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AD6AC5-C42F-46C0-8E6D-4A931C024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DDBA65-7EE5-FE4E-13DF-05A90E1B0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AF3-4449-42F8-AB1F-7933C5056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6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592A3-77E6-BAF6-D990-DB00109E1F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 DINAMICA FAMILIAR</a:t>
            </a:r>
            <a:br>
              <a:rPr lang="es-ES" dirty="0"/>
            </a:b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TIPOS DE FAMILIA – CICLO VITAL FAMILIAR 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FAMILIOGRAMA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5A8E0C-8187-D96B-913A-8C06EEA5AB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Psc. Cl. Verónica Freire P, </a:t>
            </a:r>
            <a:r>
              <a:rPr lang="es-ES" dirty="0" err="1"/>
              <a:t>Msc</a:t>
            </a:r>
            <a:r>
              <a:rPr lang="es-ES" dirty="0"/>
              <a:t>.</a:t>
            </a:r>
          </a:p>
          <a:p>
            <a:r>
              <a:rPr lang="es-ES" dirty="0"/>
              <a:t>PSICOLOGA CLINICA-TERAPEUTA FAMILIAR-PSICOPEDAGOGA</a:t>
            </a:r>
          </a:p>
          <a:p>
            <a:r>
              <a:rPr lang="es-ES" dirty="0"/>
              <a:t>UNACH</a:t>
            </a:r>
          </a:p>
        </p:txBody>
      </p:sp>
    </p:spTree>
    <p:extLst>
      <p:ext uri="{BB962C8B-B14F-4D97-AF65-F5344CB8AC3E}">
        <p14:creationId xmlns:p14="http://schemas.microsoft.com/office/powerpoint/2010/main" val="151719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8123F-A406-BFC7-F8CF-BDDEB4E2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Mitos familiares…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FC7EB5-69A7-9749-0EB3-D1D6B25C1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Los mitos familiares surgen de cualquier configuración relacional, el mito tiende a un orden constitutivo, por lo tanto, se genera una regla alrededor del mito, para protegerlo. </a:t>
            </a:r>
          </a:p>
          <a:p>
            <a:pPr algn="just"/>
            <a:r>
              <a:rPr lang="es-ES" dirty="0"/>
              <a:t>La ruptura de la regla pone en evidencia el orden constitutivo y la naturaleza del mito.</a:t>
            </a:r>
          </a:p>
          <a:p>
            <a:pPr algn="just"/>
            <a:r>
              <a:rPr lang="es-ES" dirty="0"/>
              <a:t>Por ejemplo, los hijos adolescentes de padres que expresan su extrañeza de cómo el hijo a ¡cambiado!, ¡ya no es el mismo de antes!</a:t>
            </a:r>
          </a:p>
          <a:p>
            <a:pPr algn="just"/>
            <a:r>
              <a:rPr lang="es-ES" dirty="0"/>
              <a:t>El mito del buen chico, eternamente niño y dependiente pasa a sostener la regla de que nada debe cambiar en la familia y sobre todo en la modalidad de relación con los padres.</a:t>
            </a:r>
          </a:p>
        </p:txBody>
      </p:sp>
    </p:spTree>
    <p:extLst>
      <p:ext uri="{BB962C8B-B14F-4D97-AF65-F5344CB8AC3E}">
        <p14:creationId xmlns:p14="http://schemas.microsoft.com/office/powerpoint/2010/main" val="70395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2C4E8-9DCE-BEEC-C883-3A6449E5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Mitos familiares…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ED908D-F198-230F-2BEB-B9DDDD87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El mito asume un significado protector para la familia, representa la filosofía de la vida familiar, de las relaciones con los demás y sobre el cual cada miembro a construido su identidad, toda crítica que se dirija al mito será un ataque a la identidad. </a:t>
            </a:r>
          </a:p>
          <a:p>
            <a:pPr algn="just"/>
            <a:r>
              <a:rPr lang="es-ES" dirty="0"/>
              <a:t>En terapia, la mejor estrategia suele ser respetar los mitos de la familia y no atacarlos directamente, aun cuando aparezcan disfunciones. </a:t>
            </a:r>
          </a:p>
          <a:p>
            <a:pPr algn="just"/>
            <a:r>
              <a:rPr lang="es-ES" dirty="0"/>
              <a:t>Whitaker a menudo juega con los mitos, de tal forma que los hace absurdos. Es una Psicoterapia de lo absurdo. </a:t>
            </a:r>
          </a:p>
        </p:txBody>
      </p:sp>
    </p:spTree>
    <p:extLst>
      <p:ext uri="{BB962C8B-B14F-4D97-AF65-F5344CB8AC3E}">
        <p14:creationId xmlns:p14="http://schemas.microsoft.com/office/powerpoint/2010/main" val="48427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3CAAE-B191-C454-92D5-A776D4C6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Mitos Familiares…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A4C9F-9C8A-9587-2FF1-362693B44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mitos tienen relación con el pasado, a veces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trigeneracional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sesión los mitos estorban el cambio familiar. Cumplen una función, la de preservar el marco en donde, en su interior se sustentan las relaciones convivenciales.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Existen mitos maritales como, por ejemplo: “marido y mujer…pueden ser los mejores amigos”, “debes hacer feliz a tu pareja”, los buenos maridos reparan la casa, las buenas esposas lavan la ropa”.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0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59E3A-2FC9-541C-8FCE-CCE45172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Lealtad Familiar…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1F87B9-CB35-4256-E461-19A7D067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err="1"/>
              <a:t>Boszormenyi</a:t>
            </a:r>
            <a:r>
              <a:rPr lang="es-ES" dirty="0"/>
              <a:t>-Nagy (2003) menciona que el concepto es de importancia para la comprensión de las relaciones familiares. Puede tener muchos significados, desde el sentido de lealtad psicológica e individual hasta los códigos nacionales y sociales de lealtad cívica. </a:t>
            </a:r>
          </a:p>
          <a:p>
            <a:pPr algn="just"/>
            <a:r>
              <a:rPr lang="es-ES" dirty="0"/>
              <a:t>Puede definirse en términos morales, filosóficos, políticos y psicológicos. Convencionalmente, fue descrito como la actitud confiable y positiva de los individuos hacia lo que ha dado en llamarse el objeto de la lealtad. (compromiso)</a:t>
            </a:r>
          </a:p>
        </p:txBody>
      </p:sp>
    </p:spTree>
    <p:extLst>
      <p:ext uri="{BB962C8B-B14F-4D97-AF65-F5344CB8AC3E}">
        <p14:creationId xmlns:p14="http://schemas.microsoft.com/office/powerpoint/2010/main" val="390899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09159-414B-876D-2F00-3F210318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Lealtad Familiar…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8DE4C6-0D54-EBF2-70AD-EDD9F6F6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/>
              <a:t>Boszormenyi</a:t>
            </a:r>
            <a:r>
              <a:rPr lang="es-ES" dirty="0"/>
              <a:t>-Nagy (2003) refiere que los compromisos de lealtad verticales siguen en conflicto con los horizontales. </a:t>
            </a:r>
          </a:p>
          <a:p>
            <a:pPr algn="just"/>
            <a:r>
              <a:rPr lang="es-ES" dirty="0"/>
              <a:t>Los compromisos de lealtad verticales son debidos a una generación anterior o posterior; en tanto que los horizontales se entablan para con la propia pareja, hermanos o pares en general. </a:t>
            </a:r>
          </a:p>
          <a:p>
            <a:pPr algn="just"/>
            <a:r>
              <a:rPr lang="es-ES" dirty="0"/>
              <a:t>El establecimiento de nuevas relaciones, en especial a través del matrimonio y el nacimiento de los hijos, plantea la necesidad de forjar nuevos compromisos de lealtad. Cuanto más rígido sea el sistema de lealtad originario, más tremendo será el desafío para el individuo. </a:t>
            </a:r>
          </a:p>
        </p:txBody>
      </p:sp>
    </p:spTree>
    <p:extLst>
      <p:ext uri="{BB962C8B-B14F-4D97-AF65-F5344CB8AC3E}">
        <p14:creationId xmlns:p14="http://schemas.microsoft.com/office/powerpoint/2010/main" val="86064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F40FF-6C30-FFD2-9AE3-30BBEF48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Triangulación y juego familiar….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00802-F64B-FD82-EF4D-5428A6A08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Haley (1998) elabora una teoría de los sistemas patológicos, centrándose en las relaciones tríadicas. Las tríadas serían diferentes a los triángulos. </a:t>
            </a:r>
          </a:p>
          <a:p>
            <a:pPr algn="just"/>
            <a:r>
              <a:rPr lang="es-ES" dirty="0"/>
              <a:t>En una tríada la madre se relaciona con el hijo sabiendo cómo diferenciarse de él y manteniendo a la vez unas interacciones con el padre adecuadas; en esta relación con el padre, la madre es capaz de transmitir al hijo que hay momentos en los que el niño no tiene cabida. </a:t>
            </a:r>
          </a:p>
        </p:txBody>
      </p:sp>
    </p:spTree>
    <p:extLst>
      <p:ext uri="{BB962C8B-B14F-4D97-AF65-F5344CB8AC3E}">
        <p14:creationId xmlns:p14="http://schemas.microsoft.com/office/powerpoint/2010/main" val="227679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6749F-8496-147E-306C-A6F85BBB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Triangulación y juego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57268-4683-D4BE-AD5E-823D55A86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El padre también es consciente del binomio madre-hijo, no viviendo esta interacción como una amenaza a la relación padre-madre y comprometiéndose fácilmente con el hijo. </a:t>
            </a:r>
          </a:p>
          <a:p>
            <a:pPr algn="just"/>
            <a:r>
              <a:rPr lang="es-ES" dirty="0"/>
              <a:t>Esta tríada podría llegar a convertirse en un triángulo cuando se diese una coalición de los dos miembros que poseen diferente jerarquía o que pertenecen a dos generaciones diferentes (por ejemplo, madre-hijo), yendo esta coalición dirigida contra el otro miembro de la tríada (padre).</a:t>
            </a:r>
          </a:p>
        </p:txBody>
      </p:sp>
    </p:spTree>
    <p:extLst>
      <p:ext uri="{BB962C8B-B14F-4D97-AF65-F5344CB8AC3E}">
        <p14:creationId xmlns:p14="http://schemas.microsoft.com/office/powerpoint/2010/main" val="383029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47675-A3B2-5D3D-632B-8A5E2783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Triangulación y juego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C67D87-88FA-E191-A259-453DF08D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Haley, y también Bowen (1960), nos dicen que el triángulo y la tríada forman parte de un continuo, transformándose la tríada en triángulo en momentos o situaciones de ansiedad de la díada; acabada esta situación el sistema puede volver de nuevo a la estructura de tríada. </a:t>
            </a:r>
          </a:p>
          <a:p>
            <a:r>
              <a:rPr lang="es-ES" dirty="0"/>
              <a:t>Por tanto, el triángulo tendría la función de disminuir la tensión de la díada, desviando el conflicto hacia una tercera persona. A diferencia de la tríada, en el triángulo el clima emocional es muy intenso, habiendo rigidez en los movimientos y los límites de los miembros del sistema. </a:t>
            </a:r>
          </a:p>
        </p:txBody>
      </p:sp>
    </p:spTree>
    <p:extLst>
      <p:ext uri="{BB962C8B-B14F-4D97-AF65-F5344CB8AC3E}">
        <p14:creationId xmlns:p14="http://schemas.microsoft.com/office/powerpoint/2010/main" val="126482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B7A96-9AD0-059D-6B45-FA8E8637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Triangulación y juego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DED36-0E08-7CCD-7891-7DA23B33B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triangulación forma parte importante en la identificación de un sistema familiar patológico. En este tipo de arreglo familiar, muchas veces dos miembros de la familia se unen contra un tercero. </a:t>
            </a:r>
          </a:p>
          <a:p>
            <a:pPr algn="just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Minuchin (1986) y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Umbarger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(1983) han identificado varios tipos de triangulaciones. </a:t>
            </a:r>
          </a:p>
          <a:p>
            <a:pPr algn="just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más comunes son: (a) la de una madre que crea una alianza o coalición con su hija, aislando al padre del sistema; (b) la de un padre y madre que para evitar enfrentarse a sus conflictos enajenan a uno de sus hijos y lo convierten en el chivo expiatorio o el "enfermo" de la familia.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80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4DCBB-AACE-2C70-950A-5C1C46CB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Triangulación y juego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E65434-3E0E-8748-D8FD-23570F97C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Haley acuñó el término triángulo perverso para referirse a las situaciones en las que este juego familiar se torna patológico conduciendo a comportamientos inadecuados y relaciones de violencia entre sus miembros o a la propia disolución del sistema. </a:t>
            </a:r>
          </a:p>
          <a:p>
            <a:pPr algn="just"/>
            <a:r>
              <a:rPr lang="es-ES" dirty="0"/>
              <a:t>Los síntomas psicopatológicos aparecerían cuando la coalición no se reconoce o es negada, o cuando estando dentro de un triángulo, se permanece en este escenario durante mucho tiempo sin que esta situación sea consciente para sus miembros.</a:t>
            </a:r>
          </a:p>
        </p:txBody>
      </p:sp>
    </p:spTree>
    <p:extLst>
      <p:ext uri="{BB962C8B-B14F-4D97-AF65-F5344CB8AC3E}">
        <p14:creationId xmlns:p14="http://schemas.microsoft.com/office/powerpoint/2010/main" val="238609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CBC71-97AA-15DA-3C7E-F7A64306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Familia?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8B23F9-EEF7-93CD-1F59-34409E431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Es un conjunto de personas que conviven bajo el mismo techo, organizadas en roles fijos (padre, madre, hermanos, etc.) con vínculos consanguíneos o no, con un modo de existencia económico y social comunes, con sentimientos afectivos que los unen y aglutinan. Naturalmente pasa por el nacimiento, luego crecimiento, multiplicación, decadencia y trascendencia. </a:t>
            </a:r>
          </a:p>
          <a:p>
            <a:pPr marL="0" indent="0" algn="just">
              <a:buNone/>
            </a:pPr>
            <a:r>
              <a:rPr lang="es-ES" dirty="0"/>
              <a:t>Tiene además una finalidad: generar nuevos individuos a la sociedad</a:t>
            </a:r>
          </a:p>
        </p:txBody>
      </p:sp>
    </p:spTree>
    <p:extLst>
      <p:ext uri="{BB962C8B-B14F-4D97-AF65-F5344CB8AC3E}">
        <p14:creationId xmlns:p14="http://schemas.microsoft.com/office/powerpoint/2010/main" val="105137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D3858-938D-8F9D-19F5-40CC3C29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Juego Familiar…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3A193E-A7CD-17EC-09EB-0310E22A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/>
              <a:t>El juego familiar definido por Selvini (1995) es el estilo en cual cada familia se relaciona, sus creencias, desde esto se despliega la intervención. </a:t>
            </a:r>
          </a:p>
          <a:p>
            <a:pPr algn="just"/>
            <a:r>
              <a:rPr lang="es-ES" dirty="0"/>
              <a:t>REQUISITOS:</a:t>
            </a:r>
          </a:p>
          <a:p>
            <a:pPr marL="514350" indent="-514350" algn="just">
              <a:buAutoNum type="arabicPeriod"/>
            </a:pPr>
            <a:r>
              <a:rPr lang="es-ES" dirty="0"/>
              <a:t>El mapa de relaciones familiares (alianzas y exclusiones, rodeos, coaliciones y triangulaciones, la mayoría de las veces negadas o crípticas). </a:t>
            </a:r>
          </a:p>
          <a:p>
            <a:pPr marL="514350" indent="-514350" algn="just">
              <a:buAutoNum type="arabicPeriod"/>
            </a:pPr>
            <a:r>
              <a:rPr lang="es-ES" dirty="0"/>
              <a:t>Las reglas que parecen presidir esas relaciones (que está y que no está permitido). </a:t>
            </a:r>
          </a:p>
          <a:p>
            <a:pPr marL="0" indent="0" algn="just">
              <a:buNone/>
            </a:pPr>
            <a:r>
              <a:rPr lang="es-ES" dirty="0"/>
              <a:t>3.   La forma en que se define la relación a partir del impacto del síntoma en la familia. </a:t>
            </a:r>
          </a:p>
        </p:txBody>
      </p:sp>
    </p:spTree>
    <p:extLst>
      <p:ext uri="{BB962C8B-B14F-4D97-AF65-F5344CB8AC3E}">
        <p14:creationId xmlns:p14="http://schemas.microsoft.com/office/powerpoint/2010/main" val="88305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2B84D-4032-611B-5552-DE833546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Juego Familiar…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D74D6-B471-942A-560A-B1583C7D8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Las familias con un paciente identificado en su seno son prisioneras de patrones recursivos de interacción rígida gobernados por una causalidad sistémico-circular. </a:t>
            </a:r>
          </a:p>
          <a:p>
            <a:pPr marL="0" indent="0">
              <a:buNone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Surgen secuencias redundantes susceptibles de ser observadas como reglas del juego familiar. </a:t>
            </a:r>
          </a:p>
          <a:p>
            <a:pPr marL="0" indent="0">
              <a:buNone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Estas son inferidas a partir de la información que se va obteniendo en la entrevista circular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50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F4707-5473-104C-67F2-4F78052A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GENOGRAMA-FAMILIOGRAMA-MAPA FAMILIAR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6BE85-7AE7-F549-B96A-EDABA3C6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/>
              <a:t>El genograma consiste en una representación gráfica del mapa familiar. </a:t>
            </a:r>
          </a:p>
          <a:p>
            <a:pPr algn="just"/>
            <a:r>
              <a:rPr lang="es-ES" dirty="0"/>
              <a:t>En él se registra información sobre los miembros de una familia y sus relaciones entre al menos tres generaciones. Así pueden apreciarse por ejemplo alianzas de madres e hijas de las que quedan fuera los maridos, alianzas de los padres con los hijos mayores de las que quedan excluidos los hijos pequeños, etc. Familiograma dos generaciones</a:t>
            </a:r>
          </a:p>
          <a:p>
            <a:pPr algn="just"/>
            <a:r>
              <a:rPr lang="es-ES" dirty="0"/>
              <a:t>La información plasmada gráficamente en el genograma se convierte en una fuente de hipótesis sobre cómo un problema puede estar relacionado con el contexto familiar y sobre la evolución tanto del problema como del contexto a través del tiempo.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160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924C2-CAC7-CDAD-BB88-20720DA6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GENOGRAMA-FAMILIOGRAMA-MAPA FAMILIAR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8FEC25-FC4B-A7E6-E10D-D5ED2206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creación de un genograma implica tres pasos (</a:t>
            </a:r>
            <a:r>
              <a:rPr lang="es-ES" dirty="0" err="1"/>
              <a:t>McGoldrick</a:t>
            </a:r>
            <a:r>
              <a:rPr lang="es-ES" dirty="0"/>
              <a:t> y Gerson, 1987): </a:t>
            </a:r>
          </a:p>
          <a:p>
            <a:pPr algn="just"/>
            <a:r>
              <a:rPr lang="es-ES" dirty="0"/>
              <a:t>en primer lugar, el trazado de la estructura familiar</a:t>
            </a:r>
          </a:p>
          <a:p>
            <a:pPr algn="just"/>
            <a:r>
              <a:rPr lang="es-ES" dirty="0"/>
              <a:t>en segundo lugar, el registro de la información sobre la familia </a:t>
            </a:r>
          </a:p>
          <a:p>
            <a:pPr algn="just"/>
            <a:r>
              <a:rPr lang="es-ES" dirty="0"/>
              <a:t>en tercer lugar, la representación de las relaciones familiares.</a:t>
            </a:r>
          </a:p>
        </p:txBody>
      </p:sp>
    </p:spTree>
    <p:extLst>
      <p:ext uri="{BB962C8B-B14F-4D97-AF65-F5344CB8AC3E}">
        <p14:creationId xmlns:p14="http://schemas.microsoft.com/office/powerpoint/2010/main" val="246879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CB8DC-D24C-7982-0CE1-2FB90546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Trazado de la estructura familiar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E31395-69FA-BE00-8657-E559FD896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El genograma permite mostrar gráficamente cómo están biológica y legalmente relacionados los diferentes miembros de una familia.</a:t>
            </a:r>
          </a:p>
          <a:p>
            <a:pPr algn="just"/>
            <a:r>
              <a:rPr lang="es-ES" dirty="0"/>
              <a:t>las figuras -círculos y cuadrados- representan personas y las líneas describen sus relaciones. </a:t>
            </a:r>
          </a:p>
          <a:p>
            <a:pPr algn="just"/>
            <a:r>
              <a:rPr lang="es-ES" dirty="0"/>
              <a:t>El año de nacimiento se indica a la izquierda de la figura y el del fallecimiento a la derecha. </a:t>
            </a:r>
          </a:p>
          <a:p>
            <a:pPr algn="just"/>
            <a:r>
              <a:rPr lang="es-ES" dirty="0"/>
              <a:t>El signo «x» dentro de una figura indica que la persona ha muerto.</a:t>
            </a:r>
          </a:p>
        </p:txBody>
      </p:sp>
    </p:spTree>
    <p:extLst>
      <p:ext uri="{BB962C8B-B14F-4D97-AF65-F5344CB8AC3E}">
        <p14:creationId xmlns:p14="http://schemas.microsoft.com/office/powerpoint/2010/main" val="18678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946827-9E14-882C-7828-F7DC06A79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53335" r="52717" b="21725"/>
          <a:stretch/>
        </p:blipFill>
        <p:spPr>
          <a:xfrm>
            <a:off x="2014330" y="980660"/>
            <a:ext cx="9636700" cy="37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DC4611-E1A8-F7DC-C933-189D9E742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183" r="14891" b="9739"/>
          <a:stretch/>
        </p:blipFill>
        <p:spPr>
          <a:xfrm>
            <a:off x="1537253" y="132522"/>
            <a:ext cx="8348870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0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40E08B-0965-7CDE-1035-AB15BF261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2" t="27622" r="13370" b="48211"/>
          <a:stretch/>
        </p:blipFill>
        <p:spPr>
          <a:xfrm>
            <a:off x="1550505" y="927652"/>
            <a:ext cx="8468138" cy="42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44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B0A34A-626A-A6BA-FC3B-38E372078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0" t="13315" r="51523" b="18439"/>
          <a:stretch/>
        </p:blipFill>
        <p:spPr>
          <a:xfrm>
            <a:off x="1563757" y="291549"/>
            <a:ext cx="8878956" cy="61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19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96234C-91B7-6970-A781-23BDED88D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8" t="44635" r="51957" b="26559"/>
          <a:stretch/>
        </p:blipFill>
        <p:spPr>
          <a:xfrm>
            <a:off x="2292626" y="1272208"/>
            <a:ext cx="7845287" cy="41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5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2AE6A-92BE-A4B6-BA2B-E170C0E9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30FCC-74D3-22EA-6635-54612FFE7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FAMILIA NUCLEAR:</a:t>
            </a:r>
          </a:p>
          <a:p>
            <a:pPr algn="just"/>
            <a:r>
              <a:rPr lang="es-ES" dirty="0">
                <a:solidFill>
                  <a:srgbClr val="3B3835"/>
                </a:solidFill>
                <a:latin typeface="Source Sans Pro" panose="020B0503030403020204" pitchFamily="34" charset="0"/>
              </a:rPr>
              <a:t>O llamada también </a:t>
            </a:r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elemental: Es la unidad base de toda sociedad, la familia básica, que se compone de esposo (padre),esposa (madre) e hijos. </a:t>
            </a:r>
          </a:p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Estos últimos pueden ser la descendencia biológica de la pareja o miembros adoptados por la familia. </a:t>
            </a:r>
          </a:p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Entre los miembros deben darse unas relaciones regulares.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6956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A55362-C395-44A1-5E68-4B1FD7CB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5" t="11768" r="13261" b="6838"/>
          <a:stretch/>
        </p:blipFill>
        <p:spPr>
          <a:xfrm>
            <a:off x="2186609" y="106017"/>
            <a:ext cx="7129669" cy="56586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B38403-4F10-04AC-C74C-E83659400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01" t="19125" r="17934" b="73539"/>
          <a:stretch/>
        </p:blipFill>
        <p:spPr>
          <a:xfrm>
            <a:off x="2981739" y="6096000"/>
            <a:ext cx="5274365" cy="4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73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A0A036-4CFE-FAAD-E4D8-3A0F9E950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8" t="11382" r="16630" b="7805"/>
          <a:stretch/>
        </p:blipFill>
        <p:spPr>
          <a:xfrm>
            <a:off x="2663688" y="145774"/>
            <a:ext cx="7063408" cy="64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1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CDE0F1-D147-B19B-ECD2-3EDF8DFDA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4" t="33616" r="53806" b="34099"/>
          <a:stretch/>
        </p:blipFill>
        <p:spPr>
          <a:xfrm>
            <a:off x="1510748" y="1205948"/>
            <a:ext cx="8971722" cy="41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5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7D46D0-7CFA-B62E-B879-E1598B31C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78" t="10609" r="12826" b="7033"/>
          <a:stretch/>
        </p:blipFill>
        <p:spPr>
          <a:xfrm>
            <a:off x="2146853" y="410818"/>
            <a:ext cx="7129670" cy="6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3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37739C-6ABA-2987-5877-28EDC8C92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3" t="10223" r="12826" b="6065"/>
          <a:stretch/>
        </p:blipFill>
        <p:spPr>
          <a:xfrm>
            <a:off x="1192696" y="702365"/>
            <a:ext cx="9435547" cy="57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4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B087D3-04AB-6F76-3D15-B1CEE09A8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3" t="13315" r="51631" b="11672"/>
          <a:stretch/>
        </p:blipFill>
        <p:spPr>
          <a:xfrm>
            <a:off x="1934817" y="357808"/>
            <a:ext cx="8415131" cy="6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28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250AB0-05D1-111D-B444-9281BACA2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6075" r="13152" b="20179"/>
          <a:stretch/>
        </p:blipFill>
        <p:spPr>
          <a:xfrm>
            <a:off x="2915478" y="848139"/>
            <a:ext cx="6718851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33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E3AB53-8D7D-A68A-C9EA-26C8FBEF2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5" t="13315" r="24891" b="27912"/>
          <a:stretch/>
        </p:blipFill>
        <p:spPr>
          <a:xfrm>
            <a:off x="1007165" y="304800"/>
            <a:ext cx="9888823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8B6C79-0AC9-4BAD-9F66-53A02F01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9" t="26461" r="22065" b="10126"/>
          <a:stretch/>
        </p:blipFill>
        <p:spPr>
          <a:xfrm>
            <a:off x="901148" y="861391"/>
            <a:ext cx="9968543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283450-678D-2359-6D6D-09C8EC625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4" t="17376" r="21739" b="18825"/>
          <a:stretch/>
        </p:blipFill>
        <p:spPr>
          <a:xfrm>
            <a:off x="1073426" y="583096"/>
            <a:ext cx="9806609" cy="57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88554-EED1-DA51-FCB2-ED9A672B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7A517-2910-CDB9-4EB7-D37353342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FAMILIA EXTENSA </a:t>
            </a:r>
          </a:p>
          <a:p>
            <a:pPr algn="just"/>
            <a:r>
              <a:rPr lang="es-ES" dirty="0"/>
              <a:t>O llamada también consanguínea: Se compone de más de una unidad nuclear siempre y cuando coexistan bajo un mismo techo, se extiende mas allá de dos generaciones y está basada en los vínculos de sangre de una gran cantidad de personas, incluyendo a los padres, niños, abuelos, tíos, tías, sobrinos, primos y demás por ejemplo, la familia de triple generación incluye a los padres, a sus hijos casados o solteros, a los hijos políticos y a los nietos.</a:t>
            </a:r>
          </a:p>
        </p:txBody>
      </p:sp>
    </p:spTree>
    <p:extLst>
      <p:ext uri="{BB962C8B-B14F-4D97-AF65-F5344CB8AC3E}">
        <p14:creationId xmlns:p14="http://schemas.microsoft.com/office/powerpoint/2010/main" val="3067816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C509E-EF9B-361F-3B1C-4A2FE36D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Etapas del ciclo vital familiar….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B3B8A-118B-F1BB-869F-C1087D27A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El curso vital de las familias evoluciona a través de una secuencia de etapas bastante universal, por lo que se denomina «normativo», a pesar de las diferencias culturales (Cárter y </a:t>
            </a:r>
            <a:r>
              <a:rPr lang="es-ES" dirty="0" err="1"/>
              <a:t>McGoldrick</a:t>
            </a:r>
            <a:r>
              <a:rPr lang="es-ES" dirty="0"/>
              <a:t>, 1989).</a:t>
            </a:r>
          </a:p>
          <a:p>
            <a:pPr algn="just"/>
            <a:r>
              <a:rPr lang="es-ES" dirty="0"/>
              <a:t>Se producen variaciones idiosincrásicas en cuanto al momento en que tienen lugar los cambios de una etapa a otra y a las estrategias empleadas para afrontarlos, el desarrollo familiar sigue una misma progresión de complejidad creciente. </a:t>
            </a:r>
          </a:p>
        </p:txBody>
      </p:sp>
    </p:spTree>
    <p:extLst>
      <p:ext uri="{BB962C8B-B14F-4D97-AF65-F5344CB8AC3E}">
        <p14:creationId xmlns:p14="http://schemas.microsoft.com/office/powerpoint/2010/main" val="3765757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1580B-83EA-EF45-1A32-D5AF6154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AB83B-7257-E86C-35EB-6CB8AEDD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ella se observan períodos de equilibrio y adaptación y períodos de desequilibrio y cambio.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primeros se caracterizan por el dominio de las tareas y aptitudes pertinentes a la etapa del ciclo que atraviesa el grupo familiar, mientras que los segundos implican el paso a un estadio nuevo y más complejo, y requieren que se elaboren tareas y aptitudes también nuevas. </a:t>
            </a:r>
          </a:p>
          <a:p>
            <a:r>
              <a:rPr lang="es-ES" dirty="0"/>
              <a:t>Los hechos nodales en la evolución familiar que forman parte del «ciclo vital de la familia» son: el nacimiento y crianza de los hijos, la partida de éstos del hogar y la muerte de algún miembro (Cárter y </a:t>
            </a:r>
            <a:r>
              <a:rPr lang="es-ES" dirty="0" err="1"/>
              <a:t>McGoldrick</a:t>
            </a:r>
            <a:r>
              <a:rPr lang="es-ES" dirty="0"/>
              <a:t>, 1981).</a:t>
            </a:r>
          </a:p>
        </p:txBody>
      </p:sp>
    </p:spTree>
    <p:extLst>
      <p:ext uri="{BB962C8B-B14F-4D97-AF65-F5344CB8AC3E}">
        <p14:creationId xmlns:p14="http://schemas.microsoft.com/office/powerpoint/2010/main" val="2272219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18CE-3FFE-1842-9948-4A1A011D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2B3DB-C934-4F0F-BFB6-0E02F2A8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Además del ciclo vital normativo, existen ciclos vitales «alternativos», como sucede en la separación o divorcio, la muerte prematura y la incidencia de una enfermedad crónica en el sistema familiar. </a:t>
            </a:r>
          </a:p>
          <a:p>
            <a:pPr algn="just"/>
            <a:r>
              <a:rPr lang="es-ES" dirty="0"/>
              <a:t>En estas ocasiones, el ciclo normal se «trunca» y los miembros de la familia deben adaptarse a la nueva situación para seguir viviendo. </a:t>
            </a:r>
          </a:p>
        </p:txBody>
      </p:sp>
    </p:spTree>
    <p:extLst>
      <p:ext uri="{BB962C8B-B14F-4D97-AF65-F5344CB8AC3E}">
        <p14:creationId xmlns:p14="http://schemas.microsoft.com/office/powerpoint/2010/main" val="304280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43CC38-194F-BE0E-8760-C1C6D8A72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12929" r="47282" b="27139"/>
          <a:stretch/>
        </p:blipFill>
        <p:spPr>
          <a:xfrm>
            <a:off x="1457739" y="-54049"/>
            <a:ext cx="8426842" cy="66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9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4167D8-A659-A076-8CE7-0F0314D27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44" t="26848" r="14891" b="45312"/>
          <a:stretch/>
        </p:blipFill>
        <p:spPr>
          <a:xfrm>
            <a:off x="1311965" y="1073426"/>
            <a:ext cx="8666921" cy="43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2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794F3-D90C-EE14-BCD2-0375E9ED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6A25F-6DC6-351F-3219-C3D1BB06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ciclo vital normativo se ha dividido en las etapas siguientes: </a:t>
            </a:r>
          </a:p>
          <a:p>
            <a:r>
              <a:rPr lang="es-ES" dirty="0"/>
              <a:t>el primer contacto</a:t>
            </a:r>
          </a:p>
          <a:p>
            <a:r>
              <a:rPr lang="es-ES" dirty="0"/>
              <a:t>el establecimiento de la relación</a:t>
            </a:r>
          </a:p>
          <a:p>
            <a:r>
              <a:rPr lang="es-ES" dirty="0"/>
              <a:t>la formalización de la relación</a:t>
            </a:r>
          </a:p>
          <a:p>
            <a:r>
              <a:rPr lang="es-ES" dirty="0"/>
              <a:t>la «luna de miel»</a:t>
            </a:r>
          </a:p>
          <a:p>
            <a:r>
              <a:rPr lang="es-ES" dirty="0"/>
              <a:t>la creación del grupo familiar </a:t>
            </a:r>
          </a:p>
          <a:p>
            <a:r>
              <a:rPr lang="es-ES" dirty="0"/>
              <a:t>la segunda pareja.</a:t>
            </a:r>
          </a:p>
        </p:txBody>
      </p:sp>
    </p:spTree>
    <p:extLst>
      <p:ext uri="{BB962C8B-B14F-4D97-AF65-F5344CB8AC3E}">
        <p14:creationId xmlns:p14="http://schemas.microsoft.com/office/powerpoint/2010/main" val="1869407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B17D8-0F89-90FF-A4A0-72237CA5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A14502-48AE-DD66-2FD0-713BF673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Contacto: </a:t>
            </a:r>
            <a:r>
              <a:rPr lang="es-ES" dirty="0"/>
              <a:t>La primera etapa para la formación de una nueva familia comienza cuando los componentes de la futura pareja se conoce.</a:t>
            </a:r>
          </a:p>
          <a:p>
            <a:pPr algn="just"/>
            <a:r>
              <a:rPr lang="es-ES" b="1" dirty="0"/>
              <a:t>Establecimiento de la relación: </a:t>
            </a:r>
            <a:r>
              <a:rPr lang="es-ES" dirty="0"/>
              <a:t>A medida que la relación se va consolidando se crea una serie de expectativas de futuro y una primera definición de la relación. Los miembros de la pareja negocian sus pautas de intimidad, cómo comunicarse el placer y el displacer y cómo mantener y manejar sus lógicas diferencias como personas distintas que son.</a:t>
            </a:r>
          </a:p>
        </p:txBody>
      </p:sp>
    </p:spTree>
    <p:extLst>
      <p:ext uri="{BB962C8B-B14F-4D97-AF65-F5344CB8AC3E}">
        <p14:creationId xmlns:p14="http://schemas.microsoft.com/office/powerpoint/2010/main" val="3270755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50065-24D0-2ECB-7274-05820BC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7690B6-0AAC-D4A7-FBBC-F6230CAA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Formalización de la relación: </a:t>
            </a:r>
            <a:r>
              <a:rPr lang="es-ES" dirty="0"/>
              <a:t>La relación adquiere un carácter formal mediante el contrato matrimonial, que señala la transición de la vida de noviazgo a la nueva vida de casados. </a:t>
            </a:r>
          </a:p>
          <a:p>
            <a:r>
              <a:rPr lang="es-ES" dirty="0"/>
              <a:t>Las reacciones de las familias de origen ante la boda son importantes porque normalmente causan un fuerte impacto en el desarrollo posterior de la pareja.</a:t>
            </a:r>
          </a:p>
        </p:txBody>
      </p:sp>
    </p:spTree>
    <p:extLst>
      <p:ext uri="{BB962C8B-B14F-4D97-AF65-F5344CB8AC3E}">
        <p14:creationId xmlns:p14="http://schemas.microsoft.com/office/powerpoint/2010/main" val="1760612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7ADDC-E09D-72EE-F360-ACCDA540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B06F-9DF5-393B-5E34-E1A5FD54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Luna de miel</a:t>
            </a:r>
            <a:r>
              <a:rPr lang="es-ES" dirty="0"/>
              <a:t>: Cuando los cónyuges comienzan a compartir su nueva vida de casados se produce un contraste entre las expectativas generadas en la segunda etapa y la realidad que conlleva la convivencia. </a:t>
            </a:r>
          </a:p>
          <a:p>
            <a:pPr algn="just"/>
            <a:r>
              <a:rPr lang="es-ES" dirty="0"/>
              <a:t>Es necesaria una división de las funciones que desempeñará cada miembro de la pareja, la creación de pautas de convivencia -el grado de intimidad emocional y sexual- y una segunda definición de la relación. Los recién casados negocian la naturaleza de los límites que regulan la relación entre ellos y sus familias de origen, sus amigos, el mundo del trabajo, el vecindario y otros contextos importantes.</a:t>
            </a:r>
          </a:p>
        </p:txBody>
      </p:sp>
    </p:spTree>
    <p:extLst>
      <p:ext uri="{BB962C8B-B14F-4D97-AF65-F5344CB8AC3E}">
        <p14:creationId xmlns:p14="http://schemas.microsoft.com/office/powerpoint/2010/main" val="1048901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BFBBE-C317-4258-DC18-D581812E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99D19-3AFD-ED41-B03F-468686C1F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Implica poner en vigencia los modelos de aprendizaje de las familias de origen respectivas. </a:t>
            </a:r>
          </a:p>
          <a:p>
            <a:pPr algn="just"/>
            <a:r>
              <a:rPr lang="es-ES" dirty="0"/>
              <a:t>En el proceso de armonizar los estilos y expectativas diferentes y de crear modalidades nuevas para posibilitar la convivencia se generan conflictos. Ello obliga a que los cónyuges elaboren pautas viables para expresar y resolver tales conflictos. </a:t>
            </a:r>
          </a:p>
          <a:p>
            <a:pPr algn="just"/>
            <a:r>
              <a:rPr lang="es-ES" dirty="0"/>
              <a:t>Las nuevas pautas establecidas regirán la forma en que cada uno se experimentará a sí mismo y a su pareja dentro del contexto matrimonial, por lo que cualquier conducta que esté fuera de lo acordado se considerará una desviación e incluso una traición al pacto (Minuchin, 1984)</a:t>
            </a:r>
          </a:p>
        </p:txBody>
      </p:sp>
    </p:spTree>
    <p:extLst>
      <p:ext uri="{BB962C8B-B14F-4D97-AF65-F5344CB8AC3E}">
        <p14:creationId xmlns:p14="http://schemas.microsoft.com/office/powerpoint/2010/main" val="47829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BEB29-8904-91D0-82EE-891A2FFB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78463-D634-8534-729D-98DDD4BF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FAMILIA MONOPARENTAL : </a:t>
            </a:r>
          </a:p>
          <a:p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Es aquella familia que se constituye por uno de los padres y sus hijos. </a:t>
            </a:r>
          </a:p>
          <a:p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Esta puede tener diversos orígenes, ya sea porque los padres se han separado y los hijos quedan al cuidado de uno de los padres o el fallecimiento de uno de los cónyuges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8437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716F1-F20B-A9D2-DC36-0F57D184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4EB22-706A-F1AD-D152-032A4CF2F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Creación del grupo familiar:</a:t>
            </a:r>
            <a:r>
              <a:rPr lang="es-ES" dirty="0"/>
              <a:t> Abarca un amplio espacio temporal, desde que aparecen los hijos hasta que éstos empiezan a emanciparse de los padres. </a:t>
            </a:r>
          </a:p>
          <a:p>
            <a:pPr algn="just"/>
            <a:r>
              <a:rPr lang="es-ES" dirty="0"/>
              <a:t>Comprende importantes subetapas como son: el matrimonio con niños pequeños, el matrimonio con chicos en edad escolar, el matrimonio con hijos adolescentes y el matrimonio con hijos jóvenes en edad de emanciparse. </a:t>
            </a:r>
          </a:p>
        </p:txBody>
      </p:sp>
    </p:spTree>
    <p:extLst>
      <p:ext uri="{BB962C8B-B14F-4D97-AF65-F5344CB8AC3E}">
        <p14:creationId xmlns:p14="http://schemas.microsoft.com/office/powerpoint/2010/main" val="3751964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F3494-4E34-2FE1-EA2F-F0DEC5E3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2D2A34-6A85-3C39-1100-2AF62967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El matrimonio con niños pequeños:</a:t>
            </a:r>
          </a:p>
          <a:p>
            <a:pPr algn="just"/>
            <a:r>
              <a:rPr lang="es-ES" dirty="0"/>
              <a:t>El nacimiento de los hijos incide fuertemente en la relación de pareja, porque requiere una nueva división de roles que incluya el cuidado y la crianza de los niños y el funcionamiento familiar de conjunto.</a:t>
            </a:r>
          </a:p>
          <a:p>
            <a:pPr algn="just"/>
            <a:r>
              <a:rPr lang="es-ES" dirty="0"/>
              <a:t>Es necesario que los cónyuges desarrollen habilidades parentales, de comunicación y negociación, ya que ahora tienen la responsabilidad de cuidar a los niños, de protegerlos y socializarlos.</a:t>
            </a:r>
          </a:p>
        </p:txBody>
      </p:sp>
    </p:spTree>
    <p:extLst>
      <p:ext uri="{BB962C8B-B14F-4D97-AF65-F5344CB8AC3E}">
        <p14:creationId xmlns:p14="http://schemas.microsoft.com/office/powerpoint/2010/main" val="1881148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89A16D-68E1-6381-4329-D07226B6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DBA4234-93E0-5E95-97CC-0C749247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1812373"/>
            <a:ext cx="10515600" cy="4351338"/>
          </a:xfrm>
        </p:spPr>
        <p:txBody>
          <a:bodyPr/>
          <a:lstStyle/>
          <a:p>
            <a:pPr algn="just"/>
            <a:r>
              <a:rPr lang="es-ES" b="1" dirty="0"/>
              <a:t>Matrimonios con niños en edad escolar:</a:t>
            </a:r>
          </a:p>
          <a:p>
            <a:pPr algn="just"/>
            <a:r>
              <a:rPr lang="es-ES" dirty="0"/>
              <a:t>La familia tiene que relacionarse con el sistema escolar. </a:t>
            </a:r>
          </a:p>
          <a:p>
            <a:pPr algn="just"/>
            <a:r>
              <a:rPr lang="es-ES" dirty="0"/>
              <a:t>Surgen nuevas reglas sobre quién debe ayudar en los deberes y cómo lo hará, cuánto tiempo dedicarán los chicos al estudio y cuánto al ocio, a qué hora se acostarán y cómo se considerarán las calificaciones escolares (Minuchin, 1984).</a:t>
            </a:r>
          </a:p>
        </p:txBody>
      </p:sp>
    </p:spTree>
    <p:extLst>
      <p:ext uri="{BB962C8B-B14F-4D97-AF65-F5344CB8AC3E}">
        <p14:creationId xmlns:p14="http://schemas.microsoft.com/office/powerpoint/2010/main" val="3774881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AFFC9-BEA6-35AB-ABCA-F3092A7B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850E9-76B4-2D1E-26EC-E24F13B8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Matrimonio con hijos adolescentes e hijos jóvenes : </a:t>
            </a:r>
          </a:p>
          <a:p>
            <a:pPr algn="just"/>
            <a:r>
              <a:rPr lang="es-ES" dirty="0"/>
              <a:t>El matrimonio con hijos adolescentes debe hacer más flexibles las normas familiares y delegar algunas funciones en los chicos para que empiecen a tomar decisiones por sí mismos. Pero no hay que olvidar que los padres junto con la concesión de más autonomía, también deben exigir más responsabilidad a sus hijos.</a:t>
            </a:r>
          </a:p>
          <a:p>
            <a:pPr algn="just"/>
            <a:r>
              <a:rPr lang="es-ES" dirty="0"/>
              <a:t>La evolución alcanza un punto clave en la época en que los jóvenes comienzan a «abandonar» el hogar. En ese momento, los padres han de permitir la marcha de los hijos y asumir el impacto que les provoca su partida.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91333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92260-7F93-5D81-379F-5FD9BAEB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Etapas del ciclo vital familiar….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1D8BC1-9FEE-96D4-AAF7-1BF1D7A0C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dirty="0"/>
              <a:t>La segunda pareja:</a:t>
            </a:r>
          </a:p>
          <a:p>
            <a:pPr algn="just"/>
            <a:r>
              <a:rPr lang="es-ES" dirty="0"/>
              <a:t>Cuando los jóvenes se emancipan, los padres han de retomar su relación como pareja, que ha estado mediatizada por los hijos durante muchos años.</a:t>
            </a:r>
          </a:p>
          <a:p>
            <a:pPr algn="just"/>
            <a:r>
              <a:rPr lang="es-ES" dirty="0"/>
              <a:t>Se tienen que enfrentar a la jubilación, a la separación y muerte de seres queridos y a la suya propia. </a:t>
            </a:r>
          </a:p>
          <a:p>
            <a:pPr algn="just"/>
            <a:r>
              <a:rPr lang="es-ES" dirty="0"/>
              <a:t>En circunstancias en que existe deterioro físico y/o psíquico, los roles de cuidadores se invierten, de forma que son los hijos los que tienen que hacerse cargo de sus padres enfermos; aunque en ocasiones uno de los cónyuges presenta buenas condiciones de salud que le permiten atender a su esposo/a enfermo/a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57628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2243DF-E971-6B61-0648-8CCE5BB70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8" t="9643" r="13696" b="6646"/>
          <a:stretch/>
        </p:blipFill>
        <p:spPr>
          <a:xfrm>
            <a:off x="2239617" y="1"/>
            <a:ext cx="7566992" cy="66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BA8C57-E2C7-77DB-C4F3-67EEB7446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0000" r="49999" b="24045"/>
          <a:stretch/>
        </p:blipFill>
        <p:spPr>
          <a:xfrm>
            <a:off x="1046923" y="1033669"/>
            <a:ext cx="9727094" cy="4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4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F4E1E-5E8D-B459-DB09-0EA1CE4A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92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/>
              <a:t>GRACIAS….</a:t>
            </a:r>
          </a:p>
        </p:txBody>
      </p:sp>
    </p:spTree>
    <p:extLst>
      <p:ext uri="{BB962C8B-B14F-4D97-AF65-F5344CB8AC3E}">
        <p14:creationId xmlns:p14="http://schemas.microsoft.com/office/powerpoint/2010/main" val="410869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204D8-5B21-6A1B-C269-263C202D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356F1C-DC18-6BDD-9619-3EA0299E1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3B3835"/>
                </a:solidFill>
                <a:latin typeface="Source Sans Pro" panose="020B0503030403020204" pitchFamily="34" charset="0"/>
              </a:rPr>
              <a:t>F</a:t>
            </a:r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AMILIA DE MADRE SOLTERA: Familia en la que la madre desde un inicio asume sola la crianza de sus hijos/as.</a:t>
            </a:r>
          </a:p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 FAMILIA DE PADRES SEPARADOS: Familia en la que los padres se encuentran divorciados. Se niegan a vivir juntos; no son pareja pero deben seguir cumpliendo su rol de padres ante los hijos por muy distantes que estos se encuentren. Por el bien de los hijos/as se niegan a la relación de pareja pero no a la paternidad y maternidad.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670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A52CD-A535-CFD6-5782-2B3C5C90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E87F6-C99C-6B94-54D3-935B28B4C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FAMILIAS FORMADAS POR PERSONAS DEL MISMO SEXO: Se considera familia homoparental cuando una pareja de hombres o de mujeres se convierten en progenitores de uno o más niños. </a:t>
            </a:r>
          </a:p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Las parejas homoparentales pueden ser padres o madres a través de la adopción, de la maternidad subrogada o de la inseminación artificial en el caso de las mujeres. </a:t>
            </a:r>
          </a:p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También se consideran familias homoparentales a aquellas en las que uno de los dos miembros tienen hijos de forma natural de una relación anterior.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11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171EB-AB8B-7ABB-EEC8-8814CD03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FAMILIA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08DF8F-D41E-3C4C-2526-0896DCB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FAMILIA ADOPTIVA:</a:t>
            </a:r>
          </a:p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Es aquella que recibe a un niño por el proceso de adopción. </a:t>
            </a:r>
          </a:p>
          <a:p>
            <a:pPr algn="just"/>
            <a:r>
              <a:rPr lang="es-E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FAMILIAS RECONSTITUIDAS: compuestas por un progenitor con hijos que se une con una persona soltera sin hijos o con ellos. De estas proviene la figura de los padrastros o madrastras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087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7F04B-0429-9F3F-4289-C0CFD61B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Mitos Familiares…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23948-FC84-D930-7B98-24252F777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Según Andolfi (1998); la familia construye un mito que contrasta con la realidad biológica, y cultural en que vive la familia.</a:t>
            </a:r>
          </a:p>
          <a:p>
            <a:pPr algn="just"/>
            <a:r>
              <a:rPr lang="es-ES" dirty="0"/>
              <a:t>Los mitos son símbolos de las familias, son el estandarte, es el escudo de armas de las familias, donde se sostienen la visión de la familia con respecto a la vida, los hijos, el matrimonio, las separaciones, entre otros. </a:t>
            </a:r>
          </a:p>
          <a:p>
            <a:pPr algn="just"/>
            <a:r>
              <a:rPr lang="es-ES" dirty="0"/>
              <a:t>Mediante el mito la familia busca definir el presente y el futuro.</a:t>
            </a:r>
          </a:p>
        </p:txBody>
      </p:sp>
    </p:spTree>
    <p:extLst>
      <p:ext uri="{BB962C8B-B14F-4D97-AF65-F5344CB8AC3E}">
        <p14:creationId xmlns:p14="http://schemas.microsoft.com/office/powerpoint/2010/main" val="3351936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3153</Words>
  <Application>Microsoft Office PowerPoint</Application>
  <PresentationFormat>Panorámica</PresentationFormat>
  <Paragraphs>146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Source Sans Pro</vt:lpstr>
      <vt:lpstr>Tema de Office</vt:lpstr>
      <vt:lpstr> DINAMICA FAMILIAR TIPOS DE FAMILIA – CICLO VITAL FAMILIAR - FAMILIOGRAMA</vt:lpstr>
      <vt:lpstr>¿Qué es la Familia? </vt:lpstr>
      <vt:lpstr>TIPOS DE FAMILIA</vt:lpstr>
      <vt:lpstr>TIPOS DE FAMILIA</vt:lpstr>
      <vt:lpstr>TIPOS DE FAMILIA</vt:lpstr>
      <vt:lpstr>TIPOS DE FAMILIA</vt:lpstr>
      <vt:lpstr>TIPOS DE FAMILIA</vt:lpstr>
      <vt:lpstr>TIPOS DE FAMILIA</vt:lpstr>
      <vt:lpstr>Mitos Familiares…</vt:lpstr>
      <vt:lpstr>Mitos familiares…</vt:lpstr>
      <vt:lpstr>Mitos familiares…</vt:lpstr>
      <vt:lpstr>Mitos Familiares…</vt:lpstr>
      <vt:lpstr>Lealtad Familiar…</vt:lpstr>
      <vt:lpstr>Lealtad Familiar…</vt:lpstr>
      <vt:lpstr>Triangulación y juego familiar….</vt:lpstr>
      <vt:lpstr>Triangulación y juego familiar….</vt:lpstr>
      <vt:lpstr>Triangulación y juego familiar….</vt:lpstr>
      <vt:lpstr>Triangulación y juego familiar….</vt:lpstr>
      <vt:lpstr>Triangulación y juego familiar….</vt:lpstr>
      <vt:lpstr>Juego Familiar…</vt:lpstr>
      <vt:lpstr>Juego Familiar…</vt:lpstr>
      <vt:lpstr>GENOGRAMA-FAMILIOGRAMA-MAPA FAMILIAR</vt:lpstr>
      <vt:lpstr>GENOGRAMA-FAMILIOGRAMA-MAPA FAMILIAR</vt:lpstr>
      <vt:lpstr>Trazado de la estructura familiar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Etapas del ciclo vital familiar….</vt:lpstr>
      <vt:lpstr>Etapas del ciclo vital familiar….</vt:lpstr>
      <vt:lpstr>Etapas del ciclo vital familiar….</vt:lpstr>
      <vt:lpstr>Presentación de PowerPoint</vt:lpstr>
      <vt:lpstr>Presentación de PowerPoint</vt:lpstr>
      <vt:lpstr>Etapas del ciclo vital familiar….</vt:lpstr>
      <vt:lpstr>Etapas del ciclo vital familiar…</vt:lpstr>
      <vt:lpstr>Etapas del ciclo vital familiar….</vt:lpstr>
      <vt:lpstr>Etapas del ciclo vital familiar….</vt:lpstr>
      <vt:lpstr>Etapas del ciclo vital familiar….</vt:lpstr>
      <vt:lpstr>Etapas del ciclo vital familiar….</vt:lpstr>
      <vt:lpstr>Etapas del ciclo vital familiar….</vt:lpstr>
      <vt:lpstr>Etapas del ciclo vital familiar….</vt:lpstr>
      <vt:lpstr>Etapas del ciclo vital familiar….</vt:lpstr>
      <vt:lpstr>Etapas del ciclo vital familiar….</vt:lpstr>
      <vt:lpstr>Presentación de PowerPoint</vt:lpstr>
      <vt:lpstr>Presentación de PowerPoint</vt:lpstr>
      <vt:lpstr>GRACIAS….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FAMILIAR TIPOS DE FAMILIA - MAPAS FAMILIARES O FAMILIOGRAMA</dc:title>
  <dc:creator>vero freire palacios</dc:creator>
  <cp:lastModifiedBy>vero freire palacios</cp:lastModifiedBy>
  <cp:revision>9</cp:revision>
  <dcterms:created xsi:type="dcterms:W3CDTF">2022-07-25T22:28:51Z</dcterms:created>
  <dcterms:modified xsi:type="dcterms:W3CDTF">2022-10-02T15:02:34Z</dcterms:modified>
</cp:coreProperties>
</file>