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9144000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dJSsKPZ_n0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524001" y="2015734"/>
            <a:ext cx="12192001" cy="48423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0" y="6101126"/>
            <a:ext cx="9143997" cy="1"/>
          </a:xfrm>
          <a:custGeom>
            <a:avLst/>
            <a:gdLst/>
            <a:ahLst/>
            <a:cxnLst/>
            <a:rect l="l" t="t" r="r" b="b"/>
            <a:pathLst>
              <a:path w="9143997" h="1">
                <a:moveTo>
                  <a:pt x="0" y="0"/>
                </a:moveTo>
                <a:lnTo>
                  <a:pt x="9143997" y="1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11334" y="750068"/>
            <a:ext cx="8636382" cy="30599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4190"/>
              </a:lnSpc>
              <a:spcBef>
                <a:spcPts val="209"/>
              </a:spcBef>
            </a:pPr>
            <a:r>
              <a:rPr sz="4000" b="1" spc="-300" dirty="0">
                <a:latin typeface="Arial"/>
                <a:cs typeface="Arial"/>
              </a:rPr>
              <a:t>T</a:t>
            </a:r>
            <a:r>
              <a:rPr sz="4000" b="1" spc="0" dirty="0">
                <a:latin typeface="Arial"/>
                <a:cs typeface="Arial"/>
              </a:rPr>
              <a:t>eoría de la Comunicación Humana</a:t>
            </a:r>
            <a:endParaRPr sz="4000" dirty="0">
              <a:latin typeface="Arial"/>
              <a:cs typeface="Arial"/>
            </a:endParaRPr>
          </a:p>
          <a:p>
            <a:pPr marL="2295276" marR="2334279" algn="ctr">
              <a:lnSpc>
                <a:spcPct val="95825"/>
              </a:lnSpc>
            </a:pPr>
            <a:r>
              <a:rPr sz="4000" b="1" spc="0" dirty="0">
                <a:latin typeface="Arial"/>
                <a:cs typeface="Arial"/>
              </a:rPr>
              <a:t>Paul </a:t>
            </a:r>
            <a:r>
              <a:rPr sz="4000" b="1" spc="-150" dirty="0">
                <a:latin typeface="Arial"/>
                <a:cs typeface="Arial"/>
              </a:rPr>
              <a:t>W</a:t>
            </a:r>
            <a:r>
              <a:rPr sz="4000" b="1" spc="0" dirty="0">
                <a:latin typeface="Arial"/>
                <a:cs typeface="Arial"/>
              </a:rPr>
              <a:t>atzlawick</a:t>
            </a:r>
            <a:endParaRPr lang="es-ES" sz="4000" b="1" spc="0" dirty="0">
              <a:latin typeface="Arial"/>
              <a:cs typeface="Arial"/>
            </a:endParaRPr>
          </a:p>
          <a:p>
            <a:pPr marL="2295276" marR="2334279" algn="ctr">
              <a:lnSpc>
                <a:spcPct val="95825"/>
              </a:lnSpc>
            </a:pPr>
            <a:endParaRPr lang="es-ES" sz="4000" b="1" spc="0" dirty="0">
              <a:latin typeface="Arial"/>
              <a:cs typeface="Arial"/>
            </a:endParaRPr>
          </a:p>
          <a:p>
            <a:pPr marL="2295276" marR="2334279" algn="ctr">
              <a:lnSpc>
                <a:spcPct val="95825"/>
              </a:lnSpc>
            </a:pPr>
            <a:r>
              <a:rPr lang="es-ES" sz="2000" b="1" dirty="0">
                <a:latin typeface="Arial"/>
                <a:cs typeface="Arial"/>
              </a:rPr>
              <a:t>Psc. Cl. Verónica Freire P, MsC</a:t>
            </a:r>
          </a:p>
          <a:p>
            <a:pPr marL="2295276" marR="2334279" algn="ctr">
              <a:lnSpc>
                <a:spcPct val="95825"/>
              </a:lnSpc>
            </a:pPr>
            <a:r>
              <a:rPr lang="es-ES" sz="2000" b="1" dirty="0">
                <a:latin typeface="Arial"/>
                <a:cs typeface="Arial"/>
              </a:rPr>
              <a:t>PSICOLOGA CLINICA TERAPEUTA FAMILIAR PSICOPEDAGOGA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454235" y="4104606"/>
            <a:ext cx="4119177" cy="68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575"/>
              </a:lnSpc>
              <a:spcBef>
                <a:spcPts val="128"/>
              </a:spcBef>
            </a:pPr>
            <a:r>
              <a:rPr lang="es-ES" sz="2400" b="1" dirty="0">
                <a:latin typeface="Gill Sans MT"/>
                <a:cs typeface="Gill Sans MT"/>
              </a:rPr>
              <a:t>UNACH</a:t>
            </a:r>
            <a:endParaRPr sz="2400" dirty="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32"/>
          <p:cNvSpPr txBox="1"/>
          <p:nvPr/>
        </p:nvSpPr>
        <p:spPr>
          <a:xfrm>
            <a:off x="7473949" y="2592324"/>
            <a:ext cx="1182751" cy="24733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100"/>
              </a:lnSpc>
              <a:spcBef>
                <a:spcPts val="40"/>
              </a:spcBef>
            </a:pPr>
            <a:endParaRPr sz="1100"/>
          </a:p>
          <a:p>
            <a:pPr marR="3773" algn="r">
              <a:lnSpc>
                <a:spcPts val="2644"/>
              </a:lnSpc>
            </a:pPr>
            <a:r>
              <a:rPr sz="2300" spc="-744" dirty="0">
                <a:solidFill>
                  <a:srgbClr val="3B9562"/>
                </a:solidFill>
                <a:latin typeface="Times New Roman"/>
                <a:cs typeface="Times New Roman"/>
              </a:rPr>
              <a:t>?</a:t>
            </a:r>
            <a:r>
              <a:rPr sz="2250" spc="0" baseline="-32853" dirty="0">
                <a:solidFill>
                  <a:srgbClr val="3B9562"/>
                </a:solidFill>
                <a:latin typeface="Times New Roman"/>
                <a:cs typeface="Times New Roman"/>
              </a:rPr>
              <a:t>•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6101126"/>
            <a:ext cx="9143993" cy="1"/>
          </a:xfrm>
          <a:custGeom>
            <a:avLst/>
            <a:gdLst/>
            <a:ahLst/>
            <a:cxnLst/>
            <a:rect l="l" t="t" r="r" b="b"/>
            <a:pathLst>
              <a:path w="9143993" h="1">
                <a:moveTo>
                  <a:pt x="0" y="0"/>
                </a:moveTo>
                <a:lnTo>
                  <a:pt x="9143993" y="1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43490" y="1847090"/>
            <a:ext cx="6571337" cy="1"/>
          </a:xfrm>
          <a:custGeom>
            <a:avLst/>
            <a:gdLst/>
            <a:ahLst/>
            <a:cxnLst/>
            <a:rect l="l" t="t" r="r" b="b"/>
            <a:pathLst>
              <a:path w="6571337" h="1">
                <a:moveTo>
                  <a:pt x="0" y="0"/>
                </a:moveTo>
                <a:lnTo>
                  <a:pt x="6571337" y="1"/>
                </a:lnTo>
              </a:path>
            </a:pathLst>
          </a:custGeom>
          <a:ln w="31749">
            <a:solidFill>
              <a:srgbClr val="C533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30876" y="2716149"/>
            <a:ext cx="2068576" cy="2349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473949" y="2592324"/>
            <a:ext cx="1182751" cy="24733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6068948"/>
            <a:ext cx="9140825" cy="7683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218157" y="605799"/>
            <a:ext cx="3481451" cy="761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0"/>
              </a:lnSpc>
              <a:spcBef>
                <a:spcPts val="149"/>
              </a:spcBef>
            </a:pPr>
            <a:r>
              <a:rPr sz="4200" b="1" spc="0" baseline="1026" dirty="0">
                <a:latin typeface="Gill Sans MT"/>
                <a:cs typeface="Gill Sans MT"/>
              </a:rPr>
              <a:t>Axioma 5.</a:t>
            </a:r>
            <a:r>
              <a:rPr sz="4200" b="1" spc="-279" baseline="1026" dirty="0">
                <a:latin typeface="Gill Sans MT"/>
                <a:cs typeface="Gill Sans MT"/>
              </a:rPr>
              <a:t> </a:t>
            </a:r>
            <a:r>
              <a:rPr sz="4200" b="1" spc="0" baseline="1026" dirty="0">
                <a:latin typeface="Gill Sans MT"/>
                <a:cs typeface="Gill Sans MT"/>
              </a:rPr>
              <a:t>Simétrico</a:t>
            </a:r>
            <a:endParaRPr sz="2800">
              <a:latin typeface="Gill Sans MT"/>
              <a:cs typeface="Gill Sans MT"/>
            </a:endParaRPr>
          </a:p>
          <a:p>
            <a:pPr marL="433933" marR="53339">
              <a:lnSpc>
                <a:spcPts val="3000"/>
              </a:lnSpc>
              <a:spcBef>
                <a:spcPts val="0"/>
              </a:spcBef>
            </a:pPr>
            <a:r>
              <a:rPr sz="4200" b="1" spc="0" baseline="1026" dirty="0">
                <a:latin typeface="Gill Sans MT"/>
                <a:cs typeface="Gill Sans MT"/>
              </a:rPr>
              <a:t>Complementario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719642" y="605799"/>
            <a:ext cx="290050" cy="380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0"/>
              </a:lnSpc>
              <a:spcBef>
                <a:spcPts val="149"/>
              </a:spcBef>
            </a:pPr>
            <a:r>
              <a:rPr sz="4200" b="1" spc="0" baseline="1026" dirty="0">
                <a:latin typeface="Gill Sans MT"/>
                <a:cs typeface="Gill Sans MT"/>
              </a:rPr>
              <a:t>o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30259" y="2067293"/>
            <a:ext cx="268867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</a:pPr>
            <a:r>
              <a:rPr sz="1800" spc="175" dirty="0">
                <a:latin typeface="Gill Sans MT"/>
                <a:cs typeface="Gill Sans MT"/>
              </a:rPr>
              <a:t>E</a:t>
            </a:r>
            <a:r>
              <a:rPr sz="1800" spc="0" dirty="0">
                <a:latin typeface="Gill Sans MT"/>
                <a:cs typeface="Gill Sans MT"/>
              </a:rPr>
              <a:t>l</a:t>
            </a:r>
            <a:r>
              <a:rPr sz="1800" spc="-319" dirty="0">
                <a:latin typeface="Gill Sans MT"/>
                <a:cs typeface="Gill Sans MT"/>
              </a:rPr>
              <a:t> 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17210" y="2067293"/>
            <a:ext cx="855882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</a:pPr>
            <a:r>
              <a:rPr sz="1800" spc="175" dirty="0">
                <a:latin typeface="Gill Sans MT"/>
                <a:cs typeface="Gill Sans MT"/>
              </a:rPr>
              <a:t>axiom</a:t>
            </a:r>
            <a:r>
              <a:rPr sz="1800" spc="0" dirty="0">
                <a:latin typeface="Gill Sans MT"/>
                <a:cs typeface="Gill Sans MT"/>
              </a:rPr>
              <a:t>a</a:t>
            </a:r>
            <a:r>
              <a:rPr sz="1800" spc="-319" dirty="0">
                <a:latin typeface="Gill Sans MT"/>
                <a:cs typeface="Gill Sans MT"/>
              </a:rPr>
              <a:t> 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91343" y="2067293"/>
            <a:ext cx="540832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</a:pPr>
            <a:r>
              <a:rPr sz="1800" spc="175" dirty="0">
                <a:latin typeface="Gill Sans MT"/>
                <a:cs typeface="Gill Sans MT"/>
              </a:rPr>
              <a:t>fina</a:t>
            </a:r>
            <a:r>
              <a:rPr sz="1800" spc="0" dirty="0">
                <a:latin typeface="Gill Sans MT"/>
                <a:cs typeface="Gill Sans MT"/>
              </a:rPr>
              <a:t>l</a:t>
            </a:r>
            <a:r>
              <a:rPr sz="1800" spc="-319" dirty="0">
                <a:latin typeface="Gill Sans MT"/>
                <a:cs typeface="Gill Sans MT"/>
              </a:rPr>
              <a:t> 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50259" y="2067293"/>
            <a:ext cx="1698912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</a:pPr>
            <a:r>
              <a:rPr sz="1800" spc="175" dirty="0">
                <a:latin typeface="Gill Sans MT"/>
                <a:cs typeface="Gill Sans MT"/>
              </a:rPr>
              <a:t>establec</a:t>
            </a:r>
            <a:r>
              <a:rPr sz="1800" spc="0" dirty="0">
                <a:latin typeface="Gill Sans MT"/>
                <a:cs typeface="Gill Sans MT"/>
              </a:rPr>
              <a:t>e  </a:t>
            </a:r>
            <a:r>
              <a:rPr sz="1800" spc="79" dirty="0">
                <a:latin typeface="Gill Sans MT"/>
                <a:cs typeface="Gill Sans MT"/>
              </a:rPr>
              <a:t> </a:t>
            </a:r>
            <a:r>
              <a:rPr sz="1800" spc="175" dirty="0">
                <a:latin typeface="Gill Sans MT"/>
                <a:cs typeface="Gill Sans MT"/>
              </a:rPr>
              <a:t>qu</a:t>
            </a:r>
            <a:r>
              <a:rPr sz="1800" spc="0" dirty="0">
                <a:latin typeface="Gill Sans MT"/>
                <a:cs typeface="Gill Sans MT"/>
              </a:rPr>
              <a:t>e</a:t>
            </a:r>
            <a:r>
              <a:rPr sz="1800" spc="-319" dirty="0">
                <a:latin typeface="Gill Sans MT"/>
                <a:cs typeface="Gill Sans MT"/>
              </a:rPr>
              <a:t> 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67084" y="2067293"/>
            <a:ext cx="639449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</a:pPr>
            <a:r>
              <a:rPr sz="1800" b="1" spc="175" dirty="0">
                <a:latin typeface="Gill Sans MT"/>
                <a:cs typeface="Gill Sans MT"/>
              </a:rPr>
              <a:t>cad</a:t>
            </a:r>
            <a:r>
              <a:rPr sz="1800" b="1" spc="0" dirty="0">
                <a:latin typeface="Gill Sans MT"/>
                <a:cs typeface="Gill Sans MT"/>
              </a:rPr>
              <a:t>a</a:t>
            </a:r>
            <a:r>
              <a:rPr sz="1800" b="1" spc="-319" dirty="0">
                <a:latin typeface="Gill Sans MT"/>
                <a:cs typeface="Gill Sans MT"/>
              </a:rPr>
              <a:t> 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0259" y="2333993"/>
            <a:ext cx="1314563" cy="533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289">
              <a:lnSpc>
                <a:spcPts val="1955"/>
              </a:lnSpc>
              <a:spcBef>
                <a:spcPts val="97"/>
              </a:spcBef>
            </a:pPr>
            <a:r>
              <a:rPr sz="1800" b="1" spc="0" dirty="0">
                <a:latin typeface="Gill Sans MT"/>
                <a:cs typeface="Gill Sans MT"/>
              </a:rPr>
              <a:t>transacción</a:t>
            </a:r>
            <a:endParaRPr sz="1800">
              <a:latin typeface="Gill Sans MT"/>
              <a:cs typeface="Gill Sans MT"/>
            </a:endParaRPr>
          </a:p>
          <a:p>
            <a:pPr marL="12700">
              <a:lnSpc>
                <a:spcPct val="96638"/>
              </a:lnSpc>
              <a:spcBef>
                <a:spcPts val="12"/>
              </a:spcBef>
            </a:pPr>
            <a:r>
              <a:rPr sz="1800" b="1" spc="0" dirty="0">
                <a:latin typeface="Gill Sans MT"/>
                <a:cs typeface="Gill Sans MT"/>
              </a:rPr>
              <a:t>“simétrica”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57579" y="2333993"/>
            <a:ext cx="3126572" cy="533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713">
              <a:lnSpc>
                <a:spcPts val="1955"/>
              </a:lnSpc>
              <a:spcBef>
                <a:spcPts val="97"/>
              </a:spcBef>
            </a:pPr>
            <a:r>
              <a:rPr sz="1800" b="1" spc="0" dirty="0">
                <a:latin typeface="Gill Sans MT"/>
                <a:cs typeface="Gill Sans MT"/>
              </a:rPr>
              <a:t>de</a:t>
            </a:r>
            <a:r>
              <a:rPr sz="1800" b="1" spc="388" dirty="0">
                <a:latin typeface="Gill Sans MT"/>
                <a:cs typeface="Gill Sans MT"/>
              </a:rPr>
              <a:t> </a:t>
            </a:r>
            <a:r>
              <a:rPr sz="1800" b="1" spc="0" dirty="0">
                <a:latin typeface="Gill Sans MT"/>
                <a:cs typeface="Gill Sans MT"/>
              </a:rPr>
              <a:t>co</a:t>
            </a:r>
            <a:r>
              <a:rPr sz="1800" b="1" spc="-19" dirty="0">
                <a:latin typeface="Gill Sans MT"/>
                <a:cs typeface="Gill Sans MT"/>
              </a:rPr>
              <a:t>m</a:t>
            </a:r>
            <a:r>
              <a:rPr sz="1800" b="1" spc="0" dirty="0">
                <a:latin typeface="Gill Sans MT"/>
                <a:cs typeface="Gill Sans MT"/>
              </a:rPr>
              <a:t>unicación</a:t>
            </a:r>
            <a:r>
              <a:rPr sz="1800" b="1" spc="388" dirty="0">
                <a:latin typeface="Gill Sans MT"/>
                <a:cs typeface="Gill Sans MT"/>
              </a:rPr>
              <a:t> </a:t>
            </a:r>
            <a:r>
              <a:rPr sz="1800" b="1" spc="0" dirty="0">
                <a:latin typeface="Gill Sans MT"/>
                <a:cs typeface="Gill Sans MT"/>
              </a:rPr>
              <a:t>puede</a:t>
            </a:r>
            <a:r>
              <a:rPr sz="1800" b="1" spc="388" dirty="0">
                <a:latin typeface="Gill Sans MT"/>
                <a:cs typeface="Gill Sans MT"/>
              </a:rPr>
              <a:t> </a:t>
            </a:r>
            <a:r>
              <a:rPr sz="1800" b="1" spc="0" dirty="0">
                <a:latin typeface="Gill Sans MT"/>
                <a:cs typeface="Gill Sans MT"/>
              </a:rPr>
              <a:t>ser</a:t>
            </a:r>
            <a:endParaRPr sz="1800">
              <a:latin typeface="Gill Sans MT"/>
              <a:cs typeface="Gill Sans MT"/>
            </a:endParaRPr>
          </a:p>
          <a:p>
            <a:pPr marL="12700" marR="1">
              <a:lnSpc>
                <a:spcPct val="96638"/>
              </a:lnSpc>
              <a:spcBef>
                <a:spcPts val="12"/>
              </a:spcBef>
            </a:pPr>
            <a:r>
              <a:rPr sz="1800" b="1" spc="0" dirty="0">
                <a:latin typeface="Gill Sans MT"/>
                <a:cs typeface="Gill Sans MT"/>
              </a:rPr>
              <a:t>o</a:t>
            </a:r>
            <a:r>
              <a:rPr sz="1800" b="1" spc="-109" dirty="0">
                <a:latin typeface="Gill Sans MT"/>
                <a:cs typeface="Gill Sans MT"/>
              </a:rPr>
              <a:t> </a:t>
            </a:r>
            <a:r>
              <a:rPr sz="1800" b="1" spc="0" dirty="0">
                <a:latin typeface="Gill Sans MT"/>
                <a:cs typeface="Gill Sans MT"/>
              </a:rPr>
              <a:t>“complementaria”</a:t>
            </a:r>
            <a:r>
              <a:rPr sz="1800" spc="0" dirty="0">
                <a:latin typeface="Gill Sans MT"/>
                <a:cs typeface="Gill Sans MT"/>
              </a:rPr>
              <a:t>,</a:t>
            </a:r>
            <a:r>
              <a:rPr sz="1800" spc="-109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según</a:t>
            </a:r>
            <a:r>
              <a:rPr sz="1800" spc="69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el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30259" y="2880093"/>
            <a:ext cx="3205416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spc="0" dirty="0">
                <a:latin typeface="Gill Sans MT"/>
                <a:cs typeface="Gill Sans MT"/>
              </a:rPr>
              <a:t>balance de poder ent</a:t>
            </a:r>
            <a:r>
              <a:rPr sz="1800" spc="-34" dirty="0">
                <a:latin typeface="Gill Sans MT"/>
                <a:cs typeface="Gill Sans MT"/>
              </a:rPr>
              <a:t>r</a:t>
            </a:r>
            <a:r>
              <a:rPr sz="1800" spc="0" dirty="0">
                <a:latin typeface="Gill Sans MT"/>
                <a:cs typeface="Gill Sans MT"/>
              </a:rPr>
              <a:t>e las pa</a:t>
            </a:r>
            <a:r>
              <a:rPr sz="1800" spc="34" dirty="0">
                <a:latin typeface="Gill Sans MT"/>
                <a:cs typeface="Gill Sans MT"/>
              </a:rPr>
              <a:t>r</a:t>
            </a:r>
            <a:r>
              <a:rPr sz="1800" spc="0" dirty="0">
                <a:latin typeface="Gill Sans MT"/>
                <a:cs typeface="Gill Sans MT"/>
              </a:rPr>
              <a:t>tes.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0259" y="3159493"/>
            <a:ext cx="288289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spc="0" dirty="0">
                <a:latin typeface="Gill Sans MT"/>
                <a:cs typeface="Gill Sans MT"/>
              </a:rPr>
              <a:t>En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1988" y="3159493"/>
            <a:ext cx="385846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spc="0" dirty="0">
                <a:latin typeface="Gill Sans MT"/>
                <a:cs typeface="Gill Sans MT"/>
              </a:rPr>
              <a:t>una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11283" y="3159493"/>
            <a:ext cx="793495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spc="-34" dirty="0">
                <a:latin typeface="Gill Sans MT"/>
                <a:cs typeface="Gill Sans MT"/>
              </a:rPr>
              <a:t>r</a:t>
            </a:r>
            <a:r>
              <a:rPr sz="1800" spc="0" dirty="0">
                <a:latin typeface="Gill Sans MT"/>
                <a:cs typeface="Gill Sans MT"/>
              </a:rPr>
              <a:t>elación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08218" y="3159493"/>
            <a:ext cx="1323953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spc="0" dirty="0">
                <a:latin typeface="Gill Sans MT"/>
                <a:cs typeface="Gill Sans MT"/>
              </a:rPr>
              <a:t>simétrica, </a:t>
            </a:r>
            <a:r>
              <a:rPr sz="1800" spc="104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las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35618" y="3159493"/>
            <a:ext cx="887945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spc="0" dirty="0">
                <a:latin typeface="Gill Sans MT"/>
                <a:cs typeface="Gill Sans MT"/>
              </a:rPr>
              <a:t>personas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27010" y="3159493"/>
            <a:ext cx="257155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spc="0" dirty="0">
                <a:latin typeface="Gill Sans MT"/>
                <a:cs typeface="Gill Sans MT"/>
              </a:rPr>
              <a:t>se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0259" y="3426192"/>
            <a:ext cx="4453951" cy="533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289">
              <a:lnSpc>
                <a:spcPts val="1955"/>
              </a:lnSpc>
              <a:spcBef>
                <a:spcPts val="97"/>
              </a:spcBef>
            </a:pPr>
            <a:r>
              <a:rPr sz="1800" spc="0" dirty="0">
                <a:latin typeface="Gill Sans MT"/>
                <a:cs typeface="Gill Sans MT"/>
              </a:rPr>
              <a:t>tratan ent</a:t>
            </a:r>
            <a:r>
              <a:rPr sz="1800" spc="-34" dirty="0">
                <a:latin typeface="Gill Sans MT"/>
                <a:cs typeface="Gill Sans MT"/>
              </a:rPr>
              <a:t>r</a:t>
            </a:r>
            <a:r>
              <a:rPr sz="1800" spc="0" dirty="0">
                <a:latin typeface="Gill Sans MT"/>
                <a:cs typeface="Gill Sans MT"/>
              </a:rPr>
              <a:t>e sí como iguales.</a:t>
            </a:r>
            <a:endParaRPr sz="1800">
              <a:latin typeface="Gill Sans MT"/>
              <a:cs typeface="Gill Sans MT"/>
            </a:endParaRPr>
          </a:p>
          <a:p>
            <a:pPr marL="99636">
              <a:lnSpc>
                <a:spcPct val="96638"/>
              </a:lnSpc>
              <a:spcBef>
                <a:spcPts val="12"/>
              </a:spcBef>
            </a:pPr>
            <a:r>
              <a:rPr sz="1800" spc="0" dirty="0">
                <a:latin typeface="Gill Sans MT"/>
                <a:cs typeface="Gill Sans MT"/>
              </a:rPr>
              <a:t>En</a:t>
            </a:r>
            <a:r>
              <a:rPr sz="1800" spc="184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una</a:t>
            </a:r>
            <a:r>
              <a:rPr sz="1800" spc="184" dirty="0">
                <a:latin typeface="Gill Sans MT"/>
                <a:cs typeface="Gill Sans MT"/>
              </a:rPr>
              <a:t> </a:t>
            </a:r>
            <a:r>
              <a:rPr sz="1800" spc="-34" dirty="0">
                <a:latin typeface="Gill Sans MT"/>
                <a:cs typeface="Gill Sans MT"/>
              </a:rPr>
              <a:t>r</a:t>
            </a:r>
            <a:r>
              <a:rPr sz="1800" spc="0" dirty="0">
                <a:latin typeface="Gill Sans MT"/>
                <a:cs typeface="Gill Sans MT"/>
              </a:rPr>
              <a:t>elación</a:t>
            </a:r>
            <a:r>
              <a:rPr sz="1800" spc="184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de</a:t>
            </a:r>
            <a:r>
              <a:rPr sz="1800" spc="184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complementariedad,</a:t>
            </a:r>
            <a:r>
              <a:rPr sz="1800" spc="4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serán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0259" y="3984992"/>
            <a:ext cx="1473397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spc="34" dirty="0">
                <a:latin typeface="Gill Sans MT"/>
                <a:cs typeface="Gill Sans MT"/>
              </a:rPr>
              <a:t>desiguales</a:t>
            </a:r>
            <a:r>
              <a:rPr sz="1800" spc="0" dirty="0">
                <a:latin typeface="Gill Sans MT"/>
                <a:cs typeface="Gill Sans MT"/>
              </a:rPr>
              <a:t>. </a:t>
            </a:r>
            <a:r>
              <a:rPr sz="1800" spc="258" dirty="0">
                <a:latin typeface="Gill Sans MT"/>
                <a:cs typeface="Gill Sans MT"/>
              </a:rPr>
              <a:t> </a:t>
            </a:r>
            <a:r>
              <a:rPr sz="1800" spc="34" dirty="0">
                <a:latin typeface="Gill Sans MT"/>
                <a:cs typeface="Gill Sans MT"/>
              </a:rPr>
              <a:t>En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21772" y="3984992"/>
            <a:ext cx="460878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spc="34" dirty="0">
                <a:latin typeface="Gill Sans MT"/>
                <a:cs typeface="Gill Sans MT"/>
              </a:rPr>
              <a:t>este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00815" y="3984992"/>
            <a:ext cx="489565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spc="34" dirty="0">
                <a:latin typeface="Gill Sans MT"/>
                <a:cs typeface="Gill Sans MT"/>
              </a:rPr>
              <a:t>caso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08662" y="3984992"/>
            <a:ext cx="682011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spc="34" dirty="0">
                <a:latin typeface="Gill Sans MT"/>
                <a:cs typeface="Gill Sans MT"/>
              </a:rPr>
              <a:t>podría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08899" y="3984992"/>
            <a:ext cx="361251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spc="34" dirty="0">
                <a:latin typeface="Gill Sans MT"/>
                <a:cs typeface="Gill Sans MT"/>
              </a:rPr>
              <a:t>ser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88319" y="3984992"/>
            <a:ext cx="399425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spc="34" dirty="0">
                <a:latin typeface="Gill Sans MT"/>
                <a:cs typeface="Gill Sans MT"/>
              </a:rPr>
              <a:t>una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30259" y="4251692"/>
            <a:ext cx="4446781" cy="10794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635" algn="just">
              <a:lnSpc>
                <a:spcPts val="1955"/>
              </a:lnSpc>
              <a:spcBef>
                <a:spcPts val="97"/>
              </a:spcBef>
            </a:pPr>
            <a:r>
              <a:rPr sz="1800" spc="0" dirty="0">
                <a:latin typeface="Gill Sans MT"/>
                <a:cs typeface="Gill Sans MT"/>
              </a:rPr>
              <a:t>interacción</a:t>
            </a:r>
            <a:r>
              <a:rPr sz="1800" spc="75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ent</a:t>
            </a:r>
            <a:r>
              <a:rPr sz="1800" spc="-34" dirty="0">
                <a:latin typeface="Gill Sans MT"/>
                <a:cs typeface="Gill Sans MT"/>
              </a:rPr>
              <a:t>r</a:t>
            </a:r>
            <a:r>
              <a:rPr sz="1800" spc="0" dirty="0">
                <a:latin typeface="Gill Sans MT"/>
                <a:cs typeface="Gill Sans MT"/>
              </a:rPr>
              <a:t>e</a:t>
            </a:r>
            <a:r>
              <a:rPr sz="1800" spc="74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pad</a:t>
            </a:r>
            <a:r>
              <a:rPr sz="1800" spc="-34" dirty="0">
                <a:latin typeface="Gill Sans MT"/>
                <a:cs typeface="Gill Sans MT"/>
              </a:rPr>
              <a:t>r</a:t>
            </a:r>
            <a:r>
              <a:rPr sz="1800" spc="0" dirty="0">
                <a:latin typeface="Gill Sans MT"/>
                <a:cs typeface="Gill Sans MT"/>
              </a:rPr>
              <a:t>e</a:t>
            </a:r>
            <a:r>
              <a:rPr sz="1800" spc="74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e</a:t>
            </a:r>
            <a:r>
              <a:rPr sz="1800" spc="74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hij</a:t>
            </a:r>
            <a:r>
              <a:rPr sz="1800" spc="-54" dirty="0">
                <a:latin typeface="Gill Sans MT"/>
                <a:cs typeface="Gill Sans MT"/>
              </a:rPr>
              <a:t>o</a:t>
            </a:r>
            <a:r>
              <a:rPr sz="1800" spc="0" dirty="0">
                <a:latin typeface="Gill Sans MT"/>
                <a:cs typeface="Gill Sans MT"/>
              </a:rPr>
              <a:t>,</a:t>
            </a:r>
            <a:r>
              <a:rPr sz="1800" spc="-104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je</a:t>
            </a:r>
            <a:r>
              <a:rPr sz="1800" spc="-19" dirty="0">
                <a:latin typeface="Gill Sans MT"/>
                <a:cs typeface="Gill Sans MT"/>
              </a:rPr>
              <a:t>f</a:t>
            </a:r>
            <a:r>
              <a:rPr sz="1800" spc="0" dirty="0">
                <a:latin typeface="Gill Sans MT"/>
                <a:cs typeface="Gill Sans MT"/>
              </a:rPr>
              <a:t>e</a:t>
            </a:r>
            <a:r>
              <a:rPr sz="1800" spc="74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y</a:t>
            </a:r>
            <a:r>
              <a:rPr sz="1800" spc="74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emplead</a:t>
            </a:r>
            <a:r>
              <a:rPr sz="1800" spc="-54" dirty="0">
                <a:latin typeface="Gill Sans MT"/>
                <a:cs typeface="Gill Sans MT"/>
              </a:rPr>
              <a:t>o</a:t>
            </a:r>
            <a:r>
              <a:rPr sz="1800" spc="0" dirty="0">
                <a:latin typeface="Gill Sans MT"/>
                <a:cs typeface="Gill Sans MT"/>
              </a:rPr>
              <a:t>,</a:t>
            </a:r>
            <a:endParaRPr sz="1800">
              <a:latin typeface="Gill Sans MT"/>
              <a:cs typeface="Gill Sans MT"/>
            </a:endParaRPr>
          </a:p>
          <a:p>
            <a:pPr marL="12700" algn="just">
              <a:lnSpc>
                <a:spcPct val="99538"/>
              </a:lnSpc>
              <a:spcBef>
                <a:spcPts val="12"/>
              </a:spcBef>
            </a:pPr>
            <a:r>
              <a:rPr sz="1800" spc="0" dirty="0">
                <a:latin typeface="Gill Sans MT"/>
                <a:cs typeface="Gill Sans MT"/>
              </a:rPr>
              <a:t>o simplemente una persona ag</a:t>
            </a:r>
            <a:r>
              <a:rPr sz="1800" spc="-34" dirty="0">
                <a:latin typeface="Gill Sans MT"/>
                <a:cs typeface="Gill Sans MT"/>
              </a:rPr>
              <a:t>r</a:t>
            </a:r>
            <a:r>
              <a:rPr sz="1800" spc="0" dirty="0">
                <a:latin typeface="Gill Sans MT"/>
                <a:cs typeface="Gill Sans MT"/>
              </a:rPr>
              <a:t>esiva y una persona</a:t>
            </a:r>
            <a:r>
              <a:rPr sz="1800" spc="179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tímida. Estas</a:t>
            </a:r>
            <a:r>
              <a:rPr sz="1800" spc="179" dirty="0">
                <a:latin typeface="Gill Sans MT"/>
                <a:cs typeface="Gill Sans MT"/>
              </a:rPr>
              <a:t> </a:t>
            </a:r>
            <a:r>
              <a:rPr sz="1800" spc="-34" dirty="0">
                <a:latin typeface="Gill Sans MT"/>
                <a:cs typeface="Gill Sans MT"/>
              </a:rPr>
              <a:t>r</a:t>
            </a:r>
            <a:r>
              <a:rPr sz="1800" spc="0" dirty="0">
                <a:latin typeface="Gill Sans MT"/>
                <a:cs typeface="Gill Sans MT"/>
              </a:rPr>
              <a:t>elaciones</a:t>
            </a:r>
            <a:r>
              <a:rPr sz="1800" spc="179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determinan</a:t>
            </a:r>
            <a:r>
              <a:rPr sz="1800" spc="179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el curso de la co</a:t>
            </a:r>
            <a:r>
              <a:rPr sz="1800" spc="-19" dirty="0">
                <a:latin typeface="Gill Sans MT"/>
                <a:cs typeface="Gill Sans MT"/>
              </a:rPr>
              <a:t>m</a:t>
            </a:r>
            <a:r>
              <a:rPr sz="1800" spc="0" dirty="0">
                <a:latin typeface="Gill Sans MT"/>
                <a:cs typeface="Gill Sans MT"/>
              </a:rPr>
              <a:t>unicación.</a:t>
            </a:r>
            <a:endParaRPr sz="1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1524001" y="2015734"/>
            <a:ext cx="12192001" cy="48423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101126"/>
            <a:ext cx="9143997" cy="1"/>
          </a:xfrm>
          <a:custGeom>
            <a:avLst/>
            <a:gdLst/>
            <a:ahLst/>
            <a:cxnLst/>
            <a:rect l="l" t="t" r="r" b="b"/>
            <a:pathLst>
              <a:path w="9143997" h="1">
                <a:moveTo>
                  <a:pt x="0" y="0"/>
                </a:moveTo>
                <a:lnTo>
                  <a:pt x="9143997" y="1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43490" y="1847088"/>
            <a:ext cx="6571340" cy="1"/>
          </a:xfrm>
          <a:custGeom>
            <a:avLst/>
            <a:gdLst/>
            <a:ahLst/>
            <a:cxnLst/>
            <a:rect l="l" t="t" r="r" b="b"/>
            <a:pathLst>
              <a:path w="6571340" h="1">
                <a:moveTo>
                  <a:pt x="0" y="0"/>
                </a:moveTo>
                <a:lnTo>
                  <a:pt x="6571340" y="1"/>
                </a:lnTo>
              </a:path>
            </a:pathLst>
          </a:custGeom>
          <a:ln w="31749">
            <a:solidFill>
              <a:srgbClr val="C533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84333" y="2708920"/>
            <a:ext cx="3059664" cy="20360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35273" y="705562"/>
            <a:ext cx="2471717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0"/>
              </a:lnSpc>
              <a:spcBef>
                <a:spcPts val="149"/>
              </a:spcBef>
            </a:pPr>
            <a:r>
              <a:rPr sz="4200" b="1" spc="0" baseline="1026" dirty="0">
                <a:latin typeface="Gill Sans MT"/>
                <a:cs typeface="Gill Sans MT"/>
              </a:rPr>
              <a:t>Co</a:t>
            </a:r>
            <a:r>
              <a:rPr sz="4200" b="1" spc="-25" baseline="1026" dirty="0">
                <a:latin typeface="Gill Sans MT"/>
                <a:cs typeface="Gill Sans MT"/>
              </a:rPr>
              <a:t>m</a:t>
            </a:r>
            <a:r>
              <a:rPr sz="4200" b="1" spc="0" baseline="1026" dirty="0">
                <a:latin typeface="Gill Sans MT"/>
                <a:cs typeface="Gill Sans MT"/>
              </a:rPr>
              <a:t>unicación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27034" y="705562"/>
            <a:ext cx="1737674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0"/>
              </a:lnSpc>
              <a:spcBef>
                <a:spcPts val="149"/>
              </a:spcBef>
            </a:pPr>
            <a:r>
              <a:rPr sz="4200" b="1" spc="-54" baseline="1026" dirty="0">
                <a:latin typeface="Gill Sans MT"/>
                <a:cs typeface="Gill Sans MT"/>
              </a:rPr>
              <a:t>F</a:t>
            </a:r>
            <a:r>
              <a:rPr sz="4200" b="1" spc="0" baseline="1026" dirty="0">
                <a:latin typeface="Gill Sans MT"/>
                <a:cs typeface="Gill Sans MT"/>
              </a:rPr>
              <a:t>racasada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78331" y="2928242"/>
            <a:ext cx="4843716" cy="1612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616" algn="just">
              <a:lnSpc>
                <a:spcPts val="1955"/>
              </a:lnSpc>
              <a:spcBef>
                <a:spcPts val="97"/>
              </a:spcBef>
            </a:pPr>
            <a:r>
              <a:rPr sz="1800" b="1" spc="-54" dirty="0">
                <a:latin typeface="Gill Sans MT"/>
                <a:cs typeface="Gill Sans MT"/>
              </a:rPr>
              <a:t>P</a:t>
            </a:r>
            <a:r>
              <a:rPr sz="1800" b="1" spc="0" dirty="0">
                <a:latin typeface="Gill Sans MT"/>
                <a:cs typeface="Gill Sans MT"/>
              </a:rPr>
              <a:t>ara </a:t>
            </a:r>
            <a:r>
              <a:rPr sz="1800" b="1" spc="-109" dirty="0">
                <a:latin typeface="Gill Sans MT"/>
                <a:cs typeface="Gill Sans MT"/>
              </a:rPr>
              <a:t>W</a:t>
            </a:r>
            <a:r>
              <a:rPr sz="1800" b="1" spc="0" dirty="0">
                <a:latin typeface="Gill Sans MT"/>
                <a:cs typeface="Gill Sans MT"/>
              </a:rPr>
              <a:t>atzl</a:t>
            </a:r>
            <a:r>
              <a:rPr sz="1800" b="1" spc="-64" dirty="0">
                <a:latin typeface="Gill Sans MT"/>
                <a:cs typeface="Gill Sans MT"/>
              </a:rPr>
              <a:t>a</a:t>
            </a:r>
            <a:r>
              <a:rPr sz="1800" b="1" spc="0" dirty="0">
                <a:latin typeface="Gill Sans MT"/>
                <a:cs typeface="Gill Sans MT"/>
              </a:rPr>
              <a:t>wick</a:t>
            </a:r>
            <a:r>
              <a:rPr sz="1800" b="1" spc="224" dirty="0">
                <a:latin typeface="Gill Sans MT"/>
                <a:cs typeface="Gill Sans MT"/>
              </a:rPr>
              <a:t> </a:t>
            </a:r>
            <a:r>
              <a:rPr sz="1800" b="1" spc="0" dirty="0">
                <a:latin typeface="Gill Sans MT"/>
                <a:cs typeface="Gill Sans MT"/>
              </a:rPr>
              <a:t>es</a:t>
            </a:r>
            <a:r>
              <a:rPr sz="1800" b="1" spc="224" dirty="0">
                <a:latin typeface="Gill Sans MT"/>
                <a:cs typeface="Gill Sans MT"/>
              </a:rPr>
              <a:t> </a:t>
            </a:r>
            <a:r>
              <a:rPr sz="1800" b="1" spc="0" dirty="0">
                <a:latin typeface="Gill Sans MT"/>
                <a:cs typeface="Gill Sans MT"/>
              </a:rPr>
              <a:t>imposi</a:t>
            </a:r>
            <a:r>
              <a:rPr sz="1800" b="1" spc="-19" dirty="0">
                <a:latin typeface="Gill Sans MT"/>
                <a:cs typeface="Gill Sans MT"/>
              </a:rPr>
              <a:t>b</a:t>
            </a:r>
            <a:r>
              <a:rPr sz="1800" b="1" spc="0" dirty="0">
                <a:latin typeface="Gill Sans MT"/>
                <a:cs typeface="Gill Sans MT"/>
              </a:rPr>
              <a:t>le</a:t>
            </a:r>
            <a:r>
              <a:rPr sz="1800" b="1" spc="224" dirty="0">
                <a:latin typeface="Gill Sans MT"/>
                <a:cs typeface="Gill Sans MT"/>
              </a:rPr>
              <a:t> </a:t>
            </a:r>
            <a:r>
              <a:rPr sz="1800" b="1" spc="0" dirty="0">
                <a:latin typeface="Gill Sans MT"/>
                <a:cs typeface="Gill Sans MT"/>
              </a:rPr>
              <a:t>que</a:t>
            </a:r>
            <a:r>
              <a:rPr sz="1800" b="1" spc="224" dirty="0">
                <a:latin typeface="Gill Sans MT"/>
                <a:cs typeface="Gill Sans MT"/>
              </a:rPr>
              <a:t> </a:t>
            </a:r>
            <a:r>
              <a:rPr sz="1800" b="1" spc="0" dirty="0">
                <a:latin typeface="Gill Sans MT"/>
                <a:cs typeface="Gill Sans MT"/>
              </a:rPr>
              <a:t>no</a:t>
            </a:r>
            <a:r>
              <a:rPr sz="1800" b="1" spc="224" dirty="0">
                <a:latin typeface="Gill Sans MT"/>
                <a:cs typeface="Gill Sans MT"/>
              </a:rPr>
              <a:t> </a:t>
            </a:r>
            <a:r>
              <a:rPr sz="1800" b="1" spc="-19" dirty="0">
                <a:latin typeface="Gill Sans MT"/>
                <a:cs typeface="Gill Sans MT"/>
              </a:rPr>
              <a:t>e</a:t>
            </a:r>
            <a:r>
              <a:rPr sz="1800" b="1" spc="0" dirty="0">
                <a:latin typeface="Gill Sans MT"/>
                <a:cs typeface="Gill Sans MT"/>
              </a:rPr>
              <a:t>xista</a:t>
            </a:r>
            <a:endParaRPr sz="1800">
              <a:latin typeface="Gill Sans MT"/>
              <a:cs typeface="Gill Sans MT"/>
            </a:endParaRPr>
          </a:p>
          <a:p>
            <a:pPr marL="12700" algn="just">
              <a:lnSpc>
                <a:spcPct val="99538"/>
              </a:lnSpc>
            </a:pPr>
            <a:r>
              <a:rPr sz="1800" b="1" spc="0" dirty="0">
                <a:latin typeface="Gill Sans MT"/>
                <a:cs typeface="Gill Sans MT"/>
              </a:rPr>
              <a:t>co</a:t>
            </a:r>
            <a:r>
              <a:rPr sz="1800" b="1" spc="-19" dirty="0">
                <a:latin typeface="Gill Sans MT"/>
                <a:cs typeface="Gill Sans MT"/>
              </a:rPr>
              <a:t>m</a:t>
            </a:r>
            <a:r>
              <a:rPr sz="1800" b="1" spc="0" dirty="0">
                <a:latin typeface="Gill Sans MT"/>
                <a:cs typeface="Gill Sans MT"/>
              </a:rPr>
              <a:t>unicación</a:t>
            </a:r>
            <a:r>
              <a:rPr sz="1800" b="1" spc="178" dirty="0">
                <a:latin typeface="Gill Sans MT"/>
                <a:cs typeface="Gill Sans MT"/>
              </a:rPr>
              <a:t> </a:t>
            </a:r>
            <a:r>
              <a:rPr sz="1800" b="1" spc="0" dirty="0">
                <a:latin typeface="Gill Sans MT"/>
                <a:cs typeface="Gill Sans MT"/>
              </a:rPr>
              <a:t>ent</a:t>
            </a:r>
            <a:r>
              <a:rPr sz="1800" b="1" spc="-34" dirty="0">
                <a:latin typeface="Gill Sans MT"/>
                <a:cs typeface="Gill Sans MT"/>
              </a:rPr>
              <a:t>r</a:t>
            </a:r>
            <a:r>
              <a:rPr sz="1800" b="1" spc="0" dirty="0">
                <a:latin typeface="Gill Sans MT"/>
                <a:cs typeface="Gill Sans MT"/>
              </a:rPr>
              <a:t>e</a:t>
            </a:r>
            <a:r>
              <a:rPr sz="1800" b="1" spc="178" dirty="0">
                <a:latin typeface="Gill Sans MT"/>
                <a:cs typeface="Gill Sans MT"/>
              </a:rPr>
              <a:t> </a:t>
            </a:r>
            <a:r>
              <a:rPr sz="1800" b="1" spc="0" dirty="0">
                <a:latin typeface="Gill Sans MT"/>
                <a:cs typeface="Gill Sans MT"/>
              </a:rPr>
              <a:t>dos</a:t>
            </a:r>
            <a:r>
              <a:rPr sz="1800" b="1" spc="178" dirty="0">
                <a:latin typeface="Gill Sans MT"/>
                <a:cs typeface="Gill Sans MT"/>
              </a:rPr>
              <a:t> </a:t>
            </a:r>
            <a:r>
              <a:rPr sz="1800" b="1" spc="0" dirty="0">
                <a:latin typeface="Gill Sans MT"/>
                <a:cs typeface="Gill Sans MT"/>
              </a:rPr>
              <a:t>individuos</a:t>
            </a:r>
            <a:r>
              <a:rPr sz="1800" spc="0" dirty="0">
                <a:latin typeface="Gill Sans MT"/>
                <a:cs typeface="Gill Sans MT"/>
              </a:rPr>
              <a:t>. Según</a:t>
            </a:r>
            <a:r>
              <a:rPr sz="1800" spc="178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su teoría,</a:t>
            </a:r>
            <a:r>
              <a:rPr sz="1800" spc="-64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la</a:t>
            </a:r>
            <a:r>
              <a:rPr sz="1800" spc="-64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“falta</a:t>
            </a:r>
            <a:r>
              <a:rPr sz="1800" spc="114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de</a:t>
            </a:r>
            <a:r>
              <a:rPr sz="1800" spc="114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co</a:t>
            </a:r>
            <a:r>
              <a:rPr sz="1800" spc="-19" dirty="0">
                <a:latin typeface="Gill Sans MT"/>
                <a:cs typeface="Gill Sans MT"/>
              </a:rPr>
              <a:t>m</a:t>
            </a:r>
            <a:r>
              <a:rPr sz="1800" spc="0" dirty="0">
                <a:latin typeface="Gill Sans MT"/>
                <a:cs typeface="Gill Sans MT"/>
              </a:rPr>
              <a:t>unicación”</a:t>
            </a:r>
            <a:r>
              <a:rPr sz="1800" spc="114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se</a:t>
            </a:r>
            <a:r>
              <a:rPr sz="1800" spc="114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debe</a:t>
            </a:r>
            <a:r>
              <a:rPr sz="1800" spc="114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a</a:t>
            </a:r>
            <a:r>
              <a:rPr sz="1800" spc="114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que</a:t>
            </a:r>
            <a:r>
              <a:rPr sz="1800" spc="114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las personas tienen di</a:t>
            </a:r>
            <a:r>
              <a:rPr sz="1800" spc="-19" dirty="0">
                <a:latin typeface="Gill Sans MT"/>
                <a:cs typeface="Gill Sans MT"/>
              </a:rPr>
              <a:t>f</a:t>
            </a:r>
            <a:r>
              <a:rPr sz="1800" spc="0" dirty="0">
                <a:latin typeface="Gill Sans MT"/>
                <a:cs typeface="Gill Sans MT"/>
              </a:rPr>
              <a:t>e</a:t>
            </a:r>
            <a:r>
              <a:rPr sz="1800" spc="-34" dirty="0">
                <a:latin typeface="Gill Sans MT"/>
                <a:cs typeface="Gill Sans MT"/>
              </a:rPr>
              <a:t>r</a:t>
            </a:r>
            <a:r>
              <a:rPr sz="1800" spc="0" dirty="0">
                <a:latin typeface="Gill Sans MT"/>
                <a:cs typeface="Gill Sans MT"/>
              </a:rPr>
              <a:t>entes puntos de vista mientras se</a:t>
            </a:r>
            <a:r>
              <a:rPr sz="1800" spc="50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habla,</a:t>
            </a:r>
            <a:r>
              <a:rPr sz="1800" spc="-134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y</a:t>
            </a:r>
            <a:r>
              <a:rPr sz="1800" spc="50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si</a:t>
            </a:r>
            <a:r>
              <a:rPr sz="1800" spc="44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los</a:t>
            </a:r>
            <a:r>
              <a:rPr sz="1800" spc="50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axiomas</a:t>
            </a:r>
            <a:r>
              <a:rPr sz="1800" spc="49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son</a:t>
            </a:r>
            <a:r>
              <a:rPr sz="1800" spc="49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alterados,</a:t>
            </a:r>
            <a:r>
              <a:rPr sz="1800" spc="-134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es</a:t>
            </a:r>
            <a:r>
              <a:rPr sz="1800" spc="49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p</a:t>
            </a:r>
            <a:r>
              <a:rPr sz="1800" spc="-44" dirty="0">
                <a:latin typeface="Gill Sans MT"/>
                <a:cs typeface="Gill Sans MT"/>
              </a:rPr>
              <a:t>r</a:t>
            </a:r>
            <a:r>
              <a:rPr sz="1800" spc="0" dirty="0">
                <a:latin typeface="Gill Sans MT"/>
                <a:cs typeface="Gill Sans MT"/>
              </a:rPr>
              <a:t>obable que falle la co</a:t>
            </a:r>
            <a:r>
              <a:rPr sz="1800" spc="-19" dirty="0">
                <a:latin typeface="Gill Sans MT"/>
                <a:cs typeface="Gill Sans MT"/>
              </a:rPr>
              <a:t>m</a:t>
            </a:r>
            <a:r>
              <a:rPr sz="1800" spc="0" dirty="0">
                <a:latin typeface="Gill Sans MT"/>
                <a:cs typeface="Gill Sans MT"/>
              </a:rPr>
              <a:t>unicación.</a:t>
            </a:r>
            <a:endParaRPr sz="1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524001" y="2015734"/>
            <a:ext cx="12192001" cy="48423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101126"/>
            <a:ext cx="9143997" cy="1"/>
          </a:xfrm>
          <a:custGeom>
            <a:avLst/>
            <a:gdLst/>
            <a:ahLst/>
            <a:cxnLst/>
            <a:rect l="l" t="t" r="r" b="b"/>
            <a:pathLst>
              <a:path w="9143997" h="1">
                <a:moveTo>
                  <a:pt x="0" y="0"/>
                </a:moveTo>
                <a:lnTo>
                  <a:pt x="9143997" y="1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43490" y="1847088"/>
            <a:ext cx="6571340" cy="1"/>
          </a:xfrm>
          <a:custGeom>
            <a:avLst/>
            <a:gdLst/>
            <a:ahLst/>
            <a:cxnLst/>
            <a:rect l="l" t="t" r="r" b="b"/>
            <a:pathLst>
              <a:path w="6571340" h="1">
                <a:moveTo>
                  <a:pt x="0" y="0"/>
                </a:moveTo>
                <a:lnTo>
                  <a:pt x="6571340" y="1"/>
                </a:lnTo>
              </a:path>
            </a:pathLst>
          </a:custGeom>
          <a:ln w="31749">
            <a:solidFill>
              <a:srgbClr val="C533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84333" y="2708920"/>
            <a:ext cx="3059664" cy="20360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035273" y="705562"/>
            <a:ext cx="2471717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0"/>
              </a:lnSpc>
              <a:spcBef>
                <a:spcPts val="149"/>
              </a:spcBef>
            </a:pPr>
            <a:r>
              <a:rPr sz="4200" b="1" spc="0" baseline="1026" dirty="0">
                <a:latin typeface="Gill Sans MT"/>
                <a:cs typeface="Gill Sans MT"/>
              </a:rPr>
              <a:t>Co</a:t>
            </a:r>
            <a:r>
              <a:rPr sz="4200" b="1" spc="-25" baseline="1026" dirty="0">
                <a:latin typeface="Gill Sans MT"/>
                <a:cs typeface="Gill Sans MT"/>
              </a:rPr>
              <a:t>m</a:t>
            </a:r>
            <a:r>
              <a:rPr sz="4200" b="1" spc="0" baseline="1026" dirty="0">
                <a:latin typeface="Gill Sans MT"/>
                <a:cs typeface="Gill Sans MT"/>
              </a:rPr>
              <a:t>unicación</a:t>
            </a:r>
            <a:endParaRPr sz="2800" dirty="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27034" y="705562"/>
            <a:ext cx="1737674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0"/>
              </a:lnSpc>
              <a:spcBef>
                <a:spcPts val="149"/>
              </a:spcBef>
            </a:pPr>
            <a:r>
              <a:rPr sz="4200" b="1" spc="-54" baseline="1026" dirty="0">
                <a:latin typeface="Gill Sans MT"/>
                <a:cs typeface="Gill Sans MT"/>
              </a:rPr>
              <a:t>F</a:t>
            </a:r>
            <a:r>
              <a:rPr sz="4200" b="1" spc="0" baseline="1026" dirty="0">
                <a:latin typeface="Gill Sans MT"/>
                <a:cs typeface="Gill Sans MT"/>
              </a:rPr>
              <a:t>racasada</a:t>
            </a:r>
            <a:endParaRPr sz="2800" dirty="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4110" y="2283316"/>
            <a:ext cx="48551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</a:pPr>
            <a:r>
              <a:rPr sz="1800" b="1" spc="134" dirty="0">
                <a:latin typeface="Gill Sans MT"/>
                <a:cs typeface="Gill Sans MT"/>
              </a:rPr>
              <a:t>Lo</a:t>
            </a:r>
            <a:r>
              <a:rPr sz="1800" b="1" spc="0" dirty="0">
                <a:latin typeface="Gill Sans MT"/>
                <a:cs typeface="Gill Sans MT"/>
              </a:rPr>
              <a:t>s</a:t>
            </a:r>
            <a:r>
              <a:rPr sz="1800" b="1" spc="-364" dirty="0">
                <a:latin typeface="Gill Sans MT"/>
                <a:cs typeface="Gill Sans MT"/>
              </a:rPr>
              <a:t> 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77614" y="2283316"/>
            <a:ext cx="1057135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</a:pPr>
            <a:r>
              <a:rPr sz="1800" b="1" spc="134" dirty="0">
                <a:latin typeface="Gill Sans MT"/>
                <a:cs typeface="Gill Sans MT"/>
              </a:rPr>
              <a:t>fracaso</a:t>
            </a:r>
            <a:r>
              <a:rPr sz="1800" b="1" spc="0" dirty="0">
                <a:latin typeface="Gill Sans MT"/>
                <a:cs typeface="Gill Sans MT"/>
              </a:rPr>
              <a:t>s</a:t>
            </a:r>
            <a:r>
              <a:rPr sz="1800" b="1" spc="-364" dirty="0">
                <a:latin typeface="Gill Sans MT"/>
                <a:cs typeface="Gill Sans MT"/>
              </a:rPr>
              <a:t> 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52961" y="2283316"/>
            <a:ext cx="749206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</a:pPr>
            <a:r>
              <a:rPr sz="1800" b="1" spc="134" dirty="0">
                <a:latin typeface="Gill Sans MT"/>
                <a:cs typeface="Gill Sans MT"/>
              </a:rPr>
              <a:t>e</a:t>
            </a:r>
            <a:r>
              <a:rPr sz="1800" b="1" spc="0" dirty="0">
                <a:latin typeface="Gill Sans MT"/>
                <a:cs typeface="Gill Sans MT"/>
              </a:rPr>
              <a:t>n  </a:t>
            </a:r>
            <a:r>
              <a:rPr sz="1800" b="1" spc="39" dirty="0">
                <a:latin typeface="Gill Sans MT"/>
                <a:cs typeface="Gill Sans MT"/>
              </a:rPr>
              <a:t> </a:t>
            </a:r>
            <a:r>
              <a:rPr sz="1800" b="1" spc="134" dirty="0">
                <a:latin typeface="Gill Sans MT"/>
                <a:cs typeface="Gill Sans MT"/>
              </a:rPr>
              <a:t>l</a:t>
            </a:r>
            <a:r>
              <a:rPr sz="1800" b="1" spc="0" dirty="0">
                <a:latin typeface="Gill Sans MT"/>
                <a:cs typeface="Gill Sans MT"/>
              </a:rPr>
              <a:t>a</a:t>
            </a:r>
            <a:r>
              <a:rPr sz="1800" b="1" spc="-364" dirty="0">
                <a:latin typeface="Gill Sans MT"/>
                <a:cs typeface="Gill Sans MT"/>
              </a:rPr>
              <a:t> 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20270" y="2283316"/>
            <a:ext cx="2566119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b="1" spc="134" dirty="0">
                <a:latin typeface="Gill Sans MT"/>
                <a:cs typeface="Gill Sans MT"/>
              </a:rPr>
              <a:t>co</a:t>
            </a:r>
            <a:r>
              <a:rPr sz="1800" b="1" spc="114" dirty="0">
                <a:latin typeface="Gill Sans MT"/>
                <a:cs typeface="Gill Sans MT"/>
              </a:rPr>
              <a:t>m</a:t>
            </a:r>
            <a:r>
              <a:rPr sz="1800" b="1" spc="134" dirty="0">
                <a:latin typeface="Gill Sans MT"/>
                <a:cs typeface="Gill Sans MT"/>
              </a:rPr>
              <a:t>unicació</a:t>
            </a:r>
            <a:r>
              <a:rPr sz="1800" b="1" spc="0" dirty="0">
                <a:latin typeface="Gill Sans MT"/>
                <a:cs typeface="Gill Sans MT"/>
              </a:rPr>
              <a:t>n  </a:t>
            </a:r>
            <a:r>
              <a:rPr sz="1800" b="1" spc="39" dirty="0">
                <a:latin typeface="Gill Sans MT"/>
                <a:cs typeface="Gill Sans MT"/>
              </a:rPr>
              <a:t> </a:t>
            </a:r>
            <a:r>
              <a:rPr sz="1800" b="1" spc="134" dirty="0">
                <a:latin typeface="Gill Sans MT"/>
                <a:cs typeface="Gill Sans MT"/>
              </a:rPr>
              <a:t>ent</a:t>
            </a:r>
            <a:r>
              <a:rPr sz="1800" b="1" spc="100" dirty="0">
                <a:latin typeface="Gill Sans MT"/>
                <a:cs typeface="Gill Sans MT"/>
              </a:rPr>
              <a:t>r</a:t>
            </a:r>
            <a:r>
              <a:rPr sz="1800" b="1" spc="0" dirty="0">
                <a:latin typeface="Gill Sans MT"/>
                <a:cs typeface="Gill Sans MT"/>
              </a:rPr>
              <a:t>e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4110" y="2550016"/>
            <a:ext cx="5212609" cy="29971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3569">
              <a:lnSpc>
                <a:spcPts val="1955"/>
              </a:lnSpc>
              <a:spcBef>
                <a:spcPts val="97"/>
              </a:spcBef>
            </a:pPr>
            <a:r>
              <a:rPr sz="1800" b="1" spc="0" dirty="0">
                <a:latin typeface="Gill Sans MT"/>
                <a:cs typeface="Gill Sans MT"/>
              </a:rPr>
              <a:t>individuos </a:t>
            </a:r>
            <a:r>
              <a:rPr sz="1800" b="1" spc="-19" dirty="0">
                <a:latin typeface="Gill Sans MT"/>
                <a:cs typeface="Gill Sans MT"/>
              </a:rPr>
              <a:t>a</a:t>
            </a:r>
            <a:r>
              <a:rPr sz="1800" b="1" spc="0" dirty="0">
                <a:latin typeface="Gill Sans MT"/>
                <a:cs typeface="Gill Sans MT"/>
              </a:rPr>
              <a:t>pa</a:t>
            </a:r>
            <a:r>
              <a:rPr sz="1800" b="1" spc="-34" dirty="0">
                <a:latin typeface="Gill Sans MT"/>
                <a:cs typeface="Gill Sans MT"/>
              </a:rPr>
              <a:t>r</a:t>
            </a:r>
            <a:r>
              <a:rPr sz="1800" b="1" spc="0" dirty="0">
                <a:latin typeface="Gill Sans MT"/>
                <a:cs typeface="Gill Sans MT"/>
              </a:rPr>
              <a:t>ecen cuando:</a:t>
            </a:r>
            <a:endParaRPr sz="1800" dirty="0">
              <a:latin typeface="Gill Sans MT"/>
              <a:cs typeface="Gill Sans MT"/>
            </a:endParaRPr>
          </a:p>
          <a:p>
            <a:pPr marL="12700" marR="33569">
              <a:lnSpc>
                <a:spcPct val="96638"/>
              </a:lnSpc>
            </a:pPr>
            <a:r>
              <a:rPr sz="1800" dirty="0">
                <a:latin typeface="Arial"/>
                <a:cs typeface="Arial"/>
              </a:rPr>
              <a:t>•   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Se co</a:t>
            </a:r>
            <a:r>
              <a:rPr sz="1800" spc="-19" dirty="0">
                <a:latin typeface="Gill Sans MT"/>
                <a:cs typeface="Gill Sans MT"/>
              </a:rPr>
              <a:t>m</a:t>
            </a:r>
            <a:r>
              <a:rPr sz="1800" spc="0" dirty="0">
                <a:latin typeface="Gill Sans MT"/>
                <a:cs typeface="Gill Sans MT"/>
              </a:rPr>
              <a:t>unican con un códi</a:t>
            </a:r>
            <a:r>
              <a:rPr sz="1800" spc="-19" dirty="0">
                <a:latin typeface="Gill Sans MT"/>
                <a:cs typeface="Gill Sans MT"/>
              </a:rPr>
              <a:t>g</a:t>
            </a:r>
            <a:r>
              <a:rPr sz="1800" spc="0" dirty="0">
                <a:latin typeface="Gill Sans MT"/>
                <a:cs typeface="Gill Sans MT"/>
              </a:rPr>
              <a:t>o distinto</a:t>
            </a:r>
            <a:endParaRPr sz="1800" dirty="0">
              <a:latin typeface="Gill Sans MT"/>
              <a:cs typeface="Gill Sans MT"/>
            </a:endParaRPr>
          </a:p>
          <a:p>
            <a:pPr marL="12700">
              <a:lnSpc>
                <a:spcPts val="2100"/>
              </a:lnSpc>
              <a:spcBef>
                <a:spcPts val="105"/>
              </a:spcBef>
            </a:pPr>
            <a:r>
              <a:rPr sz="1800" dirty="0">
                <a:latin typeface="Arial"/>
                <a:cs typeface="Arial"/>
              </a:rPr>
              <a:t>•   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El</a:t>
            </a:r>
            <a:r>
              <a:rPr sz="1800" spc="368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códi</a:t>
            </a:r>
            <a:r>
              <a:rPr sz="1800" spc="-19" dirty="0">
                <a:latin typeface="Gill Sans MT"/>
                <a:cs typeface="Gill Sans MT"/>
              </a:rPr>
              <a:t>g</a:t>
            </a:r>
            <a:r>
              <a:rPr sz="1800" spc="0" dirty="0">
                <a:latin typeface="Gill Sans MT"/>
                <a:cs typeface="Gill Sans MT"/>
              </a:rPr>
              <a:t>o</a:t>
            </a:r>
            <a:r>
              <a:rPr sz="1800" spc="368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en</a:t>
            </a:r>
            <a:r>
              <a:rPr sz="1800" spc="368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el</a:t>
            </a:r>
            <a:r>
              <a:rPr sz="1800" spc="368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que</a:t>
            </a:r>
            <a:r>
              <a:rPr sz="1800" spc="368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transmite</a:t>
            </a:r>
            <a:r>
              <a:rPr sz="1800" spc="368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el</a:t>
            </a:r>
            <a:r>
              <a:rPr sz="1800" spc="368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mensaje</a:t>
            </a:r>
            <a:r>
              <a:rPr sz="1800" spc="368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ha</a:t>
            </a:r>
            <a:r>
              <a:rPr sz="1800" spc="368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sido</a:t>
            </a:r>
            <a:endParaRPr sz="1800" dirty="0">
              <a:latin typeface="Gill Sans MT"/>
              <a:cs typeface="Gill Sans MT"/>
            </a:endParaRPr>
          </a:p>
          <a:p>
            <a:pPr marL="292100" marR="33569">
              <a:lnSpc>
                <a:spcPct val="96638"/>
              </a:lnSpc>
              <a:spcBef>
                <a:spcPts val="5"/>
              </a:spcBef>
            </a:pPr>
            <a:r>
              <a:rPr sz="1800" spc="0" dirty="0">
                <a:latin typeface="Gill Sans MT"/>
                <a:cs typeface="Gill Sans MT"/>
              </a:rPr>
              <a:t>alterado dent</a:t>
            </a:r>
            <a:r>
              <a:rPr sz="1800" spc="-44" dirty="0">
                <a:latin typeface="Gill Sans MT"/>
                <a:cs typeface="Gill Sans MT"/>
              </a:rPr>
              <a:t>r</a:t>
            </a:r>
            <a:r>
              <a:rPr sz="1800" spc="0" dirty="0">
                <a:latin typeface="Gill Sans MT"/>
                <a:cs typeface="Gill Sans MT"/>
              </a:rPr>
              <a:t>o del canal.</a:t>
            </a:r>
            <a:endParaRPr sz="1800" dirty="0">
              <a:latin typeface="Gill Sans MT"/>
              <a:cs typeface="Gill Sans MT"/>
            </a:endParaRPr>
          </a:p>
          <a:p>
            <a:pPr marL="12700" marR="33569">
              <a:lnSpc>
                <a:spcPts val="2100"/>
              </a:lnSpc>
              <a:spcBef>
                <a:spcPts val="105"/>
              </a:spcBef>
            </a:pPr>
            <a:r>
              <a:rPr sz="1800" dirty="0">
                <a:latin typeface="Arial"/>
                <a:cs typeface="Arial"/>
              </a:rPr>
              <a:t>•   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Existe una falsa interp</a:t>
            </a:r>
            <a:r>
              <a:rPr sz="1800" spc="-34" dirty="0">
                <a:latin typeface="Gill Sans MT"/>
                <a:cs typeface="Gill Sans MT"/>
              </a:rPr>
              <a:t>r</a:t>
            </a:r>
            <a:r>
              <a:rPr sz="1800" spc="0" dirty="0">
                <a:latin typeface="Gill Sans MT"/>
                <a:cs typeface="Gill Sans MT"/>
              </a:rPr>
              <a:t>etación de la situación.</a:t>
            </a:r>
            <a:endParaRPr sz="1800" dirty="0">
              <a:latin typeface="Gill Sans MT"/>
              <a:cs typeface="Gill Sans MT"/>
            </a:endParaRPr>
          </a:p>
          <a:p>
            <a:pPr marL="292100" marR="8664" indent="-279400">
              <a:lnSpc>
                <a:spcPts val="2088"/>
              </a:lnSpc>
            </a:pPr>
            <a:r>
              <a:rPr sz="1800" dirty="0">
                <a:latin typeface="Arial"/>
                <a:cs typeface="Arial"/>
              </a:rPr>
              <a:t>•   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Se</a:t>
            </a:r>
            <a:r>
              <a:rPr sz="1800" spc="483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confunde</a:t>
            </a:r>
            <a:r>
              <a:rPr sz="1800" spc="483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el</a:t>
            </a:r>
            <a:r>
              <a:rPr sz="1800" spc="483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ni</a:t>
            </a:r>
            <a:r>
              <a:rPr sz="1800" spc="-34" dirty="0">
                <a:latin typeface="Gill Sans MT"/>
                <a:cs typeface="Gill Sans MT"/>
              </a:rPr>
              <a:t>v</a:t>
            </a:r>
            <a:r>
              <a:rPr sz="1800" spc="0" dirty="0">
                <a:latin typeface="Gill Sans MT"/>
                <a:cs typeface="Gill Sans MT"/>
              </a:rPr>
              <a:t>el</a:t>
            </a:r>
            <a:r>
              <a:rPr sz="1800" spc="483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de</a:t>
            </a:r>
            <a:r>
              <a:rPr sz="1800" spc="483" dirty="0">
                <a:latin typeface="Gill Sans MT"/>
                <a:cs typeface="Gill Sans MT"/>
              </a:rPr>
              <a:t> </a:t>
            </a:r>
            <a:r>
              <a:rPr sz="1800" spc="-34" dirty="0">
                <a:latin typeface="Gill Sans MT"/>
                <a:cs typeface="Gill Sans MT"/>
              </a:rPr>
              <a:t>r</a:t>
            </a:r>
            <a:r>
              <a:rPr sz="1800" spc="0" dirty="0">
                <a:latin typeface="Gill Sans MT"/>
                <a:cs typeface="Gill Sans MT"/>
              </a:rPr>
              <a:t>elación</a:t>
            </a:r>
            <a:r>
              <a:rPr sz="1800" spc="483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por</a:t>
            </a:r>
            <a:r>
              <a:rPr sz="1800" spc="483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el</a:t>
            </a:r>
            <a:r>
              <a:rPr sz="1800" spc="483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ni</a:t>
            </a:r>
            <a:r>
              <a:rPr sz="1800" spc="-34" dirty="0">
                <a:latin typeface="Gill Sans MT"/>
                <a:cs typeface="Gill Sans MT"/>
              </a:rPr>
              <a:t>v</a:t>
            </a:r>
            <a:r>
              <a:rPr sz="1800" spc="0" dirty="0">
                <a:latin typeface="Gill Sans MT"/>
                <a:cs typeface="Gill Sans MT"/>
              </a:rPr>
              <a:t>el</a:t>
            </a:r>
            <a:r>
              <a:rPr sz="1800" spc="483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de </a:t>
            </a:r>
            <a:endParaRPr sz="1800" dirty="0">
              <a:latin typeface="Gill Sans MT"/>
              <a:cs typeface="Gill Sans MT"/>
            </a:endParaRPr>
          </a:p>
          <a:p>
            <a:pPr marL="292100" marR="8664">
              <a:lnSpc>
                <a:spcPts val="2087"/>
              </a:lnSpc>
              <a:spcBef>
                <a:spcPts val="112"/>
              </a:spcBef>
            </a:pPr>
            <a:r>
              <a:rPr sz="1800" spc="0" dirty="0">
                <a:latin typeface="Gill Sans MT"/>
                <a:cs typeface="Gill Sans MT"/>
              </a:rPr>
              <a:t>contenid</a:t>
            </a:r>
            <a:r>
              <a:rPr sz="1800" spc="-54" dirty="0">
                <a:latin typeface="Gill Sans MT"/>
                <a:cs typeface="Gill Sans MT"/>
              </a:rPr>
              <a:t>o</a:t>
            </a:r>
            <a:r>
              <a:rPr sz="1800" spc="0" dirty="0">
                <a:latin typeface="Gill Sans MT"/>
                <a:cs typeface="Gill Sans MT"/>
              </a:rPr>
              <a:t>.</a:t>
            </a:r>
            <a:endParaRPr sz="1800" dirty="0">
              <a:latin typeface="Gill Sans MT"/>
              <a:cs typeface="Gill Sans MT"/>
            </a:endParaRPr>
          </a:p>
          <a:p>
            <a:pPr marL="12700" marR="43">
              <a:lnSpc>
                <a:spcPts val="1985"/>
              </a:lnSpc>
              <a:spcBef>
                <a:spcPts val="211"/>
              </a:spcBef>
            </a:pPr>
            <a:r>
              <a:rPr sz="1800" dirty="0">
                <a:latin typeface="Arial"/>
                <a:cs typeface="Arial"/>
              </a:rPr>
              <a:t>•   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Existe</a:t>
            </a:r>
            <a:r>
              <a:rPr sz="1800" spc="288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una</a:t>
            </a:r>
            <a:r>
              <a:rPr sz="1800" spc="288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mala</a:t>
            </a:r>
            <a:r>
              <a:rPr sz="1800" spc="288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puntuación</a:t>
            </a:r>
            <a:r>
              <a:rPr sz="1800" spc="288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en</a:t>
            </a:r>
            <a:r>
              <a:rPr sz="1800" spc="288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la</a:t>
            </a:r>
            <a:r>
              <a:rPr sz="1800" spc="288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secuencia</a:t>
            </a:r>
            <a:r>
              <a:rPr sz="1800" spc="288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de</a:t>
            </a:r>
            <a:r>
              <a:rPr sz="1800" spc="288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los</a:t>
            </a:r>
            <a:endParaRPr sz="1800" dirty="0">
              <a:latin typeface="Gill Sans MT"/>
              <a:cs typeface="Gill Sans MT"/>
            </a:endParaRPr>
          </a:p>
          <a:p>
            <a:pPr marL="292100" marR="33569">
              <a:lnSpc>
                <a:spcPct val="96638"/>
              </a:lnSpc>
              <a:spcBef>
                <a:spcPts val="10"/>
              </a:spcBef>
            </a:pPr>
            <a:r>
              <a:rPr sz="1800" spc="0" dirty="0">
                <a:latin typeface="Gill Sans MT"/>
                <a:cs typeface="Gill Sans MT"/>
              </a:rPr>
              <a:t>hechos.</a:t>
            </a:r>
            <a:endParaRPr sz="1800" dirty="0">
              <a:latin typeface="Gill Sans MT"/>
              <a:cs typeface="Gill Sans MT"/>
            </a:endParaRPr>
          </a:p>
          <a:p>
            <a:pPr marL="292100" marR="6504" indent="-279400">
              <a:lnSpc>
                <a:spcPct val="97218"/>
              </a:lnSpc>
              <a:spcBef>
                <a:spcPts val="95"/>
              </a:spcBef>
            </a:pPr>
            <a:r>
              <a:rPr sz="1800" dirty="0">
                <a:latin typeface="Arial"/>
                <a:cs typeface="Arial"/>
              </a:rPr>
              <a:t>•   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19" dirty="0">
                <a:latin typeface="Gill Sans MT"/>
                <a:cs typeface="Gill Sans MT"/>
              </a:rPr>
              <a:t>L</a:t>
            </a:r>
            <a:r>
              <a:rPr sz="1800" spc="0" dirty="0">
                <a:latin typeface="Gill Sans MT"/>
                <a:cs typeface="Gill Sans MT"/>
              </a:rPr>
              <a:t>a </a:t>
            </a:r>
            <a:r>
              <a:rPr sz="1800" spc="423" dirty="0">
                <a:latin typeface="Gill Sans MT"/>
                <a:cs typeface="Gill Sans MT"/>
              </a:rPr>
              <a:t> </a:t>
            </a:r>
            <a:r>
              <a:rPr sz="1800" spc="19" dirty="0">
                <a:latin typeface="Gill Sans MT"/>
                <a:cs typeface="Gill Sans MT"/>
              </a:rPr>
              <a:t>co</a:t>
            </a:r>
            <a:r>
              <a:rPr sz="1800" spc="0" dirty="0">
                <a:latin typeface="Gill Sans MT"/>
                <a:cs typeface="Gill Sans MT"/>
              </a:rPr>
              <a:t>m</a:t>
            </a:r>
            <a:r>
              <a:rPr sz="1800" spc="19" dirty="0">
                <a:latin typeface="Gill Sans MT"/>
                <a:cs typeface="Gill Sans MT"/>
              </a:rPr>
              <a:t>unicació</a:t>
            </a:r>
            <a:r>
              <a:rPr sz="1800" spc="0" dirty="0">
                <a:latin typeface="Gill Sans MT"/>
                <a:cs typeface="Gill Sans MT"/>
              </a:rPr>
              <a:t>n </a:t>
            </a:r>
            <a:r>
              <a:rPr sz="1800" spc="423" dirty="0">
                <a:latin typeface="Gill Sans MT"/>
                <a:cs typeface="Gill Sans MT"/>
              </a:rPr>
              <a:t> </a:t>
            </a:r>
            <a:r>
              <a:rPr sz="1800" spc="19" dirty="0">
                <a:latin typeface="Gill Sans MT"/>
                <a:cs typeface="Gill Sans MT"/>
              </a:rPr>
              <a:t>digita</a:t>
            </a:r>
            <a:r>
              <a:rPr sz="1800" spc="0" dirty="0">
                <a:latin typeface="Gill Sans MT"/>
                <a:cs typeface="Gill Sans MT"/>
              </a:rPr>
              <a:t>l </a:t>
            </a:r>
            <a:r>
              <a:rPr sz="1800" spc="423" dirty="0">
                <a:latin typeface="Gill Sans MT"/>
                <a:cs typeface="Gill Sans MT"/>
              </a:rPr>
              <a:t> </a:t>
            </a:r>
            <a:r>
              <a:rPr sz="1800" spc="19" dirty="0">
                <a:latin typeface="Gill Sans MT"/>
                <a:cs typeface="Gill Sans MT"/>
              </a:rPr>
              <a:t>n</a:t>
            </a:r>
            <a:r>
              <a:rPr sz="1800" spc="0" dirty="0">
                <a:latin typeface="Gill Sans MT"/>
                <a:cs typeface="Gill Sans MT"/>
              </a:rPr>
              <a:t>o </a:t>
            </a:r>
            <a:r>
              <a:rPr sz="1800" spc="423" dirty="0">
                <a:latin typeface="Gill Sans MT"/>
                <a:cs typeface="Gill Sans MT"/>
              </a:rPr>
              <a:t> </a:t>
            </a:r>
            <a:r>
              <a:rPr sz="1800" spc="19" dirty="0">
                <a:latin typeface="Gill Sans MT"/>
                <a:cs typeface="Gill Sans MT"/>
              </a:rPr>
              <a:t>concue</a:t>
            </a:r>
            <a:r>
              <a:rPr sz="1800" spc="-4" dirty="0">
                <a:latin typeface="Gill Sans MT"/>
                <a:cs typeface="Gill Sans MT"/>
              </a:rPr>
              <a:t>r</a:t>
            </a:r>
            <a:r>
              <a:rPr sz="1800" spc="19" dirty="0">
                <a:latin typeface="Gill Sans MT"/>
                <a:cs typeface="Gill Sans MT"/>
              </a:rPr>
              <a:t>d</a:t>
            </a:r>
            <a:r>
              <a:rPr sz="1800" spc="0" dirty="0">
                <a:latin typeface="Gill Sans MT"/>
                <a:cs typeface="Gill Sans MT"/>
              </a:rPr>
              <a:t>a </a:t>
            </a:r>
            <a:r>
              <a:rPr sz="1800" spc="423" dirty="0">
                <a:latin typeface="Gill Sans MT"/>
                <a:cs typeface="Gill Sans MT"/>
              </a:rPr>
              <a:t> </a:t>
            </a:r>
            <a:r>
              <a:rPr sz="1800" spc="19" dirty="0">
                <a:latin typeface="Gill Sans MT"/>
                <a:cs typeface="Gill Sans MT"/>
              </a:rPr>
              <a:t>co</a:t>
            </a:r>
            <a:r>
              <a:rPr sz="1800" spc="0" dirty="0">
                <a:latin typeface="Gill Sans MT"/>
                <a:cs typeface="Gill Sans MT"/>
              </a:rPr>
              <a:t>n </a:t>
            </a:r>
            <a:r>
              <a:rPr sz="1800" spc="423" dirty="0">
                <a:latin typeface="Gill Sans MT"/>
                <a:cs typeface="Gill Sans MT"/>
              </a:rPr>
              <a:t> </a:t>
            </a:r>
            <a:r>
              <a:rPr sz="1800" spc="19" dirty="0">
                <a:latin typeface="Gill Sans MT"/>
                <a:cs typeface="Gill Sans MT"/>
              </a:rPr>
              <a:t>la </a:t>
            </a:r>
            <a:r>
              <a:rPr sz="1800" spc="0" dirty="0">
                <a:latin typeface="Gill Sans MT"/>
                <a:cs typeface="Gill Sans MT"/>
              </a:rPr>
              <a:t>co</a:t>
            </a:r>
            <a:r>
              <a:rPr sz="1800" spc="-19" dirty="0">
                <a:latin typeface="Gill Sans MT"/>
                <a:cs typeface="Gill Sans MT"/>
              </a:rPr>
              <a:t>m</a:t>
            </a:r>
            <a:r>
              <a:rPr sz="1800" spc="0" dirty="0">
                <a:latin typeface="Gill Sans MT"/>
                <a:cs typeface="Gill Sans MT"/>
              </a:rPr>
              <a:t>unicación analógica.</a:t>
            </a:r>
            <a:endParaRPr sz="1800" dirty="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6101126"/>
            <a:ext cx="9143993" cy="1"/>
          </a:xfrm>
          <a:custGeom>
            <a:avLst/>
            <a:gdLst/>
            <a:ahLst/>
            <a:cxnLst/>
            <a:rect l="l" t="t" r="r" b="b"/>
            <a:pathLst>
              <a:path w="9143993" h="1">
                <a:moveTo>
                  <a:pt x="0" y="0"/>
                </a:moveTo>
                <a:lnTo>
                  <a:pt x="9143993" y="1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43490" y="1847090"/>
            <a:ext cx="6571337" cy="1"/>
          </a:xfrm>
          <a:custGeom>
            <a:avLst/>
            <a:gdLst/>
            <a:ahLst/>
            <a:cxnLst/>
            <a:rect l="l" t="t" r="r" b="b"/>
            <a:pathLst>
              <a:path w="6571337" h="1">
                <a:moveTo>
                  <a:pt x="0" y="0"/>
                </a:moveTo>
                <a:lnTo>
                  <a:pt x="6571337" y="1"/>
                </a:lnTo>
              </a:path>
            </a:pathLst>
          </a:custGeom>
          <a:ln w="31749">
            <a:solidFill>
              <a:srgbClr val="C533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43115" y="2819780"/>
            <a:ext cx="1712468" cy="15452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62500" y="6146800"/>
            <a:ext cx="0" cy="101599"/>
          </a:xfrm>
          <a:custGeom>
            <a:avLst/>
            <a:gdLst/>
            <a:ahLst/>
            <a:cxnLst/>
            <a:rect l="l" t="t" r="r" b="b"/>
            <a:pathLst>
              <a:path h="101599">
                <a:moveTo>
                  <a:pt x="0" y="101599"/>
                </a:moveTo>
                <a:lnTo>
                  <a:pt x="0" y="0"/>
                </a:lnTo>
              </a:path>
            </a:pathLst>
          </a:custGeom>
          <a:ln w="50800">
            <a:solidFill>
              <a:srgbClr val="A78C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62500" y="6248400"/>
            <a:ext cx="0" cy="63499"/>
          </a:xfrm>
          <a:custGeom>
            <a:avLst/>
            <a:gdLst/>
            <a:ahLst/>
            <a:cxnLst/>
            <a:rect l="l" t="t" r="r" b="b"/>
            <a:pathLst>
              <a:path h="63499">
                <a:moveTo>
                  <a:pt x="0" y="63499"/>
                </a:moveTo>
                <a:lnTo>
                  <a:pt x="0" y="0"/>
                </a:lnTo>
              </a:path>
            </a:pathLst>
          </a:custGeom>
          <a:ln w="63500">
            <a:solidFill>
              <a:srgbClr val="A78C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724400" y="6280150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76199">
            <a:solidFill>
              <a:srgbClr val="A78C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62500" y="6311900"/>
            <a:ext cx="0" cy="177799"/>
          </a:xfrm>
          <a:custGeom>
            <a:avLst/>
            <a:gdLst/>
            <a:ahLst/>
            <a:cxnLst/>
            <a:rect l="l" t="t" r="r" b="b"/>
            <a:pathLst>
              <a:path h="177799">
                <a:moveTo>
                  <a:pt x="0" y="177799"/>
                </a:moveTo>
                <a:lnTo>
                  <a:pt x="0" y="0"/>
                </a:lnTo>
              </a:path>
            </a:pathLst>
          </a:custGeom>
          <a:ln w="76200">
            <a:solidFill>
              <a:srgbClr val="A78C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762500" y="6489700"/>
            <a:ext cx="0" cy="101599"/>
          </a:xfrm>
          <a:custGeom>
            <a:avLst/>
            <a:gdLst/>
            <a:ahLst/>
            <a:cxnLst/>
            <a:rect l="l" t="t" r="r" b="b"/>
            <a:pathLst>
              <a:path h="101599">
                <a:moveTo>
                  <a:pt x="0" y="101599"/>
                </a:moveTo>
                <a:lnTo>
                  <a:pt x="0" y="0"/>
                </a:lnTo>
              </a:path>
            </a:pathLst>
          </a:custGeom>
          <a:ln w="88900">
            <a:solidFill>
              <a:srgbClr val="A78C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762500" y="6591300"/>
            <a:ext cx="0" cy="101599"/>
          </a:xfrm>
          <a:custGeom>
            <a:avLst/>
            <a:gdLst/>
            <a:ahLst/>
            <a:cxnLst/>
            <a:rect l="l" t="t" r="r" b="b"/>
            <a:pathLst>
              <a:path h="101599">
                <a:moveTo>
                  <a:pt x="0" y="101599"/>
                </a:moveTo>
                <a:lnTo>
                  <a:pt x="0" y="0"/>
                </a:lnTo>
              </a:path>
            </a:pathLst>
          </a:custGeom>
          <a:ln w="88900">
            <a:solidFill>
              <a:srgbClr val="A78C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762500" y="6692900"/>
            <a:ext cx="0" cy="139699"/>
          </a:xfrm>
          <a:custGeom>
            <a:avLst/>
            <a:gdLst/>
            <a:ahLst/>
            <a:cxnLst/>
            <a:rect l="l" t="t" r="r" b="b"/>
            <a:pathLst>
              <a:path h="139699">
                <a:moveTo>
                  <a:pt x="0" y="139699"/>
                </a:moveTo>
                <a:lnTo>
                  <a:pt x="0" y="0"/>
                </a:lnTo>
              </a:path>
            </a:pathLst>
          </a:custGeom>
          <a:ln w="88900">
            <a:solidFill>
              <a:srgbClr val="A78C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905098" y="760829"/>
            <a:ext cx="2471716" cy="380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0"/>
              </a:lnSpc>
              <a:spcBef>
                <a:spcPts val="149"/>
              </a:spcBef>
            </a:pPr>
            <a:r>
              <a:rPr sz="4200" b="1" spc="0" baseline="1026" dirty="0">
                <a:latin typeface="Gill Sans MT"/>
                <a:cs typeface="Gill Sans MT"/>
              </a:rPr>
              <a:t>Co</a:t>
            </a:r>
            <a:r>
              <a:rPr sz="4200" b="1" spc="-25" baseline="1026" dirty="0">
                <a:latin typeface="Gill Sans MT"/>
                <a:cs typeface="Gill Sans MT"/>
              </a:rPr>
              <a:t>m</a:t>
            </a:r>
            <a:r>
              <a:rPr sz="4200" b="1" spc="0" baseline="1026" dirty="0">
                <a:latin typeface="Gill Sans MT"/>
                <a:cs typeface="Gill Sans MT"/>
              </a:rPr>
              <a:t>unicación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396857" y="760829"/>
            <a:ext cx="1260171" cy="380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0"/>
              </a:lnSpc>
              <a:spcBef>
                <a:spcPts val="149"/>
              </a:spcBef>
            </a:pPr>
            <a:r>
              <a:rPr sz="4200" b="1" spc="-25" baseline="1026" dirty="0">
                <a:latin typeface="Gill Sans MT"/>
                <a:cs typeface="Gill Sans MT"/>
              </a:rPr>
              <a:t>e</a:t>
            </a:r>
            <a:r>
              <a:rPr sz="4200" b="1" spc="0" baseline="1026" dirty="0">
                <a:latin typeface="Gill Sans MT"/>
                <a:cs typeface="Gill Sans MT"/>
              </a:rPr>
              <a:t>xitosa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90299" y="2283317"/>
            <a:ext cx="6351760" cy="30678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5671">
              <a:lnSpc>
                <a:spcPts val="1955"/>
              </a:lnSpc>
              <a:spcBef>
                <a:spcPts val="97"/>
              </a:spcBef>
            </a:pPr>
            <a:r>
              <a:rPr sz="1800" b="1" spc="0" dirty="0">
                <a:latin typeface="Gill Sans MT"/>
                <a:cs typeface="Gill Sans MT"/>
              </a:rPr>
              <a:t>La co</a:t>
            </a:r>
            <a:r>
              <a:rPr sz="1800" b="1" spc="-19" dirty="0">
                <a:latin typeface="Gill Sans MT"/>
                <a:cs typeface="Gill Sans MT"/>
              </a:rPr>
              <a:t>m</a:t>
            </a:r>
            <a:r>
              <a:rPr sz="1800" b="1" spc="0" dirty="0">
                <a:latin typeface="Gill Sans MT"/>
                <a:cs typeface="Gill Sans MT"/>
              </a:rPr>
              <a:t>unicación ent</a:t>
            </a:r>
            <a:r>
              <a:rPr sz="1800" b="1" spc="-34" dirty="0">
                <a:latin typeface="Gill Sans MT"/>
                <a:cs typeface="Gill Sans MT"/>
              </a:rPr>
              <a:t>r</a:t>
            </a:r>
            <a:r>
              <a:rPr sz="1800" b="1" spc="0" dirty="0">
                <a:latin typeface="Gill Sans MT"/>
                <a:cs typeface="Gill Sans MT"/>
              </a:rPr>
              <a:t>e individuos es buena cuando:</a:t>
            </a:r>
            <a:endParaRPr sz="1800">
              <a:latin typeface="Gill Sans MT"/>
              <a:cs typeface="Gill Sans MT"/>
            </a:endParaRPr>
          </a:p>
          <a:p>
            <a:pPr marL="12700" marR="35671">
              <a:lnSpc>
                <a:spcPct val="96638"/>
              </a:lnSpc>
              <a:spcBef>
                <a:spcPts val="899"/>
              </a:spcBef>
            </a:pPr>
            <a:r>
              <a:rPr sz="1800" dirty="0">
                <a:solidFill>
                  <a:srgbClr val="B61E41"/>
                </a:solidFill>
                <a:latin typeface="Arial"/>
                <a:cs typeface="Arial"/>
              </a:rPr>
              <a:t>•</a:t>
            </a:r>
            <a:r>
              <a:rPr sz="1800" dirty="0">
                <a:solidFill>
                  <a:srgbClr val="C53353"/>
                </a:solidFill>
                <a:latin typeface="Arial"/>
                <a:cs typeface="Arial"/>
              </a:rPr>
              <a:t>  </a:t>
            </a:r>
            <a:r>
              <a:rPr sz="1800" spc="-79" dirty="0">
                <a:solidFill>
                  <a:srgbClr val="C53353"/>
                </a:solidFill>
                <a:latin typeface="Arial"/>
                <a:cs typeface="Arial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El códi</a:t>
            </a:r>
            <a:r>
              <a:rPr sz="1800" spc="-19" dirty="0">
                <a:latin typeface="Gill Sans MT"/>
                <a:cs typeface="Gill Sans MT"/>
              </a:rPr>
              <a:t>g</a:t>
            </a:r>
            <a:r>
              <a:rPr sz="1800" spc="0" dirty="0">
                <a:latin typeface="Gill Sans MT"/>
                <a:cs typeface="Gill Sans MT"/>
              </a:rPr>
              <a:t>o del mensaje es co</a:t>
            </a:r>
            <a:r>
              <a:rPr sz="1800" spc="-19" dirty="0">
                <a:latin typeface="Gill Sans MT"/>
                <a:cs typeface="Gill Sans MT"/>
              </a:rPr>
              <a:t>r</a:t>
            </a:r>
            <a:r>
              <a:rPr sz="1800" spc="-34" dirty="0">
                <a:latin typeface="Gill Sans MT"/>
                <a:cs typeface="Gill Sans MT"/>
              </a:rPr>
              <a:t>r</a:t>
            </a:r>
            <a:r>
              <a:rPr sz="1800" spc="0" dirty="0">
                <a:latin typeface="Gill Sans MT"/>
                <a:cs typeface="Gill Sans MT"/>
              </a:rPr>
              <a:t>ect</a:t>
            </a:r>
            <a:r>
              <a:rPr sz="1800" spc="-54" dirty="0">
                <a:latin typeface="Gill Sans MT"/>
                <a:cs typeface="Gill Sans MT"/>
              </a:rPr>
              <a:t>o</a:t>
            </a:r>
            <a:r>
              <a:rPr sz="1800" spc="0" dirty="0">
                <a:latin typeface="Gill Sans MT"/>
                <a:cs typeface="Gill Sans MT"/>
              </a:rPr>
              <a:t>.</a:t>
            </a:r>
            <a:endParaRPr sz="1800">
              <a:latin typeface="Gill Sans MT"/>
              <a:cs typeface="Gill Sans MT"/>
            </a:endParaRPr>
          </a:p>
          <a:p>
            <a:pPr marL="12700" marR="35671">
              <a:lnSpc>
                <a:spcPct val="96638"/>
              </a:lnSpc>
              <a:spcBef>
                <a:spcPts val="1096"/>
              </a:spcBef>
            </a:pPr>
            <a:r>
              <a:rPr sz="1800" dirty="0">
                <a:solidFill>
                  <a:srgbClr val="B61E41"/>
                </a:solidFill>
                <a:latin typeface="Arial"/>
                <a:cs typeface="Arial"/>
              </a:rPr>
              <a:t>•</a:t>
            </a:r>
            <a:r>
              <a:rPr sz="1800" dirty="0">
                <a:solidFill>
                  <a:srgbClr val="C53353"/>
                </a:solidFill>
                <a:latin typeface="Arial"/>
                <a:cs typeface="Arial"/>
              </a:rPr>
              <a:t>  </a:t>
            </a:r>
            <a:r>
              <a:rPr sz="1800" spc="-79" dirty="0">
                <a:solidFill>
                  <a:srgbClr val="C53353"/>
                </a:solidFill>
                <a:latin typeface="Arial"/>
                <a:cs typeface="Arial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Se </a:t>
            </a:r>
            <a:r>
              <a:rPr sz="1800" spc="-25" dirty="0">
                <a:latin typeface="Gill Sans MT"/>
                <a:cs typeface="Gill Sans MT"/>
              </a:rPr>
              <a:t>e</a:t>
            </a:r>
            <a:r>
              <a:rPr sz="1800" spc="0" dirty="0">
                <a:latin typeface="Gill Sans MT"/>
                <a:cs typeface="Gill Sans MT"/>
              </a:rPr>
              <a:t>vitan alteraciones en el códi</a:t>
            </a:r>
            <a:r>
              <a:rPr sz="1800" spc="-19" dirty="0">
                <a:latin typeface="Gill Sans MT"/>
                <a:cs typeface="Gill Sans MT"/>
              </a:rPr>
              <a:t>g</a:t>
            </a:r>
            <a:r>
              <a:rPr sz="1800" spc="0" dirty="0">
                <a:latin typeface="Gill Sans MT"/>
                <a:cs typeface="Gill Sans MT"/>
              </a:rPr>
              <a:t>o dent</a:t>
            </a:r>
            <a:r>
              <a:rPr sz="1800" spc="-44" dirty="0">
                <a:latin typeface="Gill Sans MT"/>
                <a:cs typeface="Gill Sans MT"/>
              </a:rPr>
              <a:t>r</a:t>
            </a:r>
            <a:r>
              <a:rPr sz="1800" spc="0" dirty="0">
                <a:latin typeface="Gill Sans MT"/>
                <a:cs typeface="Gill Sans MT"/>
              </a:rPr>
              <a:t>o del canal.</a:t>
            </a:r>
            <a:endParaRPr sz="1800">
              <a:latin typeface="Gill Sans MT"/>
              <a:cs typeface="Gill Sans MT"/>
            </a:endParaRPr>
          </a:p>
          <a:p>
            <a:pPr marL="12700" marR="35671">
              <a:lnSpc>
                <a:spcPct val="96638"/>
              </a:lnSpc>
              <a:spcBef>
                <a:spcPts val="996"/>
              </a:spcBef>
            </a:pPr>
            <a:r>
              <a:rPr sz="1800" dirty="0">
                <a:solidFill>
                  <a:srgbClr val="B61E41"/>
                </a:solidFill>
                <a:latin typeface="Arial"/>
                <a:cs typeface="Arial"/>
              </a:rPr>
              <a:t>•</a:t>
            </a:r>
            <a:r>
              <a:rPr sz="1800" dirty="0">
                <a:solidFill>
                  <a:srgbClr val="C53353"/>
                </a:solidFill>
                <a:latin typeface="Arial"/>
                <a:cs typeface="Arial"/>
              </a:rPr>
              <a:t>  </a:t>
            </a:r>
            <a:r>
              <a:rPr sz="1800" spc="-79" dirty="0">
                <a:solidFill>
                  <a:srgbClr val="C53353"/>
                </a:solidFill>
                <a:latin typeface="Arial"/>
                <a:cs typeface="Arial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Se tiene en cuenta la situación del </a:t>
            </a:r>
            <a:r>
              <a:rPr sz="1800" spc="-34" dirty="0">
                <a:latin typeface="Gill Sans MT"/>
                <a:cs typeface="Gill Sans MT"/>
              </a:rPr>
              <a:t>r</a:t>
            </a:r>
            <a:r>
              <a:rPr sz="1800" spc="0" dirty="0">
                <a:latin typeface="Gill Sans MT"/>
                <a:cs typeface="Gill Sans MT"/>
              </a:rPr>
              <a:t>ecepto</a:t>
            </a:r>
            <a:r>
              <a:rPr sz="1800" spc="-179" dirty="0">
                <a:latin typeface="Gill Sans MT"/>
                <a:cs typeface="Gill Sans MT"/>
              </a:rPr>
              <a:t>r</a:t>
            </a:r>
            <a:r>
              <a:rPr sz="1800" spc="0" dirty="0">
                <a:latin typeface="Gill Sans MT"/>
                <a:cs typeface="Gill Sans MT"/>
              </a:rPr>
              <a:t>.</a:t>
            </a:r>
            <a:endParaRPr sz="1800">
              <a:latin typeface="Gill Sans MT"/>
              <a:cs typeface="Gill Sans MT"/>
            </a:endParaRPr>
          </a:p>
          <a:p>
            <a:pPr marL="12700" marR="35671">
              <a:lnSpc>
                <a:spcPct val="96638"/>
              </a:lnSpc>
              <a:spcBef>
                <a:spcPts val="1096"/>
              </a:spcBef>
            </a:pPr>
            <a:r>
              <a:rPr sz="1800" dirty="0">
                <a:solidFill>
                  <a:srgbClr val="B61E41"/>
                </a:solidFill>
                <a:latin typeface="Arial"/>
                <a:cs typeface="Arial"/>
              </a:rPr>
              <a:t>•</a:t>
            </a:r>
            <a:r>
              <a:rPr sz="1800" dirty="0">
                <a:solidFill>
                  <a:srgbClr val="C53353"/>
                </a:solidFill>
                <a:latin typeface="Arial"/>
                <a:cs typeface="Arial"/>
              </a:rPr>
              <a:t>  </a:t>
            </a:r>
            <a:r>
              <a:rPr sz="1800" spc="-79" dirty="0">
                <a:solidFill>
                  <a:srgbClr val="C53353"/>
                </a:solidFill>
                <a:latin typeface="Arial"/>
                <a:cs typeface="Arial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Se analiza el cuad</a:t>
            </a:r>
            <a:r>
              <a:rPr sz="1800" spc="-44" dirty="0">
                <a:latin typeface="Gill Sans MT"/>
                <a:cs typeface="Gill Sans MT"/>
              </a:rPr>
              <a:t>r</a:t>
            </a:r>
            <a:r>
              <a:rPr sz="1800" spc="0" dirty="0">
                <a:latin typeface="Gill Sans MT"/>
                <a:cs typeface="Gill Sans MT"/>
              </a:rPr>
              <a:t>o en el que se encuentra la co</a:t>
            </a:r>
            <a:r>
              <a:rPr sz="1800" spc="-19" dirty="0">
                <a:latin typeface="Gill Sans MT"/>
                <a:cs typeface="Gill Sans MT"/>
              </a:rPr>
              <a:t>m</a:t>
            </a:r>
            <a:r>
              <a:rPr sz="1800" spc="0" dirty="0">
                <a:latin typeface="Gill Sans MT"/>
                <a:cs typeface="Gill Sans MT"/>
              </a:rPr>
              <a:t>unicación.</a:t>
            </a:r>
            <a:endParaRPr sz="1800">
              <a:latin typeface="Gill Sans MT"/>
              <a:cs typeface="Gill Sans MT"/>
            </a:endParaRPr>
          </a:p>
          <a:p>
            <a:pPr marL="12700" marR="35671">
              <a:lnSpc>
                <a:spcPct val="96638"/>
              </a:lnSpc>
              <a:spcBef>
                <a:spcPts val="1096"/>
              </a:spcBef>
            </a:pPr>
            <a:r>
              <a:rPr sz="1800" dirty="0">
                <a:solidFill>
                  <a:srgbClr val="B61E41"/>
                </a:solidFill>
                <a:latin typeface="Arial"/>
                <a:cs typeface="Arial"/>
              </a:rPr>
              <a:t>•</a:t>
            </a:r>
            <a:r>
              <a:rPr sz="1800" dirty="0">
                <a:solidFill>
                  <a:srgbClr val="C53353"/>
                </a:solidFill>
                <a:latin typeface="Arial"/>
                <a:cs typeface="Arial"/>
              </a:rPr>
              <a:t>  </a:t>
            </a:r>
            <a:r>
              <a:rPr sz="1800" spc="-79" dirty="0">
                <a:solidFill>
                  <a:srgbClr val="C53353"/>
                </a:solidFill>
                <a:latin typeface="Arial"/>
                <a:cs typeface="Arial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La puntuación en la secuencia de los hechos está bien definida.</a:t>
            </a:r>
            <a:endParaRPr sz="1800">
              <a:latin typeface="Gill Sans MT"/>
              <a:cs typeface="Gill Sans MT"/>
            </a:endParaRPr>
          </a:p>
          <a:p>
            <a:pPr marL="12700">
              <a:lnSpc>
                <a:spcPct val="96638"/>
              </a:lnSpc>
              <a:spcBef>
                <a:spcPts val="996"/>
              </a:spcBef>
            </a:pPr>
            <a:r>
              <a:rPr sz="1800" dirty="0">
                <a:solidFill>
                  <a:srgbClr val="B61E41"/>
                </a:solidFill>
                <a:latin typeface="Arial"/>
                <a:cs typeface="Arial"/>
              </a:rPr>
              <a:t>•</a:t>
            </a:r>
            <a:r>
              <a:rPr sz="1800" dirty="0">
                <a:solidFill>
                  <a:srgbClr val="C53353"/>
                </a:solidFill>
                <a:latin typeface="Arial"/>
                <a:cs typeface="Arial"/>
              </a:rPr>
              <a:t>  </a:t>
            </a:r>
            <a:r>
              <a:rPr sz="1800" spc="-79" dirty="0">
                <a:solidFill>
                  <a:srgbClr val="C53353"/>
                </a:solidFill>
                <a:latin typeface="Arial"/>
                <a:cs typeface="Arial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La co</a:t>
            </a:r>
            <a:r>
              <a:rPr sz="1800" spc="-19" dirty="0">
                <a:latin typeface="Gill Sans MT"/>
                <a:cs typeface="Gill Sans MT"/>
              </a:rPr>
              <a:t>m</a:t>
            </a:r>
            <a:r>
              <a:rPr sz="1800" spc="0" dirty="0">
                <a:latin typeface="Gill Sans MT"/>
                <a:cs typeface="Gill Sans MT"/>
              </a:rPr>
              <a:t>unicación digital concue</a:t>
            </a:r>
            <a:r>
              <a:rPr sz="1800" spc="-25" dirty="0">
                <a:latin typeface="Gill Sans MT"/>
                <a:cs typeface="Gill Sans MT"/>
              </a:rPr>
              <a:t>r</a:t>
            </a:r>
            <a:r>
              <a:rPr sz="1800" spc="0" dirty="0">
                <a:latin typeface="Gill Sans MT"/>
                <a:cs typeface="Gill Sans MT"/>
              </a:rPr>
              <a:t>da con la co</a:t>
            </a:r>
            <a:r>
              <a:rPr sz="1800" spc="-19" dirty="0">
                <a:latin typeface="Gill Sans MT"/>
                <a:cs typeface="Gill Sans MT"/>
              </a:rPr>
              <a:t>m</a:t>
            </a:r>
            <a:r>
              <a:rPr sz="1800" spc="0" dirty="0">
                <a:latin typeface="Gill Sans MT"/>
                <a:cs typeface="Gill Sans MT"/>
              </a:rPr>
              <a:t>unicación analógica.</a:t>
            </a:r>
            <a:endParaRPr sz="1800">
              <a:latin typeface="Gill Sans MT"/>
              <a:cs typeface="Gill Sans MT"/>
            </a:endParaRPr>
          </a:p>
          <a:p>
            <a:pPr marL="12700" marR="35671">
              <a:lnSpc>
                <a:spcPct val="96638"/>
              </a:lnSpc>
              <a:spcBef>
                <a:spcPts val="1096"/>
              </a:spcBef>
            </a:pPr>
            <a:r>
              <a:rPr sz="1800" dirty="0">
                <a:solidFill>
                  <a:srgbClr val="B61E41"/>
                </a:solidFill>
                <a:latin typeface="Arial"/>
                <a:cs typeface="Arial"/>
              </a:rPr>
              <a:t>•</a:t>
            </a:r>
            <a:r>
              <a:rPr sz="1800" dirty="0">
                <a:solidFill>
                  <a:srgbClr val="C53353"/>
                </a:solidFill>
                <a:latin typeface="Arial"/>
                <a:cs typeface="Arial"/>
              </a:rPr>
              <a:t>  </a:t>
            </a:r>
            <a:r>
              <a:rPr sz="1800" spc="-79" dirty="0">
                <a:solidFill>
                  <a:srgbClr val="C53353"/>
                </a:solidFill>
                <a:latin typeface="Arial"/>
                <a:cs typeface="Arial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El co</a:t>
            </a:r>
            <a:r>
              <a:rPr sz="1800" spc="-19" dirty="0">
                <a:latin typeface="Gill Sans MT"/>
                <a:cs typeface="Gill Sans MT"/>
              </a:rPr>
              <a:t>m</a:t>
            </a:r>
            <a:r>
              <a:rPr sz="1800" spc="0" dirty="0">
                <a:latin typeface="Gill Sans MT"/>
                <a:cs typeface="Gill Sans MT"/>
              </a:rPr>
              <a:t>unicador tiene un buen </a:t>
            </a:r>
            <a:r>
              <a:rPr sz="1800" spc="-34" dirty="0">
                <a:latin typeface="Gill Sans MT"/>
                <a:cs typeface="Gill Sans MT"/>
              </a:rPr>
              <a:t>r</a:t>
            </a:r>
            <a:r>
              <a:rPr sz="1800" spc="0" dirty="0">
                <a:latin typeface="Gill Sans MT"/>
                <a:cs typeface="Gill Sans MT"/>
              </a:rPr>
              <a:t>ecepto</a:t>
            </a:r>
            <a:r>
              <a:rPr sz="1800" spc="-179" dirty="0">
                <a:latin typeface="Gill Sans MT"/>
                <a:cs typeface="Gill Sans MT"/>
              </a:rPr>
              <a:t>r</a:t>
            </a:r>
            <a:r>
              <a:rPr sz="1800" spc="0" dirty="0">
                <a:latin typeface="Gill Sans MT"/>
                <a:cs typeface="Gill Sans MT"/>
              </a:rPr>
              <a:t>.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32434" y="6126496"/>
            <a:ext cx="96552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700" spc="0" dirty="0">
                <a:solidFill>
                  <a:srgbClr val="A78C62"/>
                </a:solidFill>
                <a:latin typeface="Arial"/>
                <a:cs typeface="Arial"/>
              </a:rPr>
              <a:t>-~</a:t>
            </a:r>
            <a:endParaRPr sz="7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05504" y="6135360"/>
            <a:ext cx="205965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700" spc="0" dirty="0">
                <a:solidFill>
                  <a:srgbClr val="A78C62"/>
                </a:solidFill>
                <a:latin typeface="Times New Roman"/>
                <a:cs typeface="Times New Roman"/>
              </a:rPr>
              <a:t>,1.Jlio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84537" y="6140020"/>
            <a:ext cx="139925" cy="368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3370">
              <a:lnSpc>
                <a:spcPts val="1165"/>
              </a:lnSpc>
              <a:spcBef>
                <a:spcPts val="58"/>
              </a:spcBef>
            </a:pPr>
            <a:r>
              <a:rPr sz="1800" spc="0" baseline="-7246" dirty="0">
                <a:solidFill>
                  <a:srgbClr val="A78C62"/>
                </a:solidFill>
                <a:latin typeface="Times New Roman"/>
                <a:cs typeface="Times New Roman"/>
              </a:rPr>
              <a:t>,-</a:t>
            </a:r>
            <a:endParaRPr sz="1200">
              <a:latin typeface="Times New Roman"/>
              <a:cs typeface="Times New Roman"/>
            </a:endParaRPr>
          </a:p>
          <a:p>
            <a:pPr marL="12700" marR="16913">
              <a:lnSpc>
                <a:spcPts val="1675"/>
              </a:lnSpc>
              <a:spcBef>
                <a:spcPts val="25"/>
              </a:spcBef>
            </a:pPr>
            <a:r>
              <a:rPr sz="2700" i="1" spc="0" baseline="1610" dirty="0">
                <a:solidFill>
                  <a:srgbClr val="A78C62"/>
                </a:solidFill>
                <a:latin typeface="Times New Roman"/>
                <a:cs typeface="Times New Roman"/>
              </a:rPr>
              <a:t>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65809" y="6368612"/>
            <a:ext cx="177917" cy="272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5549" algn="ctr">
              <a:lnSpc>
                <a:spcPts val="985"/>
              </a:lnSpc>
              <a:spcBef>
                <a:spcPts val="49"/>
              </a:spcBef>
            </a:pPr>
            <a:r>
              <a:rPr sz="1350" spc="0" baseline="-3220" dirty="0">
                <a:solidFill>
                  <a:srgbClr val="A78C62"/>
                </a:solidFill>
                <a:latin typeface="Times New Roman"/>
                <a:cs typeface="Times New Roman"/>
              </a:rPr>
              <a:t>_;,</a:t>
            </a:r>
            <a:endParaRPr sz="900">
              <a:latin typeface="Times New Roman"/>
              <a:cs typeface="Times New Roman"/>
            </a:endParaRPr>
          </a:p>
          <a:p>
            <a:pPr marR="47792" algn="ctr">
              <a:lnSpc>
                <a:spcPts val="1090"/>
              </a:lnSpc>
              <a:spcBef>
                <a:spcPts val="5"/>
              </a:spcBef>
            </a:pPr>
            <a:r>
              <a:rPr sz="1100" spc="0" dirty="0">
                <a:solidFill>
                  <a:srgbClr val="A78C62"/>
                </a:solidFill>
                <a:latin typeface="Times New Roman"/>
                <a:cs typeface="Times New Roman"/>
              </a:rPr>
              <a:t>-.~.,,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58308" y="6370755"/>
            <a:ext cx="101185" cy="2552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>
                <a:solidFill>
                  <a:srgbClr val="A78C62"/>
                </a:solidFill>
                <a:latin typeface="Arial"/>
                <a:cs typeface="Arial"/>
              </a:rPr>
              <a:t>~</a:t>
            </a:r>
            <a:endParaRPr sz="900">
              <a:latin typeface="Arial"/>
              <a:cs typeface="Arial"/>
            </a:endParaRPr>
          </a:p>
          <a:p>
            <a:pPr marL="15481" marR="637">
              <a:lnSpc>
                <a:spcPct val="95825"/>
              </a:lnSpc>
              <a:spcBef>
                <a:spcPts val="49"/>
              </a:spcBef>
            </a:pPr>
            <a:r>
              <a:rPr sz="700" spc="0" dirty="0">
                <a:solidFill>
                  <a:srgbClr val="A78C62"/>
                </a:solidFill>
                <a:latin typeface="Times New Roman"/>
                <a:cs typeface="Times New Roman"/>
              </a:rPr>
              <a:t>ti#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64139" y="6510353"/>
            <a:ext cx="67614" cy="101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20"/>
              </a:spcBef>
            </a:pPr>
            <a:r>
              <a:rPr sz="600" spc="0" dirty="0">
                <a:solidFill>
                  <a:srgbClr val="A78C62"/>
                </a:solidFill>
                <a:latin typeface="Arial"/>
                <a:cs typeface="Arial"/>
              </a:rPr>
              <a:t>I</a:t>
            </a:r>
            <a:endParaRPr sz="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50194" y="6524761"/>
            <a:ext cx="229435" cy="3428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25"/>
              </a:lnSpc>
              <a:spcBef>
                <a:spcPts val="131"/>
              </a:spcBef>
            </a:pPr>
            <a:r>
              <a:rPr sz="3150" i="1" spc="-284" baseline="8282" dirty="0">
                <a:solidFill>
                  <a:srgbClr val="A78C62"/>
                </a:solidFill>
                <a:latin typeface="Times New Roman"/>
                <a:cs typeface="Times New Roman"/>
              </a:rPr>
              <a:t>!</a:t>
            </a:r>
            <a:r>
              <a:rPr sz="3450" spc="19" baseline="-1260" dirty="0">
                <a:solidFill>
                  <a:srgbClr val="A78C62"/>
                </a:solidFill>
                <a:latin typeface="Arial"/>
                <a:cs typeface="Arial"/>
              </a:rPr>
              <a:t>'</a:t>
            </a:r>
            <a:r>
              <a:rPr sz="3150" i="1" spc="0" baseline="8282" dirty="0">
                <a:solidFill>
                  <a:srgbClr val="A78C62"/>
                </a:solidFill>
                <a:latin typeface="Times New Roman"/>
                <a:cs typeface="Times New Roman"/>
              </a:rPr>
              <a:t>,,..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89784" y="6579585"/>
            <a:ext cx="13754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0" dirty="0">
                <a:solidFill>
                  <a:srgbClr val="A78C62"/>
                </a:solidFill>
                <a:latin typeface="Times New Roman"/>
                <a:cs typeface="Times New Roman"/>
              </a:rPr>
              <a:t>,-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60889" y="6611781"/>
            <a:ext cx="40878" cy="76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45"/>
              </a:spcBef>
            </a:pPr>
            <a:r>
              <a:rPr sz="400" spc="0" dirty="0">
                <a:solidFill>
                  <a:srgbClr val="A78C62"/>
                </a:solidFill>
                <a:latin typeface="Arial"/>
                <a:cs typeface="Arial"/>
              </a:rPr>
              <a:t>I</a:t>
            </a:r>
            <a:endParaRPr sz="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03884" y="6633477"/>
            <a:ext cx="13627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solidFill>
                  <a:srgbClr val="A78C62"/>
                </a:solidFill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0167" y="6646469"/>
            <a:ext cx="208323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i="1" spc="0" dirty="0">
                <a:solidFill>
                  <a:srgbClr val="A78C62"/>
                </a:solidFill>
                <a:latin typeface="Times New Roman"/>
                <a:cs typeface="Times New Roman"/>
              </a:rPr>
              <a:t>/,./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41792" y="6676554"/>
            <a:ext cx="71597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  <a:spcBef>
                <a:spcPts val="46"/>
              </a:spcBef>
            </a:pPr>
            <a:r>
              <a:rPr sz="800" spc="0" dirty="0">
                <a:solidFill>
                  <a:srgbClr val="A78C62"/>
                </a:solidFill>
                <a:latin typeface="Arial"/>
                <a:cs typeface="Arial"/>
              </a:rPr>
              <a:t>;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17524" y="6681062"/>
            <a:ext cx="7546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i="1" spc="0" dirty="0">
                <a:solidFill>
                  <a:srgbClr val="A78C62"/>
                </a:solidFill>
                <a:latin typeface="Arial"/>
                <a:cs typeface="Arial"/>
              </a:rPr>
              <a:t>i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38721" y="6712444"/>
            <a:ext cx="147794" cy="152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>
                <a:solidFill>
                  <a:srgbClr val="A78C62"/>
                </a:solidFill>
                <a:latin typeface="Times New Roman"/>
                <a:cs typeface="Times New Roman"/>
              </a:rPr>
              <a:t>\':.•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313131" y="6728232"/>
            <a:ext cx="92661" cy="10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20"/>
              </a:spcBef>
            </a:pPr>
            <a:r>
              <a:rPr sz="600" i="1" spc="0" dirty="0">
                <a:solidFill>
                  <a:srgbClr val="A78C62"/>
                </a:solidFill>
                <a:latin typeface="Times New Roman"/>
                <a:cs typeface="Times New Roman"/>
              </a:rPr>
              <a:t>l,J</a:t>
            </a:r>
            <a:endParaRPr sz="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-1524001" y="2015734"/>
            <a:ext cx="12192001" cy="48423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101126"/>
            <a:ext cx="9143997" cy="1"/>
          </a:xfrm>
          <a:custGeom>
            <a:avLst/>
            <a:gdLst/>
            <a:ahLst/>
            <a:cxnLst/>
            <a:rect l="l" t="t" r="r" b="b"/>
            <a:pathLst>
              <a:path w="9143997" h="1">
                <a:moveTo>
                  <a:pt x="0" y="0"/>
                </a:moveTo>
                <a:lnTo>
                  <a:pt x="9143997" y="1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43490" y="1847088"/>
            <a:ext cx="6571340" cy="1"/>
          </a:xfrm>
          <a:custGeom>
            <a:avLst/>
            <a:gdLst/>
            <a:ahLst/>
            <a:cxnLst/>
            <a:rect l="l" t="t" r="r" b="b"/>
            <a:pathLst>
              <a:path w="6571340" h="1">
                <a:moveTo>
                  <a:pt x="0" y="0"/>
                </a:moveTo>
                <a:lnTo>
                  <a:pt x="6571340" y="1"/>
                </a:lnTo>
              </a:path>
            </a:pathLst>
          </a:custGeom>
          <a:ln w="31749">
            <a:solidFill>
              <a:srgbClr val="C533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561928" y="872651"/>
            <a:ext cx="1541450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0"/>
              </a:lnSpc>
              <a:spcBef>
                <a:spcPts val="149"/>
              </a:spcBef>
            </a:pPr>
            <a:r>
              <a:rPr sz="4200" b="1" spc="0" baseline="1026" dirty="0">
                <a:latin typeface="Gill Sans MT"/>
                <a:cs typeface="Gill Sans MT"/>
              </a:rPr>
              <a:t>Axiomas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23438" y="872651"/>
            <a:ext cx="197157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0"/>
              </a:lnSpc>
              <a:spcBef>
                <a:spcPts val="149"/>
              </a:spcBef>
            </a:pPr>
            <a:r>
              <a:rPr sz="4200" b="1" spc="0" baseline="1026" dirty="0">
                <a:latin typeface="Gill Sans MT"/>
                <a:cs typeface="Gill Sans MT"/>
              </a:rPr>
              <a:t>-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40639" y="872651"/>
            <a:ext cx="1604462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0"/>
              </a:lnSpc>
              <a:spcBef>
                <a:spcPts val="149"/>
              </a:spcBef>
            </a:pPr>
            <a:r>
              <a:rPr sz="4200" b="1" spc="0" baseline="1026" dirty="0">
                <a:latin typeface="Gill Sans MT"/>
                <a:cs typeface="Gill Sans MT"/>
              </a:rPr>
              <a:t>Ejemplos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99478" y="3250399"/>
            <a:ext cx="8261499" cy="431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0"/>
              </a:lnSpc>
              <a:spcBef>
                <a:spcPts val="170"/>
              </a:spcBef>
            </a:pPr>
            <a:r>
              <a:rPr sz="3200" spc="0" dirty="0">
                <a:latin typeface="Gill Sans MT"/>
                <a:cs typeface="Gill Sans MT"/>
                <a:hlinkClick r:id="rId4"/>
              </a:rPr>
              <a:t>https://ww</a:t>
            </a:r>
            <a:r>
              <a:rPr sz="3200" spc="-189" dirty="0">
                <a:latin typeface="Gill Sans MT"/>
                <a:cs typeface="Gill Sans MT"/>
                <a:hlinkClick r:id="rId4"/>
              </a:rPr>
              <a:t>w</a:t>
            </a:r>
            <a:r>
              <a:rPr sz="3200" spc="0" dirty="0">
                <a:latin typeface="Gill Sans MT"/>
                <a:cs typeface="Gill Sans MT"/>
                <a:hlinkClick r:id="rId4"/>
              </a:rPr>
              <a:t>.</a:t>
            </a:r>
            <a:r>
              <a:rPr sz="3200" spc="-64" dirty="0">
                <a:latin typeface="Gill Sans MT"/>
                <a:cs typeface="Gill Sans MT"/>
                <a:hlinkClick r:id="rId4"/>
              </a:rPr>
              <a:t>y</a:t>
            </a:r>
            <a:r>
              <a:rPr sz="3200" spc="0" dirty="0">
                <a:latin typeface="Gill Sans MT"/>
                <a:cs typeface="Gill Sans MT"/>
                <a:hlinkClick r:id="rId4"/>
              </a:rPr>
              <a:t>outub</a:t>
            </a:r>
            <a:r>
              <a:rPr sz="3200" spc="64" dirty="0">
                <a:latin typeface="Gill Sans MT"/>
                <a:cs typeface="Gill Sans MT"/>
                <a:hlinkClick r:id="rId4"/>
              </a:rPr>
              <a:t>e</a:t>
            </a:r>
            <a:r>
              <a:rPr sz="3200" spc="0" dirty="0">
                <a:latin typeface="Gill Sans MT"/>
                <a:cs typeface="Gill Sans MT"/>
                <a:hlinkClick r:id="rId4"/>
              </a:rPr>
              <a:t>.com/watch?v=dJSsKPZ_n0A</a:t>
            </a:r>
            <a:endParaRPr sz="3200" dirty="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1524001" y="2015734"/>
            <a:ext cx="12192001" cy="48423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101126"/>
            <a:ext cx="9143997" cy="1"/>
          </a:xfrm>
          <a:custGeom>
            <a:avLst/>
            <a:gdLst/>
            <a:ahLst/>
            <a:cxnLst/>
            <a:rect l="l" t="t" r="r" b="b"/>
            <a:pathLst>
              <a:path w="9143997" h="1">
                <a:moveTo>
                  <a:pt x="0" y="0"/>
                </a:moveTo>
                <a:lnTo>
                  <a:pt x="9143997" y="1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43490" y="1847088"/>
            <a:ext cx="6571340" cy="1"/>
          </a:xfrm>
          <a:custGeom>
            <a:avLst/>
            <a:gdLst/>
            <a:ahLst/>
            <a:cxnLst/>
            <a:rect l="l" t="t" r="r" b="b"/>
            <a:pathLst>
              <a:path w="6571340" h="1">
                <a:moveTo>
                  <a:pt x="0" y="0"/>
                </a:moveTo>
                <a:lnTo>
                  <a:pt x="6571340" y="1"/>
                </a:lnTo>
              </a:path>
            </a:pathLst>
          </a:custGeom>
          <a:ln w="31749">
            <a:solidFill>
              <a:srgbClr val="C533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11881" y="1916831"/>
            <a:ext cx="7448550" cy="3771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112639" y="389772"/>
            <a:ext cx="1127816" cy="380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0"/>
              </a:lnSpc>
              <a:spcBef>
                <a:spcPts val="149"/>
              </a:spcBef>
            </a:pPr>
            <a:r>
              <a:rPr sz="4200" b="1" spc="-459" baseline="1026" dirty="0">
                <a:latin typeface="Gill Sans MT"/>
                <a:cs typeface="Gill Sans MT"/>
              </a:rPr>
              <a:t>T</a:t>
            </a:r>
            <a:r>
              <a:rPr sz="4200" b="1" spc="0" baseline="1026" dirty="0">
                <a:latin typeface="Gill Sans MT"/>
                <a:cs typeface="Gill Sans MT"/>
              </a:rPr>
              <a:t>eoría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60516" y="389772"/>
            <a:ext cx="3357943" cy="761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0"/>
              </a:lnSpc>
              <a:spcBef>
                <a:spcPts val="149"/>
              </a:spcBef>
            </a:pPr>
            <a:r>
              <a:rPr sz="4200" b="1" spc="0" baseline="1026" dirty="0">
                <a:latin typeface="Gill Sans MT"/>
                <a:cs typeface="Gill Sans MT"/>
              </a:rPr>
              <a:t>de la Co</a:t>
            </a:r>
            <a:r>
              <a:rPr sz="4200" b="1" spc="-25" baseline="1026" dirty="0">
                <a:latin typeface="Gill Sans MT"/>
                <a:cs typeface="Gill Sans MT"/>
              </a:rPr>
              <a:t>m</a:t>
            </a:r>
            <a:r>
              <a:rPr sz="4200" b="1" spc="0" baseline="1026" dirty="0">
                <a:latin typeface="Gill Sans MT"/>
                <a:cs typeface="Gill Sans MT"/>
              </a:rPr>
              <a:t>unicación</a:t>
            </a:r>
            <a:endParaRPr sz="2800">
              <a:latin typeface="Gill Sans MT"/>
              <a:cs typeface="Gill Sans MT"/>
            </a:endParaRPr>
          </a:p>
          <a:p>
            <a:pPr marL="363881" marR="53340">
              <a:lnSpc>
                <a:spcPts val="3000"/>
              </a:lnSpc>
              <a:spcBef>
                <a:spcPts val="0"/>
              </a:spcBef>
            </a:pPr>
            <a:r>
              <a:rPr sz="4200" b="1" spc="0" baseline="1026" dirty="0">
                <a:latin typeface="Gill Sans MT"/>
                <a:cs typeface="Gill Sans MT"/>
              </a:rPr>
              <a:t>Humana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698411" y="5754842"/>
            <a:ext cx="6044225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75"/>
              </a:lnSpc>
              <a:spcBef>
                <a:spcPts val="128"/>
              </a:spcBef>
            </a:pPr>
            <a:endParaRPr lang="es-ES" sz="3600" spc="0" baseline="1197" dirty="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524001" y="2015734"/>
            <a:ext cx="12192001" cy="48423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6101126"/>
            <a:ext cx="9143997" cy="1"/>
          </a:xfrm>
          <a:custGeom>
            <a:avLst/>
            <a:gdLst/>
            <a:ahLst/>
            <a:cxnLst/>
            <a:rect l="l" t="t" r="r" b="b"/>
            <a:pathLst>
              <a:path w="9143997" h="1">
                <a:moveTo>
                  <a:pt x="0" y="0"/>
                </a:moveTo>
                <a:lnTo>
                  <a:pt x="9143997" y="1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43490" y="1847088"/>
            <a:ext cx="6571340" cy="1"/>
          </a:xfrm>
          <a:custGeom>
            <a:avLst/>
            <a:gdLst/>
            <a:ahLst/>
            <a:cxnLst/>
            <a:rect l="l" t="t" r="r" b="b"/>
            <a:pathLst>
              <a:path w="6571340" h="1">
                <a:moveTo>
                  <a:pt x="0" y="0"/>
                </a:moveTo>
                <a:lnTo>
                  <a:pt x="6571340" y="1"/>
                </a:lnTo>
              </a:path>
            </a:pathLst>
          </a:custGeom>
          <a:ln w="31749">
            <a:solidFill>
              <a:srgbClr val="C533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28468" y="2060841"/>
            <a:ext cx="4572052" cy="3429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094905" y="561546"/>
            <a:ext cx="3549516" cy="380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0"/>
              </a:lnSpc>
              <a:spcBef>
                <a:spcPts val="149"/>
              </a:spcBef>
            </a:pPr>
            <a:r>
              <a:rPr sz="4200" b="1" baseline="1026" dirty="0">
                <a:latin typeface="Gill Sans MT"/>
                <a:cs typeface="Gill Sans MT"/>
              </a:rPr>
              <a:t>Bi</a:t>
            </a:r>
            <a:r>
              <a:rPr sz="4200" b="1" spc="-39" baseline="1026" dirty="0">
                <a:latin typeface="Gill Sans MT"/>
                <a:cs typeface="Gill Sans MT"/>
              </a:rPr>
              <a:t>o</a:t>
            </a:r>
            <a:r>
              <a:rPr sz="4200" b="1" spc="0" baseline="1026" dirty="0">
                <a:latin typeface="Gill Sans MT"/>
                <a:cs typeface="Gill Sans MT"/>
              </a:rPr>
              <a:t>grafía</a:t>
            </a:r>
            <a:r>
              <a:rPr sz="4200" b="1" spc="-350" baseline="1026" dirty="0">
                <a:latin typeface="Gill Sans MT"/>
                <a:cs typeface="Gill Sans MT"/>
              </a:rPr>
              <a:t> </a:t>
            </a:r>
            <a:r>
              <a:rPr sz="4200" b="1" spc="-169" baseline="1026" dirty="0">
                <a:latin typeface="Gill Sans MT"/>
                <a:cs typeface="Gill Sans MT"/>
              </a:rPr>
              <a:t>W</a:t>
            </a:r>
            <a:r>
              <a:rPr sz="4200" b="1" spc="0" baseline="1026" dirty="0">
                <a:latin typeface="Gill Sans MT"/>
                <a:cs typeface="Gill Sans MT"/>
              </a:rPr>
              <a:t>atzl</a:t>
            </a:r>
            <a:r>
              <a:rPr sz="4200" b="1" spc="-100" baseline="1026" dirty="0">
                <a:latin typeface="Gill Sans MT"/>
                <a:cs typeface="Gill Sans MT"/>
              </a:rPr>
              <a:t>a</a:t>
            </a:r>
            <a:r>
              <a:rPr sz="4200" b="1" spc="0" baseline="1026" dirty="0">
                <a:latin typeface="Gill Sans MT"/>
                <a:cs typeface="Gill Sans MT"/>
              </a:rPr>
              <a:t>wick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30259" y="2207575"/>
            <a:ext cx="4654542" cy="289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80"/>
              </a:lnSpc>
              <a:spcBef>
                <a:spcPts val="109"/>
              </a:spcBef>
            </a:pPr>
            <a:r>
              <a:rPr sz="2000" dirty="0">
                <a:solidFill>
                  <a:srgbClr val="B61E41"/>
                </a:solidFill>
                <a:latin typeface="Arial"/>
                <a:cs typeface="Arial"/>
              </a:rPr>
              <a:t>•</a:t>
            </a:r>
            <a:r>
              <a:rPr sz="2000" dirty="0">
                <a:solidFill>
                  <a:srgbClr val="C53353"/>
                </a:solidFill>
                <a:latin typeface="Arial"/>
                <a:cs typeface="Arial"/>
              </a:rPr>
              <a:t>  </a:t>
            </a:r>
            <a:r>
              <a:rPr sz="2000" spc="-264" dirty="0">
                <a:solidFill>
                  <a:srgbClr val="C53353"/>
                </a:solidFill>
                <a:latin typeface="Arial"/>
                <a:cs typeface="Arial"/>
              </a:rPr>
              <a:t> </a:t>
            </a:r>
            <a:r>
              <a:rPr sz="2000" spc="44" dirty="0">
                <a:latin typeface="Gill Sans MT"/>
                <a:cs typeface="Gill Sans MT"/>
              </a:rPr>
              <a:t>Pau</a:t>
            </a:r>
            <a:r>
              <a:rPr sz="2000" spc="0" dirty="0">
                <a:latin typeface="Gill Sans MT"/>
                <a:cs typeface="Gill Sans MT"/>
              </a:rPr>
              <a:t>l </a:t>
            </a:r>
            <a:r>
              <a:rPr sz="2000" spc="239" dirty="0">
                <a:latin typeface="Gill Sans MT"/>
                <a:cs typeface="Gill Sans MT"/>
              </a:rPr>
              <a:t> </a:t>
            </a:r>
            <a:r>
              <a:rPr sz="2000" spc="-75" dirty="0">
                <a:latin typeface="Gill Sans MT"/>
                <a:cs typeface="Gill Sans MT"/>
              </a:rPr>
              <a:t>W</a:t>
            </a:r>
            <a:r>
              <a:rPr sz="2000" spc="44" dirty="0">
                <a:latin typeface="Gill Sans MT"/>
                <a:cs typeface="Gill Sans MT"/>
              </a:rPr>
              <a:t>atzl</a:t>
            </a:r>
            <a:r>
              <a:rPr sz="2000" spc="-25" dirty="0">
                <a:latin typeface="Gill Sans MT"/>
                <a:cs typeface="Gill Sans MT"/>
              </a:rPr>
              <a:t>a</a:t>
            </a:r>
            <a:r>
              <a:rPr sz="2000" spc="44" dirty="0">
                <a:latin typeface="Gill Sans MT"/>
                <a:cs typeface="Gill Sans MT"/>
              </a:rPr>
              <a:t>wic</a:t>
            </a:r>
            <a:r>
              <a:rPr sz="2000" spc="0" dirty="0">
                <a:latin typeface="Gill Sans MT"/>
                <a:cs typeface="Gill Sans MT"/>
              </a:rPr>
              <a:t>k </a:t>
            </a:r>
            <a:r>
              <a:rPr sz="2000" spc="488" dirty="0">
                <a:latin typeface="Gill Sans MT"/>
                <a:cs typeface="Gill Sans MT"/>
              </a:rPr>
              <a:t> </a:t>
            </a:r>
            <a:r>
              <a:rPr sz="2000" spc="44" dirty="0">
                <a:latin typeface="Gill Sans MT"/>
                <a:cs typeface="Gill Sans MT"/>
              </a:rPr>
              <a:t>fu</a:t>
            </a:r>
            <a:r>
              <a:rPr sz="2000" spc="0" dirty="0">
                <a:latin typeface="Gill Sans MT"/>
                <a:cs typeface="Gill Sans MT"/>
              </a:rPr>
              <a:t>e </a:t>
            </a:r>
            <a:r>
              <a:rPr sz="2000" spc="488" dirty="0">
                <a:latin typeface="Gill Sans MT"/>
                <a:cs typeface="Gill Sans MT"/>
              </a:rPr>
              <a:t> </a:t>
            </a:r>
            <a:r>
              <a:rPr sz="2000" spc="44" dirty="0">
                <a:latin typeface="Gill Sans MT"/>
                <a:cs typeface="Gill Sans MT"/>
              </a:rPr>
              <a:t>u</a:t>
            </a:r>
            <a:r>
              <a:rPr sz="2000" spc="0" dirty="0">
                <a:latin typeface="Gill Sans MT"/>
                <a:cs typeface="Gill Sans MT"/>
              </a:rPr>
              <a:t>n </a:t>
            </a:r>
            <a:r>
              <a:rPr sz="2000" spc="488" dirty="0">
                <a:latin typeface="Gill Sans MT"/>
                <a:cs typeface="Gill Sans MT"/>
              </a:rPr>
              <a:t> </a:t>
            </a:r>
            <a:r>
              <a:rPr sz="2000" spc="44" dirty="0">
                <a:latin typeface="Gill Sans MT"/>
                <a:cs typeface="Gill Sans MT"/>
              </a:rPr>
              <a:t>psicólo</a:t>
            </a:r>
            <a:r>
              <a:rPr sz="2000" spc="25" dirty="0">
                <a:latin typeface="Gill Sans MT"/>
                <a:cs typeface="Gill Sans MT"/>
              </a:rPr>
              <a:t>g</a:t>
            </a:r>
            <a:r>
              <a:rPr sz="2000" spc="0" dirty="0">
                <a:latin typeface="Gill Sans MT"/>
                <a:cs typeface="Gill Sans MT"/>
              </a:rPr>
              <a:t>o </a:t>
            </a:r>
            <a:r>
              <a:rPr sz="2000" spc="488" dirty="0">
                <a:latin typeface="Gill Sans MT"/>
                <a:cs typeface="Gill Sans MT"/>
              </a:rPr>
              <a:t> </a:t>
            </a:r>
            <a:r>
              <a:rPr sz="2000" spc="0" dirty="0">
                <a:latin typeface="Gill Sans MT"/>
                <a:cs typeface="Gill Sans MT"/>
              </a:rPr>
              <a:t>y</a:t>
            </a:r>
            <a:endParaRPr sz="2000" dirty="0">
              <a:latin typeface="Gill Sans MT"/>
              <a:cs typeface="Gill Sans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8859" y="2565474"/>
            <a:ext cx="1095172" cy="279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65"/>
              </a:lnSpc>
              <a:spcBef>
                <a:spcPts val="108"/>
              </a:spcBef>
            </a:pPr>
            <a:r>
              <a:rPr sz="3000" baseline="1437" dirty="0">
                <a:latin typeface="Gill Sans MT"/>
                <a:cs typeface="Gill Sans MT"/>
              </a:rPr>
              <a:t>f</a:t>
            </a:r>
            <a:r>
              <a:rPr sz="3000" spc="-414" baseline="1437" dirty="0">
                <a:latin typeface="Gill Sans MT"/>
                <a:cs typeface="Gill Sans MT"/>
              </a:rPr>
              <a:t> </a:t>
            </a:r>
            <a:r>
              <a:rPr sz="3000" spc="0" baseline="1437" dirty="0">
                <a:latin typeface="Gill Sans MT"/>
                <a:cs typeface="Gill Sans MT"/>
              </a:rPr>
              <a:t>i</a:t>
            </a:r>
            <a:r>
              <a:rPr sz="3000" spc="-414" baseline="1437" dirty="0">
                <a:latin typeface="Gill Sans MT"/>
                <a:cs typeface="Gill Sans MT"/>
              </a:rPr>
              <a:t> </a:t>
            </a:r>
            <a:r>
              <a:rPr sz="3000" spc="0" baseline="1437" dirty="0">
                <a:latin typeface="Gill Sans MT"/>
                <a:cs typeface="Gill Sans MT"/>
              </a:rPr>
              <a:t>l</a:t>
            </a:r>
            <a:r>
              <a:rPr sz="3000" spc="-414" baseline="1437" dirty="0">
                <a:latin typeface="Gill Sans MT"/>
                <a:cs typeface="Gill Sans MT"/>
              </a:rPr>
              <a:t> </a:t>
            </a:r>
            <a:r>
              <a:rPr sz="3000" spc="0" baseline="1437" dirty="0">
                <a:latin typeface="Gill Sans MT"/>
                <a:cs typeface="Gill Sans MT"/>
              </a:rPr>
              <a:t>ó</a:t>
            </a:r>
            <a:r>
              <a:rPr sz="3000" spc="-414" baseline="1437" dirty="0">
                <a:latin typeface="Gill Sans MT"/>
                <a:cs typeface="Gill Sans MT"/>
              </a:rPr>
              <a:t> </a:t>
            </a:r>
            <a:r>
              <a:rPr sz="3000" spc="0" baseline="1437" dirty="0">
                <a:latin typeface="Gill Sans MT"/>
                <a:cs typeface="Gill Sans MT"/>
              </a:rPr>
              <a:t>s</a:t>
            </a:r>
            <a:r>
              <a:rPr sz="3000" spc="-414" baseline="1437" dirty="0">
                <a:latin typeface="Gill Sans MT"/>
                <a:cs typeface="Gill Sans MT"/>
              </a:rPr>
              <a:t> </a:t>
            </a:r>
            <a:r>
              <a:rPr sz="3000" spc="0" baseline="1437" dirty="0">
                <a:latin typeface="Gill Sans MT"/>
                <a:cs typeface="Gill Sans MT"/>
              </a:rPr>
              <a:t>o</a:t>
            </a:r>
            <a:r>
              <a:rPr sz="3000" spc="-414" baseline="1437" dirty="0">
                <a:latin typeface="Gill Sans MT"/>
                <a:cs typeface="Gill Sans MT"/>
              </a:rPr>
              <a:t> </a:t>
            </a:r>
            <a:r>
              <a:rPr sz="3000" spc="119" baseline="1437" dirty="0">
                <a:latin typeface="Gill Sans MT"/>
                <a:cs typeface="Gill Sans MT"/>
              </a:rPr>
              <a:t>f</a:t>
            </a:r>
            <a:r>
              <a:rPr lang="es-ES" sz="3000" spc="119" baseline="1437" dirty="0">
                <a:latin typeface="Gill Sans MT"/>
                <a:cs typeface="Gill Sans MT"/>
              </a:rPr>
              <a:t>o</a:t>
            </a:r>
            <a:endParaRPr sz="2000" dirty="0">
              <a:latin typeface="Gill Sans MT"/>
              <a:cs typeface="Gill Sans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54031" y="2586108"/>
            <a:ext cx="2265978" cy="289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65"/>
              </a:lnSpc>
              <a:spcBef>
                <a:spcPts val="108"/>
              </a:spcBef>
            </a:pPr>
            <a:r>
              <a:rPr sz="3000" baseline="1437" dirty="0">
                <a:latin typeface="Gill Sans MT"/>
                <a:cs typeface="Gill Sans MT"/>
              </a:rPr>
              <a:t>e</a:t>
            </a:r>
            <a:r>
              <a:rPr sz="3000" spc="-414" baseline="1437" dirty="0">
                <a:latin typeface="Gill Sans MT"/>
                <a:cs typeface="Gill Sans MT"/>
              </a:rPr>
              <a:t> </a:t>
            </a:r>
            <a:r>
              <a:rPr sz="3000" spc="0" baseline="1437" dirty="0">
                <a:latin typeface="Gill Sans MT"/>
                <a:cs typeface="Gill Sans MT"/>
              </a:rPr>
              <a:t>s</a:t>
            </a:r>
            <a:r>
              <a:rPr sz="3000" spc="-414" baseline="1437" dirty="0">
                <a:latin typeface="Gill Sans MT"/>
                <a:cs typeface="Gill Sans MT"/>
              </a:rPr>
              <a:t> </a:t>
            </a:r>
            <a:r>
              <a:rPr sz="3000" spc="0" baseline="1437" dirty="0">
                <a:latin typeface="Gill Sans MT"/>
                <a:cs typeface="Gill Sans MT"/>
              </a:rPr>
              <a:t>t</a:t>
            </a:r>
            <a:r>
              <a:rPr sz="3000" spc="-414" baseline="1437" dirty="0">
                <a:latin typeface="Gill Sans MT"/>
                <a:cs typeface="Gill Sans MT"/>
              </a:rPr>
              <a:t> </a:t>
            </a:r>
            <a:r>
              <a:rPr sz="3000" spc="0" baseline="1437" dirty="0">
                <a:latin typeface="Gill Sans MT"/>
                <a:cs typeface="Gill Sans MT"/>
              </a:rPr>
              <a:t>a</a:t>
            </a:r>
            <a:r>
              <a:rPr sz="3000" spc="-414" baseline="1437" dirty="0">
                <a:latin typeface="Gill Sans MT"/>
                <a:cs typeface="Gill Sans MT"/>
              </a:rPr>
              <a:t> </a:t>
            </a:r>
            <a:r>
              <a:rPr sz="3000" spc="0" baseline="1437" dirty="0">
                <a:latin typeface="Gill Sans MT"/>
                <a:cs typeface="Gill Sans MT"/>
              </a:rPr>
              <a:t>d</a:t>
            </a:r>
            <a:r>
              <a:rPr sz="3000" spc="-414" baseline="1437" dirty="0">
                <a:latin typeface="Gill Sans MT"/>
                <a:cs typeface="Gill Sans MT"/>
              </a:rPr>
              <a:t> </a:t>
            </a:r>
            <a:r>
              <a:rPr sz="3000" spc="0" baseline="1437" dirty="0">
                <a:latin typeface="Gill Sans MT"/>
                <a:cs typeface="Gill Sans MT"/>
              </a:rPr>
              <a:t>o</a:t>
            </a:r>
            <a:r>
              <a:rPr sz="3000" spc="-414" baseline="1437" dirty="0">
                <a:latin typeface="Gill Sans MT"/>
                <a:cs typeface="Gill Sans MT"/>
              </a:rPr>
              <a:t> </a:t>
            </a:r>
            <a:r>
              <a:rPr sz="3000" spc="0" baseline="1437" dirty="0">
                <a:latin typeface="Gill Sans MT"/>
                <a:cs typeface="Gill Sans MT"/>
              </a:rPr>
              <a:t>u</a:t>
            </a:r>
            <a:r>
              <a:rPr sz="3000" spc="-414" baseline="1437" dirty="0">
                <a:latin typeface="Gill Sans MT"/>
                <a:cs typeface="Gill Sans MT"/>
              </a:rPr>
              <a:t> </a:t>
            </a:r>
            <a:r>
              <a:rPr sz="3000" spc="0" baseline="1437" dirty="0">
                <a:latin typeface="Gill Sans MT"/>
                <a:cs typeface="Gill Sans MT"/>
              </a:rPr>
              <a:t>n</a:t>
            </a:r>
            <a:r>
              <a:rPr sz="3000" spc="-414" baseline="1437" dirty="0">
                <a:latin typeface="Gill Sans MT"/>
                <a:cs typeface="Gill Sans MT"/>
              </a:rPr>
              <a:t> </a:t>
            </a:r>
            <a:r>
              <a:rPr sz="3000" spc="0" baseline="1437" dirty="0">
                <a:latin typeface="Gill Sans MT"/>
                <a:cs typeface="Gill Sans MT"/>
              </a:rPr>
              <a:t>i</a:t>
            </a:r>
            <a:r>
              <a:rPr sz="3000" spc="-414" baseline="1437" dirty="0">
                <a:latin typeface="Gill Sans MT"/>
                <a:cs typeface="Gill Sans MT"/>
              </a:rPr>
              <a:t> </a:t>
            </a:r>
            <a:r>
              <a:rPr sz="3000" spc="0" baseline="1437" dirty="0">
                <a:latin typeface="Gill Sans MT"/>
                <a:cs typeface="Gill Sans MT"/>
              </a:rPr>
              <a:t>d</a:t>
            </a:r>
            <a:r>
              <a:rPr sz="3000" spc="-414" baseline="1437" dirty="0">
                <a:latin typeface="Gill Sans MT"/>
                <a:cs typeface="Gill Sans MT"/>
              </a:rPr>
              <a:t> </a:t>
            </a:r>
            <a:r>
              <a:rPr sz="3000" spc="0" baseline="1437" dirty="0">
                <a:latin typeface="Gill Sans MT"/>
                <a:cs typeface="Gill Sans MT"/>
              </a:rPr>
              <a:t>e</a:t>
            </a:r>
            <a:r>
              <a:rPr sz="3000" spc="-414" baseline="1437" dirty="0">
                <a:latin typeface="Gill Sans MT"/>
                <a:cs typeface="Gill Sans MT"/>
              </a:rPr>
              <a:t> </a:t>
            </a:r>
            <a:r>
              <a:rPr sz="3000" spc="0" baseline="1437" dirty="0">
                <a:latin typeface="Gill Sans MT"/>
                <a:cs typeface="Gill Sans MT"/>
              </a:rPr>
              <a:t>n</a:t>
            </a:r>
            <a:r>
              <a:rPr sz="3000" spc="-414" baseline="1437" dirty="0">
                <a:latin typeface="Gill Sans MT"/>
                <a:cs typeface="Gill Sans MT"/>
              </a:rPr>
              <a:t> </a:t>
            </a:r>
            <a:r>
              <a:rPr sz="3000" spc="0" baseline="1437" dirty="0">
                <a:latin typeface="Gill Sans MT"/>
                <a:cs typeface="Gill Sans MT"/>
              </a:rPr>
              <a:t>s</a:t>
            </a:r>
            <a:r>
              <a:rPr sz="3000" spc="-414" baseline="1437" dirty="0">
                <a:latin typeface="Gill Sans MT"/>
                <a:cs typeface="Gill Sans MT"/>
              </a:rPr>
              <a:t> </a:t>
            </a:r>
            <a:r>
              <a:rPr sz="3000" spc="0" baseline="1437" dirty="0">
                <a:latin typeface="Gill Sans MT"/>
                <a:cs typeface="Gill Sans MT"/>
              </a:rPr>
              <a:t>e</a:t>
            </a:r>
            <a:endParaRPr sz="2000" dirty="0">
              <a:latin typeface="Gill Sans MT"/>
              <a:cs typeface="Gill Sans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91949" y="2565474"/>
            <a:ext cx="484582" cy="3102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65"/>
              </a:lnSpc>
              <a:spcBef>
                <a:spcPts val="108"/>
              </a:spcBef>
            </a:pPr>
            <a:r>
              <a:rPr lang="es-ES" sz="3000" baseline="1437" dirty="0">
                <a:latin typeface="Gill Sans MT"/>
                <a:cs typeface="Gill Sans MT"/>
              </a:rPr>
              <a:t>  </a:t>
            </a:r>
            <a:r>
              <a:rPr sz="3000" baseline="1437" dirty="0">
                <a:latin typeface="Gill Sans MT"/>
                <a:cs typeface="Gill Sans MT"/>
              </a:rPr>
              <a:t>d</a:t>
            </a:r>
            <a:r>
              <a:rPr sz="3000" spc="-414" baseline="1437" dirty="0">
                <a:latin typeface="Gill Sans MT"/>
                <a:cs typeface="Gill Sans MT"/>
              </a:rPr>
              <a:t> </a:t>
            </a:r>
            <a:r>
              <a:rPr sz="3000" spc="0" baseline="1437" dirty="0">
                <a:latin typeface="Gill Sans MT"/>
                <a:cs typeface="Gill Sans MT"/>
              </a:rPr>
              <a:t>e</a:t>
            </a:r>
            <a:endParaRPr sz="2000" dirty="0">
              <a:latin typeface="Gill Sans MT"/>
              <a:cs typeface="Gill Sans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76531" y="2565474"/>
            <a:ext cx="918374" cy="3102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65"/>
              </a:lnSpc>
              <a:spcBef>
                <a:spcPts val="108"/>
              </a:spcBef>
            </a:pPr>
            <a:r>
              <a:rPr sz="3000" baseline="1437" dirty="0">
                <a:latin typeface="Gill Sans MT"/>
                <a:cs typeface="Gill Sans MT"/>
              </a:rPr>
              <a:t>o</a:t>
            </a:r>
            <a:r>
              <a:rPr sz="3000" spc="-414" baseline="1437" dirty="0">
                <a:latin typeface="Gill Sans MT"/>
                <a:cs typeface="Gill Sans MT"/>
              </a:rPr>
              <a:t> </a:t>
            </a:r>
            <a:r>
              <a:rPr sz="3000" spc="0" baseline="1437" dirty="0">
                <a:latin typeface="Gill Sans MT"/>
                <a:cs typeface="Gill Sans MT"/>
              </a:rPr>
              <a:t>r</a:t>
            </a:r>
            <a:r>
              <a:rPr sz="3000" spc="-414" baseline="1437" dirty="0">
                <a:latin typeface="Gill Sans MT"/>
                <a:cs typeface="Gill Sans MT"/>
              </a:rPr>
              <a:t> </a:t>
            </a:r>
            <a:r>
              <a:rPr sz="3000" spc="0" baseline="1437" dirty="0">
                <a:latin typeface="Gill Sans MT"/>
                <a:cs typeface="Gill Sans MT"/>
              </a:rPr>
              <a:t>i</a:t>
            </a:r>
            <a:r>
              <a:rPr sz="3000" spc="-414" baseline="1437" dirty="0">
                <a:latin typeface="Gill Sans MT"/>
                <a:cs typeface="Gill Sans MT"/>
              </a:rPr>
              <a:t> </a:t>
            </a:r>
            <a:r>
              <a:rPr sz="3000" spc="0" baseline="1437" dirty="0">
                <a:latin typeface="Gill Sans MT"/>
                <a:cs typeface="Gill Sans MT"/>
              </a:rPr>
              <a:t>g</a:t>
            </a:r>
            <a:r>
              <a:rPr sz="3000" spc="-414" baseline="1437" dirty="0">
                <a:latin typeface="Gill Sans MT"/>
                <a:cs typeface="Gill Sans MT"/>
              </a:rPr>
              <a:t> </a:t>
            </a:r>
            <a:r>
              <a:rPr sz="3000" spc="0" baseline="1437" dirty="0">
                <a:latin typeface="Gill Sans MT"/>
                <a:cs typeface="Gill Sans MT"/>
              </a:rPr>
              <a:t>e</a:t>
            </a:r>
            <a:r>
              <a:rPr sz="3000" spc="-414" baseline="1437" dirty="0">
                <a:latin typeface="Gill Sans MT"/>
                <a:cs typeface="Gill Sans MT"/>
              </a:rPr>
              <a:t> </a:t>
            </a:r>
            <a:r>
              <a:rPr sz="3000" spc="0" baseline="1437" dirty="0">
                <a:latin typeface="Gill Sans MT"/>
                <a:cs typeface="Gill Sans MT"/>
              </a:rPr>
              <a:t>n</a:t>
            </a:r>
            <a:endParaRPr sz="2000" dirty="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30259" y="2933774"/>
            <a:ext cx="4654536" cy="7826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1300" marR="1779">
              <a:lnSpc>
                <a:spcPts val="2165"/>
              </a:lnSpc>
              <a:spcBef>
                <a:spcPts val="108"/>
              </a:spcBef>
            </a:pPr>
            <a:r>
              <a:rPr sz="3000" spc="0" baseline="1437" dirty="0">
                <a:latin typeface="Gill Sans MT"/>
                <a:cs typeface="Gill Sans MT"/>
              </a:rPr>
              <a:t>austríac</a:t>
            </a:r>
            <a:r>
              <a:rPr sz="3000" spc="-59" baseline="1437" dirty="0">
                <a:latin typeface="Gill Sans MT"/>
                <a:cs typeface="Gill Sans MT"/>
              </a:rPr>
              <a:t>o</a:t>
            </a:r>
            <a:r>
              <a:rPr sz="3000" spc="0" baseline="1437" dirty="0">
                <a:latin typeface="Gill Sans MT"/>
                <a:cs typeface="Gill Sans MT"/>
              </a:rPr>
              <a:t>,</a:t>
            </a:r>
            <a:r>
              <a:rPr sz="3000" spc="-199" baseline="1437" dirty="0">
                <a:latin typeface="Gill Sans MT"/>
                <a:cs typeface="Gill Sans MT"/>
              </a:rPr>
              <a:t> </a:t>
            </a:r>
            <a:r>
              <a:rPr lang="es-ES" sz="3000" baseline="1437" dirty="0">
                <a:latin typeface="Gill Sans MT"/>
                <a:cs typeface="Gill Sans MT"/>
              </a:rPr>
              <a:t> nació </a:t>
            </a:r>
            <a:r>
              <a:rPr sz="3000" spc="0" baseline="1437" dirty="0" err="1">
                <a:latin typeface="Gill Sans MT"/>
                <a:cs typeface="Gill Sans MT"/>
              </a:rPr>
              <a:t>en</a:t>
            </a:r>
            <a:r>
              <a:rPr sz="3000" spc="0" baseline="1437" dirty="0">
                <a:latin typeface="Gill Sans MT"/>
                <a:cs typeface="Gill Sans MT"/>
              </a:rPr>
              <a:t> 1921 en</a:t>
            </a:r>
            <a:r>
              <a:rPr sz="3000" spc="-300" baseline="1437" dirty="0">
                <a:latin typeface="Gill Sans MT"/>
                <a:cs typeface="Gill Sans MT"/>
              </a:rPr>
              <a:t> </a:t>
            </a:r>
            <a:r>
              <a:rPr sz="3000" spc="0" baseline="1437" dirty="0">
                <a:latin typeface="Gill Sans MT"/>
                <a:cs typeface="Gill Sans MT"/>
              </a:rPr>
              <a:t>Villach,</a:t>
            </a:r>
            <a:r>
              <a:rPr sz="3000" spc="-400" baseline="1437" dirty="0">
                <a:latin typeface="Gill Sans MT"/>
                <a:cs typeface="Gill Sans MT"/>
              </a:rPr>
              <a:t> </a:t>
            </a:r>
            <a:r>
              <a:rPr sz="3000" spc="0" baseline="1437" dirty="0">
                <a:latin typeface="Gill Sans MT"/>
                <a:cs typeface="Gill Sans MT"/>
              </a:rPr>
              <a:t>Austria.</a:t>
            </a:r>
            <a:endParaRPr sz="2000" dirty="0">
              <a:latin typeface="Gill Sans MT"/>
              <a:cs typeface="Gill Sans MT"/>
            </a:endParaRPr>
          </a:p>
          <a:p>
            <a:pPr marL="12700">
              <a:lnSpc>
                <a:spcPct val="96638"/>
              </a:lnSpc>
              <a:spcBef>
                <a:spcPts val="1454"/>
              </a:spcBef>
            </a:pPr>
            <a:r>
              <a:rPr sz="2000" dirty="0">
                <a:solidFill>
                  <a:srgbClr val="B61E41"/>
                </a:solidFill>
                <a:latin typeface="Arial"/>
                <a:cs typeface="Arial"/>
              </a:rPr>
              <a:t>•</a:t>
            </a:r>
            <a:r>
              <a:rPr sz="2000" dirty="0">
                <a:solidFill>
                  <a:srgbClr val="C53353"/>
                </a:solidFill>
                <a:latin typeface="Arial"/>
                <a:cs typeface="Arial"/>
              </a:rPr>
              <a:t> </a:t>
            </a:r>
            <a:r>
              <a:rPr sz="2000" spc="264" dirty="0">
                <a:solidFill>
                  <a:srgbClr val="C53353"/>
                </a:solidFill>
                <a:latin typeface="Arial"/>
                <a:cs typeface="Arial"/>
              </a:rPr>
              <a:t> </a:t>
            </a:r>
            <a:r>
              <a:rPr sz="2000" spc="-250" dirty="0">
                <a:latin typeface="Gill Sans MT"/>
                <a:cs typeface="Gill Sans MT"/>
              </a:rPr>
              <a:t>T</a:t>
            </a:r>
            <a:r>
              <a:rPr sz="2000" spc="0" dirty="0">
                <a:latin typeface="Gill Sans MT"/>
                <a:cs typeface="Gill Sans MT"/>
              </a:rPr>
              <a:t>rabajó</a:t>
            </a:r>
            <a:r>
              <a:rPr sz="2000" spc="393" dirty="0">
                <a:latin typeface="Gill Sans MT"/>
                <a:cs typeface="Gill Sans MT"/>
              </a:rPr>
              <a:t> </a:t>
            </a:r>
            <a:r>
              <a:rPr sz="2000" spc="0" dirty="0">
                <a:latin typeface="Gill Sans MT"/>
                <a:cs typeface="Gill Sans MT"/>
              </a:rPr>
              <a:t>en</a:t>
            </a:r>
            <a:r>
              <a:rPr sz="2000" spc="393" dirty="0">
                <a:latin typeface="Gill Sans MT"/>
                <a:cs typeface="Gill Sans MT"/>
              </a:rPr>
              <a:t> </a:t>
            </a:r>
            <a:r>
              <a:rPr sz="2000" spc="0" dirty="0">
                <a:latin typeface="Gill Sans MT"/>
                <a:cs typeface="Gill Sans MT"/>
              </a:rPr>
              <a:t>la</a:t>
            </a:r>
            <a:r>
              <a:rPr sz="2000" spc="393" dirty="0">
                <a:latin typeface="Gill Sans MT"/>
                <a:cs typeface="Gill Sans MT"/>
              </a:rPr>
              <a:t> </a:t>
            </a:r>
            <a:r>
              <a:rPr sz="2000" spc="-300" dirty="0">
                <a:latin typeface="Gill Sans MT"/>
                <a:cs typeface="Gill Sans MT"/>
              </a:rPr>
              <a:t>T</a:t>
            </a:r>
            <a:r>
              <a:rPr sz="2000" spc="0" dirty="0">
                <a:latin typeface="Gill Sans MT"/>
                <a:cs typeface="Gill Sans MT"/>
              </a:rPr>
              <a:t>eoría</a:t>
            </a:r>
            <a:r>
              <a:rPr sz="2000" spc="393" dirty="0">
                <a:latin typeface="Gill Sans MT"/>
                <a:cs typeface="Gill Sans MT"/>
              </a:rPr>
              <a:t> </a:t>
            </a:r>
            <a:r>
              <a:rPr sz="2000" spc="0" dirty="0">
                <a:latin typeface="Gill Sans MT"/>
                <a:cs typeface="Gill Sans MT"/>
              </a:rPr>
              <a:t>de</a:t>
            </a:r>
            <a:r>
              <a:rPr sz="2000" spc="393" dirty="0">
                <a:latin typeface="Gill Sans MT"/>
                <a:cs typeface="Gill Sans MT"/>
              </a:rPr>
              <a:t> </a:t>
            </a:r>
            <a:r>
              <a:rPr sz="2000" spc="0" dirty="0">
                <a:latin typeface="Gill Sans MT"/>
                <a:cs typeface="Gill Sans MT"/>
              </a:rPr>
              <a:t>la</a:t>
            </a:r>
            <a:r>
              <a:rPr sz="2000" spc="393" dirty="0">
                <a:latin typeface="Gill Sans MT"/>
                <a:cs typeface="Gill Sans MT"/>
              </a:rPr>
              <a:t> </a:t>
            </a:r>
            <a:r>
              <a:rPr sz="2000" spc="0" dirty="0">
                <a:latin typeface="Gill Sans MT"/>
                <a:cs typeface="Gill Sans MT"/>
              </a:rPr>
              <a:t>co</a:t>
            </a:r>
            <a:r>
              <a:rPr sz="2000" spc="-19" dirty="0">
                <a:latin typeface="Gill Sans MT"/>
                <a:cs typeface="Gill Sans MT"/>
              </a:rPr>
              <a:t>m</a:t>
            </a:r>
            <a:r>
              <a:rPr sz="2000" spc="0" dirty="0">
                <a:latin typeface="Gill Sans MT"/>
                <a:cs typeface="Gill Sans MT"/>
              </a:rPr>
              <a:t>unicación</a:t>
            </a:r>
            <a:endParaRPr sz="2000" dirty="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8859" y="3797374"/>
            <a:ext cx="857137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65"/>
              </a:lnSpc>
              <a:spcBef>
                <a:spcPts val="108"/>
              </a:spcBef>
            </a:pPr>
            <a:r>
              <a:rPr sz="3000" spc="0" baseline="1437" dirty="0">
                <a:latin typeface="Gill Sans MT"/>
                <a:cs typeface="Gill Sans MT"/>
              </a:rPr>
              <a:t>humana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31248" y="3797374"/>
            <a:ext cx="17474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65"/>
              </a:lnSpc>
              <a:spcBef>
                <a:spcPts val="108"/>
              </a:spcBef>
            </a:pPr>
            <a:r>
              <a:rPr sz="3000" spc="0" baseline="1437" dirty="0">
                <a:latin typeface="Gill Sans MT"/>
                <a:cs typeface="Gill Sans MT"/>
              </a:rPr>
              <a:t>y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21239" y="3797374"/>
            <a:ext cx="370342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65"/>
              </a:lnSpc>
              <a:spcBef>
                <a:spcPts val="108"/>
              </a:spcBef>
            </a:pPr>
            <a:r>
              <a:rPr sz="3000" spc="0" baseline="1437" dirty="0">
                <a:latin typeface="Gill Sans MT"/>
                <a:cs typeface="Gill Sans MT"/>
              </a:rPr>
              <a:t>del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06811" y="3797374"/>
            <a:ext cx="1772552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65"/>
              </a:lnSpc>
              <a:spcBef>
                <a:spcPts val="108"/>
              </a:spcBef>
            </a:pPr>
            <a:r>
              <a:rPr sz="3000" spc="0" baseline="1437" dirty="0">
                <a:latin typeface="Gill Sans MT"/>
                <a:cs typeface="Gill Sans MT"/>
              </a:rPr>
              <a:t>Constructivismo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94615" y="3797374"/>
            <a:ext cx="788679" cy="1003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65"/>
              </a:lnSpc>
              <a:spcBef>
                <a:spcPts val="108"/>
              </a:spcBef>
            </a:pPr>
            <a:r>
              <a:rPr sz="3000" spc="0" baseline="1437" dirty="0">
                <a:latin typeface="Gill Sans MT"/>
                <a:cs typeface="Gill Sans MT"/>
              </a:rPr>
              <a:t>radical,</a:t>
            </a:r>
            <a:endParaRPr sz="2000">
              <a:latin typeface="Gill Sans MT"/>
              <a:cs typeface="Gill Sans MT"/>
            </a:endParaRPr>
          </a:p>
          <a:p>
            <a:pPr marL="55219" marR="6562" indent="-8458">
              <a:lnSpc>
                <a:spcPct val="116666"/>
              </a:lnSpc>
              <a:spcBef>
                <a:spcPts val="537"/>
              </a:spcBef>
              <a:tabLst>
                <a:tab pos="304800" algn="l"/>
              </a:tabLst>
            </a:pPr>
            <a:r>
              <a:rPr sz="2000" spc="0" dirty="0">
                <a:latin typeface="Gill Sans MT"/>
                <a:cs typeface="Gill Sans MT"/>
              </a:rPr>
              <a:t>e	hizo campo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8859" y="4165674"/>
            <a:ext cx="3617985" cy="63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65"/>
              </a:lnSpc>
              <a:spcBef>
                <a:spcPts val="108"/>
              </a:spcBef>
            </a:pPr>
            <a:r>
              <a:rPr sz="3000" spc="0" baseline="1437" dirty="0">
                <a:latin typeface="Gill Sans MT"/>
                <a:cs typeface="Gill Sans MT"/>
              </a:rPr>
              <a:t>siendo</a:t>
            </a:r>
            <a:r>
              <a:rPr sz="3000" spc="553" baseline="1437" dirty="0">
                <a:latin typeface="Gill Sans MT"/>
                <a:cs typeface="Gill Sans MT"/>
              </a:rPr>
              <a:t> </a:t>
            </a:r>
            <a:r>
              <a:rPr sz="3000" spc="0" baseline="1437" dirty="0">
                <a:latin typeface="Gill Sans MT"/>
                <a:cs typeface="Gill Sans MT"/>
              </a:rPr>
              <a:t>gran  de</a:t>
            </a:r>
            <a:r>
              <a:rPr sz="3000" spc="-19" baseline="1437" dirty="0">
                <a:latin typeface="Gill Sans MT"/>
                <a:cs typeface="Gill Sans MT"/>
              </a:rPr>
              <a:t>f</a:t>
            </a:r>
            <a:r>
              <a:rPr sz="3000" spc="0" baseline="1437" dirty="0">
                <a:latin typeface="Gill Sans MT"/>
                <a:cs typeface="Gill Sans MT"/>
              </a:rPr>
              <a:t>ensor</a:t>
            </a:r>
            <a:r>
              <a:rPr sz="3000" spc="553" baseline="1437" dirty="0">
                <a:latin typeface="Gill Sans MT"/>
                <a:cs typeface="Gill Sans MT"/>
              </a:rPr>
              <a:t> </a:t>
            </a:r>
            <a:r>
              <a:rPr sz="3000" spc="0" baseline="1437" dirty="0">
                <a:latin typeface="Gill Sans MT"/>
                <a:cs typeface="Gill Sans MT"/>
              </a:rPr>
              <a:t>de</a:t>
            </a:r>
            <a:r>
              <a:rPr sz="3000" spc="553" baseline="1437" dirty="0">
                <a:latin typeface="Gill Sans MT"/>
                <a:cs typeface="Gill Sans MT"/>
              </a:rPr>
              <a:t> </a:t>
            </a:r>
            <a:r>
              <a:rPr sz="3000" spc="0" baseline="1437" dirty="0">
                <a:latin typeface="Gill Sans MT"/>
                <a:cs typeface="Gill Sans MT"/>
              </a:rPr>
              <a:t>ambos,</a:t>
            </a:r>
            <a:endParaRPr sz="2000">
              <a:latin typeface="Gill Sans MT"/>
              <a:cs typeface="Gill Sans MT"/>
            </a:endParaRPr>
          </a:p>
          <a:p>
            <a:pPr marL="12700" marR="2894">
              <a:lnSpc>
                <a:spcPct val="96638"/>
              </a:lnSpc>
              <a:spcBef>
                <a:spcPts val="371"/>
              </a:spcBef>
            </a:pPr>
            <a:r>
              <a:rPr sz="2000" spc="0" dirty="0">
                <a:latin typeface="Gill Sans MT"/>
                <a:cs typeface="Gill Sans MT"/>
              </a:rPr>
              <a:t>una</a:t>
            </a:r>
            <a:r>
              <a:rPr sz="2000" spc="443" dirty="0">
                <a:latin typeface="Gill Sans MT"/>
                <a:cs typeface="Gill Sans MT"/>
              </a:rPr>
              <a:t> </a:t>
            </a:r>
            <a:r>
              <a:rPr sz="2000" spc="0" dirty="0">
                <a:latin typeface="Gill Sans MT"/>
                <a:cs typeface="Gill Sans MT"/>
              </a:rPr>
              <a:t>impo</a:t>
            </a:r>
            <a:r>
              <a:rPr sz="2000" spc="39" dirty="0">
                <a:latin typeface="Gill Sans MT"/>
                <a:cs typeface="Gill Sans MT"/>
              </a:rPr>
              <a:t>r</a:t>
            </a:r>
            <a:r>
              <a:rPr sz="2000" spc="0" dirty="0">
                <a:latin typeface="Gill Sans MT"/>
                <a:cs typeface="Gill Sans MT"/>
              </a:rPr>
              <a:t>tante</a:t>
            </a:r>
            <a:r>
              <a:rPr sz="2000" spc="443" dirty="0">
                <a:latin typeface="Gill Sans MT"/>
                <a:cs typeface="Gill Sans MT"/>
              </a:rPr>
              <a:t> </a:t>
            </a:r>
            <a:r>
              <a:rPr sz="2000" spc="-19" dirty="0">
                <a:latin typeface="Gill Sans MT"/>
                <a:cs typeface="Gill Sans MT"/>
              </a:rPr>
              <a:t>a</a:t>
            </a:r>
            <a:r>
              <a:rPr sz="2000" spc="0" dirty="0">
                <a:latin typeface="Gill Sans MT"/>
                <a:cs typeface="Gill Sans MT"/>
              </a:rPr>
              <a:t>po</a:t>
            </a:r>
            <a:r>
              <a:rPr sz="2000" spc="39" dirty="0">
                <a:latin typeface="Gill Sans MT"/>
                <a:cs typeface="Gill Sans MT"/>
              </a:rPr>
              <a:t>r</a:t>
            </a:r>
            <a:r>
              <a:rPr sz="2000" spc="0" dirty="0">
                <a:latin typeface="Gill Sans MT"/>
                <a:cs typeface="Gill Sans MT"/>
              </a:rPr>
              <a:t>tación</a:t>
            </a:r>
            <a:r>
              <a:rPr sz="2000" spc="443" dirty="0">
                <a:latin typeface="Gill Sans MT"/>
                <a:cs typeface="Gill Sans MT"/>
              </a:rPr>
              <a:t> </a:t>
            </a:r>
            <a:r>
              <a:rPr sz="2000" spc="0" dirty="0">
                <a:latin typeface="Gill Sans MT"/>
                <a:cs typeface="Gill Sans MT"/>
              </a:rPr>
              <a:t>en</a:t>
            </a:r>
            <a:r>
              <a:rPr sz="2000" spc="443" dirty="0">
                <a:latin typeface="Gill Sans MT"/>
                <a:cs typeface="Gill Sans MT"/>
              </a:rPr>
              <a:t> </a:t>
            </a:r>
            <a:r>
              <a:rPr sz="2000" spc="0" dirty="0">
                <a:latin typeface="Gill Sans MT"/>
                <a:cs typeface="Gill Sans MT"/>
              </a:rPr>
              <a:t>el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8859" y="4889574"/>
            <a:ext cx="314656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65"/>
              </a:lnSpc>
              <a:spcBef>
                <a:spcPts val="108"/>
              </a:spcBef>
            </a:pPr>
            <a:r>
              <a:rPr sz="3000" spc="0" baseline="1437" dirty="0">
                <a:latin typeface="Gill Sans MT"/>
                <a:cs typeface="Gill Sans MT"/>
              </a:rPr>
              <a:t>de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04833" y="4889574"/>
            <a:ext cx="227573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65"/>
              </a:lnSpc>
              <a:spcBef>
                <a:spcPts val="108"/>
              </a:spcBef>
            </a:pPr>
            <a:r>
              <a:rPr sz="3000" spc="0" baseline="1437" dirty="0">
                <a:latin typeface="Gill Sans MT"/>
                <a:cs typeface="Gill Sans MT"/>
              </a:rPr>
              <a:t>la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63735" y="4889574"/>
            <a:ext cx="798082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65"/>
              </a:lnSpc>
              <a:spcBef>
                <a:spcPts val="108"/>
              </a:spcBef>
            </a:pPr>
            <a:r>
              <a:rPr sz="3000" spc="-300" baseline="1437" dirty="0">
                <a:latin typeface="Gill Sans MT"/>
                <a:cs typeface="Gill Sans MT"/>
              </a:rPr>
              <a:t>T</a:t>
            </a:r>
            <a:r>
              <a:rPr sz="3000" spc="0" baseline="1437" dirty="0">
                <a:latin typeface="Gill Sans MT"/>
                <a:cs typeface="Gill Sans MT"/>
              </a:rPr>
              <a:t>er</a:t>
            </a:r>
            <a:r>
              <a:rPr sz="3000" spc="-19" baseline="1437" dirty="0">
                <a:latin typeface="Gill Sans MT"/>
                <a:cs typeface="Gill Sans MT"/>
              </a:rPr>
              <a:t>a</a:t>
            </a:r>
            <a:r>
              <a:rPr sz="3000" spc="0" baseline="1437" dirty="0">
                <a:latin typeface="Gill Sans MT"/>
                <a:cs typeface="Gill Sans MT"/>
              </a:rPr>
              <a:t>pia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93146" y="4889574"/>
            <a:ext cx="807261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65"/>
              </a:lnSpc>
              <a:spcBef>
                <a:spcPts val="108"/>
              </a:spcBef>
            </a:pPr>
            <a:r>
              <a:rPr sz="3000" spc="0" baseline="1437" dirty="0">
                <a:latin typeface="Gill Sans MT"/>
                <a:cs typeface="Gill Sans MT"/>
              </a:rPr>
              <a:t>familiar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31727" y="4889574"/>
            <a:ext cx="99205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65"/>
              </a:lnSpc>
              <a:spcBef>
                <a:spcPts val="108"/>
              </a:spcBef>
            </a:pPr>
            <a:r>
              <a:rPr sz="3000" spc="0" baseline="1437" dirty="0">
                <a:latin typeface="Gill Sans MT"/>
                <a:cs typeface="Gill Sans MT"/>
              </a:rPr>
              <a:t>sistémica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55118" y="4889574"/>
            <a:ext cx="210093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65"/>
              </a:lnSpc>
              <a:spcBef>
                <a:spcPts val="108"/>
              </a:spcBef>
            </a:pPr>
            <a:r>
              <a:rPr sz="3000" spc="-159" baseline="1437" dirty="0">
                <a:latin typeface="Gill Sans MT"/>
                <a:cs typeface="Gill Sans MT"/>
              </a:rPr>
              <a:t>y</a:t>
            </a:r>
            <a:r>
              <a:rPr sz="3000" spc="0" baseline="1437" dirty="0">
                <a:latin typeface="Gill Sans MT"/>
                <a:cs typeface="Gill Sans MT"/>
              </a:rPr>
              <a:t>,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71094" y="4889574"/>
            <a:ext cx="312166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65"/>
              </a:lnSpc>
              <a:spcBef>
                <a:spcPts val="108"/>
              </a:spcBef>
            </a:pPr>
            <a:r>
              <a:rPr sz="3000" spc="0" baseline="1437" dirty="0">
                <a:latin typeface="Gill Sans MT"/>
                <a:cs typeface="Gill Sans MT"/>
              </a:rPr>
              <a:t>en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58859" y="5257874"/>
            <a:ext cx="2757916" cy="279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65"/>
              </a:lnSpc>
              <a:spcBef>
                <a:spcPts val="108"/>
              </a:spcBef>
            </a:pPr>
            <a:r>
              <a:rPr sz="3000" spc="0" baseline="1437" dirty="0">
                <a:latin typeface="Gill Sans MT"/>
                <a:cs typeface="Gill Sans MT"/>
              </a:rPr>
              <a:t>general,</a:t>
            </a:r>
            <a:r>
              <a:rPr sz="3000" spc="-199" baseline="1437" dirty="0">
                <a:latin typeface="Gill Sans MT"/>
                <a:cs typeface="Gill Sans MT"/>
              </a:rPr>
              <a:t> </a:t>
            </a:r>
            <a:r>
              <a:rPr sz="3000" spc="0" baseline="1437" dirty="0">
                <a:latin typeface="Gill Sans MT"/>
                <a:cs typeface="Gill Sans MT"/>
              </a:rPr>
              <a:t>de la Psicoter</a:t>
            </a:r>
            <a:r>
              <a:rPr sz="3000" spc="-19" baseline="1437" dirty="0">
                <a:latin typeface="Gill Sans MT"/>
                <a:cs typeface="Gill Sans MT"/>
              </a:rPr>
              <a:t>a</a:t>
            </a:r>
            <a:r>
              <a:rPr sz="3000" spc="0" baseline="1437" dirty="0">
                <a:latin typeface="Gill Sans MT"/>
                <a:cs typeface="Gill Sans MT"/>
              </a:rPr>
              <a:t>pia.</a:t>
            </a:r>
            <a:endParaRPr sz="20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524001" y="2015734"/>
            <a:ext cx="12192001" cy="48423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6101126"/>
            <a:ext cx="9143997" cy="1"/>
          </a:xfrm>
          <a:custGeom>
            <a:avLst/>
            <a:gdLst/>
            <a:ahLst/>
            <a:cxnLst/>
            <a:rect l="l" t="t" r="r" b="b"/>
            <a:pathLst>
              <a:path w="9143997" h="1">
                <a:moveTo>
                  <a:pt x="0" y="0"/>
                </a:moveTo>
                <a:lnTo>
                  <a:pt x="9143997" y="1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43490" y="1847088"/>
            <a:ext cx="6571340" cy="1"/>
          </a:xfrm>
          <a:custGeom>
            <a:avLst/>
            <a:gdLst/>
            <a:ahLst/>
            <a:cxnLst/>
            <a:rect l="l" t="t" r="r" b="b"/>
            <a:pathLst>
              <a:path w="6571340" h="1">
                <a:moveTo>
                  <a:pt x="0" y="0"/>
                </a:moveTo>
                <a:lnTo>
                  <a:pt x="6571340" y="1"/>
                </a:lnTo>
              </a:path>
            </a:pathLst>
          </a:custGeom>
          <a:ln w="31749">
            <a:solidFill>
              <a:srgbClr val="C533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932039" y="2439142"/>
            <a:ext cx="3810000" cy="228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067210" y="389772"/>
            <a:ext cx="660557" cy="380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0"/>
              </a:lnSpc>
              <a:spcBef>
                <a:spcPts val="149"/>
              </a:spcBef>
            </a:pPr>
            <a:r>
              <a:rPr sz="4200" b="1" spc="0" baseline="1026" dirty="0">
                <a:latin typeface="Gill Sans MT"/>
                <a:cs typeface="Gill Sans MT"/>
              </a:rPr>
              <a:t>Los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747829" y="389772"/>
            <a:ext cx="2421915" cy="761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0"/>
              </a:lnSpc>
              <a:spcBef>
                <a:spcPts val="149"/>
              </a:spcBef>
            </a:pPr>
            <a:r>
              <a:rPr sz="4200" b="1" spc="0" baseline="1026" dirty="0">
                <a:latin typeface="Gill Sans MT"/>
                <a:cs typeface="Gill Sans MT"/>
              </a:rPr>
              <a:t>cinco axiomas</a:t>
            </a:r>
            <a:endParaRPr sz="2800">
              <a:latin typeface="Gill Sans MT"/>
              <a:cs typeface="Gill Sans MT"/>
            </a:endParaRPr>
          </a:p>
          <a:p>
            <a:pPr marL="128882" marR="53340">
              <a:lnSpc>
                <a:spcPts val="3000"/>
              </a:lnSpc>
              <a:spcBef>
                <a:spcPts val="0"/>
              </a:spcBef>
            </a:pPr>
            <a:r>
              <a:rPr sz="4200" b="1" spc="-169" baseline="1026" dirty="0">
                <a:latin typeface="Gill Sans MT"/>
                <a:cs typeface="Gill Sans MT"/>
              </a:rPr>
              <a:t>W</a:t>
            </a:r>
            <a:r>
              <a:rPr sz="4200" b="1" spc="0" baseline="1026" dirty="0">
                <a:latin typeface="Gill Sans MT"/>
                <a:cs typeface="Gill Sans MT"/>
              </a:rPr>
              <a:t>atzl</a:t>
            </a:r>
            <a:r>
              <a:rPr sz="4200" b="1" spc="-100" baseline="1026" dirty="0">
                <a:latin typeface="Gill Sans MT"/>
                <a:cs typeface="Gill Sans MT"/>
              </a:rPr>
              <a:t>a</a:t>
            </a:r>
            <a:r>
              <a:rPr sz="4200" b="1" spc="0" baseline="1026" dirty="0">
                <a:latin typeface="Gill Sans MT"/>
                <a:cs typeface="Gill Sans MT"/>
              </a:rPr>
              <a:t>wick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189805" y="389772"/>
            <a:ext cx="482262" cy="380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0"/>
              </a:lnSpc>
              <a:spcBef>
                <a:spcPts val="149"/>
              </a:spcBef>
            </a:pPr>
            <a:r>
              <a:rPr sz="4200" b="1" spc="0" baseline="1026" dirty="0">
                <a:latin typeface="Gill Sans MT"/>
                <a:cs typeface="Gill Sans MT"/>
              </a:rPr>
              <a:t>de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97534" y="2538420"/>
            <a:ext cx="401393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spc="59" dirty="0">
                <a:latin typeface="Gill Sans MT"/>
                <a:cs typeface="Gill Sans MT"/>
              </a:rPr>
              <a:t>Lo</a:t>
            </a:r>
            <a:r>
              <a:rPr sz="1800" spc="0" dirty="0">
                <a:latin typeface="Gill Sans MT"/>
                <a:cs typeface="Gill Sans MT"/>
              </a:rPr>
              <a:t>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24996" y="2538420"/>
            <a:ext cx="98983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b="1" spc="59" dirty="0">
                <a:latin typeface="Gill Sans MT"/>
                <a:cs typeface="Gill Sans MT"/>
              </a:rPr>
              <a:t>axioma</a:t>
            </a:r>
            <a:r>
              <a:rPr sz="1800" b="1" spc="0" dirty="0">
                <a:latin typeface="Gill Sans MT"/>
                <a:cs typeface="Gill Sans MT"/>
              </a:rPr>
              <a:t>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40792" y="2538420"/>
            <a:ext cx="326936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b="1" spc="59" dirty="0">
                <a:latin typeface="Gill Sans MT"/>
                <a:cs typeface="Gill Sans MT"/>
              </a:rPr>
              <a:t>d</a:t>
            </a:r>
            <a:r>
              <a:rPr sz="1800" b="1" spc="0" dirty="0">
                <a:latin typeface="Gill Sans MT"/>
                <a:cs typeface="Gill Sans MT"/>
              </a:rPr>
              <a:t>e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93695" y="2538420"/>
            <a:ext cx="250813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b="1" spc="59" dirty="0">
                <a:latin typeface="Gill Sans MT"/>
                <a:cs typeface="Gill Sans MT"/>
              </a:rPr>
              <a:t>l</a:t>
            </a:r>
            <a:r>
              <a:rPr sz="1800" b="1" spc="0" dirty="0">
                <a:latin typeface="Gill Sans MT"/>
                <a:cs typeface="Gill Sans MT"/>
              </a:rPr>
              <a:t>a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70473" y="2538420"/>
            <a:ext cx="1622309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b="1" spc="59" dirty="0">
                <a:latin typeface="Gill Sans MT"/>
                <a:cs typeface="Gill Sans MT"/>
              </a:rPr>
              <a:t>co</a:t>
            </a:r>
            <a:r>
              <a:rPr sz="1800" b="1" spc="44" dirty="0">
                <a:latin typeface="Gill Sans MT"/>
                <a:cs typeface="Gill Sans MT"/>
              </a:rPr>
              <a:t>m</a:t>
            </a:r>
            <a:r>
              <a:rPr sz="1800" b="1" spc="59" dirty="0">
                <a:latin typeface="Gill Sans MT"/>
                <a:cs typeface="Gill Sans MT"/>
              </a:rPr>
              <a:t>unicació</a:t>
            </a:r>
            <a:r>
              <a:rPr sz="1800" b="1" spc="0" dirty="0">
                <a:latin typeface="Gill Sans MT"/>
                <a:cs typeface="Gill Sans MT"/>
              </a:rPr>
              <a:t>n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7534" y="2805120"/>
            <a:ext cx="409514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b="1" spc="0" dirty="0">
                <a:latin typeface="Gill Sans MT"/>
                <a:cs typeface="Gill Sans MT"/>
              </a:rPr>
              <a:t>humana</a:t>
            </a:r>
            <a:r>
              <a:rPr sz="1800" b="1" spc="4" dirty="0">
                <a:latin typeface="Gill Sans MT"/>
                <a:cs typeface="Gill Sans MT"/>
              </a:rPr>
              <a:t> </a:t>
            </a:r>
            <a:r>
              <a:rPr sz="1800" b="1" spc="0" dirty="0">
                <a:latin typeface="Gill Sans MT"/>
                <a:cs typeface="Gill Sans MT"/>
              </a:rPr>
              <a:t>de</a:t>
            </a:r>
            <a:r>
              <a:rPr sz="1800" b="1" spc="-219" dirty="0">
                <a:latin typeface="Gill Sans MT"/>
                <a:cs typeface="Gill Sans MT"/>
              </a:rPr>
              <a:t> </a:t>
            </a:r>
            <a:r>
              <a:rPr sz="1800" b="1" spc="-109" dirty="0">
                <a:latin typeface="Gill Sans MT"/>
                <a:cs typeface="Gill Sans MT"/>
              </a:rPr>
              <a:t>W</a:t>
            </a:r>
            <a:r>
              <a:rPr sz="1800" b="1" spc="0" dirty="0">
                <a:latin typeface="Gill Sans MT"/>
                <a:cs typeface="Gill Sans MT"/>
              </a:rPr>
              <a:t>atzl</a:t>
            </a:r>
            <a:r>
              <a:rPr sz="1800" b="1" spc="-64" dirty="0">
                <a:latin typeface="Gill Sans MT"/>
                <a:cs typeface="Gill Sans MT"/>
              </a:rPr>
              <a:t>a</a:t>
            </a:r>
            <a:r>
              <a:rPr sz="1800" b="1" spc="0" dirty="0">
                <a:latin typeface="Gill Sans MT"/>
                <a:cs typeface="Gill Sans MT"/>
              </a:rPr>
              <a:t>wick</a:t>
            </a:r>
            <a:r>
              <a:rPr sz="1800" b="1" spc="4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se</a:t>
            </a:r>
            <a:r>
              <a:rPr sz="1800" spc="4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inclu</a:t>
            </a:r>
            <a:r>
              <a:rPr sz="1800" spc="-34" dirty="0">
                <a:latin typeface="Gill Sans MT"/>
                <a:cs typeface="Gill Sans MT"/>
              </a:rPr>
              <a:t>y</a:t>
            </a:r>
            <a:r>
              <a:rPr sz="1800" spc="0" dirty="0">
                <a:latin typeface="Gill Sans MT"/>
                <a:cs typeface="Gill Sans MT"/>
              </a:rPr>
              <a:t>e</a:t>
            </a:r>
            <a:r>
              <a:rPr sz="1800" spc="-44" dirty="0">
                <a:latin typeface="Gill Sans MT"/>
                <a:cs typeface="Gill Sans MT"/>
              </a:rPr>
              <a:t>r</a:t>
            </a:r>
            <a:r>
              <a:rPr sz="1800" spc="0" dirty="0">
                <a:latin typeface="Gill Sans MT"/>
                <a:cs typeface="Gill Sans MT"/>
              </a:rPr>
              <a:t>on</a:t>
            </a:r>
            <a:r>
              <a:rPr sz="1800" spc="4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en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7534" y="3084520"/>
            <a:ext cx="21930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spc="0" dirty="0">
                <a:latin typeface="Gill Sans MT"/>
                <a:cs typeface="Gill Sans MT"/>
              </a:rPr>
              <a:t>el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24204" y="3084520"/>
            <a:ext cx="485173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spc="0" dirty="0">
                <a:latin typeface="Gill Sans MT"/>
                <a:cs typeface="Gill Sans MT"/>
              </a:rPr>
              <a:t>lib</a:t>
            </a:r>
            <a:r>
              <a:rPr sz="1800" spc="-44" dirty="0">
                <a:latin typeface="Gill Sans MT"/>
                <a:cs typeface="Gill Sans MT"/>
              </a:rPr>
              <a:t>r</a:t>
            </a:r>
            <a:r>
              <a:rPr sz="1800" spc="0" dirty="0">
                <a:latin typeface="Gill Sans MT"/>
                <a:cs typeface="Gill Sans MT"/>
              </a:rPr>
              <a:t>o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16758" y="3084520"/>
            <a:ext cx="2484124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spc="0" dirty="0">
                <a:latin typeface="Gill Sans MT"/>
                <a:cs typeface="Gill Sans MT"/>
              </a:rPr>
              <a:t>de </a:t>
            </a:r>
            <a:r>
              <a:rPr sz="1800" spc="318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1967 </a:t>
            </a:r>
            <a:r>
              <a:rPr sz="1800" spc="139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“</a:t>
            </a:r>
            <a:r>
              <a:rPr sz="1800" i="1" spc="0" dirty="0">
                <a:latin typeface="Gill Sans MT"/>
                <a:cs typeface="Gill Sans MT"/>
              </a:rPr>
              <a:t>La </a:t>
            </a:r>
            <a:r>
              <a:rPr sz="1800" i="1" spc="318" dirty="0">
                <a:latin typeface="Gill Sans MT"/>
                <a:cs typeface="Gill Sans MT"/>
              </a:rPr>
              <a:t> </a:t>
            </a:r>
            <a:r>
              <a:rPr sz="1800" i="1" spc="0" dirty="0">
                <a:latin typeface="Gill Sans MT"/>
                <a:cs typeface="Gill Sans MT"/>
              </a:rPr>
              <a:t>p</a:t>
            </a:r>
            <a:r>
              <a:rPr sz="1800" i="1" spc="-34" dirty="0">
                <a:latin typeface="Gill Sans MT"/>
                <a:cs typeface="Gill Sans MT"/>
              </a:rPr>
              <a:t>r</a:t>
            </a:r>
            <a:r>
              <a:rPr sz="1800" i="1" spc="0" dirty="0">
                <a:latin typeface="Gill Sans MT"/>
                <a:cs typeface="Gill Sans MT"/>
              </a:rPr>
              <a:t>agmática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08245" y="3084520"/>
            <a:ext cx="267073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i="1" spc="0" dirty="0">
                <a:latin typeface="Gill Sans MT"/>
                <a:cs typeface="Gill Sans MT"/>
              </a:rPr>
              <a:t>de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82692" y="3084520"/>
            <a:ext cx="209931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i="1" spc="0" dirty="0">
                <a:latin typeface="Gill Sans MT"/>
                <a:cs typeface="Gill Sans MT"/>
              </a:rPr>
              <a:t>la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7534" y="3351220"/>
            <a:ext cx="4094935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i="1" spc="0" dirty="0">
                <a:latin typeface="Gill Sans MT"/>
                <a:cs typeface="Gill Sans MT"/>
              </a:rPr>
              <a:t>co</a:t>
            </a:r>
            <a:r>
              <a:rPr sz="1800" i="1" spc="-19" dirty="0">
                <a:latin typeface="Gill Sans MT"/>
                <a:cs typeface="Gill Sans MT"/>
              </a:rPr>
              <a:t>m</a:t>
            </a:r>
            <a:r>
              <a:rPr sz="1800" i="1" spc="0" dirty="0">
                <a:latin typeface="Gill Sans MT"/>
                <a:cs typeface="Gill Sans MT"/>
              </a:rPr>
              <a:t>unicación</a:t>
            </a:r>
            <a:r>
              <a:rPr sz="1800" i="1" spc="114" dirty="0">
                <a:latin typeface="Gill Sans MT"/>
                <a:cs typeface="Gill Sans MT"/>
              </a:rPr>
              <a:t> </a:t>
            </a:r>
            <a:r>
              <a:rPr sz="1800" i="1" spc="0" dirty="0">
                <a:latin typeface="Gill Sans MT"/>
                <a:cs typeface="Gill Sans MT"/>
              </a:rPr>
              <a:t>humana:</a:t>
            </a:r>
            <a:r>
              <a:rPr sz="1800" i="1" spc="-69" dirty="0">
                <a:latin typeface="Gill Sans MT"/>
                <a:cs typeface="Gill Sans MT"/>
              </a:rPr>
              <a:t> </a:t>
            </a:r>
            <a:r>
              <a:rPr sz="1800" i="1" spc="0" dirty="0">
                <a:latin typeface="Gill Sans MT"/>
                <a:cs typeface="Gill Sans MT"/>
              </a:rPr>
              <a:t>un</a:t>
            </a:r>
            <a:r>
              <a:rPr sz="1800" i="1" spc="114" dirty="0">
                <a:latin typeface="Gill Sans MT"/>
                <a:cs typeface="Gill Sans MT"/>
              </a:rPr>
              <a:t> </a:t>
            </a:r>
            <a:r>
              <a:rPr sz="1800" i="1" spc="0" dirty="0">
                <a:latin typeface="Gill Sans MT"/>
                <a:cs typeface="Gill Sans MT"/>
              </a:rPr>
              <a:t>estudio</a:t>
            </a:r>
            <a:r>
              <a:rPr sz="1800" i="1" spc="114" dirty="0">
                <a:latin typeface="Gill Sans MT"/>
                <a:cs typeface="Gill Sans MT"/>
              </a:rPr>
              <a:t> </a:t>
            </a:r>
            <a:r>
              <a:rPr sz="1800" i="1" spc="0" dirty="0">
                <a:latin typeface="Gill Sans MT"/>
                <a:cs typeface="Gill Sans MT"/>
              </a:rPr>
              <a:t>de</a:t>
            </a:r>
            <a:r>
              <a:rPr sz="1800" i="1" spc="114" dirty="0">
                <a:latin typeface="Gill Sans MT"/>
                <a:cs typeface="Gill Sans MT"/>
              </a:rPr>
              <a:t> </a:t>
            </a:r>
            <a:r>
              <a:rPr sz="1800" i="1" spc="0" dirty="0">
                <a:latin typeface="Gill Sans MT"/>
                <a:cs typeface="Gill Sans MT"/>
              </a:rPr>
              <a:t>pat</a:t>
            </a:r>
            <a:r>
              <a:rPr sz="1800" i="1" spc="-34" dirty="0">
                <a:latin typeface="Gill Sans MT"/>
                <a:cs typeface="Gill Sans MT"/>
              </a:rPr>
              <a:t>r</a:t>
            </a:r>
            <a:r>
              <a:rPr sz="1800" i="1" spc="0" dirty="0">
                <a:latin typeface="Gill Sans MT"/>
                <a:cs typeface="Gill Sans MT"/>
              </a:rPr>
              <a:t>ones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7534" y="3630620"/>
            <a:ext cx="3831016" cy="5206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i="1" spc="0" dirty="0">
                <a:latin typeface="Gill Sans MT"/>
                <a:cs typeface="Gill Sans MT"/>
              </a:rPr>
              <a:t>de</a:t>
            </a:r>
            <a:r>
              <a:rPr sz="1800" i="1" spc="25" dirty="0">
                <a:latin typeface="Gill Sans MT"/>
                <a:cs typeface="Gill Sans MT"/>
              </a:rPr>
              <a:t> </a:t>
            </a:r>
            <a:r>
              <a:rPr sz="1800" i="1" spc="0" dirty="0">
                <a:latin typeface="Gill Sans MT"/>
                <a:cs typeface="Gill Sans MT"/>
              </a:rPr>
              <a:t>inte</a:t>
            </a:r>
            <a:r>
              <a:rPr sz="1800" i="1" spc="-34" dirty="0">
                <a:latin typeface="Gill Sans MT"/>
                <a:cs typeface="Gill Sans MT"/>
              </a:rPr>
              <a:t>r</a:t>
            </a:r>
            <a:r>
              <a:rPr sz="1800" i="1" spc="0" dirty="0">
                <a:latin typeface="Gill Sans MT"/>
                <a:cs typeface="Gill Sans MT"/>
              </a:rPr>
              <a:t>acción,</a:t>
            </a:r>
            <a:r>
              <a:rPr sz="1800" i="1" spc="-154" dirty="0">
                <a:latin typeface="Gill Sans MT"/>
                <a:cs typeface="Gill Sans MT"/>
              </a:rPr>
              <a:t> </a:t>
            </a:r>
            <a:r>
              <a:rPr sz="1800" i="1" spc="0" dirty="0">
                <a:latin typeface="Gill Sans MT"/>
                <a:cs typeface="Gill Sans MT"/>
              </a:rPr>
              <a:t>patol</a:t>
            </a:r>
            <a:r>
              <a:rPr sz="1800" i="1" spc="-19" dirty="0">
                <a:latin typeface="Gill Sans MT"/>
                <a:cs typeface="Gill Sans MT"/>
              </a:rPr>
              <a:t>o</a:t>
            </a:r>
            <a:r>
              <a:rPr sz="1800" i="1" spc="0" dirty="0">
                <a:latin typeface="Gill Sans MT"/>
                <a:cs typeface="Gill Sans MT"/>
              </a:rPr>
              <a:t>gías</a:t>
            </a:r>
            <a:r>
              <a:rPr sz="1800" i="1" spc="24" dirty="0">
                <a:latin typeface="Gill Sans MT"/>
                <a:cs typeface="Gill Sans MT"/>
              </a:rPr>
              <a:t> </a:t>
            </a:r>
            <a:r>
              <a:rPr sz="1800" i="1" spc="0" dirty="0">
                <a:latin typeface="Gill Sans MT"/>
                <a:cs typeface="Gill Sans MT"/>
              </a:rPr>
              <a:t>y</a:t>
            </a:r>
            <a:r>
              <a:rPr sz="1800" i="1" spc="24" dirty="0">
                <a:latin typeface="Gill Sans MT"/>
                <a:cs typeface="Gill Sans MT"/>
              </a:rPr>
              <a:t> </a:t>
            </a:r>
            <a:r>
              <a:rPr sz="1800" i="1" spc="0" dirty="0">
                <a:latin typeface="Gill Sans MT"/>
                <a:cs typeface="Gill Sans MT"/>
              </a:rPr>
              <a:t>pa</a:t>
            </a:r>
            <a:r>
              <a:rPr sz="1800" i="1" spc="-34" dirty="0">
                <a:latin typeface="Gill Sans MT"/>
                <a:cs typeface="Gill Sans MT"/>
              </a:rPr>
              <a:t>r</a:t>
            </a:r>
            <a:r>
              <a:rPr sz="1800" i="1" spc="0" dirty="0">
                <a:latin typeface="Gill Sans MT"/>
                <a:cs typeface="Gill Sans MT"/>
              </a:rPr>
              <a:t>adojas</a:t>
            </a:r>
            <a:r>
              <a:rPr sz="1800" spc="-179" dirty="0">
                <a:latin typeface="Gill Sans MT"/>
                <a:cs typeface="Gill Sans MT"/>
              </a:rPr>
              <a:t>.</a:t>
            </a:r>
            <a:r>
              <a:rPr sz="1800" spc="0" dirty="0">
                <a:latin typeface="Gill Sans MT"/>
                <a:cs typeface="Gill Sans MT"/>
              </a:rPr>
              <a:t>”</a:t>
            </a:r>
            <a:r>
              <a:rPr sz="1800" spc="24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Este</a:t>
            </a:r>
            <a:endParaRPr sz="1800">
              <a:latin typeface="Gill Sans MT"/>
              <a:cs typeface="Gill Sans MT"/>
            </a:endParaRPr>
          </a:p>
          <a:p>
            <a:pPr marL="12700" marR="34289">
              <a:lnSpc>
                <a:spcPct val="96638"/>
              </a:lnSpc>
            </a:pPr>
            <a:r>
              <a:rPr sz="1800" spc="0" dirty="0">
                <a:latin typeface="Gill Sans MT"/>
                <a:cs typeface="Gill Sans MT"/>
              </a:rPr>
              <a:t>un </a:t>
            </a:r>
            <a:r>
              <a:rPr sz="1800" spc="159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trabajo </a:t>
            </a:r>
            <a:r>
              <a:rPr sz="1800" spc="159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fundamental </a:t>
            </a:r>
            <a:r>
              <a:rPr sz="1800" spc="159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en </a:t>
            </a:r>
            <a:r>
              <a:rPr sz="1800" spc="159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teoría </a:t>
            </a:r>
            <a:r>
              <a:rPr sz="1800" spc="159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de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35518" y="3630620"/>
            <a:ext cx="270760" cy="8000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3612">
              <a:lnSpc>
                <a:spcPts val="1955"/>
              </a:lnSpc>
              <a:spcBef>
                <a:spcPts val="97"/>
              </a:spcBef>
            </a:pPr>
            <a:r>
              <a:rPr sz="1800" spc="0" dirty="0">
                <a:latin typeface="Gill Sans MT"/>
                <a:cs typeface="Gill Sans MT"/>
              </a:rPr>
              <a:t>es</a:t>
            </a:r>
            <a:endParaRPr sz="1800">
              <a:latin typeface="Gill Sans MT"/>
              <a:cs typeface="Gill Sans MT"/>
            </a:endParaRPr>
          </a:p>
          <a:p>
            <a:pPr marL="62471" marR="13633">
              <a:lnSpc>
                <a:spcPct val="96638"/>
              </a:lnSpc>
            </a:pPr>
            <a:r>
              <a:rPr sz="1800" spc="0" dirty="0">
                <a:latin typeface="Gill Sans MT"/>
                <a:cs typeface="Gill Sans MT"/>
              </a:rPr>
              <a:t>la</a:t>
            </a:r>
            <a:endParaRPr sz="1800">
              <a:latin typeface="Gill Sans MT"/>
              <a:cs typeface="Gill Sans MT"/>
            </a:endParaRPr>
          </a:p>
          <a:p>
            <a:pPr marL="48755">
              <a:lnSpc>
                <a:spcPct val="96638"/>
              </a:lnSpc>
              <a:spcBef>
                <a:spcPts val="110"/>
              </a:spcBef>
            </a:pPr>
            <a:r>
              <a:rPr sz="1800" spc="109" dirty="0">
                <a:latin typeface="Gill Sans MT"/>
                <a:cs typeface="Gill Sans MT"/>
              </a:rPr>
              <a:t>la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7534" y="4176720"/>
            <a:ext cx="176902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spc="109" dirty="0">
                <a:latin typeface="Gill Sans MT"/>
                <a:cs typeface="Gill Sans MT"/>
              </a:rPr>
              <a:t>co</a:t>
            </a:r>
            <a:r>
              <a:rPr sz="1800" spc="89" dirty="0">
                <a:latin typeface="Gill Sans MT"/>
                <a:cs typeface="Gill Sans MT"/>
              </a:rPr>
              <a:t>m</a:t>
            </a:r>
            <a:r>
              <a:rPr sz="1800" spc="109" dirty="0">
                <a:latin typeface="Gill Sans MT"/>
                <a:cs typeface="Gill Sans MT"/>
              </a:rPr>
              <a:t>unicació</a:t>
            </a:r>
            <a:r>
              <a:rPr sz="1800" spc="0" dirty="0">
                <a:latin typeface="Gill Sans MT"/>
                <a:cs typeface="Gill Sans MT"/>
              </a:rPr>
              <a:t>n  </a:t>
            </a:r>
            <a:r>
              <a:rPr sz="1800" spc="9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y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98343" y="4176720"/>
            <a:ext cx="381651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spc="109" dirty="0">
                <a:latin typeface="Gill Sans MT"/>
                <a:cs typeface="Gill Sans MT"/>
              </a:rPr>
              <a:t>fue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98109" y="4176720"/>
            <a:ext cx="795863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spc="109" dirty="0">
                <a:latin typeface="Gill Sans MT"/>
                <a:cs typeface="Gill Sans MT"/>
              </a:rPr>
              <a:t>escrito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2143" y="4176720"/>
            <a:ext cx="441256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spc="109" dirty="0">
                <a:latin typeface="Gill Sans MT"/>
                <a:cs typeface="Gill Sans MT"/>
              </a:rPr>
              <a:t>con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97534" y="4456120"/>
            <a:ext cx="4095139" cy="520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spc="0" dirty="0">
                <a:latin typeface="Gill Sans MT"/>
                <a:cs typeface="Gill Sans MT"/>
              </a:rPr>
              <a:t>colaboración</a:t>
            </a:r>
            <a:r>
              <a:rPr sz="1800" spc="14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de</a:t>
            </a:r>
            <a:r>
              <a:rPr sz="1800" spc="14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Janet</a:t>
            </a:r>
            <a:r>
              <a:rPr sz="1800" spc="14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Be</a:t>
            </a:r>
            <a:r>
              <a:rPr sz="1800" spc="-64" dirty="0">
                <a:latin typeface="Gill Sans MT"/>
                <a:cs typeface="Gill Sans MT"/>
              </a:rPr>
              <a:t>a</a:t>
            </a:r>
            <a:r>
              <a:rPr sz="1800" spc="0" dirty="0">
                <a:latin typeface="Gill Sans MT"/>
                <a:cs typeface="Gill Sans MT"/>
              </a:rPr>
              <a:t>vin-B</a:t>
            </a:r>
            <a:r>
              <a:rPr sz="1800" spc="-64" dirty="0">
                <a:latin typeface="Gill Sans MT"/>
                <a:cs typeface="Gill Sans MT"/>
              </a:rPr>
              <a:t>a</a:t>
            </a:r>
            <a:r>
              <a:rPr sz="1800" spc="-34" dirty="0">
                <a:latin typeface="Gill Sans MT"/>
                <a:cs typeface="Gill Sans MT"/>
              </a:rPr>
              <a:t>v</a:t>
            </a:r>
            <a:r>
              <a:rPr sz="1800" spc="0" dirty="0">
                <a:latin typeface="Gill Sans MT"/>
                <a:cs typeface="Gill Sans MT"/>
              </a:rPr>
              <a:t>elas</a:t>
            </a:r>
            <a:r>
              <a:rPr sz="1800" spc="14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y</a:t>
            </a:r>
            <a:r>
              <a:rPr sz="1800" spc="14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Don</a:t>
            </a:r>
            <a:endParaRPr sz="1800">
              <a:latin typeface="Gill Sans MT"/>
              <a:cs typeface="Gill Sans MT"/>
            </a:endParaRPr>
          </a:p>
          <a:p>
            <a:pPr marL="12700" marR="34289">
              <a:lnSpc>
                <a:spcPct val="96638"/>
              </a:lnSpc>
            </a:pPr>
            <a:r>
              <a:rPr sz="1800" spc="0" dirty="0">
                <a:latin typeface="Gill Sans MT"/>
                <a:cs typeface="Gill Sans MT"/>
              </a:rPr>
              <a:t>Jackson,</a:t>
            </a:r>
            <a:r>
              <a:rPr sz="1800" spc="-179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dos de los colegas de</a:t>
            </a:r>
            <a:r>
              <a:rPr sz="1800" spc="-225" dirty="0">
                <a:latin typeface="Gill Sans MT"/>
                <a:cs typeface="Gill Sans MT"/>
              </a:rPr>
              <a:t> </a:t>
            </a:r>
            <a:r>
              <a:rPr sz="1800" spc="-109" dirty="0">
                <a:latin typeface="Gill Sans MT"/>
                <a:cs typeface="Gill Sans MT"/>
              </a:rPr>
              <a:t>W</a:t>
            </a:r>
            <a:r>
              <a:rPr sz="1800" spc="0" dirty="0">
                <a:latin typeface="Gill Sans MT"/>
                <a:cs typeface="Gill Sans MT"/>
              </a:rPr>
              <a:t>atzl</a:t>
            </a:r>
            <a:r>
              <a:rPr sz="1800" spc="-64" dirty="0">
                <a:latin typeface="Gill Sans MT"/>
                <a:cs typeface="Gill Sans MT"/>
              </a:rPr>
              <a:t>a</a:t>
            </a:r>
            <a:r>
              <a:rPr sz="1800" spc="0" dirty="0">
                <a:latin typeface="Gill Sans MT"/>
                <a:cs typeface="Gill Sans MT"/>
              </a:rPr>
              <a:t>wick.</a:t>
            </a:r>
            <a:endParaRPr sz="1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1524001" y="2015734"/>
            <a:ext cx="12192001" cy="48423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101126"/>
            <a:ext cx="9143997" cy="1"/>
          </a:xfrm>
          <a:custGeom>
            <a:avLst/>
            <a:gdLst/>
            <a:ahLst/>
            <a:cxnLst/>
            <a:rect l="l" t="t" r="r" b="b"/>
            <a:pathLst>
              <a:path w="9143997" h="1">
                <a:moveTo>
                  <a:pt x="0" y="0"/>
                </a:moveTo>
                <a:lnTo>
                  <a:pt x="9143997" y="1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43490" y="1847088"/>
            <a:ext cx="6571340" cy="1"/>
          </a:xfrm>
          <a:custGeom>
            <a:avLst/>
            <a:gdLst/>
            <a:ahLst/>
            <a:cxnLst/>
            <a:rect l="l" t="t" r="r" b="b"/>
            <a:pathLst>
              <a:path w="6571340" h="1">
                <a:moveTo>
                  <a:pt x="0" y="0"/>
                </a:moveTo>
                <a:lnTo>
                  <a:pt x="6571340" y="1"/>
                </a:lnTo>
              </a:path>
            </a:pathLst>
          </a:custGeom>
          <a:ln w="31749">
            <a:solidFill>
              <a:srgbClr val="C533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50941" y="2060848"/>
            <a:ext cx="4264780" cy="33569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110208" y="389772"/>
            <a:ext cx="3920732" cy="761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0"/>
              </a:lnSpc>
              <a:spcBef>
                <a:spcPts val="149"/>
              </a:spcBef>
            </a:pPr>
            <a:r>
              <a:rPr sz="4200" b="1" spc="0" baseline="1026" dirty="0">
                <a:latin typeface="Gill Sans MT"/>
                <a:cs typeface="Gill Sans MT"/>
              </a:rPr>
              <a:t>Axioma 1.</a:t>
            </a:r>
            <a:r>
              <a:rPr sz="4200" b="1" spc="-279" baseline="1026" dirty="0">
                <a:latin typeface="Gill Sans MT"/>
                <a:cs typeface="Gill Sans MT"/>
              </a:rPr>
              <a:t> </a:t>
            </a:r>
            <a:r>
              <a:rPr sz="4200" b="1" spc="0" baseline="1026" dirty="0">
                <a:latin typeface="Gill Sans MT"/>
                <a:cs typeface="Gill Sans MT"/>
              </a:rPr>
              <a:t>Es imposi</a:t>
            </a:r>
            <a:r>
              <a:rPr sz="4200" b="1" spc="-25" baseline="1026" dirty="0">
                <a:latin typeface="Gill Sans MT"/>
                <a:cs typeface="Gill Sans MT"/>
              </a:rPr>
              <a:t>b</a:t>
            </a:r>
            <a:r>
              <a:rPr sz="4200" b="1" spc="0" baseline="1026" dirty="0">
                <a:latin typeface="Gill Sans MT"/>
                <a:cs typeface="Gill Sans MT"/>
              </a:rPr>
              <a:t>le</a:t>
            </a:r>
            <a:endParaRPr sz="2800">
              <a:latin typeface="Gill Sans MT"/>
              <a:cs typeface="Gill Sans MT"/>
            </a:endParaRPr>
          </a:p>
          <a:p>
            <a:pPr marL="1136798" marR="53340">
              <a:lnSpc>
                <a:spcPts val="3000"/>
              </a:lnSpc>
              <a:spcBef>
                <a:spcPts val="0"/>
              </a:spcBef>
            </a:pPr>
            <a:r>
              <a:rPr sz="4200" b="1" spc="0" baseline="1026" dirty="0">
                <a:latin typeface="Gill Sans MT"/>
                <a:cs typeface="Gill Sans MT"/>
              </a:rPr>
              <a:t>co</a:t>
            </a:r>
            <a:r>
              <a:rPr sz="4200" b="1" spc="-25" baseline="1026" dirty="0">
                <a:latin typeface="Gill Sans MT"/>
                <a:cs typeface="Gill Sans MT"/>
              </a:rPr>
              <a:t>m</a:t>
            </a:r>
            <a:r>
              <a:rPr sz="4200" b="1" spc="0" baseline="1026" dirty="0">
                <a:latin typeface="Gill Sans MT"/>
                <a:cs typeface="Gill Sans MT"/>
              </a:rPr>
              <a:t>unicarse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51003" y="389772"/>
            <a:ext cx="497368" cy="380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0"/>
              </a:lnSpc>
              <a:spcBef>
                <a:spcPts val="149"/>
              </a:spcBef>
            </a:pPr>
            <a:r>
              <a:rPr sz="4200" b="1" spc="0" baseline="1026" dirty="0">
                <a:latin typeface="Gill Sans MT"/>
                <a:cs typeface="Gill Sans MT"/>
              </a:rPr>
              <a:t>no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10279" y="2355323"/>
            <a:ext cx="3987712" cy="2438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7065">
              <a:lnSpc>
                <a:spcPts val="1955"/>
              </a:lnSpc>
              <a:spcBef>
                <a:spcPts val="97"/>
              </a:spcBef>
            </a:pPr>
            <a:r>
              <a:rPr sz="1800" spc="0" dirty="0">
                <a:latin typeface="Gill Sans MT"/>
                <a:cs typeface="Gill Sans MT"/>
              </a:rPr>
              <a:t>El prime</a:t>
            </a:r>
            <a:r>
              <a:rPr sz="1800" spc="-44" dirty="0">
                <a:latin typeface="Gill Sans MT"/>
                <a:cs typeface="Gill Sans MT"/>
              </a:rPr>
              <a:t>r</a:t>
            </a:r>
            <a:r>
              <a:rPr sz="1800" spc="0" dirty="0">
                <a:latin typeface="Gill Sans MT"/>
                <a:cs typeface="Gill Sans MT"/>
              </a:rPr>
              <a:t>o y más famoso axioma de la</a:t>
            </a:r>
            <a:endParaRPr sz="1800">
              <a:latin typeface="Gill Sans MT"/>
              <a:cs typeface="Gill Sans MT"/>
            </a:endParaRPr>
          </a:p>
          <a:p>
            <a:pPr marL="12700">
              <a:lnSpc>
                <a:spcPct val="100311"/>
              </a:lnSpc>
            </a:pPr>
            <a:r>
              <a:rPr sz="1800" spc="0" dirty="0">
                <a:latin typeface="Gill Sans MT"/>
                <a:cs typeface="Gill Sans MT"/>
              </a:rPr>
              <a:t>co</a:t>
            </a:r>
            <a:r>
              <a:rPr sz="1800" spc="-19" dirty="0">
                <a:latin typeface="Gill Sans MT"/>
                <a:cs typeface="Gill Sans MT"/>
              </a:rPr>
              <a:t>m</a:t>
            </a:r>
            <a:r>
              <a:rPr sz="1800" spc="0" dirty="0">
                <a:latin typeface="Gill Sans MT"/>
                <a:cs typeface="Gill Sans MT"/>
              </a:rPr>
              <a:t>unicación humana es </a:t>
            </a:r>
            <a:r>
              <a:rPr sz="1800" b="1" spc="0" dirty="0">
                <a:latin typeface="Gill Sans MT"/>
                <a:cs typeface="Gill Sans MT"/>
              </a:rPr>
              <a:t>“uno no se puede no co</a:t>
            </a:r>
            <a:r>
              <a:rPr sz="1800" b="1" spc="-19" dirty="0">
                <a:latin typeface="Gill Sans MT"/>
                <a:cs typeface="Gill Sans MT"/>
              </a:rPr>
              <a:t>m</a:t>
            </a:r>
            <a:r>
              <a:rPr sz="1800" b="1" spc="0" dirty="0">
                <a:latin typeface="Gill Sans MT"/>
                <a:cs typeface="Gill Sans MT"/>
              </a:rPr>
              <a:t>unicar”</a:t>
            </a:r>
            <a:r>
              <a:rPr sz="1800" spc="0" dirty="0">
                <a:latin typeface="Gill Sans MT"/>
                <a:cs typeface="Gill Sans MT"/>
              </a:rPr>
              <a:t>.</a:t>
            </a:r>
            <a:r>
              <a:rPr sz="1800" spc="-179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Lo que esta doble negativa significa es que no tenemos ninguna opción de decidir si nos co</a:t>
            </a:r>
            <a:r>
              <a:rPr sz="1800" spc="-19" dirty="0">
                <a:latin typeface="Gill Sans MT"/>
                <a:cs typeface="Gill Sans MT"/>
              </a:rPr>
              <a:t>m</a:t>
            </a:r>
            <a:r>
              <a:rPr sz="1800" spc="0" dirty="0">
                <a:latin typeface="Gill Sans MT"/>
                <a:cs typeface="Gill Sans MT"/>
              </a:rPr>
              <a:t>unicamos o n</a:t>
            </a:r>
            <a:r>
              <a:rPr sz="1800" spc="-54" dirty="0">
                <a:latin typeface="Gill Sans MT"/>
                <a:cs typeface="Gill Sans MT"/>
              </a:rPr>
              <a:t>o</a:t>
            </a:r>
            <a:r>
              <a:rPr sz="1800" spc="94" dirty="0">
                <a:latin typeface="Gill Sans MT"/>
                <a:cs typeface="Gill Sans MT"/>
              </a:rPr>
              <a:t>.</a:t>
            </a:r>
            <a:r>
              <a:rPr sz="1800" spc="-269" dirty="0">
                <a:latin typeface="Gill Sans MT"/>
                <a:cs typeface="Gill Sans MT"/>
              </a:rPr>
              <a:t>T</a:t>
            </a:r>
            <a:r>
              <a:rPr sz="1800" spc="0" dirty="0">
                <a:latin typeface="Gill Sans MT"/>
                <a:cs typeface="Gill Sans MT"/>
              </a:rPr>
              <a:t>odo lo que digamos o hagamos se transmite como algún tipo de mensaj</a:t>
            </a:r>
            <a:r>
              <a:rPr sz="1800" spc="34" dirty="0">
                <a:latin typeface="Gill Sans MT"/>
                <a:cs typeface="Gill Sans MT"/>
              </a:rPr>
              <a:t>e</a:t>
            </a:r>
            <a:r>
              <a:rPr sz="1800" spc="0" dirty="0">
                <a:latin typeface="Gill Sans MT"/>
                <a:cs typeface="Gill Sans MT"/>
              </a:rPr>
              <a:t>.</a:t>
            </a:r>
            <a:r>
              <a:rPr sz="1800" spc="-179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Incluso si no hacemos nada,</a:t>
            </a:r>
            <a:r>
              <a:rPr sz="1800" spc="-179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eso</a:t>
            </a:r>
            <a:endParaRPr sz="1800">
              <a:latin typeface="Gill Sans MT"/>
              <a:cs typeface="Gill Sans MT"/>
            </a:endParaRPr>
          </a:p>
          <a:p>
            <a:pPr marL="12700" marR="27065">
              <a:lnSpc>
                <a:spcPts val="2020"/>
              </a:lnSpc>
              <a:spcBef>
                <a:spcPts val="101"/>
              </a:spcBef>
            </a:pPr>
            <a:r>
              <a:rPr sz="1800" spc="0" dirty="0">
                <a:latin typeface="Gill Sans MT"/>
                <a:cs typeface="Gill Sans MT"/>
              </a:rPr>
              <a:t>ya es un mensaj</a:t>
            </a:r>
            <a:r>
              <a:rPr sz="1800" spc="34" dirty="0">
                <a:latin typeface="Gill Sans MT"/>
                <a:cs typeface="Gill Sans MT"/>
              </a:rPr>
              <a:t>e</a:t>
            </a:r>
            <a:r>
              <a:rPr sz="1800" spc="0" dirty="0">
                <a:latin typeface="Gill Sans MT"/>
                <a:cs typeface="Gill Sans MT"/>
              </a:rPr>
              <a:t>.</a:t>
            </a:r>
            <a:endParaRPr sz="1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30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6101126"/>
            <a:ext cx="9143993" cy="1"/>
          </a:xfrm>
          <a:custGeom>
            <a:avLst/>
            <a:gdLst/>
            <a:ahLst/>
            <a:cxnLst/>
            <a:rect l="l" t="t" r="r" b="b"/>
            <a:pathLst>
              <a:path w="9143993" h="1">
                <a:moveTo>
                  <a:pt x="0" y="0"/>
                </a:moveTo>
                <a:lnTo>
                  <a:pt x="9143993" y="1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43490" y="1847090"/>
            <a:ext cx="6571337" cy="1"/>
          </a:xfrm>
          <a:custGeom>
            <a:avLst/>
            <a:gdLst/>
            <a:ahLst/>
            <a:cxnLst/>
            <a:rect l="l" t="t" r="r" b="b"/>
            <a:pathLst>
              <a:path w="6571337" h="1">
                <a:moveTo>
                  <a:pt x="0" y="0"/>
                </a:moveTo>
                <a:lnTo>
                  <a:pt x="6571337" y="1"/>
                </a:lnTo>
              </a:path>
            </a:pathLst>
          </a:custGeom>
          <a:ln w="31749">
            <a:solidFill>
              <a:srgbClr val="C533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634865" y="2472817"/>
            <a:ext cx="4275709" cy="26297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497320" y="533791"/>
            <a:ext cx="1389683" cy="380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0"/>
              </a:lnSpc>
              <a:spcBef>
                <a:spcPts val="149"/>
              </a:spcBef>
            </a:pPr>
            <a:r>
              <a:rPr sz="4200" b="1" spc="0" baseline="1026" dirty="0">
                <a:latin typeface="Gill Sans MT"/>
                <a:cs typeface="Gill Sans MT"/>
              </a:rPr>
              <a:t>Axioma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907060" y="533791"/>
            <a:ext cx="2190131" cy="380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0"/>
              </a:lnSpc>
              <a:spcBef>
                <a:spcPts val="149"/>
              </a:spcBef>
            </a:pPr>
            <a:r>
              <a:rPr sz="4200" b="1" spc="0" baseline="1026" dirty="0">
                <a:latin typeface="Gill Sans MT"/>
                <a:cs typeface="Gill Sans MT"/>
              </a:rPr>
              <a:t>2.</a:t>
            </a:r>
            <a:r>
              <a:rPr sz="4200" b="1" spc="-279" baseline="1026" dirty="0">
                <a:latin typeface="Gill Sans MT"/>
                <a:cs typeface="Gill Sans MT"/>
              </a:rPr>
              <a:t> </a:t>
            </a:r>
            <a:r>
              <a:rPr sz="4200" b="1" spc="0" baseline="1026" dirty="0">
                <a:latin typeface="Gill Sans MT"/>
                <a:cs typeface="Gill Sans MT"/>
              </a:rPr>
              <a:t>Contenido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117219" y="533791"/>
            <a:ext cx="260012" cy="380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0"/>
              </a:lnSpc>
              <a:spcBef>
                <a:spcPts val="149"/>
              </a:spcBef>
            </a:pPr>
            <a:r>
              <a:rPr sz="4200" b="1" spc="0" baseline="1026" dirty="0">
                <a:latin typeface="Gill Sans MT"/>
                <a:cs typeface="Gill Sans MT"/>
              </a:rPr>
              <a:t>y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397290" y="533791"/>
            <a:ext cx="1405130" cy="380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0"/>
              </a:lnSpc>
              <a:spcBef>
                <a:spcPts val="149"/>
              </a:spcBef>
            </a:pPr>
            <a:r>
              <a:rPr sz="4200" b="1" spc="-54" baseline="1026" dirty="0">
                <a:latin typeface="Gill Sans MT"/>
                <a:cs typeface="Gill Sans MT"/>
              </a:rPr>
              <a:t>r</a:t>
            </a:r>
            <a:r>
              <a:rPr sz="4200" b="1" spc="0" baseline="1026" dirty="0">
                <a:latin typeface="Gill Sans MT"/>
                <a:cs typeface="Gill Sans MT"/>
              </a:rPr>
              <a:t>elación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6243" y="2139301"/>
            <a:ext cx="4195919" cy="1612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610" algn="just">
              <a:lnSpc>
                <a:spcPts val="1955"/>
              </a:lnSpc>
              <a:spcBef>
                <a:spcPts val="97"/>
              </a:spcBef>
            </a:pPr>
            <a:r>
              <a:rPr sz="1800" b="1" spc="-294" dirty="0">
                <a:latin typeface="Gill Sans MT"/>
                <a:cs typeface="Gill Sans MT"/>
              </a:rPr>
              <a:t>T</a:t>
            </a:r>
            <a:r>
              <a:rPr sz="1800" b="1" spc="0" dirty="0">
                <a:latin typeface="Gill Sans MT"/>
                <a:cs typeface="Gill Sans MT"/>
              </a:rPr>
              <a:t>oda</a:t>
            </a:r>
            <a:r>
              <a:rPr sz="1800" b="1" spc="428" dirty="0">
                <a:latin typeface="Gill Sans MT"/>
                <a:cs typeface="Gill Sans MT"/>
              </a:rPr>
              <a:t> </a:t>
            </a:r>
            <a:r>
              <a:rPr sz="1800" b="1" spc="0" dirty="0">
                <a:latin typeface="Gill Sans MT"/>
                <a:cs typeface="Gill Sans MT"/>
              </a:rPr>
              <a:t>co</a:t>
            </a:r>
            <a:r>
              <a:rPr sz="1800" b="1" spc="-19" dirty="0">
                <a:latin typeface="Gill Sans MT"/>
                <a:cs typeface="Gill Sans MT"/>
              </a:rPr>
              <a:t>m</a:t>
            </a:r>
            <a:r>
              <a:rPr sz="1800" b="1" spc="0" dirty="0">
                <a:latin typeface="Gill Sans MT"/>
                <a:cs typeface="Gill Sans MT"/>
              </a:rPr>
              <a:t>unicación</a:t>
            </a:r>
            <a:r>
              <a:rPr sz="1800" b="1" spc="428" dirty="0">
                <a:latin typeface="Gill Sans MT"/>
                <a:cs typeface="Gill Sans MT"/>
              </a:rPr>
              <a:t> </a:t>
            </a:r>
            <a:r>
              <a:rPr sz="1800" b="1" spc="0" dirty="0">
                <a:latin typeface="Gill Sans MT"/>
                <a:cs typeface="Gill Sans MT"/>
              </a:rPr>
              <a:t>tiene</a:t>
            </a:r>
            <a:r>
              <a:rPr sz="1800" b="1" spc="428" dirty="0">
                <a:latin typeface="Gill Sans MT"/>
                <a:cs typeface="Gill Sans MT"/>
              </a:rPr>
              <a:t> </a:t>
            </a:r>
            <a:r>
              <a:rPr sz="1800" b="1" spc="0" dirty="0">
                <a:latin typeface="Gill Sans MT"/>
                <a:cs typeface="Gill Sans MT"/>
              </a:rPr>
              <a:t>un</a:t>
            </a:r>
            <a:r>
              <a:rPr sz="1800" b="1" spc="428" dirty="0">
                <a:latin typeface="Gill Sans MT"/>
                <a:cs typeface="Gill Sans MT"/>
              </a:rPr>
              <a:t> </a:t>
            </a:r>
            <a:r>
              <a:rPr sz="1800" b="1" spc="0" dirty="0">
                <a:latin typeface="Gill Sans MT"/>
                <a:cs typeface="Gill Sans MT"/>
              </a:rPr>
              <a:t>ni</a:t>
            </a:r>
            <a:r>
              <a:rPr sz="1800" b="1" spc="-34" dirty="0">
                <a:latin typeface="Gill Sans MT"/>
                <a:cs typeface="Gill Sans MT"/>
              </a:rPr>
              <a:t>v</a:t>
            </a:r>
            <a:r>
              <a:rPr sz="1800" b="1" spc="0" dirty="0">
                <a:latin typeface="Gill Sans MT"/>
                <a:cs typeface="Gill Sans MT"/>
              </a:rPr>
              <a:t>el</a:t>
            </a:r>
            <a:r>
              <a:rPr sz="1800" b="1" spc="428" dirty="0">
                <a:latin typeface="Gill Sans MT"/>
                <a:cs typeface="Gill Sans MT"/>
              </a:rPr>
              <a:t> </a:t>
            </a:r>
            <a:r>
              <a:rPr sz="1800" b="1" spc="0" dirty="0">
                <a:latin typeface="Gill Sans MT"/>
                <a:cs typeface="Gill Sans MT"/>
              </a:rPr>
              <a:t>de</a:t>
            </a:r>
            <a:endParaRPr sz="1800">
              <a:latin typeface="Gill Sans MT"/>
              <a:cs typeface="Gill Sans MT"/>
            </a:endParaRPr>
          </a:p>
          <a:p>
            <a:pPr marL="12700" marR="82" algn="just">
              <a:lnSpc>
                <a:spcPct val="99538"/>
              </a:lnSpc>
            </a:pPr>
            <a:r>
              <a:rPr sz="1800" b="1" spc="0" dirty="0">
                <a:latin typeface="Gill Sans MT"/>
                <a:cs typeface="Gill Sans MT"/>
              </a:rPr>
              <a:t>contenido  y  un  ni</a:t>
            </a:r>
            <a:r>
              <a:rPr sz="1800" b="1" spc="-34" dirty="0">
                <a:latin typeface="Gill Sans MT"/>
                <a:cs typeface="Gill Sans MT"/>
              </a:rPr>
              <a:t>v</a:t>
            </a:r>
            <a:r>
              <a:rPr sz="1800" b="1" spc="0" dirty="0">
                <a:latin typeface="Gill Sans MT"/>
                <a:cs typeface="Gill Sans MT"/>
              </a:rPr>
              <a:t>el  de  </a:t>
            </a:r>
            <a:r>
              <a:rPr sz="1800" b="1" spc="-34" dirty="0">
                <a:latin typeface="Gill Sans MT"/>
                <a:cs typeface="Gill Sans MT"/>
              </a:rPr>
              <a:t>r</a:t>
            </a:r>
            <a:r>
              <a:rPr sz="1800" b="1" spc="0" dirty="0">
                <a:latin typeface="Gill Sans MT"/>
                <a:cs typeface="Gill Sans MT"/>
              </a:rPr>
              <a:t>elación</a:t>
            </a:r>
            <a:r>
              <a:rPr sz="1800" spc="0" dirty="0">
                <a:latin typeface="Gill Sans MT"/>
                <a:cs typeface="Gill Sans MT"/>
              </a:rPr>
              <a:t>,</a:t>
            </a:r>
            <a:r>
              <a:rPr sz="1800" spc="313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el último  clasifica  al  prime</a:t>
            </a:r>
            <a:r>
              <a:rPr sz="1800" spc="-44" dirty="0">
                <a:latin typeface="Gill Sans MT"/>
                <a:cs typeface="Gill Sans MT"/>
              </a:rPr>
              <a:t>r</a:t>
            </a:r>
            <a:r>
              <a:rPr sz="1800" spc="-54" dirty="0">
                <a:latin typeface="Gill Sans MT"/>
                <a:cs typeface="Gill Sans MT"/>
              </a:rPr>
              <a:t>o</a:t>
            </a:r>
            <a:r>
              <a:rPr sz="1800" spc="0" dirty="0">
                <a:latin typeface="Gill Sans MT"/>
                <a:cs typeface="Gill Sans MT"/>
              </a:rPr>
              <a:t>,</a:t>
            </a:r>
            <a:r>
              <a:rPr sz="1800" spc="318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por  lo  que  se trata de una metaco</a:t>
            </a:r>
            <a:r>
              <a:rPr sz="1800" spc="-19" dirty="0">
                <a:latin typeface="Gill Sans MT"/>
                <a:cs typeface="Gill Sans MT"/>
              </a:rPr>
              <a:t>m</a:t>
            </a:r>
            <a:r>
              <a:rPr sz="1800" spc="0" dirty="0">
                <a:latin typeface="Gill Sans MT"/>
                <a:cs typeface="Gill Sans MT"/>
              </a:rPr>
              <a:t>unicación.</a:t>
            </a:r>
            <a:endParaRPr sz="1800">
              <a:latin typeface="Gill Sans MT"/>
              <a:cs typeface="Gill Sans MT"/>
            </a:endParaRPr>
          </a:p>
          <a:p>
            <a:pPr marL="12700" algn="just">
              <a:lnSpc>
                <a:spcPct val="97218"/>
              </a:lnSpc>
              <a:spcBef>
                <a:spcPts val="50"/>
              </a:spcBef>
            </a:pPr>
            <a:r>
              <a:rPr sz="1800" spc="-109" dirty="0">
                <a:latin typeface="Gill Sans MT"/>
                <a:cs typeface="Gill Sans MT"/>
              </a:rPr>
              <a:t>W</a:t>
            </a:r>
            <a:r>
              <a:rPr sz="1800" spc="0" dirty="0">
                <a:latin typeface="Gill Sans MT"/>
                <a:cs typeface="Gill Sans MT"/>
              </a:rPr>
              <a:t>atzl</a:t>
            </a:r>
            <a:r>
              <a:rPr sz="1800" spc="-64" dirty="0">
                <a:latin typeface="Gill Sans MT"/>
                <a:cs typeface="Gill Sans MT"/>
              </a:rPr>
              <a:t>a</a:t>
            </a:r>
            <a:r>
              <a:rPr sz="1800" spc="0" dirty="0">
                <a:latin typeface="Gill Sans MT"/>
                <a:cs typeface="Gill Sans MT"/>
              </a:rPr>
              <a:t>wick</a:t>
            </a:r>
            <a:r>
              <a:rPr sz="1800" spc="418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dijo</a:t>
            </a:r>
            <a:r>
              <a:rPr sz="1800" spc="418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que</a:t>
            </a:r>
            <a:r>
              <a:rPr sz="1800" spc="418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las</a:t>
            </a:r>
            <a:r>
              <a:rPr sz="1800" spc="418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palabras</a:t>
            </a:r>
            <a:r>
              <a:rPr sz="1800" spc="418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utilizadas en</a:t>
            </a:r>
            <a:r>
              <a:rPr sz="1800" spc="353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la</a:t>
            </a:r>
            <a:r>
              <a:rPr sz="1800" spc="353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co</a:t>
            </a:r>
            <a:r>
              <a:rPr sz="1800" spc="-19" dirty="0">
                <a:latin typeface="Gill Sans MT"/>
                <a:cs typeface="Gill Sans MT"/>
              </a:rPr>
              <a:t>m</a:t>
            </a:r>
            <a:r>
              <a:rPr sz="1800" spc="0" dirty="0">
                <a:latin typeface="Gill Sans MT"/>
                <a:cs typeface="Gill Sans MT"/>
              </a:rPr>
              <a:t>unicación</a:t>
            </a:r>
            <a:r>
              <a:rPr sz="1800" spc="353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obtienen</a:t>
            </a:r>
            <a:r>
              <a:rPr sz="1800" spc="353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su</a:t>
            </a:r>
            <a:r>
              <a:rPr sz="1800" spc="353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significado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86243" y="3777600"/>
            <a:ext cx="2104093" cy="10794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807" algn="just">
              <a:lnSpc>
                <a:spcPts val="1955"/>
              </a:lnSpc>
              <a:spcBef>
                <a:spcPts val="97"/>
              </a:spcBef>
            </a:pPr>
            <a:r>
              <a:rPr sz="1800" spc="0" dirty="0">
                <a:latin typeface="Gill Sans MT"/>
                <a:cs typeface="Gill Sans MT"/>
              </a:rPr>
              <a:t>por </a:t>
            </a:r>
            <a:r>
              <a:rPr sz="1800" spc="179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el </a:t>
            </a:r>
            <a:r>
              <a:rPr sz="1800" spc="179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contexto </a:t>
            </a:r>
            <a:r>
              <a:rPr sz="1800" spc="179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de</a:t>
            </a:r>
            <a:endParaRPr sz="1800">
              <a:latin typeface="Gill Sans MT"/>
              <a:cs typeface="Gill Sans MT"/>
            </a:endParaRPr>
          </a:p>
          <a:p>
            <a:pPr marL="12700" algn="just">
              <a:lnSpc>
                <a:spcPct val="99538"/>
              </a:lnSpc>
              <a:spcBef>
                <a:spcPts val="12"/>
              </a:spcBef>
            </a:pPr>
            <a:r>
              <a:rPr sz="1800" spc="0" dirty="0">
                <a:latin typeface="Gill Sans MT"/>
                <a:cs typeface="Gill Sans MT"/>
              </a:rPr>
              <a:t>hablante y el </a:t>
            </a:r>
            <a:r>
              <a:rPr sz="1800" spc="-34" dirty="0">
                <a:latin typeface="Gill Sans MT"/>
                <a:cs typeface="Gill Sans MT"/>
              </a:rPr>
              <a:t>oy</a:t>
            </a:r>
            <a:r>
              <a:rPr sz="1800" spc="0" dirty="0">
                <a:latin typeface="Gill Sans MT"/>
                <a:cs typeface="Gill Sans MT"/>
              </a:rPr>
              <a:t>ent</a:t>
            </a:r>
            <a:r>
              <a:rPr sz="1800" spc="34" dirty="0">
                <a:latin typeface="Gill Sans MT"/>
                <a:cs typeface="Gill Sans MT"/>
              </a:rPr>
              <a:t>e</a:t>
            </a:r>
            <a:r>
              <a:rPr sz="1800" spc="0" dirty="0">
                <a:latin typeface="Gill Sans MT"/>
                <a:cs typeface="Gill Sans MT"/>
              </a:rPr>
              <a:t>. “pe</a:t>
            </a:r>
            <a:r>
              <a:rPr sz="1800" spc="-25" dirty="0">
                <a:latin typeface="Gill Sans MT"/>
                <a:cs typeface="Gill Sans MT"/>
              </a:rPr>
              <a:t>r</a:t>
            </a:r>
            <a:r>
              <a:rPr sz="1800" spc="0" dirty="0">
                <a:latin typeface="Gill Sans MT"/>
                <a:cs typeface="Gill Sans MT"/>
              </a:rPr>
              <a:t>dedor”,</a:t>
            </a:r>
            <a:r>
              <a:rPr sz="1800" spc="-99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la</a:t>
            </a:r>
            <a:r>
              <a:rPr sz="1800" spc="79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palabra persona</a:t>
            </a:r>
            <a:r>
              <a:rPr sz="1800" spc="393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es</a:t>
            </a:r>
            <a:r>
              <a:rPr sz="1800" spc="393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un</a:t>
            </a:r>
            <a:r>
              <a:rPr sz="1800" spc="393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ami</a:t>
            </a:r>
            <a:r>
              <a:rPr sz="1800" spc="-19" dirty="0">
                <a:latin typeface="Gill Sans MT"/>
                <a:cs typeface="Gill Sans MT"/>
              </a:rPr>
              <a:t>g</a:t>
            </a:r>
            <a:r>
              <a:rPr sz="1800" spc="0" dirty="0">
                <a:latin typeface="Gill Sans MT"/>
                <a:cs typeface="Gill Sans MT"/>
              </a:rPr>
              <a:t>o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08062" y="3777600"/>
            <a:ext cx="1156867" cy="8000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8818" marR="27065">
              <a:lnSpc>
                <a:spcPts val="1955"/>
              </a:lnSpc>
              <a:spcBef>
                <a:spcPts val="97"/>
              </a:spcBef>
            </a:pPr>
            <a:r>
              <a:rPr sz="1800" spc="0" dirty="0">
                <a:latin typeface="Gill Sans MT"/>
                <a:cs typeface="Gill Sans MT"/>
              </a:rPr>
              <a:t>la </a:t>
            </a:r>
            <a:r>
              <a:rPr sz="1800" spc="179" dirty="0">
                <a:latin typeface="Gill Sans MT"/>
                <a:cs typeface="Gill Sans MT"/>
              </a:rPr>
              <a:t> </a:t>
            </a:r>
            <a:r>
              <a:rPr sz="1800" spc="-34" dirty="0">
                <a:latin typeface="Gill Sans MT"/>
                <a:cs typeface="Gill Sans MT"/>
              </a:rPr>
              <a:t>r</a:t>
            </a:r>
            <a:r>
              <a:rPr sz="1800" spc="0" dirty="0">
                <a:latin typeface="Gill Sans MT"/>
                <a:cs typeface="Gill Sans MT"/>
              </a:rPr>
              <a:t>elación</a:t>
            </a:r>
            <a:endParaRPr sz="1800">
              <a:latin typeface="Gill Sans MT"/>
              <a:cs typeface="Gill Sans MT"/>
            </a:endParaRPr>
          </a:p>
          <a:p>
            <a:pPr marL="12700" indent="18333">
              <a:lnSpc>
                <a:spcPct val="97218"/>
              </a:lnSpc>
              <a:spcBef>
                <a:spcPts val="12"/>
              </a:spcBef>
            </a:pPr>
            <a:r>
              <a:rPr sz="1800" spc="0" dirty="0">
                <a:latin typeface="Gill Sans MT"/>
                <a:cs typeface="Gill Sans MT"/>
              </a:rPr>
              <a:t>Si</a:t>
            </a:r>
            <a:r>
              <a:rPr sz="1800" spc="383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se</a:t>
            </a:r>
            <a:r>
              <a:rPr sz="1800" spc="383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llama significa</a:t>
            </a:r>
            <a:r>
              <a:rPr sz="1800" spc="79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una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485717" y="3777600"/>
            <a:ext cx="903553" cy="8000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1927">
              <a:lnSpc>
                <a:spcPts val="1955"/>
              </a:lnSpc>
              <a:spcBef>
                <a:spcPts val="97"/>
              </a:spcBef>
            </a:pPr>
            <a:r>
              <a:rPr sz="1800" spc="0" dirty="0">
                <a:latin typeface="Gill Sans MT"/>
                <a:cs typeface="Gill Sans MT"/>
              </a:rPr>
              <a:t>ent</a:t>
            </a:r>
            <a:r>
              <a:rPr sz="1800" spc="-34" dirty="0">
                <a:latin typeface="Gill Sans MT"/>
                <a:cs typeface="Gill Sans MT"/>
              </a:rPr>
              <a:t>r</a:t>
            </a:r>
            <a:r>
              <a:rPr sz="1800" spc="0" dirty="0">
                <a:latin typeface="Gill Sans MT"/>
                <a:cs typeface="Gill Sans MT"/>
              </a:rPr>
              <a:t>e </a:t>
            </a:r>
            <a:r>
              <a:rPr sz="1800" spc="179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el</a:t>
            </a:r>
            <a:endParaRPr sz="1800">
              <a:latin typeface="Gill Sans MT"/>
              <a:cs typeface="Gill Sans MT"/>
            </a:endParaRPr>
          </a:p>
          <a:p>
            <a:pPr marL="12700" marR="7061" indent="800">
              <a:lnSpc>
                <a:spcPct val="97218"/>
              </a:lnSpc>
              <a:spcBef>
                <a:spcPts val="12"/>
              </a:spcBef>
            </a:pPr>
            <a:r>
              <a:rPr sz="1800" spc="0" dirty="0">
                <a:latin typeface="Gill Sans MT"/>
                <a:cs typeface="Gill Sans MT"/>
              </a:rPr>
              <a:t>a</a:t>
            </a:r>
            <a:r>
              <a:rPr sz="1800" spc="383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alguien cosa</a:t>
            </a:r>
            <a:r>
              <a:rPr sz="1800" spc="79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si</a:t>
            </a:r>
            <a:r>
              <a:rPr sz="1800" spc="79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la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51176" y="4603100"/>
            <a:ext cx="2038200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spc="0" dirty="0">
                <a:latin typeface="Gill Sans MT"/>
                <a:cs typeface="Gill Sans MT"/>
              </a:rPr>
              <a:t>ce</a:t>
            </a:r>
            <a:r>
              <a:rPr sz="1800" spc="-44" dirty="0">
                <a:latin typeface="Gill Sans MT"/>
                <a:cs typeface="Gill Sans MT"/>
              </a:rPr>
              <a:t>r</a:t>
            </a:r>
            <a:r>
              <a:rPr sz="1800" spc="0" dirty="0">
                <a:latin typeface="Gill Sans MT"/>
                <a:cs typeface="Gill Sans MT"/>
              </a:rPr>
              <a:t>can</a:t>
            </a:r>
            <a:r>
              <a:rPr sz="1800" spc="-54" dirty="0">
                <a:latin typeface="Gill Sans MT"/>
                <a:cs typeface="Gill Sans MT"/>
              </a:rPr>
              <a:t>o</a:t>
            </a:r>
            <a:r>
              <a:rPr sz="1800" spc="0" dirty="0">
                <a:latin typeface="Gill Sans MT"/>
                <a:cs typeface="Gill Sans MT"/>
              </a:rPr>
              <a:t>,</a:t>
            </a:r>
            <a:r>
              <a:rPr sz="1800" spc="214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pe</a:t>
            </a:r>
            <a:r>
              <a:rPr sz="1800" spc="-44" dirty="0">
                <a:latin typeface="Gill Sans MT"/>
                <a:cs typeface="Gill Sans MT"/>
              </a:rPr>
              <a:t>r</a:t>
            </a:r>
            <a:r>
              <a:rPr sz="1800" spc="0" dirty="0">
                <a:latin typeface="Gill Sans MT"/>
                <a:cs typeface="Gill Sans MT"/>
              </a:rPr>
              <a:t>o</a:t>
            </a:r>
            <a:r>
              <a:rPr sz="1800" spc="393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puede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6243" y="4882499"/>
            <a:ext cx="4203063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spc="0" dirty="0">
                <a:latin typeface="Gill Sans MT"/>
                <a:cs typeface="Gill Sans MT"/>
              </a:rPr>
              <a:t>significar</a:t>
            </a:r>
            <a:r>
              <a:rPr sz="1800" spc="75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una</a:t>
            </a:r>
            <a:r>
              <a:rPr sz="1800" spc="75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cosa</a:t>
            </a:r>
            <a:r>
              <a:rPr sz="1800" spc="74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totalmente</a:t>
            </a:r>
            <a:r>
              <a:rPr sz="1800" spc="74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di</a:t>
            </a:r>
            <a:r>
              <a:rPr sz="1800" spc="-19" dirty="0">
                <a:latin typeface="Gill Sans MT"/>
                <a:cs typeface="Gill Sans MT"/>
              </a:rPr>
              <a:t>f</a:t>
            </a:r>
            <a:r>
              <a:rPr sz="1800" spc="0" dirty="0">
                <a:latin typeface="Gill Sans MT"/>
                <a:cs typeface="Gill Sans MT"/>
              </a:rPr>
              <a:t>e</a:t>
            </a:r>
            <a:r>
              <a:rPr sz="1800" spc="-34" dirty="0">
                <a:latin typeface="Gill Sans MT"/>
                <a:cs typeface="Gill Sans MT"/>
              </a:rPr>
              <a:t>r</a:t>
            </a:r>
            <a:r>
              <a:rPr sz="1800" spc="0" dirty="0">
                <a:latin typeface="Gill Sans MT"/>
                <a:cs typeface="Gill Sans MT"/>
              </a:rPr>
              <a:t>ente</a:t>
            </a:r>
            <a:r>
              <a:rPr sz="1800" spc="74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si</a:t>
            </a:r>
            <a:r>
              <a:rPr sz="1800" spc="74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se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6243" y="5149199"/>
            <a:ext cx="2008343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spc="0" dirty="0">
                <a:latin typeface="Gill Sans MT"/>
                <a:cs typeface="Gill Sans MT"/>
              </a:rPr>
              <a:t>trata</a:t>
            </a:r>
            <a:r>
              <a:rPr sz="1800" spc="89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de</a:t>
            </a:r>
            <a:r>
              <a:rPr sz="1800" spc="89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una</a:t>
            </a:r>
            <a:r>
              <a:rPr sz="1800" spc="89" dirty="0">
                <a:latin typeface="Gill Sans MT"/>
                <a:cs typeface="Gill Sans MT"/>
              </a:rPr>
              <a:t> </a:t>
            </a:r>
            <a:r>
              <a:rPr sz="1800" spc="-34" dirty="0">
                <a:latin typeface="Gill Sans MT"/>
                <a:cs typeface="Gill Sans MT"/>
              </a:rPr>
              <a:t>r</a:t>
            </a:r>
            <a:r>
              <a:rPr sz="1800" spc="0" dirty="0">
                <a:latin typeface="Gill Sans MT"/>
                <a:cs typeface="Gill Sans MT"/>
              </a:rPr>
              <a:t>elación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09810" y="5149199"/>
            <a:ext cx="2179558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spc="0" dirty="0">
                <a:latin typeface="Gill Sans MT"/>
                <a:cs typeface="Gill Sans MT"/>
              </a:rPr>
              <a:t>casual.</a:t>
            </a:r>
            <a:r>
              <a:rPr sz="1800" spc="-89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Esto</a:t>
            </a:r>
            <a:r>
              <a:rPr sz="1800" spc="89" dirty="0">
                <a:latin typeface="Gill Sans MT"/>
                <a:cs typeface="Gill Sans MT"/>
              </a:rPr>
              <a:t> </a:t>
            </a:r>
            <a:r>
              <a:rPr sz="1800" spc="-34" dirty="0">
                <a:latin typeface="Gill Sans MT"/>
                <a:cs typeface="Gill Sans MT"/>
              </a:rPr>
              <a:t>r</a:t>
            </a:r>
            <a:r>
              <a:rPr sz="1800" spc="0" dirty="0">
                <a:latin typeface="Gill Sans MT"/>
                <a:cs typeface="Gill Sans MT"/>
              </a:rPr>
              <a:t>ep</a:t>
            </a:r>
            <a:r>
              <a:rPr sz="1800" spc="-34" dirty="0">
                <a:latin typeface="Gill Sans MT"/>
                <a:cs typeface="Gill Sans MT"/>
              </a:rPr>
              <a:t>r</a:t>
            </a:r>
            <a:r>
              <a:rPr sz="1800" spc="0" dirty="0">
                <a:latin typeface="Gill Sans MT"/>
                <a:cs typeface="Gill Sans MT"/>
              </a:rPr>
              <a:t>esenta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6243" y="5428599"/>
            <a:ext cx="1120475" cy="5206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spc="0" dirty="0">
                <a:latin typeface="Gill Sans MT"/>
                <a:cs typeface="Gill Sans MT"/>
              </a:rPr>
              <a:t>el </a:t>
            </a:r>
            <a:r>
              <a:rPr sz="1800" spc="64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segundo</a:t>
            </a:r>
            <a:endParaRPr sz="1800">
              <a:latin typeface="Gill Sans MT"/>
              <a:cs typeface="Gill Sans MT"/>
            </a:endParaRPr>
          </a:p>
          <a:p>
            <a:pPr marL="12700" marR="34289">
              <a:lnSpc>
                <a:spcPct val="96638"/>
              </a:lnSpc>
            </a:pPr>
            <a:r>
              <a:rPr sz="1800" spc="0" dirty="0">
                <a:latin typeface="Gill Sans MT"/>
                <a:cs typeface="Gill Sans MT"/>
              </a:rPr>
              <a:t>contenid</a:t>
            </a:r>
            <a:r>
              <a:rPr sz="1800" spc="-54" dirty="0">
                <a:latin typeface="Gill Sans MT"/>
                <a:cs typeface="Gill Sans MT"/>
              </a:rPr>
              <a:t>o</a:t>
            </a:r>
            <a:r>
              <a:rPr sz="1800" spc="0" dirty="0">
                <a:latin typeface="Gill Sans MT"/>
                <a:cs typeface="Gill Sans MT"/>
              </a:rPr>
              <a:t>.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81912" y="5428599"/>
            <a:ext cx="771741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spc="0" dirty="0">
                <a:latin typeface="Gill Sans MT"/>
                <a:cs typeface="Gill Sans MT"/>
              </a:rPr>
              <a:t>axioma: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05946" y="5428599"/>
            <a:ext cx="219308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spc="0" dirty="0">
                <a:latin typeface="Gill Sans MT"/>
                <a:cs typeface="Gill Sans MT"/>
              </a:rPr>
              <a:t>el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00429" y="5428599"/>
            <a:ext cx="1594419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spc="0" dirty="0">
                <a:latin typeface="Gill Sans MT"/>
                <a:cs typeface="Gill Sans MT"/>
              </a:rPr>
              <a:t>contexto </a:t>
            </a:r>
            <a:r>
              <a:rPr sz="1800" spc="64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define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70031" y="5428599"/>
            <a:ext cx="219308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spc="0" dirty="0">
                <a:latin typeface="Gill Sans MT"/>
                <a:cs typeface="Gill Sans MT"/>
              </a:rPr>
              <a:t>el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31844" y="6134171"/>
            <a:ext cx="167052" cy="88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35"/>
              </a:spcBef>
            </a:pPr>
            <a:r>
              <a:rPr sz="200" spc="0" dirty="0">
                <a:solidFill>
                  <a:srgbClr val="AA9067"/>
                </a:solidFill>
                <a:latin typeface="Arial"/>
                <a:cs typeface="Arial"/>
              </a:rPr>
              <a:t>I     </a:t>
            </a:r>
            <a:r>
              <a:rPr sz="200" spc="5" dirty="0">
                <a:solidFill>
                  <a:srgbClr val="AA9067"/>
                </a:solidFill>
                <a:latin typeface="Arial"/>
                <a:cs typeface="Arial"/>
              </a:rPr>
              <a:t> </a:t>
            </a:r>
            <a:r>
              <a:rPr sz="500" spc="0" dirty="0">
                <a:solidFill>
                  <a:srgbClr val="AA9067"/>
                </a:solidFill>
                <a:latin typeface="Times New Roman"/>
                <a:cs typeface="Times New Roman"/>
              </a:rPr>
              <a:t>1.4l•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52152" y="6134171"/>
            <a:ext cx="55435" cy="88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35"/>
              </a:spcBef>
            </a:pPr>
            <a:r>
              <a:rPr sz="500" spc="0" dirty="0">
                <a:solidFill>
                  <a:srgbClr val="AA9067"/>
                </a:solidFill>
                <a:latin typeface="Times New Roman"/>
                <a:cs typeface="Times New Roman"/>
              </a:rPr>
              <a:t>',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64712" y="6315115"/>
            <a:ext cx="96967" cy="3857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4764">
              <a:lnSpc>
                <a:spcPts val="1120"/>
              </a:lnSpc>
              <a:spcBef>
                <a:spcPts val="55"/>
              </a:spcBef>
            </a:pPr>
            <a:r>
              <a:rPr sz="1000" spc="0" dirty="0">
                <a:solidFill>
                  <a:srgbClr val="AA9067"/>
                </a:solidFill>
                <a:latin typeface="Arial"/>
                <a:cs typeface="Arial"/>
              </a:rPr>
              <a:t>~</a:t>
            </a:r>
            <a:endParaRPr sz="1000">
              <a:latin typeface="Arial"/>
              <a:cs typeface="Arial"/>
            </a:endParaRPr>
          </a:p>
          <a:p>
            <a:pPr marL="35975">
              <a:lnSpc>
                <a:spcPct val="95825"/>
              </a:lnSpc>
              <a:spcBef>
                <a:spcPts val="294"/>
              </a:spcBef>
            </a:pPr>
            <a:r>
              <a:rPr sz="1300" spc="0" dirty="0">
                <a:solidFill>
                  <a:srgbClr val="AA9067"/>
                </a:solidFill>
                <a:latin typeface="Arial"/>
                <a:cs typeface="Arial"/>
              </a:rPr>
              <a:t>'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89608" y="6366570"/>
            <a:ext cx="40900" cy="88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5825"/>
              </a:lnSpc>
              <a:spcBef>
                <a:spcPts val="35"/>
              </a:spcBef>
            </a:pPr>
            <a:r>
              <a:rPr sz="500" spc="0" dirty="0">
                <a:solidFill>
                  <a:srgbClr val="AA9067"/>
                </a:solidFill>
                <a:latin typeface="Arial"/>
                <a:cs typeface="Arial"/>
              </a:rPr>
              <a:t>'</a:t>
            </a:r>
            <a:endParaRPr sz="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58227" y="6554205"/>
            <a:ext cx="91243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>
                <a:solidFill>
                  <a:srgbClr val="AA9067"/>
                </a:solidFill>
                <a:latin typeface="Arial"/>
                <a:cs typeface="Arial"/>
              </a:rPr>
              <a:t>.,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12500" y="6646360"/>
            <a:ext cx="12028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0" dirty="0">
                <a:solidFill>
                  <a:srgbClr val="AA9067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95492" y="6646360"/>
            <a:ext cx="82130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0" dirty="0">
                <a:solidFill>
                  <a:srgbClr val="AA9067"/>
                </a:solidFill>
                <a:latin typeface="Arial"/>
                <a:cs typeface="Arial"/>
              </a:rPr>
              <a:t>~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29648" y="6688241"/>
            <a:ext cx="1143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i="1" spc="0" dirty="0">
                <a:solidFill>
                  <a:srgbClr val="AA9067"/>
                </a:solidFill>
                <a:latin typeface="Times New Roman"/>
                <a:cs typeface="Times New Roman"/>
              </a:rPr>
              <a:t>..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31736" y="6688241"/>
            <a:ext cx="6381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i="1" spc="0" dirty="0">
                <a:solidFill>
                  <a:srgbClr val="AA9067"/>
                </a:solidFill>
                <a:latin typeface="Times New Roman"/>
                <a:cs typeface="Times New Roman"/>
              </a:rPr>
              <a:t>·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55616" y="6688241"/>
            <a:ext cx="11807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i="1" spc="0" dirty="0">
                <a:solidFill>
                  <a:srgbClr val="AA9067"/>
                </a:solidFill>
                <a:latin typeface="Times New Roman"/>
                <a:cs typeface="Times New Roman"/>
              </a:rPr>
              <a:t>/·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386394" y="6688241"/>
            <a:ext cx="9588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i="1" spc="0" dirty="0">
                <a:solidFill>
                  <a:srgbClr val="AA9067"/>
                </a:solidFill>
                <a:latin typeface="Times New Roman"/>
                <a:cs typeface="Times New Roman"/>
              </a:rPr>
              <a:t>1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32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524001" y="2015734"/>
            <a:ext cx="12192001" cy="48423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6101126"/>
            <a:ext cx="9143997" cy="1"/>
          </a:xfrm>
          <a:custGeom>
            <a:avLst/>
            <a:gdLst/>
            <a:ahLst/>
            <a:cxnLst/>
            <a:rect l="l" t="t" r="r" b="b"/>
            <a:pathLst>
              <a:path w="9143997" h="1">
                <a:moveTo>
                  <a:pt x="0" y="0"/>
                </a:moveTo>
                <a:lnTo>
                  <a:pt x="9143997" y="1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43490" y="1847088"/>
            <a:ext cx="6571340" cy="1"/>
          </a:xfrm>
          <a:custGeom>
            <a:avLst/>
            <a:gdLst/>
            <a:ahLst/>
            <a:cxnLst/>
            <a:rect l="l" t="t" r="r" b="b"/>
            <a:pathLst>
              <a:path w="6571340" h="1">
                <a:moveTo>
                  <a:pt x="0" y="0"/>
                </a:moveTo>
                <a:lnTo>
                  <a:pt x="6571340" y="1"/>
                </a:lnTo>
              </a:path>
            </a:pathLst>
          </a:custGeom>
          <a:ln w="31749">
            <a:solidFill>
              <a:srgbClr val="C533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272196" y="633555"/>
            <a:ext cx="1781066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0"/>
              </a:lnSpc>
              <a:spcBef>
                <a:spcPts val="149"/>
              </a:spcBef>
            </a:pPr>
            <a:r>
              <a:rPr sz="4200" b="1" spc="0" baseline="1026" dirty="0">
                <a:latin typeface="Gill Sans MT"/>
                <a:cs typeface="Gill Sans MT"/>
              </a:rPr>
              <a:t>Axioma 3.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136500" y="633555"/>
            <a:ext cx="2466027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0"/>
              </a:lnSpc>
              <a:spcBef>
                <a:spcPts val="149"/>
              </a:spcBef>
            </a:pPr>
            <a:r>
              <a:rPr sz="4200" b="1" spc="0" baseline="1026" dirty="0">
                <a:latin typeface="Gill Sans MT"/>
                <a:cs typeface="Gill Sans MT"/>
              </a:rPr>
              <a:t>La Puntuación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58996" y="2427331"/>
            <a:ext cx="112725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spc="-100" dirty="0">
                <a:latin typeface="Gill Sans MT"/>
                <a:cs typeface="Gill Sans MT"/>
              </a:rPr>
              <a:t>W</a:t>
            </a:r>
            <a:r>
              <a:rPr sz="1800" spc="9" dirty="0">
                <a:latin typeface="Gill Sans MT"/>
                <a:cs typeface="Gill Sans MT"/>
              </a:rPr>
              <a:t>atzl</a:t>
            </a:r>
            <a:r>
              <a:rPr sz="1800" spc="-54" dirty="0">
                <a:latin typeface="Gill Sans MT"/>
                <a:cs typeface="Gill Sans MT"/>
              </a:rPr>
              <a:t>a</a:t>
            </a:r>
            <a:r>
              <a:rPr sz="1800" spc="9" dirty="0">
                <a:latin typeface="Gill Sans MT"/>
                <a:cs typeface="Gill Sans MT"/>
              </a:rPr>
              <a:t>wic</a:t>
            </a:r>
            <a:r>
              <a:rPr sz="1800" spc="0" dirty="0">
                <a:latin typeface="Gill Sans MT"/>
                <a:cs typeface="Gill Sans MT"/>
              </a:rPr>
              <a:t>k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005552" y="2427331"/>
            <a:ext cx="804697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spc="9" dirty="0">
                <a:latin typeface="Gill Sans MT"/>
                <a:cs typeface="Gill Sans MT"/>
              </a:rPr>
              <a:t>tambié</a:t>
            </a:r>
            <a:r>
              <a:rPr sz="1800" spc="0" dirty="0">
                <a:latin typeface="Gill Sans MT"/>
                <a:cs typeface="Gill Sans MT"/>
              </a:rPr>
              <a:t>n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929553" y="2427331"/>
            <a:ext cx="1071189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spc="9" dirty="0">
                <a:latin typeface="Gill Sans MT"/>
                <a:cs typeface="Gill Sans MT"/>
              </a:rPr>
              <a:t>argument</a:t>
            </a:r>
            <a:r>
              <a:rPr sz="1800" spc="0" dirty="0">
                <a:latin typeface="Gill Sans MT"/>
                <a:cs typeface="Gill Sans MT"/>
              </a:rPr>
              <a:t>ó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119874" y="2427331"/>
            <a:ext cx="400076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spc="9" dirty="0">
                <a:latin typeface="Gill Sans MT"/>
                <a:cs typeface="Gill Sans MT"/>
              </a:rPr>
              <a:t>qu</a:t>
            </a:r>
            <a:r>
              <a:rPr sz="1800" spc="0" dirty="0">
                <a:latin typeface="Gill Sans MT"/>
                <a:cs typeface="Gill Sans MT"/>
              </a:rPr>
              <a:t>e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639871" y="2427331"/>
            <a:ext cx="1913296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b="1" spc="9" dirty="0">
                <a:latin typeface="Gill Sans MT"/>
                <a:cs typeface="Gill Sans MT"/>
              </a:rPr>
              <a:t>l</a:t>
            </a:r>
            <a:r>
              <a:rPr sz="1800" b="1" spc="0" dirty="0">
                <a:latin typeface="Gill Sans MT"/>
                <a:cs typeface="Gill Sans MT"/>
              </a:rPr>
              <a:t>a </a:t>
            </a:r>
            <a:r>
              <a:rPr sz="1800" b="1" spc="413" dirty="0">
                <a:latin typeface="Gill Sans MT"/>
                <a:cs typeface="Gill Sans MT"/>
              </a:rPr>
              <a:t> </a:t>
            </a:r>
            <a:r>
              <a:rPr sz="1800" b="1" spc="9" dirty="0">
                <a:latin typeface="Gill Sans MT"/>
                <a:cs typeface="Gill Sans MT"/>
              </a:rPr>
              <a:t>co</a:t>
            </a:r>
            <a:r>
              <a:rPr sz="1800" b="1" spc="-9" dirty="0">
                <a:latin typeface="Gill Sans MT"/>
                <a:cs typeface="Gill Sans MT"/>
              </a:rPr>
              <a:t>m</a:t>
            </a:r>
            <a:r>
              <a:rPr sz="1800" b="1" spc="9" dirty="0">
                <a:latin typeface="Gill Sans MT"/>
                <a:cs typeface="Gill Sans MT"/>
              </a:rPr>
              <a:t>unicación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671119" y="2427331"/>
            <a:ext cx="1120207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b="1" spc="9" dirty="0">
                <a:latin typeface="Gill Sans MT"/>
                <a:cs typeface="Gill Sans MT"/>
              </a:rPr>
              <a:t>s</a:t>
            </a:r>
            <a:r>
              <a:rPr sz="1800" b="1" spc="0" dirty="0">
                <a:latin typeface="Gill Sans MT"/>
                <a:cs typeface="Gill Sans MT"/>
              </a:rPr>
              <a:t>e </a:t>
            </a:r>
            <a:r>
              <a:rPr sz="1800" b="1" spc="413" dirty="0">
                <a:latin typeface="Gill Sans MT"/>
                <a:cs typeface="Gill Sans MT"/>
              </a:rPr>
              <a:t> </a:t>
            </a:r>
            <a:r>
              <a:rPr sz="1800" b="1" spc="9" dirty="0">
                <a:latin typeface="Gill Sans MT"/>
                <a:cs typeface="Gill Sans MT"/>
              </a:rPr>
              <a:t>define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909446" y="2427331"/>
            <a:ext cx="798149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b="1" spc="9" dirty="0">
                <a:latin typeface="Gill Sans MT"/>
                <a:cs typeface="Gill Sans MT"/>
              </a:rPr>
              <a:t>po</a:t>
            </a:r>
            <a:r>
              <a:rPr sz="1800" b="1" spc="0" dirty="0">
                <a:latin typeface="Gill Sans MT"/>
                <a:cs typeface="Gill Sans MT"/>
              </a:rPr>
              <a:t>r </a:t>
            </a:r>
            <a:r>
              <a:rPr sz="1800" b="1" spc="413" dirty="0">
                <a:latin typeface="Gill Sans MT"/>
                <a:cs typeface="Gill Sans MT"/>
              </a:rPr>
              <a:t> </a:t>
            </a:r>
            <a:r>
              <a:rPr sz="1800" b="1" spc="9" dirty="0">
                <a:latin typeface="Gill Sans MT"/>
                <a:cs typeface="Gill Sans MT"/>
              </a:rPr>
              <a:t>la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58996" y="2694031"/>
            <a:ext cx="7948071" cy="533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b="1" spc="0" dirty="0">
                <a:latin typeface="Gill Sans MT"/>
                <a:cs typeface="Gill Sans MT"/>
              </a:rPr>
              <a:t>“puntuación” </a:t>
            </a:r>
            <a:r>
              <a:rPr sz="1800" b="1" spc="125" dirty="0">
                <a:latin typeface="Gill Sans MT"/>
                <a:cs typeface="Gill Sans MT"/>
              </a:rPr>
              <a:t> </a:t>
            </a:r>
            <a:r>
              <a:rPr sz="1800" b="1" spc="0" dirty="0">
                <a:latin typeface="Gill Sans MT"/>
                <a:cs typeface="Gill Sans MT"/>
              </a:rPr>
              <a:t>o </a:t>
            </a:r>
            <a:r>
              <a:rPr sz="1800" b="1" spc="124" dirty="0">
                <a:latin typeface="Gill Sans MT"/>
                <a:cs typeface="Gill Sans MT"/>
              </a:rPr>
              <a:t> </a:t>
            </a:r>
            <a:r>
              <a:rPr sz="1800" b="1" spc="-54" dirty="0">
                <a:latin typeface="Gill Sans MT"/>
                <a:cs typeface="Gill Sans MT"/>
              </a:rPr>
              <a:t>e</a:t>
            </a:r>
            <a:r>
              <a:rPr sz="1800" b="1" spc="-34" dirty="0">
                <a:latin typeface="Gill Sans MT"/>
                <a:cs typeface="Gill Sans MT"/>
              </a:rPr>
              <a:t>v</a:t>
            </a:r>
            <a:r>
              <a:rPr sz="1800" b="1" spc="0" dirty="0">
                <a:latin typeface="Gill Sans MT"/>
                <a:cs typeface="Gill Sans MT"/>
              </a:rPr>
              <a:t>entos </a:t>
            </a:r>
            <a:r>
              <a:rPr sz="1800" b="1" spc="124" dirty="0">
                <a:latin typeface="Gill Sans MT"/>
                <a:cs typeface="Gill Sans MT"/>
              </a:rPr>
              <a:t> </a:t>
            </a:r>
            <a:r>
              <a:rPr sz="1800" b="1" spc="0" dirty="0">
                <a:latin typeface="Gill Sans MT"/>
                <a:cs typeface="Gill Sans MT"/>
              </a:rPr>
              <a:t>individuales </a:t>
            </a:r>
            <a:r>
              <a:rPr sz="1800" b="1" spc="124" dirty="0">
                <a:latin typeface="Gill Sans MT"/>
                <a:cs typeface="Gill Sans MT"/>
              </a:rPr>
              <a:t> </a:t>
            </a:r>
            <a:r>
              <a:rPr sz="1800" b="1" spc="0" dirty="0">
                <a:latin typeface="Gill Sans MT"/>
                <a:cs typeface="Gill Sans MT"/>
              </a:rPr>
              <a:t>asociados </a:t>
            </a:r>
            <a:r>
              <a:rPr sz="1800" b="1" spc="124" dirty="0">
                <a:latin typeface="Gill Sans MT"/>
                <a:cs typeface="Gill Sans MT"/>
              </a:rPr>
              <a:t> </a:t>
            </a:r>
            <a:r>
              <a:rPr sz="1800" b="1" spc="0" dirty="0">
                <a:latin typeface="Gill Sans MT"/>
                <a:cs typeface="Gill Sans MT"/>
              </a:rPr>
              <a:t>dent</a:t>
            </a:r>
            <a:r>
              <a:rPr sz="1800" b="1" spc="-44" dirty="0">
                <a:latin typeface="Gill Sans MT"/>
                <a:cs typeface="Gill Sans MT"/>
              </a:rPr>
              <a:t>r</a:t>
            </a:r>
            <a:r>
              <a:rPr sz="1800" b="1" spc="0" dirty="0">
                <a:latin typeface="Gill Sans MT"/>
                <a:cs typeface="Gill Sans MT"/>
              </a:rPr>
              <a:t>o </a:t>
            </a:r>
            <a:r>
              <a:rPr sz="1800" b="1" spc="124" dirty="0">
                <a:latin typeface="Gill Sans MT"/>
                <a:cs typeface="Gill Sans MT"/>
              </a:rPr>
              <a:t> </a:t>
            </a:r>
            <a:r>
              <a:rPr sz="1800" b="1" spc="0" dirty="0">
                <a:latin typeface="Gill Sans MT"/>
                <a:cs typeface="Gill Sans MT"/>
              </a:rPr>
              <a:t>del </a:t>
            </a:r>
            <a:r>
              <a:rPr sz="1800" b="1" spc="124" dirty="0">
                <a:latin typeface="Gill Sans MT"/>
                <a:cs typeface="Gill Sans MT"/>
              </a:rPr>
              <a:t> </a:t>
            </a:r>
            <a:r>
              <a:rPr sz="1800" b="1" spc="0" dirty="0">
                <a:latin typeface="Gill Sans MT"/>
                <a:cs typeface="Gill Sans MT"/>
              </a:rPr>
              <a:t>flujo </a:t>
            </a:r>
            <a:r>
              <a:rPr sz="1800" b="1" spc="124" dirty="0">
                <a:latin typeface="Gill Sans MT"/>
                <a:cs typeface="Gill Sans MT"/>
              </a:rPr>
              <a:t> </a:t>
            </a:r>
            <a:r>
              <a:rPr sz="1800" b="1" spc="0" dirty="0">
                <a:latin typeface="Gill Sans MT"/>
                <a:cs typeface="Gill Sans MT"/>
              </a:rPr>
              <a:t>de </a:t>
            </a:r>
            <a:r>
              <a:rPr sz="1800" b="1" spc="124" dirty="0">
                <a:latin typeface="Gill Sans MT"/>
                <a:cs typeface="Gill Sans MT"/>
              </a:rPr>
              <a:t> </a:t>
            </a:r>
            <a:r>
              <a:rPr sz="1800" b="1" spc="0" dirty="0">
                <a:latin typeface="Gill Sans MT"/>
                <a:cs typeface="Gill Sans MT"/>
              </a:rPr>
              <a:t>la</a:t>
            </a:r>
            <a:endParaRPr sz="1800">
              <a:latin typeface="Gill Sans MT"/>
              <a:cs typeface="Gill Sans MT"/>
            </a:endParaRPr>
          </a:p>
          <a:p>
            <a:pPr marL="12700" marR="34290">
              <a:lnSpc>
                <a:spcPct val="96638"/>
              </a:lnSpc>
              <a:spcBef>
                <a:spcPts val="12"/>
              </a:spcBef>
            </a:pPr>
            <a:r>
              <a:rPr sz="1800" b="1" spc="0" dirty="0">
                <a:latin typeface="Gill Sans MT"/>
                <a:cs typeface="Gill Sans MT"/>
              </a:rPr>
              <a:t>co</a:t>
            </a:r>
            <a:r>
              <a:rPr sz="1800" b="1" spc="-19" dirty="0">
                <a:latin typeface="Gill Sans MT"/>
                <a:cs typeface="Gill Sans MT"/>
              </a:rPr>
              <a:t>m</a:t>
            </a:r>
            <a:r>
              <a:rPr sz="1800" b="1" spc="0" dirty="0">
                <a:latin typeface="Gill Sans MT"/>
                <a:cs typeface="Gill Sans MT"/>
              </a:rPr>
              <a:t>unicación</a:t>
            </a:r>
            <a:r>
              <a:rPr sz="1800" spc="0" dirty="0">
                <a:latin typeface="Gill Sans MT"/>
                <a:cs typeface="Gill Sans MT"/>
              </a:rPr>
              <a:t>.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58996" y="3519531"/>
            <a:ext cx="7948093" cy="800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spc="0" dirty="0">
                <a:latin typeface="Gill Sans MT"/>
                <a:cs typeface="Gill Sans MT"/>
              </a:rPr>
              <a:t>EJ:</a:t>
            </a:r>
            <a:r>
              <a:rPr sz="1800" spc="268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Imaginemos</a:t>
            </a:r>
            <a:r>
              <a:rPr sz="1800" spc="448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que</a:t>
            </a:r>
            <a:r>
              <a:rPr sz="1800" spc="448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estamos</a:t>
            </a:r>
            <a:r>
              <a:rPr sz="1800" spc="448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asando</a:t>
            </a:r>
            <a:r>
              <a:rPr sz="1800" spc="448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un</a:t>
            </a:r>
            <a:r>
              <a:rPr sz="1800" spc="448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bistec</a:t>
            </a:r>
            <a:r>
              <a:rPr sz="1800" spc="448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y</a:t>
            </a:r>
            <a:r>
              <a:rPr sz="1800" spc="448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un</a:t>
            </a:r>
            <a:r>
              <a:rPr sz="1800" spc="448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ami</a:t>
            </a:r>
            <a:r>
              <a:rPr sz="1800" spc="-19" dirty="0">
                <a:latin typeface="Gill Sans MT"/>
                <a:cs typeface="Gill Sans MT"/>
              </a:rPr>
              <a:t>g</a:t>
            </a:r>
            <a:r>
              <a:rPr sz="1800" spc="0" dirty="0">
                <a:latin typeface="Gill Sans MT"/>
                <a:cs typeface="Gill Sans MT"/>
              </a:rPr>
              <a:t>o</a:t>
            </a:r>
            <a:r>
              <a:rPr sz="1800" spc="448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nos</a:t>
            </a:r>
            <a:r>
              <a:rPr sz="1800" spc="448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inte</a:t>
            </a:r>
            <a:r>
              <a:rPr sz="1800" spc="-19" dirty="0">
                <a:latin typeface="Gill Sans MT"/>
                <a:cs typeface="Gill Sans MT"/>
              </a:rPr>
              <a:t>r</a:t>
            </a:r>
            <a:r>
              <a:rPr sz="1800" spc="0" dirty="0">
                <a:latin typeface="Gill Sans MT"/>
                <a:cs typeface="Gill Sans MT"/>
              </a:rPr>
              <a:t>rumpe</a:t>
            </a:r>
            <a:r>
              <a:rPr sz="1800" spc="448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para</a:t>
            </a:r>
            <a:endParaRPr sz="1800">
              <a:latin typeface="Gill Sans MT"/>
              <a:cs typeface="Gill Sans MT"/>
            </a:endParaRPr>
          </a:p>
          <a:p>
            <a:pPr marL="12700" marR="7054">
              <a:lnSpc>
                <a:spcPts val="2087"/>
              </a:lnSpc>
            </a:pPr>
            <a:r>
              <a:rPr sz="1800" spc="0" dirty="0">
                <a:latin typeface="Gill Sans MT"/>
                <a:cs typeface="Gill Sans MT"/>
              </a:rPr>
              <a:t>sugerir</a:t>
            </a:r>
            <a:r>
              <a:rPr sz="1800" spc="253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que</a:t>
            </a:r>
            <a:r>
              <a:rPr sz="1800" spc="253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subamos</a:t>
            </a:r>
            <a:r>
              <a:rPr sz="1800" spc="253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la</a:t>
            </a:r>
            <a:r>
              <a:rPr sz="1800" spc="253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intensidad</a:t>
            </a:r>
            <a:r>
              <a:rPr sz="1800" spc="253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del</a:t>
            </a:r>
            <a:r>
              <a:rPr sz="1800" spc="253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fue</a:t>
            </a:r>
            <a:r>
              <a:rPr sz="1800" spc="-19" dirty="0">
                <a:latin typeface="Gill Sans MT"/>
                <a:cs typeface="Gill Sans MT"/>
              </a:rPr>
              <a:t>g</a:t>
            </a:r>
            <a:r>
              <a:rPr sz="1800" spc="-54" dirty="0">
                <a:latin typeface="Gill Sans MT"/>
                <a:cs typeface="Gill Sans MT"/>
              </a:rPr>
              <a:t>o</a:t>
            </a:r>
            <a:r>
              <a:rPr sz="1800" spc="0" dirty="0">
                <a:latin typeface="Gill Sans MT"/>
                <a:cs typeface="Gill Sans MT"/>
              </a:rPr>
              <a:t>.</a:t>
            </a:r>
            <a:r>
              <a:rPr sz="1800" spc="74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Entonces</a:t>
            </a:r>
            <a:r>
              <a:rPr sz="1800" spc="253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nosot</a:t>
            </a:r>
            <a:r>
              <a:rPr sz="1800" spc="-44" dirty="0">
                <a:latin typeface="Gill Sans MT"/>
                <a:cs typeface="Gill Sans MT"/>
              </a:rPr>
              <a:t>r</a:t>
            </a:r>
            <a:r>
              <a:rPr sz="1800" spc="0" dirty="0">
                <a:latin typeface="Gill Sans MT"/>
                <a:cs typeface="Gill Sans MT"/>
              </a:rPr>
              <a:t>os</a:t>
            </a:r>
            <a:r>
              <a:rPr sz="1800" spc="253" dirty="0">
                <a:latin typeface="Gill Sans MT"/>
                <a:cs typeface="Gill Sans MT"/>
              </a:rPr>
              <a:t> </a:t>
            </a:r>
            <a:r>
              <a:rPr sz="1800" spc="-34" dirty="0">
                <a:latin typeface="Gill Sans MT"/>
                <a:cs typeface="Gill Sans MT"/>
              </a:rPr>
              <a:t>r</a:t>
            </a:r>
            <a:r>
              <a:rPr sz="1800" spc="0" dirty="0">
                <a:latin typeface="Gill Sans MT"/>
                <a:cs typeface="Gill Sans MT"/>
              </a:rPr>
              <a:t>espondemos</a:t>
            </a:r>
            <a:r>
              <a:rPr sz="1800" spc="253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con </a:t>
            </a:r>
            <a:endParaRPr sz="1800">
              <a:latin typeface="Gill Sans MT"/>
              <a:cs typeface="Gill Sans MT"/>
            </a:endParaRPr>
          </a:p>
          <a:p>
            <a:pPr marL="12700" marR="7054">
              <a:lnSpc>
                <a:spcPts val="2087"/>
              </a:lnSpc>
              <a:spcBef>
                <a:spcPts val="112"/>
              </a:spcBef>
            </a:pPr>
            <a:r>
              <a:rPr sz="1800" spc="0" dirty="0">
                <a:latin typeface="Gill Sans MT"/>
                <a:cs typeface="Gill Sans MT"/>
              </a:rPr>
              <a:t>rabia </a:t>
            </a:r>
            <a:r>
              <a:rPr sz="1800" spc="184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por </a:t>
            </a:r>
            <a:r>
              <a:rPr sz="1800" spc="184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el </a:t>
            </a:r>
            <a:r>
              <a:rPr sz="1800" spc="184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comentari</a:t>
            </a:r>
            <a:r>
              <a:rPr sz="1800" spc="-54" dirty="0">
                <a:latin typeface="Gill Sans MT"/>
                <a:cs typeface="Gill Sans MT"/>
              </a:rPr>
              <a:t>o</a:t>
            </a:r>
            <a:r>
              <a:rPr sz="1800" spc="0" dirty="0">
                <a:latin typeface="Gill Sans MT"/>
                <a:cs typeface="Gill Sans MT"/>
              </a:rPr>
              <a:t>.</a:t>
            </a:r>
            <a:r>
              <a:rPr sz="1800" spc="498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En </a:t>
            </a:r>
            <a:r>
              <a:rPr sz="1800" spc="184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cada </a:t>
            </a:r>
            <a:r>
              <a:rPr sz="1800" spc="184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caso:</a:t>
            </a:r>
            <a:r>
              <a:rPr sz="1800" spc="498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nosot</a:t>
            </a:r>
            <a:r>
              <a:rPr sz="1800" spc="-44" dirty="0">
                <a:latin typeface="Gill Sans MT"/>
                <a:cs typeface="Gill Sans MT"/>
              </a:rPr>
              <a:t>r</a:t>
            </a:r>
            <a:r>
              <a:rPr sz="1800" spc="0" dirty="0">
                <a:latin typeface="Gill Sans MT"/>
                <a:cs typeface="Gill Sans MT"/>
              </a:rPr>
              <a:t>os,</a:t>
            </a:r>
            <a:r>
              <a:rPr sz="1800" spc="498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el </a:t>
            </a:r>
            <a:r>
              <a:rPr sz="1800" spc="184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ami</a:t>
            </a:r>
            <a:r>
              <a:rPr sz="1800" spc="-19" dirty="0">
                <a:latin typeface="Gill Sans MT"/>
                <a:cs typeface="Gill Sans MT"/>
              </a:rPr>
              <a:t>g</a:t>
            </a:r>
            <a:r>
              <a:rPr sz="1800" spc="0" dirty="0">
                <a:latin typeface="Gill Sans MT"/>
                <a:cs typeface="Gill Sans MT"/>
              </a:rPr>
              <a:t>o </a:t>
            </a:r>
            <a:r>
              <a:rPr sz="1800" spc="184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o </a:t>
            </a:r>
            <a:r>
              <a:rPr sz="1800" spc="184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un </a:t>
            </a:r>
            <a:r>
              <a:rPr sz="1800" spc="184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obse</a:t>
            </a:r>
            <a:r>
              <a:rPr sz="1800" spc="54" dirty="0">
                <a:latin typeface="Gill Sans MT"/>
                <a:cs typeface="Gill Sans MT"/>
              </a:rPr>
              <a:t>r</a:t>
            </a:r>
            <a:r>
              <a:rPr sz="1800" spc="0" dirty="0">
                <a:latin typeface="Gill Sans MT"/>
                <a:cs typeface="Gill Sans MT"/>
              </a:rPr>
              <a:t>vador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58996" y="4345031"/>
            <a:ext cx="1188095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spc="0" dirty="0">
                <a:latin typeface="Gill Sans MT"/>
                <a:cs typeface="Gill Sans MT"/>
              </a:rPr>
              <a:t>“puntuarán”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64782" y="4345031"/>
            <a:ext cx="1637144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spc="0" dirty="0">
                <a:latin typeface="Gill Sans MT"/>
                <a:cs typeface="Gill Sans MT"/>
              </a:rPr>
              <a:t>esta </a:t>
            </a:r>
            <a:r>
              <a:rPr sz="1800" spc="398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interacción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19607" y="4345031"/>
            <a:ext cx="28573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spc="0" dirty="0">
                <a:latin typeface="Gill Sans MT"/>
                <a:cs typeface="Gill Sans MT"/>
              </a:rPr>
              <a:t>de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23018" y="4345031"/>
            <a:ext cx="385846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spc="0" dirty="0">
                <a:latin typeface="Gill Sans MT"/>
                <a:cs typeface="Gill Sans MT"/>
              </a:rPr>
              <a:t>una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26555" y="4345031"/>
            <a:ext cx="655201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spc="-19" dirty="0">
                <a:latin typeface="Gill Sans MT"/>
                <a:cs typeface="Gill Sans MT"/>
              </a:rPr>
              <a:t>f</a:t>
            </a:r>
            <a:r>
              <a:rPr sz="1800" spc="0" dirty="0">
                <a:latin typeface="Gill Sans MT"/>
                <a:cs typeface="Gill Sans MT"/>
              </a:rPr>
              <a:t>orma,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76521" y="4345031"/>
            <a:ext cx="711786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b="1" spc="0" dirty="0">
                <a:latin typeface="Gill Sans MT"/>
                <a:cs typeface="Gill Sans MT"/>
              </a:rPr>
              <a:t>puede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05996" y="4345031"/>
            <a:ext cx="105338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b="1" spc="0" dirty="0">
                <a:latin typeface="Gill Sans MT"/>
                <a:cs typeface="Gill Sans MT"/>
              </a:rPr>
              <a:t>ser </a:t>
            </a:r>
            <a:r>
              <a:rPr sz="1800" b="1" spc="398" dirty="0">
                <a:latin typeface="Gill Sans MT"/>
                <a:cs typeface="Gill Sans MT"/>
              </a:rPr>
              <a:t> </a:t>
            </a:r>
            <a:r>
              <a:rPr sz="1800" b="1" spc="0" dirty="0">
                <a:latin typeface="Gill Sans MT"/>
                <a:cs typeface="Gill Sans MT"/>
              </a:rPr>
              <a:t>vista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77068" y="4345031"/>
            <a:ext cx="664667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b="1" spc="0" dirty="0">
                <a:latin typeface="Gill Sans MT"/>
                <a:cs typeface="Gill Sans MT"/>
              </a:rPr>
              <a:t>como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259406" y="4345031"/>
            <a:ext cx="447573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b="1" spc="0" dirty="0">
                <a:latin typeface="Gill Sans MT"/>
                <a:cs typeface="Gill Sans MT"/>
              </a:rPr>
              <a:t>una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8996" y="4611731"/>
            <a:ext cx="1388429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b="1" spc="0" dirty="0">
                <a:latin typeface="Gill Sans MT"/>
                <a:cs typeface="Gill Sans MT"/>
              </a:rPr>
              <a:t>inte</a:t>
            </a:r>
            <a:r>
              <a:rPr sz="1800" b="1" spc="-19" dirty="0">
                <a:latin typeface="Gill Sans MT"/>
                <a:cs typeface="Gill Sans MT"/>
              </a:rPr>
              <a:t>r</a:t>
            </a:r>
            <a:r>
              <a:rPr sz="1800" b="1" spc="0" dirty="0">
                <a:latin typeface="Gill Sans MT"/>
                <a:cs typeface="Gill Sans MT"/>
              </a:rPr>
              <a:t>rupción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44051" y="4611731"/>
            <a:ext cx="19553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b="1" spc="0" dirty="0">
                <a:latin typeface="Gill Sans MT"/>
                <a:cs typeface="Gill Sans MT"/>
              </a:rPr>
              <a:t>o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36201" y="4611731"/>
            <a:ext cx="1004255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b="1" spc="0" dirty="0">
                <a:latin typeface="Gill Sans MT"/>
                <a:cs typeface="Gill Sans MT"/>
              </a:rPr>
              <a:t>como </a:t>
            </a:r>
            <a:r>
              <a:rPr sz="1800" b="1" spc="234" dirty="0">
                <a:latin typeface="Gill Sans MT"/>
                <a:cs typeface="Gill Sans MT"/>
              </a:rPr>
              <a:t> </a:t>
            </a:r>
            <a:r>
              <a:rPr sz="1800" b="1" spc="0" dirty="0">
                <a:latin typeface="Gill Sans MT"/>
                <a:cs typeface="Gill Sans MT"/>
              </a:rPr>
              <a:t>la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37093" y="4611731"/>
            <a:ext cx="1192006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b="1" spc="0" dirty="0">
                <a:latin typeface="Gill Sans MT"/>
                <a:cs typeface="Gill Sans MT"/>
              </a:rPr>
              <a:t>su</a:t>
            </a:r>
            <a:r>
              <a:rPr sz="1800" b="1" spc="-25" dirty="0">
                <a:latin typeface="Gill Sans MT"/>
                <a:cs typeface="Gill Sans MT"/>
              </a:rPr>
              <a:t>g</a:t>
            </a:r>
            <a:r>
              <a:rPr sz="1800" b="1" spc="0" dirty="0">
                <a:latin typeface="Gill Sans MT"/>
                <a:cs typeface="Gill Sans MT"/>
              </a:rPr>
              <a:t>e</a:t>
            </a:r>
            <a:r>
              <a:rPr sz="1800" b="1" spc="-34" dirty="0">
                <a:latin typeface="Gill Sans MT"/>
                <a:cs typeface="Gill Sans MT"/>
              </a:rPr>
              <a:t>r</a:t>
            </a:r>
            <a:r>
              <a:rPr sz="1800" b="1" spc="0" dirty="0">
                <a:latin typeface="Gill Sans MT"/>
                <a:cs typeface="Gill Sans MT"/>
              </a:rPr>
              <a:t>encia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25734" y="4611731"/>
            <a:ext cx="183155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b="1" spc="0" dirty="0">
                <a:latin typeface="Gill Sans MT"/>
                <a:cs typeface="Gill Sans MT"/>
              </a:rPr>
              <a:t>de </a:t>
            </a:r>
            <a:r>
              <a:rPr sz="1800" b="1" spc="234" dirty="0">
                <a:latin typeface="Gill Sans MT"/>
                <a:cs typeface="Gill Sans MT"/>
              </a:rPr>
              <a:t> </a:t>
            </a:r>
            <a:r>
              <a:rPr sz="1800" b="1" spc="0" dirty="0">
                <a:latin typeface="Gill Sans MT"/>
                <a:cs typeface="Gill Sans MT"/>
              </a:rPr>
              <a:t>no </a:t>
            </a:r>
            <a:r>
              <a:rPr sz="1800" b="1" spc="234" dirty="0">
                <a:latin typeface="Gill Sans MT"/>
                <a:cs typeface="Gill Sans MT"/>
              </a:rPr>
              <a:t> </a:t>
            </a:r>
            <a:r>
              <a:rPr sz="1800" b="1" spc="0" dirty="0">
                <a:latin typeface="Gill Sans MT"/>
                <a:cs typeface="Gill Sans MT"/>
              </a:rPr>
              <a:t>sabemos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53930" y="4611731"/>
            <a:ext cx="25748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b="1" spc="0" dirty="0">
                <a:latin typeface="Gill Sans MT"/>
                <a:cs typeface="Gill Sans MT"/>
              </a:rPr>
              <a:t>lo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08031" y="4611731"/>
            <a:ext cx="452373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b="1" spc="0" dirty="0">
                <a:latin typeface="Gill Sans MT"/>
                <a:cs typeface="Gill Sans MT"/>
              </a:rPr>
              <a:t>que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57037" y="4611731"/>
            <a:ext cx="949894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b="1" spc="0" dirty="0">
                <a:latin typeface="Gill Sans MT"/>
                <a:cs typeface="Gill Sans MT"/>
              </a:rPr>
              <a:t>estamos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8996" y="4891131"/>
            <a:ext cx="2469384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b="1" spc="0" dirty="0">
                <a:latin typeface="Gill Sans MT"/>
                <a:cs typeface="Gill Sans MT"/>
              </a:rPr>
              <a:t>haciend</a:t>
            </a:r>
            <a:r>
              <a:rPr sz="1800" b="1" spc="-54" dirty="0">
                <a:latin typeface="Gill Sans MT"/>
                <a:cs typeface="Gill Sans MT"/>
              </a:rPr>
              <a:t>o</a:t>
            </a:r>
            <a:r>
              <a:rPr sz="1800" b="1" spc="0" dirty="0">
                <a:latin typeface="Gill Sans MT"/>
                <a:cs typeface="Gill Sans MT"/>
              </a:rPr>
              <a:t>,</a:t>
            </a:r>
            <a:r>
              <a:rPr sz="1800" b="1" spc="-179" dirty="0">
                <a:latin typeface="Gill Sans MT"/>
                <a:cs typeface="Gill Sans MT"/>
              </a:rPr>
              <a:t> </a:t>
            </a:r>
            <a:r>
              <a:rPr sz="1800" b="1" spc="0" dirty="0">
                <a:latin typeface="Gill Sans MT"/>
                <a:cs typeface="Gill Sans MT"/>
              </a:rPr>
              <a:t>por ejempl</a:t>
            </a:r>
            <a:r>
              <a:rPr sz="1800" b="1" spc="-54" dirty="0">
                <a:latin typeface="Gill Sans MT"/>
                <a:cs typeface="Gill Sans MT"/>
              </a:rPr>
              <a:t>o</a:t>
            </a:r>
            <a:r>
              <a:rPr sz="1800" b="1" spc="0" dirty="0">
                <a:latin typeface="Gill Sans MT"/>
                <a:cs typeface="Gill Sans MT"/>
              </a:rPr>
              <a:t>.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58996" y="5437231"/>
            <a:ext cx="7948151" cy="533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spc="0" dirty="0">
                <a:latin typeface="Gill Sans MT"/>
                <a:cs typeface="Gill Sans MT"/>
              </a:rPr>
              <a:t>En</a:t>
            </a:r>
            <a:r>
              <a:rPr sz="1800" spc="268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este</a:t>
            </a:r>
            <a:r>
              <a:rPr sz="1800" spc="268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te</a:t>
            </a:r>
            <a:r>
              <a:rPr sz="1800" spc="-44" dirty="0">
                <a:latin typeface="Gill Sans MT"/>
                <a:cs typeface="Gill Sans MT"/>
              </a:rPr>
              <a:t>r</a:t>
            </a:r>
            <a:r>
              <a:rPr sz="1800" spc="0" dirty="0">
                <a:latin typeface="Gill Sans MT"/>
                <a:cs typeface="Gill Sans MT"/>
              </a:rPr>
              <a:t>cer</a:t>
            </a:r>
            <a:r>
              <a:rPr sz="1800" spc="268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axioma</a:t>
            </a:r>
            <a:r>
              <a:rPr sz="1800" spc="268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de</a:t>
            </a:r>
            <a:r>
              <a:rPr sz="1800" spc="44" dirty="0">
                <a:latin typeface="Gill Sans MT"/>
                <a:cs typeface="Gill Sans MT"/>
              </a:rPr>
              <a:t> </a:t>
            </a:r>
            <a:r>
              <a:rPr sz="1800" spc="-109" dirty="0">
                <a:latin typeface="Gill Sans MT"/>
                <a:cs typeface="Gill Sans MT"/>
              </a:rPr>
              <a:t>W</a:t>
            </a:r>
            <a:r>
              <a:rPr sz="1800" spc="0" dirty="0">
                <a:latin typeface="Gill Sans MT"/>
                <a:cs typeface="Gill Sans MT"/>
              </a:rPr>
              <a:t>atzl</a:t>
            </a:r>
            <a:r>
              <a:rPr sz="1800" spc="-64" dirty="0">
                <a:latin typeface="Gill Sans MT"/>
                <a:cs typeface="Gill Sans MT"/>
              </a:rPr>
              <a:t>a</a:t>
            </a:r>
            <a:r>
              <a:rPr sz="1800" spc="0" dirty="0">
                <a:latin typeface="Gill Sans MT"/>
                <a:cs typeface="Gill Sans MT"/>
              </a:rPr>
              <a:t>wick</a:t>
            </a:r>
            <a:r>
              <a:rPr sz="1800" spc="268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sostiene</a:t>
            </a:r>
            <a:r>
              <a:rPr sz="1800" spc="268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que</a:t>
            </a:r>
            <a:r>
              <a:rPr sz="1800" spc="268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la</a:t>
            </a:r>
            <a:r>
              <a:rPr sz="1800" spc="268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naturaleza</a:t>
            </a:r>
            <a:r>
              <a:rPr sz="1800" spc="268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de</a:t>
            </a:r>
            <a:r>
              <a:rPr sz="1800" spc="268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la</a:t>
            </a:r>
            <a:r>
              <a:rPr sz="1800" spc="268" dirty="0">
                <a:latin typeface="Gill Sans MT"/>
                <a:cs typeface="Gill Sans MT"/>
              </a:rPr>
              <a:t> </a:t>
            </a:r>
            <a:r>
              <a:rPr sz="1800" spc="-34" dirty="0">
                <a:latin typeface="Gill Sans MT"/>
                <a:cs typeface="Gill Sans MT"/>
              </a:rPr>
              <a:t>r</a:t>
            </a:r>
            <a:r>
              <a:rPr sz="1800" spc="0" dirty="0">
                <a:latin typeface="Gill Sans MT"/>
                <a:cs typeface="Gill Sans MT"/>
              </a:rPr>
              <a:t>elación</a:t>
            </a:r>
            <a:r>
              <a:rPr sz="1800" spc="268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de</a:t>
            </a:r>
            <a:endParaRPr sz="1800">
              <a:latin typeface="Gill Sans MT"/>
              <a:cs typeface="Gill Sans MT"/>
            </a:endParaRPr>
          </a:p>
          <a:p>
            <a:pPr marL="12700" marR="34290">
              <a:lnSpc>
                <a:spcPct val="96638"/>
              </a:lnSpc>
              <a:spcBef>
                <a:spcPts val="12"/>
              </a:spcBef>
            </a:pPr>
            <a:r>
              <a:rPr sz="1800" spc="0" dirty="0">
                <a:latin typeface="Gill Sans MT"/>
                <a:cs typeface="Gill Sans MT"/>
              </a:rPr>
              <a:t>co</a:t>
            </a:r>
            <a:r>
              <a:rPr sz="1800" spc="-19" dirty="0">
                <a:latin typeface="Gill Sans MT"/>
                <a:cs typeface="Gill Sans MT"/>
              </a:rPr>
              <a:t>m</a:t>
            </a:r>
            <a:r>
              <a:rPr sz="1800" spc="0" dirty="0">
                <a:latin typeface="Gill Sans MT"/>
                <a:cs typeface="Gill Sans MT"/>
              </a:rPr>
              <a:t>unicación depende de cómo los pa</a:t>
            </a:r>
            <a:r>
              <a:rPr sz="1800" spc="34" dirty="0">
                <a:latin typeface="Gill Sans MT"/>
                <a:cs typeface="Gill Sans MT"/>
              </a:rPr>
              <a:t>r</a:t>
            </a:r>
            <a:r>
              <a:rPr sz="1800" spc="0" dirty="0">
                <a:latin typeface="Gill Sans MT"/>
                <a:cs typeface="Gill Sans MT"/>
              </a:rPr>
              <a:t>ticipantes puntúan en ella.</a:t>
            </a:r>
            <a:endParaRPr sz="1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101126"/>
            <a:ext cx="9143993" cy="1"/>
          </a:xfrm>
          <a:custGeom>
            <a:avLst/>
            <a:gdLst/>
            <a:ahLst/>
            <a:cxnLst/>
            <a:rect l="l" t="t" r="r" b="b"/>
            <a:pathLst>
              <a:path w="9143993" h="1">
                <a:moveTo>
                  <a:pt x="0" y="0"/>
                </a:moveTo>
                <a:lnTo>
                  <a:pt x="9143993" y="1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43490" y="1847090"/>
            <a:ext cx="6571337" cy="1"/>
          </a:xfrm>
          <a:custGeom>
            <a:avLst/>
            <a:gdLst/>
            <a:ahLst/>
            <a:cxnLst/>
            <a:rect l="l" t="t" r="r" b="b"/>
            <a:pathLst>
              <a:path w="6571337" h="1">
                <a:moveTo>
                  <a:pt x="0" y="0"/>
                </a:moveTo>
                <a:lnTo>
                  <a:pt x="6571337" y="1"/>
                </a:lnTo>
              </a:path>
            </a:pathLst>
          </a:custGeom>
          <a:ln w="31749">
            <a:solidFill>
              <a:srgbClr val="C533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69075" y="2120773"/>
            <a:ext cx="1058926" cy="31163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6068948"/>
            <a:ext cx="9140824" cy="768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11299" y="5232400"/>
            <a:ext cx="5257799" cy="0"/>
          </a:xfrm>
          <a:custGeom>
            <a:avLst/>
            <a:gdLst/>
            <a:ahLst/>
            <a:cxnLst/>
            <a:rect l="l" t="t" r="r" b="b"/>
            <a:pathLst>
              <a:path w="5257799">
                <a:moveTo>
                  <a:pt x="0" y="0"/>
                </a:moveTo>
                <a:lnTo>
                  <a:pt x="5257799" y="0"/>
                </a:lnTo>
              </a:path>
            </a:pathLst>
          </a:custGeom>
          <a:ln w="12699">
            <a:solidFill>
              <a:srgbClr val="C8C4C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11299" y="2908300"/>
            <a:ext cx="0" cy="2336799"/>
          </a:xfrm>
          <a:custGeom>
            <a:avLst/>
            <a:gdLst/>
            <a:ahLst/>
            <a:cxnLst/>
            <a:rect l="l" t="t" r="r" b="b"/>
            <a:pathLst>
              <a:path h="2336799">
                <a:moveTo>
                  <a:pt x="0" y="2336799"/>
                </a:moveTo>
                <a:lnTo>
                  <a:pt x="0" y="0"/>
                </a:lnTo>
              </a:path>
            </a:pathLst>
          </a:custGeom>
          <a:ln w="0">
            <a:solidFill>
              <a:srgbClr val="C8C4C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272194" y="633557"/>
            <a:ext cx="1781066" cy="380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0"/>
              </a:lnSpc>
              <a:spcBef>
                <a:spcPts val="149"/>
              </a:spcBef>
            </a:pPr>
            <a:r>
              <a:rPr sz="4200" b="1" spc="0" baseline="1026" dirty="0">
                <a:latin typeface="Gill Sans MT"/>
                <a:cs typeface="Gill Sans MT"/>
              </a:rPr>
              <a:t>Axioma 3.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36497" y="633557"/>
            <a:ext cx="2466026" cy="380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0"/>
              </a:lnSpc>
              <a:spcBef>
                <a:spcPts val="149"/>
              </a:spcBef>
            </a:pPr>
            <a:r>
              <a:rPr sz="4200" b="1" spc="0" baseline="1026" dirty="0">
                <a:latin typeface="Gill Sans MT"/>
                <a:cs typeface="Gill Sans MT"/>
              </a:rPr>
              <a:t>La Puntuación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35325" y="2434735"/>
            <a:ext cx="635253" cy="469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675"/>
              </a:lnSpc>
              <a:spcBef>
                <a:spcPts val="183"/>
              </a:spcBef>
            </a:pPr>
            <a:r>
              <a:rPr sz="3500" spc="0" dirty="0">
                <a:solidFill>
                  <a:srgbClr val="282828"/>
                </a:solidFill>
                <a:latin typeface="Times New Roman"/>
                <a:cs typeface="Times New Roman"/>
              </a:rPr>
              <a:t>No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54462" y="2434735"/>
            <a:ext cx="947039" cy="469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675"/>
              </a:lnSpc>
              <a:spcBef>
                <a:spcPts val="183"/>
              </a:spcBef>
            </a:pPr>
            <a:r>
              <a:rPr sz="3500" spc="0" dirty="0">
                <a:solidFill>
                  <a:srgbClr val="282828"/>
                </a:solidFill>
                <a:latin typeface="Times New Roman"/>
                <a:cs typeface="Times New Roman"/>
              </a:rPr>
              <a:t>se</a:t>
            </a:r>
            <a:r>
              <a:rPr sz="3500" spc="225" dirty="0">
                <a:solidFill>
                  <a:srgbClr val="282828"/>
                </a:solidFill>
                <a:latin typeface="Times New Roman"/>
                <a:cs typeface="Times New Roman"/>
              </a:rPr>
              <a:t> </a:t>
            </a:r>
            <a:r>
              <a:rPr sz="3500" spc="0" dirty="0">
                <a:solidFill>
                  <a:srgbClr val="282828"/>
                </a:solidFill>
                <a:latin typeface="Times New Roman"/>
                <a:cs typeface="Times New Roman"/>
              </a:rPr>
              <a:t>lo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73637" y="2434735"/>
            <a:ext cx="893952" cy="469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675"/>
              </a:lnSpc>
              <a:spcBef>
                <a:spcPts val="183"/>
              </a:spcBef>
            </a:pPr>
            <a:r>
              <a:rPr sz="3500" spc="0" dirty="0">
                <a:solidFill>
                  <a:srgbClr val="282828"/>
                </a:solidFill>
                <a:latin typeface="Times New Roman"/>
                <a:cs typeface="Times New Roman"/>
              </a:rPr>
              <a:t>dijo.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511300" y="2908300"/>
            <a:ext cx="6116701" cy="23240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24011" marR="882459">
              <a:lnSpc>
                <a:spcPct val="95825"/>
              </a:lnSpc>
              <a:spcBef>
                <a:spcPts val="120"/>
              </a:spcBef>
            </a:pPr>
            <a:r>
              <a:rPr sz="3500" spc="0" dirty="0">
                <a:solidFill>
                  <a:srgbClr val="282828"/>
                </a:solidFill>
                <a:latin typeface="Times New Roman"/>
                <a:cs typeface="Times New Roman"/>
              </a:rPr>
              <a:t>No</a:t>
            </a:r>
            <a:r>
              <a:rPr lang="es-ES" sz="3500" spc="0" dirty="0">
                <a:solidFill>
                  <a:srgbClr val="282828"/>
                </a:solidFill>
                <a:latin typeface="Times New Roman"/>
                <a:cs typeface="Times New Roman"/>
              </a:rPr>
              <a:t>,</a:t>
            </a:r>
            <a:r>
              <a:rPr sz="3500" spc="575" dirty="0">
                <a:solidFill>
                  <a:srgbClr val="282828"/>
                </a:solidFill>
                <a:latin typeface="Times New Roman"/>
                <a:cs typeface="Times New Roman"/>
              </a:rPr>
              <a:t> </a:t>
            </a:r>
            <a:r>
              <a:rPr sz="2900" spc="0" dirty="0">
                <a:solidFill>
                  <a:srgbClr val="282828"/>
                </a:solidFill>
                <a:latin typeface="Arial"/>
                <a:cs typeface="Arial"/>
              </a:rPr>
              <a:t>se</a:t>
            </a:r>
            <a:r>
              <a:rPr sz="2900" spc="334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3500" spc="0" dirty="0">
                <a:solidFill>
                  <a:srgbClr val="282828"/>
                </a:solidFill>
                <a:latin typeface="Times New Roman"/>
                <a:cs typeface="Times New Roman"/>
              </a:rPr>
              <a:t>lo</a:t>
            </a:r>
            <a:r>
              <a:rPr sz="3500" spc="229" dirty="0">
                <a:solidFill>
                  <a:srgbClr val="282828"/>
                </a:solidFill>
                <a:latin typeface="Times New Roman"/>
                <a:cs typeface="Times New Roman"/>
              </a:rPr>
              <a:t> </a:t>
            </a:r>
            <a:r>
              <a:rPr sz="3500" spc="0" dirty="0" err="1">
                <a:solidFill>
                  <a:srgbClr val="282828"/>
                </a:solidFill>
                <a:latin typeface="Times New Roman"/>
                <a:cs typeface="Times New Roman"/>
              </a:rPr>
              <a:t>dijo</a:t>
            </a:r>
            <a:r>
              <a:rPr lang="es-ES" sz="3500" dirty="0">
                <a:solidFill>
                  <a:srgbClr val="282828"/>
                </a:solidFill>
                <a:latin typeface="Times New Roman"/>
                <a:cs typeface="Times New Roman"/>
              </a:rPr>
              <a:t>.</a:t>
            </a:r>
            <a:endParaRPr lang="es-ES" sz="3500" spc="300" dirty="0">
              <a:solidFill>
                <a:srgbClr val="282828"/>
              </a:solidFill>
              <a:latin typeface="Times New Roman"/>
              <a:cs typeface="Times New Roman"/>
            </a:endParaRPr>
          </a:p>
          <a:p>
            <a:pPr marL="1624011" marR="882459">
              <a:lnSpc>
                <a:spcPct val="95825"/>
              </a:lnSpc>
              <a:spcBef>
                <a:spcPts val="120"/>
              </a:spcBef>
            </a:pPr>
            <a:r>
              <a:rPr lang="es-ES" sz="3500" spc="300" dirty="0">
                <a:solidFill>
                  <a:srgbClr val="282828"/>
                </a:solidFill>
                <a:latin typeface="Times New Roman"/>
                <a:cs typeface="Times New Roman"/>
              </a:rPr>
              <a:t>N</a:t>
            </a:r>
            <a:r>
              <a:rPr sz="3500" spc="0" dirty="0">
                <a:solidFill>
                  <a:srgbClr val="282828"/>
                </a:solidFill>
                <a:latin typeface="Times New Roman"/>
                <a:cs typeface="Times New Roman"/>
              </a:rPr>
              <a:t>o</a:t>
            </a:r>
            <a:r>
              <a:rPr sz="3500" spc="184" dirty="0">
                <a:solidFill>
                  <a:srgbClr val="282828"/>
                </a:solidFill>
                <a:latin typeface="Times New Roman"/>
                <a:cs typeface="Times New Roman"/>
              </a:rPr>
              <a:t> </a:t>
            </a:r>
            <a:r>
              <a:rPr lang="es-ES" sz="3500" spc="184" dirty="0">
                <a:solidFill>
                  <a:srgbClr val="282828"/>
                </a:solidFill>
                <a:latin typeface="Times New Roman"/>
                <a:cs typeface="Times New Roman"/>
              </a:rPr>
              <a:t>¿</a:t>
            </a:r>
            <a:r>
              <a:rPr sz="2900" spc="0" dirty="0">
                <a:solidFill>
                  <a:srgbClr val="282828"/>
                </a:solidFill>
                <a:latin typeface="Arial"/>
                <a:cs typeface="Arial"/>
              </a:rPr>
              <a:t>se</a:t>
            </a:r>
            <a:r>
              <a:rPr sz="2900" spc="259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3500" spc="0" dirty="0">
                <a:solidFill>
                  <a:srgbClr val="282828"/>
                </a:solidFill>
                <a:latin typeface="Times New Roman"/>
                <a:cs typeface="Times New Roman"/>
              </a:rPr>
              <a:t>lo</a:t>
            </a:r>
            <a:r>
              <a:rPr sz="3500" spc="304" dirty="0">
                <a:solidFill>
                  <a:srgbClr val="282828"/>
                </a:solidFill>
                <a:latin typeface="Times New Roman"/>
                <a:cs typeface="Times New Roman"/>
              </a:rPr>
              <a:t> </a:t>
            </a:r>
            <a:r>
              <a:rPr sz="3500" spc="0" dirty="0">
                <a:solidFill>
                  <a:srgbClr val="282828"/>
                </a:solidFill>
                <a:latin typeface="Times New Roman"/>
                <a:cs typeface="Times New Roman"/>
              </a:rPr>
              <a:t>dijo?</a:t>
            </a:r>
            <a:endParaRPr sz="3500" dirty="0">
              <a:latin typeface="Times New Roman"/>
              <a:cs typeface="Times New Roman"/>
            </a:endParaRPr>
          </a:p>
          <a:p>
            <a:pPr marL="1333121" marR="497976" algn="ctr">
              <a:lnSpc>
                <a:spcPct val="95825"/>
              </a:lnSpc>
              <a:spcBef>
                <a:spcPts val="155"/>
              </a:spcBef>
            </a:pPr>
            <a:r>
              <a:rPr lang="es-ES" sz="3300" dirty="0">
                <a:solidFill>
                  <a:srgbClr val="282828"/>
                </a:solidFill>
                <a:latin typeface="Arial"/>
                <a:cs typeface="Arial"/>
              </a:rPr>
              <a:t>N</a:t>
            </a:r>
            <a:r>
              <a:rPr sz="3500" spc="0" dirty="0" err="1">
                <a:solidFill>
                  <a:srgbClr val="282828"/>
                </a:solidFill>
                <a:latin typeface="Times New Roman"/>
                <a:cs typeface="Times New Roman"/>
              </a:rPr>
              <a:t>o!</a:t>
            </a:r>
            <a:r>
              <a:rPr sz="3600" spc="0" dirty="0" err="1">
                <a:solidFill>
                  <a:srgbClr val="282828"/>
                </a:solidFill>
                <a:latin typeface="Times New Roman"/>
                <a:cs typeface="Times New Roman"/>
              </a:rPr>
              <a:t>,Se</a:t>
            </a:r>
            <a:r>
              <a:rPr sz="3600" spc="279" dirty="0">
                <a:solidFill>
                  <a:srgbClr val="282828"/>
                </a:solidFill>
                <a:latin typeface="Times New Roman"/>
                <a:cs typeface="Times New Roman"/>
              </a:rPr>
              <a:t> </a:t>
            </a:r>
            <a:r>
              <a:rPr sz="3500" spc="0" dirty="0">
                <a:solidFill>
                  <a:srgbClr val="282828"/>
                </a:solidFill>
                <a:latin typeface="Times New Roman"/>
                <a:cs typeface="Times New Roman"/>
              </a:rPr>
              <a:t>lo</a:t>
            </a:r>
            <a:r>
              <a:rPr sz="3500" spc="229" dirty="0">
                <a:solidFill>
                  <a:srgbClr val="282828"/>
                </a:solidFill>
                <a:latin typeface="Times New Roman"/>
                <a:cs typeface="Times New Roman"/>
              </a:rPr>
              <a:t> </a:t>
            </a:r>
            <a:r>
              <a:rPr sz="3500" spc="0" dirty="0" err="1">
                <a:solidFill>
                  <a:srgbClr val="282828"/>
                </a:solidFill>
                <a:latin typeface="Times New Roman"/>
                <a:cs typeface="Times New Roman"/>
              </a:rPr>
              <a:t>dijo</a:t>
            </a:r>
            <a:r>
              <a:rPr sz="3500" spc="0" dirty="0">
                <a:solidFill>
                  <a:srgbClr val="282828"/>
                </a:solidFill>
                <a:latin typeface="Times New Roman"/>
                <a:cs typeface="Times New Roman"/>
              </a:rPr>
              <a:t>?</a:t>
            </a:r>
            <a:endParaRPr sz="35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524001" y="2015734"/>
            <a:ext cx="12192001" cy="48423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0" y="6101126"/>
            <a:ext cx="9143997" cy="1"/>
          </a:xfrm>
          <a:custGeom>
            <a:avLst/>
            <a:gdLst/>
            <a:ahLst/>
            <a:cxnLst/>
            <a:rect l="l" t="t" r="r" b="b"/>
            <a:pathLst>
              <a:path w="9143997" h="1">
                <a:moveTo>
                  <a:pt x="0" y="0"/>
                </a:moveTo>
                <a:lnTo>
                  <a:pt x="9143997" y="1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43490" y="1847088"/>
            <a:ext cx="6571340" cy="1"/>
          </a:xfrm>
          <a:custGeom>
            <a:avLst/>
            <a:gdLst/>
            <a:ahLst/>
            <a:cxnLst/>
            <a:rect l="l" t="t" r="r" b="b"/>
            <a:pathLst>
              <a:path w="6571340" h="1">
                <a:moveTo>
                  <a:pt x="0" y="0"/>
                </a:moveTo>
                <a:lnTo>
                  <a:pt x="6571340" y="1"/>
                </a:lnTo>
              </a:path>
            </a:pathLst>
          </a:custGeom>
          <a:ln w="31749">
            <a:solidFill>
              <a:srgbClr val="C533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04464" y="2492895"/>
            <a:ext cx="4012116" cy="23042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820254" y="633555"/>
            <a:ext cx="1389684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0"/>
              </a:lnSpc>
              <a:spcBef>
                <a:spcPts val="149"/>
              </a:spcBef>
            </a:pPr>
            <a:r>
              <a:rPr sz="4200" b="1" spc="0" baseline="1026" dirty="0">
                <a:latin typeface="Gill Sans MT"/>
                <a:cs typeface="Gill Sans MT"/>
              </a:rPr>
              <a:t>Axioma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29995" y="633555"/>
            <a:ext cx="1534529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0"/>
              </a:lnSpc>
              <a:spcBef>
                <a:spcPts val="149"/>
              </a:spcBef>
            </a:pPr>
            <a:r>
              <a:rPr sz="4200" b="1" spc="0" baseline="1026" dirty="0">
                <a:latin typeface="Gill Sans MT"/>
                <a:cs typeface="Gill Sans MT"/>
              </a:rPr>
              <a:t>4.</a:t>
            </a:r>
            <a:r>
              <a:rPr sz="4200" b="1" spc="-279" baseline="1026" dirty="0">
                <a:latin typeface="Gill Sans MT"/>
                <a:cs typeface="Gill Sans MT"/>
              </a:rPr>
              <a:t> </a:t>
            </a:r>
            <a:r>
              <a:rPr sz="4200" b="1" spc="0" baseline="1026" dirty="0">
                <a:latin typeface="Gill Sans MT"/>
                <a:cs typeface="Gill Sans MT"/>
              </a:rPr>
              <a:t>Digital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84572" y="633555"/>
            <a:ext cx="1982809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0"/>
              </a:lnSpc>
              <a:spcBef>
                <a:spcPts val="149"/>
              </a:spcBef>
            </a:pPr>
            <a:r>
              <a:rPr sz="4200" b="1" spc="0" baseline="1026" dirty="0">
                <a:latin typeface="Gill Sans MT"/>
                <a:cs typeface="Gill Sans MT"/>
              </a:rPr>
              <a:t>y</a:t>
            </a:r>
            <a:r>
              <a:rPr sz="4200" b="1" spc="-279" baseline="1026" dirty="0">
                <a:latin typeface="Gill Sans MT"/>
                <a:cs typeface="Gill Sans MT"/>
              </a:rPr>
              <a:t> </a:t>
            </a:r>
            <a:r>
              <a:rPr sz="4200" b="1" spc="0" baseline="1026" dirty="0">
                <a:latin typeface="Gill Sans MT"/>
                <a:cs typeface="Gill Sans MT"/>
              </a:rPr>
              <a:t>Analógico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6243" y="1935463"/>
            <a:ext cx="269306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spc="0" dirty="0">
                <a:latin typeface="Gill Sans MT"/>
                <a:cs typeface="Gill Sans MT"/>
              </a:rPr>
              <a:t>La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8234" y="1935463"/>
            <a:ext cx="132704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spc="0" dirty="0">
                <a:latin typeface="Gill Sans MT"/>
                <a:cs typeface="Gill Sans MT"/>
              </a:rPr>
              <a:t>co</a:t>
            </a:r>
            <a:r>
              <a:rPr sz="1800" spc="-19" dirty="0">
                <a:latin typeface="Gill Sans MT"/>
                <a:cs typeface="Gill Sans MT"/>
              </a:rPr>
              <a:t>m</a:t>
            </a:r>
            <a:r>
              <a:rPr sz="1800" spc="0" dirty="0">
                <a:latin typeface="Gill Sans MT"/>
                <a:cs typeface="Gill Sans MT"/>
              </a:rPr>
              <a:t>unicación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07957" y="1935463"/>
            <a:ext cx="519223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spc="0" dirty="0">
                <a:latin typeface="Gill Sans MT"/>
                <a:cs typeface="Gill Sans MT"/>
              </a:rPr>
              <a:t>tiene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39853" y="1935463"/>
            <a:ext cx="390329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spc="0" dirty="0">
                <a:latin typeface="Gill Sans MT"/>
                <a:cs typeface="Gill Sans MT"/>
              </a:rPr>
              <a:t>dos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42864" y="1935463"/>
            <a:ext cx="155019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spc="0" dirty="0">
                <a:latin typeface="Gill Sans MT"/>
                <a:cs typeface="Gill Sans MT"/>
              </a:rPr>
              <a:t>pa</a:t>
            </a:r>
            <a:r>
              <a:rPr sz="1800" spc="34" dirty="0">
                <a:latin typeface="Gill Sans MT"/>
                <a:cs typeface="Gill Sans MT"/>
              </a:rPr>
              <a:t>r</a:t>
            </a:r>
            <a:r>
              <a:rPr sz="1800" spc="0" dirty="0">
                <a:latin typeface="Gill Sans MT"/>
                <a:cs typeface="Gill Sans MT"/>
              </a:rPr>
              <a:t>tes:  “digital”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05747" y="1935463"/>
            <a:ext cx="159814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spc="0" dirty="0">
                <a:latin typeface="Gill Sans MT"/>
                <a:cs typeface="Gill Sans MT"/>
              </a:rPr>
              <a:t>y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6243" y="2202164"/>
            <a:ext cx="4772222" cy="29971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648929" algn="just">
              <a:lnSpc>
                <a:spcPts val="1955"/>
              </a:lnSpc>
              <a:spcBef>
                <a:spcPts val="97"/>
              </a:spcBef>
            </a:pPr>
            <a:r>
              <a:rPr sz="1800" spc="0" dirty="0">
                <a:latin typeface="Gill Sans MT"/>
                <a:cs typeface="Gill Sans MT"/>
              </a:rPr>
              <a:t>“analógica”.</a:t>
            </a:r>
            <a:endParaRPr sz="1800">
              <a:latin typeface="Gill Sans MT"/>
              <a:cs typeface="Gill Sans MT"/>
            </a:endParaRPr>
          </a:p>
          <a:p>
            <a:pPr marL="12700" marR="20" algn="just">
              <a:lnSpc>
                <a:spcPct val="99538"/>
              </a:lnSpc>
              <a:spcBef>
                <a:spcPts val="12"/>
              </a:spcBef>
            </a:pPr>
            <a:r>
              <a:rPr sz="1800" b="1" spc="0" dirty="0">
                <a:latin typeface="Gill Sans MT"/>
                <a:cs typeface="Gill Sans MT"/>
              </a:rPr>
              <a:t>Los elementos digitales son elementos con significados</a:t>
            </a:r>
            <a:r>
              <a:rPr sz="1800" b="1" spc="129" dirty="0">
                <a:latin typeface="Gill Sans MT"/>
                <a:cs typeface="Gill Sans MT"/>
              </a:rPr>
              <a:t> </a:t>
            </a:r>
            <a:r>
              <a:rPr sz="1800" b="1" spc="0" dirty="0">
                <a:latin typeface="Gill Sans MT"/>
                <a:cs typeface="Gill Sans MT"/>
              </a:rPr>
              <a:t>uni</a:t>
            </a:r>
            <a:r>
              <a:rPr sz="1800" b="1" spc="-34" dirty="0">
                <a:latin typeface="Gill Sans MT"/>
                <a:cs typeface="Gill Sans MT"/>
              </a:rPr>
              <a:t>v</a:t>
            </a:r>
            <a:r>
              <a:rPr sz="1800" b="1" spc="0" dirty="0">
                <a:latin typeface="Gill Sans MT"/>
                <a:cs typeface="Gill Sans MT"/>
              </a:rPr>
              <a:t>ersalmente</a:t>
            </a:r>
            <a:r>
              <a:rPr sz="1800" b="1" spc="129" dirty="0">
                <a:latin typeface="Gill Sans MT"/>
                <a:cs typeface="Gill Sans MT"/>
              </a:rPr>
              <a:t> </a:t>
            </a:r>
            <a:r>
              <a:rPr sz="1800" b="1" spc="0" dirty="0">
                <a:latin typeface="Gill Sans MT"/>
                <a:cs typeface="Gill Sans MT"/>
              </a:rPr>
              <a:t>entendidos</a:t>
            </a:r>
            <a:r>
              <a:rPr sz="1800" spc="0" dirty="0">
                <a:latin typeface="Gill Sans MT"/>
                <a:cs typeface="Gill Sans MT"/>
              </a:rPr>
              <a:t>,</a:t>
            </a:r>
            <a:r>
              <a:rPr sz="1800" spc="-54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tales como palabras que tienen cie</a:t>
            </a:r>
            <a:r>
              <a:rPr sz="1800" spc="34" dirty="0">
                <a:latin typeface="Gill Sans MT"/>
                <a:cs typeface="Gill Sans MT"/>
              </a:rPr>
              <a:t>r</a:t>
            </a:r>
            <a:r>
              <a:rPr sz="1800" spc="0" dirty="0">
                <a:latin typeface="Gill Sans MT"/>
                <a:cs typeface="Gill Sans MT"/>
              </a:rPr>
              <a:t>tas traducciones literales.</a:t>
            </a:r>
            <a:r>
              <a:rPr sz="1800" spc="144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Decirle</a:t>
            </a:r>
            <a:r>
              <a:rPr sz="1800" spc="323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a</a:t>
            </a:r>
            <a:r>
              <a:rPr sz="1800" spc="323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alguien,</a:t>
            </a:r>
            <a:r>
              <a:rPr sz="1800" spc="-34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“siéntate</a:t>
            </a:r>
            <a:r>
              <a:rPr sz="1800" spc="323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en</a:t>
            </a:r>
            <a:r>
              <a:rPr sz="1800" spc="323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esa</a:t>
            </a:r>
            <a:r>
              <a:rPr sz="1800" spc="323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silla”, por ejempl</a:t>
            </a:r>
            <a:r>
              <a:rPr sz="1800" spc="-54" dirty="0">
                <a:latin typeface="Gill Sans MT"/>
                <a:cs typeface="Gill Sans MT"/>
              </a:rPr>
              <a:t>o</a:t>
            </a:r>
            <a:r>
              <a:rPr sz="1800" spc="0" dirty="0">
                <a:latin typeface="Gill Sans MT"/>
                <a:cs typeface="Gill Sans MT"/>
              </a:rPr>
              <a:t>,</a:t>
            </a:r>
            <a:r>
              <a:rPr sz="1800" spc="-179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sería un mensaje digital.</a:t>
            </a:r>
            <a:endParaRPr sz="1800">
              <a:latin typeface="Gill Sans MT"/>
              <a:cs typeface="Gill Sans MT"/>
            </a:endParaRPr>
          </a:p>
          <a:p>
            <a:pPr marL="12700" algn="just">
              <a:lnSpc>
                <a:spcPct val="99538"/>
              </a:lnSpc>
              <a:spcBef>
                <a:spcPts val="50"/>
              </a:spcBef>
            </a:pPr>
            <a:r>
              <a:rPr sz="1800" b="1" spc="0" dirty="0">
                <a:latin typeface="Gill Sans MT"/>
                <a:cs typeface="Gill Sans MT"/>
              </a:rPr>
              <a:t>Los</a:t>
            </a:r>
            <a:r>
              <a:rPr sz="1800" b="1" spc="174" dirty="0">
                <a:latin typeface="Gill Sans MT"/>
                <a:cs typeface="Gill Sans MT"/>
              </a:rPr>
              <a:t> </a:t>
            </a:r>
            <a:r>
              <a:rPr sz="1800" b="1" spc="0" dirty="0">
                <a:latin typeface="Gill Sans MT"/>
                <a:cs typeface="Gill Sans MT"/>
              </a:rPr>
              <a:t>elementos</a:t>
            </a:r>
            <a:r>
              <a:rPr sz="1800" b="1" spc="174" dirty="0">
                <a:latin typeface="Gill Sans MT"/>
                <a:cs typeface="Gill Sans MT"/>
              </a:rPr>
              <a:t> </a:t>
            </a:r>
            <a:r>
              <a:rPr sz="1800" b="1" spc="0" dirty="0">
                <a:latin typeface="Gill Sans MT"/>
                <a:cs typeface="Gill Sans MT"/>
              </a:rPr>
              <a:t>analógicos, sin</a:t>
            </a:r>
            <a:r>
              <a:rPr sz="1800" b="1" spc="174" dirty="0">
                <a:latin typeface="Gill Sans MT"/>
                <a:cs typeface="Gill Sans MT"/>
              </a:rPr>
              <a:t> </a:t>
            </a:r>
            <a:r>
              <a:rPr sz="1800" b="1" spc="0" dirty="0">
                <a:latin typeface="Gill Sans MT"/>
                <a:cs typeface="Gill Sans MT"/>
              </a:rPr>
              <a:t>embar</a:t>
            </a:r>
            <a:r>
              <a:rPr sz="1800" b="1" spc="-19" dirty="0">
                <a:latin typeface="Gill Sans MT"/>
                <a:cs typeface="Gill Sans MT"/>
              </a:rPr>
              <a:t>g</a:t>
            </a:r>
            <a:r>
              <a:rPr sz="1800" b="1" spc="-54" dirty="0">
                <a:latin typeface="Gill Sans MT"/>
                <a:cs typeface="Gill Sans MT"/>
              </a:rPr>
              <a:t>o</a:t>
            </a:r>
            <a:r>
              <a:rPr sz="1800" b="1" spc="0" dirty="0">
                <a:latin typeface="Gill Sans MT"/>
                <a:cs typeface="Gill Sans MT"/>
              </a:rPr>
              <a:t>, son meramente</a:t>
            </a:r>
            <a:r>
              <a:rPr sz="1800" b="1" spc="4" dirty="0">
                <a:latin typeface="Gill Sans MT"/>
                <a:cs typeface="Gill Sans MT"/>
              </a:rPr>
              <a:t> </a:t>
            </a:r>
            <a:r>
              <a:rPr sz="1800" b="1" spc="-34" dirty="0">
                <a:latin typeface="Gill Sans MT"/>
                <a:cs typeface="Gill Sans MT"/>
              </a:rPr>
              <a:t>r</a:t>
            </a:r>
            <a:r>
              <a:rPr sz="1800" b="1" spc="0" dirty="0">
                <a:latin typeface="Gill Sans MT"/>
                <a:cs typeface="Gill Sans MT"/>
              </a:rPr>
              <a:t>ep</a:t>
            </a:r>
            <a:r>
              <a:rPr sz="1800" b="1" spc="-34" dirty="0">
                <a:latin typeface="Gill Sans MT"/>
                <a:cs typeface="Gill Sans MT"/>
              </a:rPr>
              <a:t>r</a:t>
            </a:r>
            <a:r>
              <a:rPr sz="1800" b="1" spc="0" dirty="0">
                <a:latin typeface="Gill Sans MT"/>
                <a:cs typeface="Gill Sans MT"/>
              </a:rPr>
              <a:t>esentati</a:t>
            </a:r>
            <a:r>
              <a:rPr sz="1800" b="1" spc="-34" dirty="0">
                <a:latin typeface="Gill Sans MT"/>
                <a:cs typeface="Gill Sans MT"/>
              </a:rPr>
              <a:t>v</a:t>
            </a:r>
            <a:r>
              <a:rPr sz="1800" b="1" spc="0" dirty="0">
                <a:latin typeface="Gill Sans MT"/>
                <a:cs typeface="Gill Sans MT"/>
              </a:rPr>
              <a:t>os</a:t>
            </a:r>
            <a:r>
              <a:rPr sz="1800" b="1" spc="4" dirty="0">
                <a:latin typeface="Gill Sans MT"/>
                <a:cs typeface="Gill Sans MT"/>
              </a:rPr>
              <a:t> </a:t>
            </a:r>
            <a:r>
              <a:rPr sz="1800" b="1" spc="0" dirty="0">
                <a:latin typeface="Gill Sans MT"/>
                <a:cs typeface="Gill Sans MT"/>
              </a:rPr>
              <a:t>o </a:t>
            </a:r>
            <a:r>
              <a:rPr sz="1800" b="1" spc="-34" dirty="0">
                <a:latin typeface="Gill Sans MT"/>
                <a:cs typeface="Gill Sans MT"/>
              </a:rPr>
              <a:t>r</a:t>
            </a:r>
            <a:r>
              <a:rPr sz="1800" b="1" spc="0" dirty="0">
                <a:latin typeface="Gill Sans MT"/>
                <a:cs typeface="Gill Sans MT"/>
              </a:rPr>
              <a:t>e</a:t>
            </a:r>
            <a:r>
              <a:rPr sz="1800" b="1" spc="-19" dirty="0">
                <a:latin typeface="Gill Sans MT"/>
                <a:cs typeface="Gill Sans MT"/>
              </a:rPr>
              <a:t>f</a:t>
            </a:r>
            <a:r>
              <a:rPr sz="1800" b="1" spc="0" dirty="0">
                <a:latin typeface="Gill Sans MT"/>
                <a:cs typeface="Gill Sans MT"/>
              </a:rPr>
              <a:t>e</a:t>
            </a:r>
            <a:r>
              <a:rPr sz="1800" b="1" spc="-34" dirty="0">
                <a:latin typeface="Gill Sans MT"/>
                <a:cs typeface="Gill Sans MT"/>
              </a:rPr>
              <a:t>r</a:t>
            </a:r>
            <a:r>
              <a:rPr sz="1800" b="1" spc="0" dirty="0">
                <a:latin typeface="Gill Sans MT"/>
                <a:cs typeface="Gill Sans MT"/>
              </a:rPr>
              <a:t>enciales</a:t>
            </a:r>
            <a:r>
              <a:rPr sz="1800" spc="0" dirty="0">
                <a:latin typeface="Gill Sans MT"/>
                <a:cs typeface="Gill Sans MT"/>
              </a:rPr>
              <a:t>, ya</a:t>
            </a:r>
            <a:r>
              <a:rPr sz="1800" spc="219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que</a:t>
            </a:r>
            <a:r>
              <a:rPr sz="1800" spc="219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a</a:t>
            </a:r>
            <a:r>
              <a:rPr sz="1800" spc="219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me</a:t>
            </a:r>
            <a:r>
              <a:rPr sz="1800" spc="-19" dirty="0">
                <a:latin typeface="Gill Sans MT"/>
                <a:cs typeface="Gill Sans MT"/>
              </a:rPr>
              <a:t>n</a:t>
            </a:r>
            <a:r>
              <a:rPr sz="1800" spc="0" dirty="0">
                <a:latin typeface="Gill Sans MT"/>
                <a:cs typeface="Gill Sans MT"/>
              </a:rPr>
              <a:t>udo</a:t>
            </a:r>
            <a:r>
              <a:rPr sz="1800" spc="219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son</a:t>
            </a:r>
            <a:r>
              <a:rPr sz="1800" spc="219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no</a:t>
            </a:r>
            <a:r>
              <a:rPr sz="1800" spc="219" dirty="0">
                <a:latin typeface="Gill Sans MT"/>
                <a:cs typeface="Gill Sans MT"/>
              </a:rPr>
              <a:t> </a:t>
            </a:r>
            <a:r>
              <a:rPr sz="1800" spc="-34" dirty="0">
                <a:latin typeface="Gill Sans MT"/>
                <a:cs typeface="Gill Sans MT"/>
              </a:rPr>
              <a:t>v</a:t>
            </a:r>
            <a:r>
              <a:rPr sz="1800" spc="0" dirty="0">
                <a:latin typeface="Gill Sans MT"/>
                <a:cs typeface="Gill Sans MT"/>
              </a:rPr>
              <a:t>erbales.</a:t>
            </a:r>
            <a:r>
              <a:rPr sz="1800" spc="-139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Apuntar</a:t>
            </a:r>
            <a:r>
              <a:rPr sz="1800" spc="219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a</a:t>
            </a:r>
            <a:r>
              <a:rPr sz="1800" spc="219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una silla</a:t>
            </a:r>
            <a:r>
              <a:rPr sz="1800" spc="179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como</a:t>
            </a:r>
            <a:r>
              <a:rPr sz="1800" spc="179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una</a:t>
            </a:r>
            <a:r>
              <a:rPr sz="1800" spc="179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señal</a:t>
            </a:r>
            <a:r>
              <a:rPr sz="1800" spc="179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para</a:t>
            </a:r>
            <a:r>
              <a:rPr sz="1800" spc="179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alguien</a:t>
            </a:r>
            <a:r>
              <a:rPr sz="1800" spc="179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se</a:t>
            </a:r>
            <a:r>
              <a:rPr sz="1800" spc="179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sient</a:t>
            </a:r>
            <a:r>
              <a:rPr sz="1800" spc="34" dirty="0">
                <a:latin typeface="Gill Sans MT"/>
                <a:cs typeface="Gill Sans MT"/>
              </a:rPr>
              <a:t>e</a:t>
            </a:r>
            <a:r>
              <a:rPr sz="1800" spc="0" dirty="0">
                <a:latin typeface="Gill Sans MT"/>
                <a:cs typeface="Gill Sans MT"/>
              </a:rPr>
              <a:t>, es</a:t>
            </a:r>
            <a:r>
              <a:rPr sz="1800" spc="179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un tipo</a:t>
            </a:r>
            <a:r>
              <a:rPr sz="1800" spc="104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de</a:t>
            </a:r>
            <a:r>
              <a:rPr sz="1800" spc="104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co</a:t>
            </a:r>
            <a:r>
              <a:rPr sz="1800" spc="-19" dirty="0">
                <a:latin typeface="Gill Sans MT"/>
                <a:cs typeface="Gill Sans MT"/>
              </a:rPr>
              <a:t>m</a:t>
            </a:r>
            <a:r>
              <a:rPr sz="1800" spc="0" dirty="0">
                <a:latin typeface="Gill Sans MT"/>
                <a:cs typeface="Gill Sans MT"/>
              </a:rPr>
              <a:t>unicación</a:t>
            </a:r>
            <a:r>
              <a:rPr sz="1800" spc="104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analógica.</a:t>
            </a:r>
            <a:r>
              <a:rPr sz="1800" spc="-75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Según</a:t>
            </a:r>
            <a:r>
              <a:rPr sz="1800" spc="-119" dirty="0">
                <a:latin typeface="Gill Sans MT"/>
                <a:cs typeface="Gill Sans MT"/>
              </a:rPr>
              <a:t> </a:t>
            </a:r>
            <a:r>
              <a:rPr sz="1800" spc="-109" dirty="0">
                <a:latin typeface="Gill Sans MT"/>
                <a:cs typeface="Gill Sans MT"/>
              </a:rPr>
              <a:t>W</a:t>
            </a:r>
            <a:r>
              <a:rPr sz="1800" spc="0" dirty="0">
                <a:latin typeface="Gill Sans MT"/>
                <a:cs typeface="Gill Sans MT"/>
              </a:rPr>
              <a:t>atzl</a:t>
            </a:r>
            <a:r>
              <a:rPr sz="1800" spc="-64" dirty="0">
                <a:latin typeface="Gill Sans MT"/>
                <a:cs typeface="Gill Sans MT"/>
              </a:rPr>
              <a:t>a</a:t>
            </a:r>
            <a:r>
              <a:rPr sz="1800" spc="0" dirty="0">
                <a:latin typeface="Gill Sans MT"/>
                <a:cs typeface="Gill Sans MT"/>
              </a:rPr>
              <a:t>wick,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6243" y="5224763"/>
            <a:ext cx="592594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spc="0" dirty="0">
                <a:latin typeface="Gill Sans MT"/>
                <a:cs typeface="Gill Sans MT"/>
              </a:rPr>
              <a:t>todos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1634" y="5224763"/>
            <a:ext cx="323898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spc="0" dirty="0">
                <a:latin typeface="Gill Sans MT"/>
                <a:cs typeface="Gill Sans MT"/>
              </a:rPr>
              <a:t>los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28329" y="5224763"/>
            <a:ext cx="892838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spc="0" dirty="0">
                <a:latin typeface="Gill Sans MT"/>
                <a:cs typeface="Gill Sans MT"/>
              </a:rPr>
              <a:t>mensajes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33963" y="5224763"/>
            <a:ext cx="257155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spc="0" dirty="0">
                <a:latin typeface="Gill Sans MT"/>
                <a:cs typeface="Gill Sans MT"/>
              </a:rPr>
              <a:t>se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03907" y="5224763"/>
            <a:ext cx="1088528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spc="0" dirty="0">
                <a:latin typeface="Gill Sans MT"/>
                <a:cs typeface="Gill Sans MT"/>
              </a:rPr>
              <a:t>constru</a:t>
            </a:r>
            <a:r>
              <a:rPr sz="1800" spc="-34" dirty="0">
                <a:latin typeface="Gill Sans MT"/>
                <a:cs typeface="Gill Sans MT"/>
              </a:rPr>
              <a:t>y</a:t>
            </a:r>
            <a:r>
              <a:rPr sz="1800" spc="0" dirty="0">
                <a:latin typeface="Gill Sans MT"/>
                <a:cs typeface="Gill Sans MT"/>
              </a:rPr>
              <a:t>en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05223" y="5224763"/>
            <a:ext cx="285730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spc="0" dirty="0">
                <a:latin typeface="Gill Sans MT"/>
                <a:cs typeface="Gill Sans MT"/>
              </a:rPr>
              <a:t>de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03741" y="5224763"/>
            <a:ext cx="661905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spc="0" dirty="0">
                <a:latin typeface="Gill Sans MT"/>
                <a:cs typeface="Gill Sans MT"/>
              </a:rPr>
              <a:t>ambos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86243" y="5491463"/>
            <a:ext cx="3070246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spc="0" dirty="0">
                <a:latin typeface="Gill Sans MT"/>
                <a:cs typeface="Gill Sans MT"/>
              </a:rPr>
              <a:t>elementos:</a:t>
            </a:r>
            <a:r>
              <a:rPr sz="1800" spc="-179" dirty="0">
                <a:latin typeface="Gill Sans MT"/>
                <a:cs typeface="Gill Sans MT"/>
              </a:rPr>
              <a:t> </a:t>
            </a:r>
            <a:r>
              <a:rPr sz="1800" spc="0" dirty="0">
                <a:latin typeface="Gill Sans MT"/>
                <a:cs typeface="Gill Sans MT"/>
              </a:rPr>
              <a:t>digitales y analógicos.</a:t>
            </a:r>
            <a:endParaRPr sz="1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2233</TotalTime>
  <Words>999</Words>
  <Application>Microsoft Office PowerPoint</Application>
  <PresentationFormat>Presentación en pantalla (4:3)</PresentationFormat>
  <Paragraphs>246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Gill Sans MT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vero freire palacios</dc:creator>
  <cp:lastModifiedBy>vero freire palacios</cp:lastModifiedBy>
  <cp:revision>6</cp:revision>
  <dcterms:modified xsi:type="dcterms:W3CDTF">2022-12-19T15:58:12Z</dcterms:modified>
</cp:coreProperties>
</file>