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884CC0-A0CB-20DD-EA81-15B0234C7C0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34A474BC-9DA8-78A1-A80F-78A51FAF75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231C734C-F831-BECD-EFA8-B492AEDE922E}"/>
              </a:ext>
            </a:extLst>
          </p:cNvPr>
          <p:cNvSpPr>
            <a:spLocks noGrp="1"/>
          </p:cNvSpPr>
          <p:nvPr>
            <p:ph type="dt" sz="half" idx="10"/>
          </p:nvPr>
        </p:nvSpPr>
        <p:spPr/>
        <p:txBody>
          <a:bodyPr/>
          <a:lstStyle/>
          <a:p>
            <a:fld id="{163E4FE6-8A54-4D11-8781-A58508009B51}" type="datetimeFigureOut">
              <a:rPr lang="es-ES" smtClean="0"/>
              <a:t>08/05/2023</a:t>
            </a:fld>
            <a:endParaRPr lang="es-ES"/>
          </a:p>
        </p:txBody>
      </p:sp>
      <p:sp>
        <p:nvSpPr>
          <p:cNvPr id="5" name="Marcador de pie de página 4">
            <a:extLst>
              <a:ext uri="{FF2B5EF4-FFF2-40B4-BE49-F238E27FC236}">
                <a16:creationId xmlns:a16="http://schemas.microsoft.com/office/drawing/2014/main" id="{0BA4FA6D-66B3-6A5A-AF45-815E92C61E8D}"/>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B25D71BA-937F-C02C-9A7E-35ECCCDC2EDE}"/>
              </a:ext>
            </a:extLst>
          </p:cNvPr>
          <p:cNvSpPr>
            <a:spLocks noGrp="1"/>
          </p:cNvSpPr>
          <p:nvPr>
            <p:ph type="sldNum" sz="quarter" idx="12"/>
          </p:nvPr>
        </p:nvSpPr>
        <p:spPr/>
        <p:txBody>
          <a:bodyPr/>
          <a:lstStyle/>
          <a:p>
            <a:fld id="{B46C0491-562F-4277-9F96-928D9ADE2095}" type="slidenum">
              <a:rPr lang="es-ES" smtClean="0"/>
              <a:t>‹Nº›</a:t>
            </a:fld>
            <a:endParaRPr lang="es-ES"/>
          </a:p>
        </p:txBody>
      </p:sp>
    </p:spTree>
    <p:extLst>
      <p:ext uri="{BB962C8B-B14F-4D97-AF65-F5344CB8AC3E}">
        <p14:creationId xmlns:p14="http://schemas.microsoft.com/office/powerpoint/2010/main" val="3061731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6C485A-D79C-872A-1768-0CEA42138E6E}"/>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667D8F64-A890-2406-21D2-726F902CEADF}"/>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0B3E57EB-CBD1-B6FA-90A0-AB1750B97D5F}"/>
              </a:ext>
            </a:extLst>
          </p:cNvPr>
          <p:cNvSpPr>
            <a:spLocks noGrp="1"/>
          </p:cNvSpPr>
          <p:nvPr>
            <p:ph type="dt" sz="half" idx="10"/>
          </p:nvPr>
        </p:nvSpPr>
        <p:spPr/>
        <p:txBody>
          <a:bodyPr/>
          <a:lstStyle/>
          <a:p>
            <a:fld id="{163E4FE6-8A54-4D11-8781-A58508009B51}" type="datetimeFigureOut">
              <a:rPr lang="es-ES" smtClean="0"/>
              <a:t>08/05/2023</a:t>
            </a:fld>
            <a:endParaRPr lang="es-ES"/>
          </a:p>
        </p:txBody>
      </p:sp>
      <p:sp>
        <p:nvSpPr>
          <p:cNvPr id="5" name="Marcador de pie de página 4">
            <a:extLst>
              <a:ext uri="{FF2B5EF4-FFF2-40B4-BE49-F238E27FC236}">
                <a16:creationId xmlns:a16="http://schemas.microsoft.com/office/drawing/2014/main" id="{7FCBCE9F-CBE2-FB39-7D07-AAAEF6144C4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8753B5CE-F771-0E56-F388-E71B304394E5}"/>
              </a:ext>
            </a:extLst>
          </p:cNvPr>
          <p:cNvSpPr>
            <a:spLocks noGrp="1"/>
          </p:cNvSpPr>
          <p:nvPr>
            <p:ph type="sldNum" sz="quarter" idx="12"/>
          </p:nvPr>
        </p:nvSpPr>
        <p:spPr/>
        <p:txBody>
          <a:bodyPr/>
          <a:lstStyle/>
          <a:p>
            <a:fld id="{B46C0491-562F-4277-9F96-928D9ADE2095}" type="slidenum">
              <a:rPr lang="es-ES" smtClean="0"/>
              <a:t>‹Nº›</a:t>
            </a:fld>
            <a:endParaRPr lang="es-ES"/>
          </a:p>
        </p:txBody>
      </p:sp>
    </p:spTree>
    <p:extLst>
      <p:ext uri="{BB962C8B-B14F-4D97-AF65-F5344CB8AC3E}">
        <p14:creationId xmlns:p14="http://schemas.microsoft.com/office/powerpoint/2010/main" val="3173816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28B4AF6-F848-C1FB-C208-5CAC70F9CDB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8AE0D593-A667-EF73-6728-4E94A4180EE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F3F3E30-74A8-A1AA-93B2-302D4CCD8241}"/>
              </a:ext>
            </a:extLst>
          </p:cNvPr>
          <p:cNvSpPr>
            <a:spLocks noGrp="1"/>
          </p:cNvSpPr>
          <p:nvPr>
            <p:ph type="dt" sz="half" idx="10"/>
          </p:nvPr>
        </p:nvSpPr>
        <p:spPr/>
        <p:txBody>
          <a:bodyPr/>
          <a:lstStyle/>
          <a:p>
            <a:fld id="{163E4FE6-8A54-4D11-8781-A58508009B51}" type="datetimeFigureOut">
              <a:rPr lang="es-ES" smtClean="0"/>
              <a:t>08/05/2023</a:t>
            </a:fld>
            <a:endParaRPr lang="es-ES"/>
          </a:p>
        </p:txBody>
      </p:sp>
      <p:sp>
        <p:nvSpPr>
          <p:cNvPr id="5" name="Marcador de pie de página 4">
            <a:extLst>
              <a:ext uri="{FF2B5EF4-FFF2-40B4-BE49-F238E27FC236}">
                <a16:creationId xmlns:a16="http://schemas.microsoft.com/office/drawing/2014/main" id="{126ABB4A-9E6B-70BF-481C-5050A99A25F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B634427-495A-5FC4-2937-49882CE1B943}"/>
              </a:ext>
            </a:extLst>
          </p:cNvPr>
          <p:cNvSpPr>
            <a:spLocks noGrp="1"/>
          </p:cNvSpPr>
          <p:nvPr>
            <p:ph type="sldNum" sz="quarter" idx="12"/>
          </p:nvPr>
        </p:nvSpPr>
        <p:spPr/>
        <p:txBody>
          <a:bodyPr/>
          <a:lstStyle/>
          <a:p>
            <a:fld id="{B46C0491-562F-4277-9F96-928D9ADE2095}" type="slidenum">
              <a:rPr lang="es-ES" smtClean="0"/>
              <a:t>‹Nº›</a:t>
            </a:fld>
            <a:endParaRPr lang="es-ES"/>
          </a:p>
        </p:txBody>
      </p:sp>
    </p:spTree>
    <p:extLst>
      <p:ext uri="{BB962C8B-B14F-4D97-AF65-F5344CB8AC3E}">
        <p14:creationId xmlns:p14="http://schemas.microsoft.com/office/powerpoint/2010/main" val="1493895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DD4044-D22A-CB0B-A7DC-9CD6F87FEE72}"/>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8D93FA77-4838-6983-0BB5-0175A541F11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DB220CD2-0905-6609-899D-6CB85D10A18C}"/>
              </a:ext>
            </a:extLst>
          </p:cNvPr>
          <p:cNvSpPr>
            <a:spLocks noGrp="1"/>
          </p:cNvSpPr>
          <p:nvPr>
            <p:ph type="dt" sz="half" idx="10"/>
          </p:nvPr>
        </p:nvSpPr>
        <p:spPr/>
        <p:txBody>
          <a:bodyPr/>
          <a:lstStyle/>
          <a:p>
            <a:fld id="{163E4FE6-8A54-4D11-8781-A58508009B51}" type="datetimeFigureOut">
              <a:rPr lang="es-ES" smtClean="0"/>
              <a:t>08/05/2023</a:t>
            </a:fld>
            <a:endParaRPr lang="es-ES"/>
          </a:p>
        </p:txBody>
      </p:sp>
      <p:sp>
        <p:nvSpPr>
          <p:cNvPr id="5" name="Marcador de pie de página 4">
            <a:extLst>
              <a:ext uri="{FF2B5EF4-FFF2-40B4-BE49-F238E27FC236}">
                <a16:creationId xmlns:a16="http://schemas.microsoft.com/office/drawing/2014/main" id="{2A808AED-612B-7196-BDF5-C2F5F1C2025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6F57FA23-2A1D-3EFA-279F-F3C62C232A6E}"/>
              </a:ext>
            </a:extLst>
          </p:cNvPr>
          <p:cNvSpPr>
            <a:spLocks noGrp="1"/>
          </p:cNvSpPr>
          <p:nvPr>
            <p:ph type="sldNum" sz="quarter" idx="12"/>
          </p:nvPr>
        </p:nvSpPr>
        <p:spPr/>
        <p:txBody>
          <a:bodyPr/>
          <a:lstStyle/>
          <a:p>
            <a:fld id="{B46C0491-562F-4277-9F96-928D9ADE2095}" type="slidenum">
              <a:rPr lang="es-ES" smtClean="0"/>
              <a:t>‹Nº›</a:t>
            </a:fld>
            <a:endParaRPr lang="es-ES"/>
          </a:p>
        </p:txBody>
      </p:sp>
    </p:spTree>
    <p:extLst>
      <p:ext uri="{BB962C8B-B14F-4D97-AF65-F5344CB8AC3E}">
        <p14:creationId xmlns:p14="http://schemas.microsoft.com/office/powerpoint/2010/main" val="2554452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2AC2FA-1B8E-55AB-979E-EEADD9C6382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4E1EB840-03D5-01C9-5491-E884A24CD2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64B3D07-355E-582E-4D55-84082F1A27B5}"/>
              </a:ext>
            </a:extLst>
          </p:cNvPr>
          <p:cNvSpPr>
            <a:spLocks noGrp="1"/>
          </p:cNvSpPr>
          <p:nvPr>
            <p:ph type="dt" sz="half" idx="10"/>
          </p:nvPr>
        </p:nvSpPr>
        <p:spPr/>
        <p:txBody>
          <a:bodyPr/>
          <a:lstStyle/>
          <a:p>
            <a:fld id="{163E4FE6-8A54-4D11-8781-A58508009B51}" type="datetimeFigureOut">
              <a:rPr lang="es-ES" smtClean="0"/>
              <a:t>08/05/2023</a:t>
            </a:fld>
            <a:endParaRPr lang="es-ES"/>
          </a:p>
        </p:txBody>
      </p:sp>
      <p:sp>
        <p:nvSpPr>
          <p:cNvPr id="5" name="Marcador de pie de página 4">
            <a:extLst>
              <a:ext uri="{FF2B5EF4-FFF2-40B4-BE49-F238E27FC236}">
                <a16:creationId xmlns:a16="http://schemas.microsoft.com/office/drawing/2014/main" id="{C9E27E85-73E0-B639-9D70-0E65193DE4B3}"/>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9EE8F84C-42EF-D47A-9821-401F487EA9A6}"/>
              </a:ext>
            </a:extLst>
          </p:cNvPr>
          <p:cNvSpPr>
            <a:spLocks noGrp="1"/>
          </p:cNvSpPr>
          <p:nvPr>
            <p:ph type="sldNum" sz="quarter" idx="12"/>
          </p:nvPr>
        </p:nvSpPr>
        <p:spPr/>
        <p:txBody>
          <a:bodyPr/>
          <a:lstStyle/>
          <a:p>
            <a:fld id="{B46C0491-562F-4277-9F96-928D9ADE2095}" type="slidenum">
              <a:rPr lang="es-ES" smtClean="0"/>
              <a:t>‹Nº›</a:t>
            </a:fld>
            <a:endParaRPr lang="es-ES"/>
          </a:p>
        </p:txBody>
      </p:sp>
    </p:spTree>
    <p:extLst>
      <p:ext uri="{BB962C8B-B14F-4D97-AF65-F5344CB8AC3E}">
        <p14:creationId xmlns:p14="http://schemas.microsoft.com/office/powerpoint/2010/main" val="246473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818C60-BB60-A2F6-3EFF-A091A1E5CC04}"/>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0BE888D8-57DC-5C05-B82D-B7E1D60D5C7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C758BCFD-639B-4901-40F2-95D6932A061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2F1DA099-3805-F38B-7AA8-9F2451406D74}"/>
              </a:ext>
            </a:extLst>
          </p:cNvPr>
          <p:cNvSpPr>
            <a:spLocks noGrp="1"/>
          </p:cNvSpPr>
          <p:nvPr>
            <p:ph type="dt" sz="half" idx="10"/>
          </p:nvPr>
        </p:nvSpPr>
        <p:spPr/>
        <p:txBody>
          <a:bodyPr/>
          <a:lstStyle/>
          <a:p>
            <a:fld id="{163E4FE6-8A54-4D11-8781-A58508009B51}" type="datetimeFigureOut">
              <a:rPr lang="es-ES" smtClean="0"/>
              <a:t>08/05/2023</a:t>
            </a:fld>
            <a:endParaRPr lang="es-ES"/>
          </a:p>
        </p:txBody>
      </p:sp>
      <p:sp>
        <p:nvSpPr>
          <p:cNvPr id="6" name="Marcador de pie de página 5">
            <a:extLst>
              <a:ext uri="{FF2B5EF4-FFF2-40B4-BE49-F238E27FC236}">
                <a16:creationId xmlns:a16="http://schemas.microsoft.com/office/drawing/2014/main" id="{33E859C1-92C2-F0F8-220B-920F4D15081D}"/>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38FC2E3E-251F-B44C-6EF9-3DCD09716AFF}"/>
              </a:ext>
            </a:extLst>
          </p:cNvPr>
          <p:cNvSpPr>
            <a:spLocks noGrp="1"/>
          </p:cNvSpPr>
          <p:nvPr>
            <p:ph type="sldNum" sz="quarter" idx="12"/>
          </p:nvPr>
        </p:nvSpPr>
        <p:spPr/>
        <p:txBody>
          <a:bodyPr/>
          <a:lstStyle/>
          <a:p>
            <a:fld id="{B46C0491-562F-4277-9F96-928D9ADE2095}" type="slidenum">
              <a:rPr lang="es-ES" smtClean="0"/>
              <a:t>‹Nº›</a:t>
            </a:fld>
            <a:endParaRPr lang="es-ES"/>
          </a:p>
        </p:txBody>
      </p:sp>
    </p:spTree>
    <p:extLst>
      <p:ext uri="{BB962C8B-B14F-4D97-AF65-F5344CB8AC3E}">
        <p14:creationId xmlns:p14="http://schemas.microsoft.com/office/powerpoint/2010/main" val="2194554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03D9FD-1C27-150A-7FA6-8B7C766AF0F5}"/>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CF4DBDE0-0266-2FD1-4F22-8EB2E0E26E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0CF5EDB-D430-BE8B-B576-9881D8AF9CEE}"/>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0F418DD3-3A8D-B58D-1D34-ED1BA901D3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4C71C25-D0D4-492A-F0D5-48A6031F2AF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3498E4F6-AB8A-FED4-5A8F-FBE5FA56D60C}"/>
              </a:ext>
            </a:extLst>
          </p:cNvPr>
          <p:cNvSpPr>
            <a:spLocks noGrp="1"/>
          </p:cNvSpPr>
          <p:nvPr>
            <p:ph type="dt" sz="half" idx="10"/>
          </p:nvPr>
        </p:nvSpPr>
        <p:spPr/>
        <p:txBody>
          <a:bodyPr/>
          <a:lstStyle/>
          <a:p>
            <a:fld id="{163E4FE6-8A54-4D11-8781-A58508009B51}" type="datetimeFigureOut">
              <a:rPr lang="es-ES" smtClean="0"/>
              <a:t>08/05/2023</a:t>
            </a:fld>
            <a:endParaRPr lang="es-ES"/>
          </a:p>
        </p:txBody>
      </p:sp>
      <p:sp>
        <p:nvSpPr>
          <p:cNvPr id="8" name="Marcador de pie de página 7">
            <a:extLst>
              <a:ext uri="{FF2B5EF4-FFF2-40B4-BE49-F238E27FC236}">
                <a16:creationId xmlns:a16="http://schemas.microsoft.com/office/drawing/2014/main" id="{65362AD4-CD6A-CFBA-FFFC-C523527FEEFD}"/>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5AB95505-AD1C-2644-28ED-E48F05AE7357}"/>
              </a:ext>
            </a:extLst>
          </p:cNvPr>
          <p:cNvSpPr>
            <a:spLocks noGrp="1"/>
          </p:cNvSpPr>
          <p:nvPr>
            <p:ph type="sldNum" sz="quarter" idx="12"/>
          </p:nvPr>
        </p:nvSpPr>
        <p:spPr/>
        <p:txBody>
          <a:bodyPr/>
          <a:lstStyle/>
          <a:p>
            <a:fld id="{B46C0491-562F-4277-9F96-928D9ADE2095}" type="slidenum">
              <a:rPr lang="es-ES" smtClean="0"/>
              <a:t>‹Nº›</a:t>
            </a:fld>
            <a:endParaRPr lang="es-ES"/>
          </a:p>
        </p:txBody>
      </p:sp>
    </p:spTree>
    <p:extLst>
      <p:ext uri="{BB962C8B-B14F-4D97-AF65-F5344CB8AC3E}">
        <p14:creationId xmlns:p14="http://schemas.microsoft.com/office/powerpoint/2010/main" val="2100086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1963EB-2937-F4C8-08A2-F9A9A435FF51}"/>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A5F01335-F4A2-B884-BC7B-248CB991A3DF}"/>
              </a:ext>
            </a:extLst>
          </p:cNvPr>
          <p:cNvSpPr>
            <a:spLocks noGrp="1"/>
          </p:cNvSpPr>
          <p:nvPr>
            <p:ph type="dt" sz="half" idx="10"/>
          </p:nvPr>
        </p:nvSpPr>
        <p:spPr/>
        <p:txBody>
          <a:bodyPr/>
          <a:lstStyle/>
          <a:p>
            <a:fld id="{163E4FE6-8A54-4D11-8781-A58508009B51}" type="datetimeFigureOut">
              <a:rPr lang="es-ES" smtClean="0"/>
              <a:t>08/05/2023</a:t>
            </a:fld>
            <a:endParaRPr lang="es-ES"/>
          </a:p>
        </p:txBody>
      </p:sp>
      <p:sp>
        <p:nvSpPr>
          <p:cNvPr id="4" name="Marcador de pie de página 3">
            <a:extLst>
              <a:ext uri="{FF2B5EF4-FFF2-40B4-BE49-F238E27FC236}">
                <a16:creationId xmlns:a16="http://schemas.microsoft.com/office/drawing/2014/main" id="{90332FF8-5562-FF36-8935-F58CBFC90070}"/>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A07D9B93-9DF3-0B9D-5D1D-2AC2C9BD6258}"/>
              </a:ext>
            </a:extLst>
          </p:cNvPr>
          <p:cNvSpPr>
            <a:spLocks noGrp="1"/>
          </p:cNvSpPr>
          <p:nvPr>
            <p:ph type="sldNum" sz="quarter" idx="12"/>
          </p:nvPr>
        </p:nvSpPr>
        <p:spPr/>
        <p:txBody>
          <a:bodyPr/>
          <a:lstStyle/>
          <a:p>
            <a:fld id="{B46C0491-562F-4277-9F96-928D9ADE2095}" type="slidenum">
              <a:rPr lang="es-ES" smtClean="0"/>
              <a:t>‹Nº›</a:t>
            </a:fld>
            <a:endParaRPr lang="es-ES"/>
          </a:p>
        </p:txBody>
      </p:sp>
    </p:spTree>
    <p:extLst>
      <p:ext uri="{BB962C8B-B14F-4D97-AF65-F5344CB8AC3E}">
        <p14:creationId xmlns:p14="http://schemas.microsoft.com/office/powerpoint/2010/main" val="3087720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2E37B88-8A3E-AB51-B335-5A3DDAAA7158}"/>
              </a:ext>
            </a:extLst>
          </p:cNvPr>
          <p:cNvSpPr>
            <a:spLocks noGrp="1"/>
          </p:cNvSpPr>
          <p:nvPr>
            <p:ph type="dt" sz="half" idx="10"/>
          </p:nvPr>
        </p:nvSpPr>
        <p:spPr/>
        <p:txBody>
          <a:bodyPr/>
          <a:lstStyle/>
          <a:p>
            <a:fld id="{163E4FE6-8A54-4D11-8781-A58508009B51}" type="datetimeFigureOut">
              <a:rPr lang="es-ES" smtClean="0"/>
              <a:t>08/05/2023</a:t>
            </a:fld>
            <a:endParaRPr lang="es-ES"/>
          </a:p>
        </p:txBody>
      </p:sp>
      <p:sp>
        <p:nvSpPr>
          <p:cNvPr id="3" name="Marcador de pie de página 2">
            <a:extLst>
              <a:ext uri="{FF2B5EF4-FFF2-40B4-BE49-F238E27FC236}">
                <a16:creationId xmlns:a16="http://schemas.microsoft.com/office/drawing/2014/main" id="{503B39D3-2D75-E9C7-11F5-0F891AC251F5}"/>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96DAC7E0-5696-75DB-F3C2-DB42967A7CDB}"/>
              </a:ext>
            </a:extLst>
          </p:cNvPr>
          <p:cNvSpPr>
            <a:spLocks noGrp="1"/>
          </p:cNvSpPr>
          <p:nvPr>
            <p:ph type="sldNum" sz="quarter" idx="12"/>
          </p:nvPr>
        </p:nvSpPr>
        <p:spPr/>
        <p:txBody>
          <a:bodyPr/>
          <a:lstStyle/>
          <a:p>
            <a:fld id="{B46C0491-562F-4277-9F96-928D9ADE2095}" type="slidenum">
              <a:rPr lang="es-ES" smtClean="0"/>
              <a:t>‹Nº›</a:t>
            </a:fld>
            <a:endParaRPr lang="es-ES"/>
          </a:p>
        </p:txBody>
      </p:sp>
    </p:spTree>
    <p:extLst>
      <p:ext uri="{BB962C8B-B14F-4D97-AF65-F5344CB8AC3E}">
        <p14:creationId xmlns:p14="http://schemas.microsoft.com/office/powerpoint/2010/main" val="892161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FC02F2-6D01-D741-1258-301B817125E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F8395CCF-93F8-3147-D460-3D7749101A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16B813C0-445A-5ED1-3910-D72AC756B2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217720A-E1C2-5877-D4B6-C625BDF85D67}"/>
              </a:ext>
            </a:extLst>
          </p:cNvPr>
          <p:cNvSpPr>
            <a:spLocks noGrp="1"/>
          </p:cNvSpPr>
          <p:nvPr>
            <p:ph type="dt" sz="half" idx="10"/>
          </p:nvPr>
        </p:nvSpPr>
        <p:spPr/>
        <p:txBody>
          <a:bodyPr/>
          <a:lstStyle/>
          <a:p>
            <a:fld id="{163E4FE6-8A54-4D11-8781-A58508009B51}" type="datetimeFigureOut">
              <a:rPr lang="es-ES" smtClean="0"/>
              <a:t>08/05/2023</a:t>
            </a:fld>
            <a:endParaRPr lang="es-ES"/>
          </a:p>
        </p:txBody>
      </p:sp>
      <p:sp>
        <p:nvSpPr>
          <p:cNvPr id="6" name="Marcador de pie de página 5">
            <a:extLst>
              <a:ext uri="{FF2B5EF4-FFF2-40B4-BE49-F238E27FC236}">
                <a16:creationId xmlns:a16="http://schemas.microsoft.com/office/drawing/2014/main" id="{EB21CEA3-AFD9-495A-ED73-B3B426E73E0E}"/>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76FE0A21-CB17-0EF9-D778-5517D4DC89D2}"/>
              </a:ext>
            </a:extLst>
          </p:cNvPr>
          <p:cNvSpPr>
            <a:spLocks noGrp="1"/>
          </p:cNvSpPr>
          <p:nvPr>
            <p:ph type="sldNum" sz="quarter" idx="12"/>
          </p:nvPr>
        </p:nvSpPr>
        <p:spPr/>
        <p:txBody>
          <a:bodyPr/>
          <a:lstStyle/>
          <a:p>
            <a:fld id="{B46C0491-562F-4277-9F96-928D9ADE2095}" type="slidenum">
              <a:rPr lang="es-ES" smtClean="0"/>
              <a:t>‹Nº›</a:t>
            </a:fld>
            <a:endParaRPr lang="es-ES"/>
          </a:p>
        </p:txBody>
      </p:sp>
    </p:spTree>
    <p:extLst>
      <p:ext uri="{BB962C8B-B14F-4D97-AF65-F5344CB8AC3E}">
        <p14:creationId xmlns:p14="http://schemas.microsoft.com/office/powerpoint/2010/main" val="1803138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132C86-C99B-D84D-415D-F08964C699C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2E111384-3896-4D7A-DCD9-9DCFAACC72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153DA894-5269-9A36-02A2-EBABC01999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A44B46B-44EB-16E7-1896-8F678857F518}"/>
              </a:ext>
            </a:extLst>
          </p:cNvPr>
          <p:cNvSpPr>
            <a:spLocks noGrp="1"/>
          </p:cNvSpPr>
          <p:nvPr>
            <p:ph type="dt" sz="half" idx="10"/>
          </p:nvPr>
        </p:nvSpPr>
        <p:spPr/>
        <p:txBody>
          <a:bodyPr/>
          <a:lstStyle/>
          <a:p>
            <a:fld id="{163E4FE6-8A54-4D11-8781-A58508009B51}" type="datetimeFigureOut">
              <a:rPr lang="es-ES" smtClean="0"/>
              <a:t>08/05/2023</a:t>
            </a:fld>
            <a:endParaRPr lang="es-ES"/>
          </a:p>
        </p:txBody>
      </p:sp>
      <p:sp>
        <p:nvSpPr>
          <p:cNvPr id="6" name="Marcador de pie de página 5">
            <a:extLst>
              <a:ext uri="{FF2B5EF4-FFF2-40B4-BE49-F238E27FC236}">
                <a16:creationId xmlns:a16="http://schemas.microsoft.com/office/drawing/2014/main" id="{B1D93E45-2FE5-EDB5-687F-16C60D0CA590}"/>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759218DA-104A-5FBD-4D72-2C35F9FBC1AD}"/>
              </a:ext>
            </a:extLst>
          </p:cNvPr>
          <p:cNvSpPr>
            <a:spLocks noGrp="1"/>
          </p:cNvSpPr>
          <p:nvPr>
            <p:ph type="sldNum" sz="quarter" idx="12"/>
          </p:nvPr>
        </p:nvSpPr>
        <p:spPr/>
        <p:txBody>
          <a:bodyPr/>
          <a:lstStyle/>
          <a:p>
            <a:fld id="{B46C0491-562F-4277-9F96-928D9ADE2095}" type="slidenum">
              <a:rPr lang="es-ES" smtClean="0"/>
              <a:t>‹Nº›</a:t>
            </a:fld>
            <a:endParaRPr lang="es-ES"/>
          </a:p>
        </p:txBody>
      </p:sp>
    </p:spTree>
    <p:extLst>
      <p:ext uri="{BB962C8B-B14F-4D97-AF65-F5344CB8AC3E}">
        <p14:creationId xmlns:p14="http://schemas.microsoft.com/office/powerpoint/2010/main" val="1655057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A22F483-90EE-2300-B07C-892CDD2BB2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2CACE408-C0A4-BFF4-1D3D-E0C35C86F7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1B4739A1-1BE0-0222-3D35-35540E6BB4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3E4FE6-8A54-4D11-8781-A58508009B51}" type="datetimeFigureOut">
              <a:rPr lang="es-ES" smtClean="0"/>
              <a:t>08/05/2023</a:t>
            </a:fld>
            <a:endParaRPr lang="es-ES"/>
          </a:p>
        </p:txBody>
      </p:sp>
      <p:sp>
        <p:nvSpPr>
          <p:cNvPr id="5" name="Marcador de pie de página 4">
            <a:extLst>
              <a:ext uri="{FF2B5EF4-FFF2-40B4-BE49-F238E27FC236}">
                <a16:creationId xmlns:a16="http://schemas.microsoft.com/office/drawing/2014/main" id="{8E6B2259-F6B5-5626-5769-B670625CC8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BD0A2BB8-4B58-A30E-E978-F4FE535FD0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6C0491-562F-4277-9F96-928D9ADE2095}" type="slidenum">
              <a:rPr lang="es-ES" smtClean="0"/>
              <a:t>‹Nº›</a:t>
            </a:fld>
            <a:endParaRPr lang="es-ES"/>
          </a:p>
        </p:txBody>
      </p:sp>
    </p:spTree>
    <p:extLst>
      <p:ext uri="{BB962C8B-B14F-4D97-AF65-F5344CB8AC3E}">
        <p14:creationId xmlns:p14="http://schemas.microsoft.com/office/powerpoint/2010/main" val="3156185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W0YboH6dkC8"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jfmr3p2isO8" TargetMode="External"/><Relationship Id="rId2" Type="http://schemas.openxmlformats.org/officeDocument/2006/relationships/hyperlink" Target="https://www.youtube.com/watch?v=YpvchdP-Dq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F164C2-068A-BCA4-F97A-0CC0ADF79559}"/>
              </a:ext>
            </a:extLst>
          </p:cNvPr>
          <p:cNvSpPr>
            <a:spLocks noGrp="1"/>
          </p:cNvSpPr>
          <p:nvPr>
            <p:ph type="ctrTitle"/>
          </p:nvPr>
        </p:nvSpPr>
        <p:spPr/>
        <p:txBody>
          <a:bodyPr>
            <a:normAutofit fontScale="90000"/>
          </a:bodyPr>
          <a:lstStyle/>
          <a:p>
            <a:r>
              <a:rPr lang="es-ES" dirty="0"/>
              <a:t>TEORÍA DE LAS INTERACCIONES FAMILIARES</a:t>
            </a:r>
            <a:br>
              <a:rPr lang="es-ES" dirty="0"/>
            </a:br>
            <a:r>
              <a:rPr lang="es-ES" dirty="0"/>
              <a:t>COMUNICACIÓN PATOLÓGICA</a:t>
            </a:r>
          </a:p>
        </p:txBody>
      </p:sp>
      <p:sp>
        <p:nvSpPr>
          <p:cNvPr id="3" name="Subtítulo 2">
            <a:extLst>
              <a:ext uri="{FF2B5EF4-FFF2-40B4-BE49-F238E27FC236}">
                <a16:creationId xmlns:a16="http://schemas.microsoft.com/office/drawing/2014/main" id="{8A2D6161-0B19-3DCB-85B5-74BB5397140F}"/>
              </a:ext>
            </a:extLst>
          </p:cNvPr>
          <p:cNvSpPr>
            <a:spLocks noGrp="1"/>
          </p:cNvSpPr>
          <p:nvPr>
            <p:ph type="subTitle" idx="1"/>
          </p:nvPr>
        </p:nvSpPr>
        <p:spPr/>
        <p:txBody>
          <a:bodyPr/>
          <a:lstStyle/>
          <a:p>
            <a:r>
              <a:rPr lang="es-ES" dirty="0"/>
              <a:t>Psc. Cl. Verónica Freire P. MsC.</a:t>
            </a:r>
          </a:p>
          <a:p>
            <a:r>
              <a:rPr lang="es-ES" dirty="0"/>
              <a:t>PSICOLOGA CLINICA-TERAPEUTA FAMILIAR-PSICOPEDAGOGA</a:t>
            </a:r>
          </a:p>
          <a:p>
            <a:r>
              <a:rPr lang="es-ES" dirty="0"/>
              <a:t>UNACH</a:t>
            </a:r>
          </a:p>
          <a:p>
            <a:endParaRPr lang="es-ES" dirty="0"/>
          </a:p>
        </p:txBody>
      </p:sp>
    </p:spTree>
    <p:extLst>
      <p:ext uri="{BB962C8B-B14F-4D97-AF65-F5344CB8AC3E}">
        <p14:creationId xmlns:p14="http://schemas.microsoft.com/office/powerpoint/2010/main" val="465810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C1B580-D8A4-9E19-DB51-4A78669212B4}"/>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Comunicación paradójica…</a:t>
            </a:r>
            <a:endParaRPr lang="es-ES" dirty="0"/>
          </a:p>
        </p:txBody>
      </p:sp>
      <p:sp>
        <p:nvSpPr>
          <p:cNvPr id="3" name="Marcador de contenido 2">
            <a:extLst>
              <a:ext uri="{FF2B5EF4-FFF2-40B4-BE49-F238E27FC236}">
                <a16:creationId xmlns:a16="http://schemas.microsoft.com/office/drawing/2014/main" id="{464ABE5F-A7BC-9BFB-8D3F-9C7504085AFF}"/>
              </a:ext>
            </a:extLst>
          </p:cNvPr>
          <p:cNvSpPr>
            <a:spLocks noGrp="1"/>
          </p:cNvSpPr>
          <p:nvPr>
            <p:ph idx="1"/>
          </p:nvPr>
        </p:nvSpPr>
        <p:spPr/>
        <p:txBody>
          <a:bodyPr>
            <a:normAutofit fontScale="92500"/>
          </a:bodyPr>
          <a:lstStyle/>
          <a:p>
            <a:pPr algn="just"/>
            <a:r>
              <a:rPr lang="es-ES" dirty="0"/>
              <a:t>Una persona atrapada en tal situación se encuentra en una posición insostenible. «Se impide la elección misma, nada es posible y se pone así en marcha una serie oscilatoria </a:t>
            </a:r>
            <a:r>
              <a:rPr lang="es-ES" dirty="0" err="1"/>
              <a:t>autoperpetuante</a:t>
            </a:r>
            <a:r>
              <a:rPr lang="es-ES" dirty="0"/>
              <a:t>» (Watzlawick, 1973).</a:t>
            </a:r>
          </a:p>
          <a:p>
            <a:pPr algn="just"/>
            <a:r>
              <a:rPr lang="es-ES" dirty="0"/>
              <a:t>En esta comunicación, pues, se intercalan mensajes ambiguos y doble vinculares sin dejar de aparentar una actitud protectora y consejera, como lo que se escucha corrientemente: «tienes que cambiar por ti mismo. Pero no te hablo a ti, ni soy yo el que te lo dice» o «Te estoy pidiendo desde hace tiempo que busques un oficio y sé perfectamente que eso es imposible. No eres el hijo que hubieras debido ser (Benoit, 1985).</a:t>
            </a:r>
          </a:p>
          <a:p>
            <a:pPr algn="just"/>
            <a:r>
              <a:rPr lang="es-ES" dirty="0">
                <a:hlinkClick r:id="rId2"/>
              </a:rPr>
              <a:t>https://www.youtube.com/watch?v=W0YboH6dkC8</a:t>
            </a:r>
            <a:endParaRPr lang="es-ES" dirty="0"/>
          </a:p>
          <a:p>
            <a:pPr marL="0" indent="0" algn="just">
              <a:buNone/>
            </a:pPr>
            <a:endParaRPr lang="es-ES" dirty="0"/>
          </a:p>
        </p:txBody>
      </p:sp>
    </p:spTree>
    <p:extLst>
      <p:ext uri="{BB962C8B-B14F-4D97-AF65-F5344CB8AC3E}">
        <p14:creationId xmlns:p14="http://schemas.microsoft.com/office/powerpoint/2010/main" val="1253543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91FB04-FA9F-215A-FAFA-EB98FCC71A8B}"/>
              </a:ext>
            </a:extLst>
          </p:cNvPr>
          <p:cNvSpPr>
            <a:spLocks noGrp="1"/>
          </p:cNvSpPr>
          <p:nvPr>
            <p:ph type="title"/>
          </p:nvPr>
        </p:nvSpPr>
        <p:spPr/>
        <p:txBody>
          <a:bodyPr/>
          <a:lstStyle/>
          <a:p>
            <a:r>
              <a:rPr lang="es-ES" dirty="0"/>
              <a:t>Mistificación….</a:t>
            </a:r>
          </a:p>
        </p:txBody>
      </p:sp>
      <p:sp>
        <p:nvSpPr>
          <p:cNvPr id="3" name="Marcador de contenido 2">
            <a:extLst>
              <a:ext uri="{FF2B5EF4-FFF2-40B4-BE49-F238E27FC236}">
                <a16:creationId xmlns:a16="http://schemas.microsoft.com/office/drawing/2014/main" id="{8656A89C-E36D-9C09-1302-377899651618}"/>
              </a:ext>
            </a:extLst>
          </p:cNvPr>
          <p:cNvSpPr>
            <a:spLocks noGrp="1"/>
          </p:cNvSpPr>
          <p:nvPr>
            <p:ph idx="1"/>
          </p:nvPr>
        </p:nvSpPr>
        <p:spPr/>
        <p:txBody>
          <a:bodyPr>
            <a:normAutofit/>
          </a:bodyPr>
          <a:lstStyle/>
          <a:p>
            <a:pPr algn="just"/>
            <a:r>
              <a:rPr lang="es-ES" dirty="0"/>
              <a:t>La mistificación consiste en dar una explicación plausible pero falsa de algún aspecto de la realidad, bien sea algo que está pasando, algo que se hace, o algo que una persona siente, percibe o es. </a:t>
            </a:r>
          </a:p>
          <a:p>
            <a:pPr algn="just"/>
            <a:r>
              <a:rPr lang="es-ES" dirty="0"/>
              <a:t>La mistificación siempre oculta o niega algo (algún aspecto de la realidad) y siempre pretende algo (forzar la realidad en un sentido concreto). </a:t>
            </a:r>
          </a:p>
          <a:p>
            <a:pPr algn="just"/>
            <a:r>
              <a:rPr lang="es-ES" dirty="0"/>
              <a:t>El concepto de mistificación, aplicado a la psicología, fue primeramente definido y utilizado por </a:t>
            </a:r>
            <a:r>
              <a:rPr lang="es-ES" dirty="0" err="1"/>
              <a:t>Laing</a:t>
            </a:r>
            <a:r>
              <a:rPr lang="es-ES" dirty="0"/>
              <a:t> quien descubrió que las familias </a:t>
            </a:r>
            <a:r>
              <a:rPr lang="es-ES" dirty="0" err="1"/>
              <a:t>esquizofrenógenas</a:t>
            </a:r>
            <a:r>
              <a:rPr lang="es-ES" dirty="0"/>
              <a:t> utilizan la mistificación como un mecanismo para controlar las amenazas de conflicto (</a:t>
            </a:r>
            <a:r>
              <a:rPr lang="es-ES" dirty="0" err="1"/>
              <a:t>Laing</a:t>
            </a:r>
            <a:r>
              <a:rPr lang="es-ES" dirty="0"/>
              <a:t>, 1965).</a:t>
            </a:r>
          </a:p>
        </p:txBody>
      </p:sp>
    </p:spTree>
    <p:extLst>
      <p:ext uri="{BB962C8B-B14F-4D97-AF65-F5344CB8AC3E}">
        <p14:creationId xmlns:p14="http://schemas.microsoft.com/office/powerpoint/2010/main" val="3352152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536301-1087-7A84-A664-C88C1BC9F8F6}"/>
              </a:ext>
            </a:extLst>
          </p:cNvPr>
          <p:cNvSpPr>
            <a:spLocks noGrp="1"/>
          </p:cNvSpPr>
          <p:nvPr>
            <p:ph type="title"/>
          </p:nvPr>
        </p:nvSpPr>
        <p:spPr/>
        <p:txBody>
          <a:bodyPr/>
          <a:lstStyle/>
          <a:p>
            <a:r>
              <a:rPr lang="es-ES" dirty="0"/>
              <a:t>Mistificación…</a:t>
            </a:r>
          </a:p>
        </p:txBody>
      </p:sp>
      <p:sp>
        <p:nvSpPr>
          <p:cNvPr id="3" name="Marcador de contenido 2">
            <a:extLst>
              <a:ext uri="{FF2B5EF4-FFF2-40B4-BE49-F238E27FC236}">
                <a16:creationId xmlns:a16="http://schemas.microsoft.com/office/drawing/2014/main" id="{625509F3-34C6-9984-D73E-3076364252B7}"/>
              </a:ext>
            </a:extLst>
          </p:cNvPr>
          <p:cNvSpPr>
            <a:spLocks noGrp="1"/>
          </p:cNvSpPr>
          <p:nvPr>
            <p:ph idx="1"/>
          </p:nvPr>
        </p:nvSpPr>
        <p:spPr/>
        <p:txBody>
          <a:bodyPr>
            <a:normAutofit lnSpcReduction="10000"/>
          </a:bodyPr>
          <a:lstStyle/>
          <a:p>
            <a:pPr algn="just"/>
            <a:r>
              <a:rPr lang="es-ES" dirty="0" err="1"/>
              <a:t>Laing</a:t>
            </a:r>
            <a:r>
              <a:rPr lang="es-ES" dirty="0"/>
              <a:t>: Mistificar es "confundir, ofuscar, ocultar, enmascarar lo que está ocurriendo", utilizando interpretaciones falsas en lugar de las verdaderas o planteando problemas engañosos para cubrir los reales. La persona mistificada se halla confundida pero "tal vez no se sienta así". "Es una forma de actuar sobre el otro, que sirve para la defensa y seguridad de la propia persona.</a:t>
            </a:r>
          </a:p>
          <a:p>
            <a:pPr algn="just"/>
            <a:r>
              <a:rPr lang="es-ES" dirty="0"/>
              <a:t>La persona mistificada es aquella a la que se le hace entender que se siente feliz o triste, independientemente de cómo se sienta; que es responsable de esto o no responsable de aquello, independientemente de cuál sea la responsabilidad que se haya echado o no sobre sí misma. Se le atribuyen capacidades o la carencia de éstas.</a:t>
            </a:r>
          </a:p>
          <a:p>
            <a:pPr algn="just"/>
            <a:endParaRPr lang="es-ES" dirty="0"/>
          </a:p>
          <a:p>
            <a:pPr algn="just"/>
            <a:endParaRPr lang="es-ES" dirty="0"/>
          </a:p>
        </p:txBody>
      </p:sp>
    </p:spTree>
    <p:extLst>
      <p:ext uri="{BB962C8B-B14F-4D97-AF65-F5344CB8AC3E}">
        <p14:creationId xmlns:p14="http://schemas.microsoft.com/office/powerpoint/2010/main" val="295675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424D80-EC85-F8F3-A2B3-B1DEB24F6AD3}"/>
              </a:ext>
            </a:extLst>
          </p:cNvPr>
          <p:cNvSpPr>
            <a:spLocks noGrp="1"/>
          </p:cNvSpPr>
          <p:nvPr>
            <p:ph type="title"/>
          </p:nvPr>
        </p:nvSpPr>
        <p:spPr/>
        <p:txBody>
          <a:bodyPr/>
          <a:lstStyle/>
          <a:p>
            <a:r>
              <a:rPr lang="es-ES" dirty="0"/>
              <a:t>Mistificación…</a:t>
            </a:r>
          </a:p>
        </p:txBody>
      </p:sp>
      <p:sp>
        <p:nvSpPr>
          <p:cNvPr id="3" name="Marcador de contenido 2">
            <a:extLst>
              <a:ext uri="{FF2B5EF4-FFF2-40B4-BE49-F238E27FC236}">
                <a16:creationId xmlns:a16="http://schemas.microsoft.com/office/drawing/2014/main" id="{14EA2A7C-AE5C-7559-B18F-315E6BCEABDC}"/>
              </a:ext>
            </a:extLst>
          </p:cNvPr>
          <p:cNvSpPr>
            <a:spLocks noGrp="1"/>
          </p:cNvSpPr>
          <p:nvPr>
            <p:ph idx="1"/>
          </p:nvPr>
        </p:nvSpPr>
        <p:spPr/>
        <p:txBody>
          <a:bodyPr/>
          <a:lstStyle/>
          <a:p>
            <a:pPr algn="just"/>
            <a:r>
              <a:rPr lang="es-ES" dirty="0"/>
              <a:t>La mistificación está ligada al mantenimiento del poder y al poder mismo, pues es básicamente una mentira, de apariencia, razonable, con la que una persona mantiene una situación logrando que otro haga o no haga, piense o no piense, sienta o no sienta.</a:t>
            </a:r>
          </a:p>
          <a:p>
            <a:pPr marL="0" indent="0" algn="just">
              <a:buNone/>
            </a:pPr>
            <a:endParaRPr lang="es-ES" dirty="0"/>
          </a:p>
        </p:txBody>
      </p:sp>
    </p:spTree>
    <p:extLst>
      <p:ext uri="{BB962C8B-B14F-4D97-AF65-F5344CB8AC3E}">
        <p14:creationId xmlns:p14="http://schemas.microsoft.com/office/powerpoint/2010/main" val="2533713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61412B-046D-3655-B547-61E8339BE238}"/>
              </a:ext>
            </a:extLst>
          </p:cNvPr>
          <p:cNvSpPr>
            <a:spLocks noGrp="1"/>
          </p:cNvSpPr>
          <p:nvPr>
            <p:ph type="title"/>
          </p:nvPr>
        </p:nvSpPr>
        <p:spPr/>
        <p:txBody>
          <a:bodyPr/>
          <a:lstStyle/>
          <a:p>
            <a:r>
              <a:rPr lang="es-ES" dirty="0"/>
              <a:t>Ejemplo de mistificación….</a:t>
            </a:r>
          </a:p>
        </p:txBody>
      </p:sp>
      <p:sp>
        <p:nvSpPr>
          <p:cNvPr id="3" name="Marcador de contenido 2">
            <a:extLst>
              <a:ext uri="{FF2B5EF4-FFF2-40B4-BE49-F238E27FC236}">
                <a16:creationId xmlns:a16="http://schemas.microsoft.com/office/drawing/2014/main" id="{4B77A231-5548-2AB9-3EE9-05685274F732}"/>
              </a:ext>
            </a:extLst>
          </p:cNvPr>
          <p:cNvSpPr>
            <a:spLocks noGrp="1"/>
          </p:cNvSpPr>
          <p:nvPr>
            <p:ph idx="1"/>
          </p:nvPr>
        </p:nvSpPr>
        <p:spPr/>
        <p:txBody>
          <a:bodyPr>
            <a:normAutofit fontScale="92500" lnSpcReduction="20000"/>
          </a:bodyPr>
          <a:lstStyle/>
          <a:p>
            <a:pPr marL="0" indent="0" algn="just">
              <a:buNone/>
            </a:pPr>
            <a:r>
              <a:rPr lang="es-ES" dirty="0"/>
              <a:t>Caso de </a:t>
            </a:r>
            <a:r>
              <a:rPr lang="es-ES" dirty="0" err="1"/>
              <a:t>Mijail</a:t>
            </a:r>
            <a:r>
              <a:rPr lang="es-ES" dirty="0"/>
              <a:t> y </a:t>
            </a:r>
            <a:r>
              <a:rPr lang="es-ES" dirty="0" err="1"/>
              <a:t>Raisa</a:t>
            </a:r>
            <a:r>
              <a:rPr lang="es-ES" dirty="0"/>
              <a:t>:</a:t>
            </a:r>
          </a:p>
          <a:p>
            <a:pPr algn="just"/>
            <a:r>
              <a:rPr lang="es-ES" dirty="0"/>
              <a:t>La mistificación central es impuesta por </a:t>
            </a:r>
            <a:r>
              <a:rPr lang="es-ES" dirty="0" err="1"/>
              <a:t>Raisa</a:t>
            </a:r>
            <a:r>
              <a:rPr lang="es-ES" dirty="0"/>
              <a:t>. Según ella, la realidad tal como se la transmite a </a:t>
            </a:r>
            <a:r>
              <a:rPr lang="es-ES" dirty="0" err="1"/>
              <a:t>Mijail</a:t>
            </a:r>
            <a:r>
              <a:rPr lang="es-ES" dirty="0"/>
              <a:t> es así: </a:t>
            </a:r>
          </a:p>
          <a:p>
            <a:pPr marL="0" indent="0" algn="just">
              <a:buNone/>
            </a:pPr>
            <a:r>
              <a:rPr lang="es-ES" dirty="0"/>
              <a:t>1.-  "Las personas "espontáneas y vivas" se interesan por otras personas y no se reprimen en demostrarlo cuando encuentran a alguien interesante, sea hombre o mujer."</a:t>
            </a:r>
          </a:p>
          <a:p>
            <a:pPr marL="0" indent="0" algn="just">
              <a:buNone/>
            </a:pPr>
            <a:r>
              <a:rPr lang="es-ES" dirty="0"/>
              <a:t>2.- "Las personas "vitalmente muertas" no se interesan por los demás.“</a:t>
            </a:r>
          </a:p>
          <a:p>
            <a:pPr marL="0" indent="0" algn="just">
              <a:buNone/>
            </a:pPr>
            <a:r>
              <a:rPr lang="es-ES" dirty="0"/>
              <a:t>3.- "Hay muchos hombres interesantes y yo que soy "espontánea y viva" les dedico mi tiempo y atención. Esto no es coquetear por· que no me acuesto con ellos." </a:t>
            </a:r>
          </a:p>
          <a:p>
            <a:pPr marL="0" indent="0" algn="just">
              <a:buNone/>
            </a:pPr>
            <a:r>
              <a:rPr lang="es-ES" dirty="0"/>
              <a:t>4.- "</a:t>
            </a:r>
            <a:r>
              <a:rPr lang="es-ES" dirty="0" err="1"/>
              <a:t>Mijail</a:t>
            </a:r>
            <a:r>
              <a:rPr lang="es-ES" dirty="0"/>
              <a:t> está "vitalmente muerto", por eso tiene celos. Tiene que aprender a ser "espontáneo y vivo" y los dos estaremos muy bien."</a:t>
            </a:r>
          </a:p>
        </p:txBody>
      </p:sp>
    </p:spTree>
    <p:extLst>
      <p:ext uri="{BB962C8B-B14F-4D97-AF65-F5344CB8AC3E}">
        <p14:creationId xmlns:p14="http://schemas.microsoft.com/office/powerpoint/2010/main" val="950592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4D5B71-42DB-3069-209E-887F06BE62EB}"/>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Ejemplo de mistificación….</a:t>
            </a:r>
            <a:endParaRPr lang="es-ES" dirty="0"/>
          </a:p>
        </p:txBody>
      </p:sp>
      <p:sp>
        <p:nvSpPr>
          <p:cNvPr id="3" name="Marcador de contenido 2">
            <a:extLst>
              <a:ext uri="{FF2B5EF4-FFF2-40B4-BE49-F238E27FC236}">
                <a16:creationId xmlns:a16="http://schemas.microsoft.com/office/drawing/2014/main" id="{2B371F83-9907-D300-0FB1-1D15D4333989}"/>
              </a:ext>
            </a:extLst>
          </p:cNvPr>
          <p:cNvSpPr>
            <a:spLocks noGrp="1"/>
          </p:cNvSpPr>
          <p:nvPr>
            <p:ph idx="1"/>
          </p:nvPr>
        </p:nvSpPr>
        <p:spPr/>
        <p:txBody>
          <a:bodyPr>
            <a:normAutofit fontScale="92500" lnSpcReduction="10000"/>
          </a:bodyPr>
          <a:lstStyle/>
          <a:p>
            <a:pPr algn="just"/>
            <a:r>
              <a:rPr lang="es-ES" dirty="0"/>
              <a:t>Existe una interpretación de la realidad plausible pero falsa en el modo en que, se generalizan y concatenan los argumentos. </a:t>
            </a:r>
          </a:p>
          <a:p>
            <a:pPr algn="just"/>
            <a:r>
              <a:rPr lang="es-ES" dirty="0"/>
              <a:t>En este caso, además, aparecen atribuciones de modos de ser, muy queridas por los mistificadores: yo me atribuyo ser espontáneo y a partir de esto mis conductas quedan explicadas por lo que soy, como lo que soy es “bueno”, mis conductas son “buenas”; igualmente, yo te atribuyo que estás “vitalmente muerto” y tus conductas quedan explicadas y calificadas a partir de esa atribución. </a:t>
            </a:r>
          </a:p>
          <a:p>
            <a:pPr algn="just"/>
            <a:r>
              <a:rPr lang="es-ES" dirty="0" err="1"/>
              <a:t>Mijail</a:t>
            </a:r>
            <a:r>
              <a:rPr lang="es-ES" dirty="0"/>
              <a:t> dice que se ha sentido dejado de lado por </a:t>
            </a:r>
            <a:r>
              <a:rPr lang="es-ES" dirty="0" err="1"/>
              <a:t>Raisa</a:t>
            </a:r>
            <a:r>
              <a:rPr lang="es-ES" dirty="0"/>
              <a:t>, esto es que tiene celos, lo que es indefendible porque significa que está “vitalmente muerto", pero tampoco puede confrontar que está “vitalmente muerto” porque el tener celos es una prueba de ello. </a:t>
            </a:r>
          </a:p>
        </p:txBody>
      </p:sp>
    </p:spTree>
    <p:extLst>
      <p:ext uri="{BB962C8B-B14F-4D97-AF65-F5344CB8AC3E}">
        <p14:creationId xmlns:p14="http://schemas.microsoft.com/office/powerpoint/2010/main" val="2765671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9385E8-7C25-4E25-D731-72E2440F4657}"/>
              </a:ext>
            </a:extLst>
          </p:cNvPr>
          <p:cNvSpPr>
            <a:spLocks noGrp="1"/>
          </p:cNvSpPr>
          <p:nvPr>
            <p:ph type="title"/>
          </p:nvPr>
        </p:nvSpPr>
        <p:spPr>
          <a:xfrm>
            <a:off x="556590" y="391629"/>
            <a:ext cx="10386391" cy="1325563"/>
          </a:xfrm>
        </p:spPr>
        <p:txBody>
          <a:bodyPr/>
          <a:lstStyle/>
          <a:p>
            <a:r>
              <a:rPr lang="es-ES" dirty="0"/>
              <a:t>Descalificación, </a:t>
            </a:r>
            <a:r>
              <a:rPr lang="es-ES" dirty="0" err="1"/>
              <a:t>desconfirmación</a:t>
            </a:r>
            <a:r>
              <a:rPr lang="es-ES" dirty="0"/>
              <a:t>….</a:t>
            </a:r>
          </a:p>
        </p:txBody>
      </p:sp>
      <p:sp>
        <p:nvSpPr>
          <p:cNvPr id="3" name="Marcador de contenido 2">
            <a:extLst>
              <a:ext uri="{FF2B5EF4-FFF2-40B4-BE49-F238E27FC236}">
                <a16:creationId xmlns:a16="http://schemas.microsoft.com/office/drawing/2014/main" id="{8286A9F5-C4E3-FF56-CD45-026891DAF0A4}"/>
              </a:ext>
            </a:extLst>
          </p:cNvPr>
          <p:cNvSpPr>
            <a:spLocks noGrp="1"/>
          </p:cNvSpPr>
          <p:nvPr>
            <p:ph idx="1"/>
          </p:nvPr>
        </p:nvSpPr>
        <p:spPr/>
        <p:txBody>
          <a:bodyPr/>
          <a:lstStyle/>
          <a:p>
            <a:pPr algn="just"/>
            <a:r>
              <a:rPr lang="es-ES" dirty="0"/>
              <a:t>Tiene el sentido de desvirtuar, desautorizar, anular una definición o toma de posición. Se puede descalificar lo que uno mismo está diciendo como lo que el otro dice.</a:t>
            </a:r>
          </a:p>
          <a:p>
            <a:pPr marL="0" indent="0" algn="just">
              <a:buNone/>
            </a:pPr>
            <a:endParaRPr lang="es-ES" dirty="0"/>
          </a:p>
          <a:p>
            <a:pPr algn="just"/>
            <a:r>
              <a:rPr lang="es-ES" dirty="0"/>
              <a:t>Ejemplo del primer caso es decir: "Claro que confío en ti, pero nunca hagas nada sin consultarme".  Se percibe aquí el mecanismo de afirmar algo en un nivel y refutarlo en otro. Lo mismo si a la afirmación verbal se le anula con otro mensaje analógico.</a:t>
            </a:r>
          </a:p>
        </p:txBody>
      </p:sp>
    </p:spTree>
    <p:extLst>
      <p:ext uri="{BB962C8B-B14F-4D97-AF65-F5344CB8AC3E}">
        <p14:creationId xmlns:p14="http://schemas.microsoft.com/office/powerpoint/2010/main" val="1710618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407899-D871-A1AD-1341-F7636C09F3B7}"/>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Descalificación, </a:t>
            </a:r>
            <a:r>
              <a:rPr kumimoji="0" lang="es-ES" sz="4400" b="0" i="0" u="none" strike="noStrike" kern="1200" cap="none" spc="0" normalizeH="0" baseline="0" noProof="0" dirty="0" err="1">
                <a:ln>
                  <a:noFill/>
                </a:ln>
                <a:solidFill>
                  <a:prstClr val="black"/>
                </a:solidFill>
                <a:effectLst/>
                <a:uLnTx/>
                <a:uFillTx/>
                <a:latin typeface="Calibri Light" panose="020F0302020204030204"/>
                <a:ea typeface="+mj-ea"/>
                <a:cs typeface="+mj-cs"/>
              </a:rPr>
              <a:t>desconfirmación</a:t>
            </a:r>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a:t>
            </a:r>
            <a:endParaRPr lang="es-ES" dirty="0"/>
          </a:p>
        </p:txBody>
      </p:sp>
      <p:sp>
        <p:nvSpPr>
          <p:cNvPr id="3" name="Marcador de contenido 2">
            <a:extLst>
              <a:ext uri="{FF2B5EF4-FFF2-40B4-BE49-F238E27FC236}">
                <a16:creationId xmlns:a16="http://schemas.microsoft.com/office/drawing/2014/main" id="{A026883D-6D70-A450-7E7F-4B4F04A416AB}"/>
              </a:ext>
            </a:extLst>
          </p:cNvPr>
          <p:cNvSpPr>
            <a:spLocks noGrp="1"/>
          </p:cNvSpPr>
          <p:nvPr>
            <p:ph idx="1"/>
          </p:nvPr>
        </p:nvSpPr>
        <p:spPr/>
        <p:txBody>
          <a:bodyPr/>
          <a:lstStyle/>
          <a:p>
            <a:pPr algn="just"/>
            <a:r>
              <a:rPr lang="es-ES" dirty="0"/>
              <a:t>Los hijos que crecen en ese ambiente lo adoptan de modo natural y aprenden a lidiar entre sí en esos términos y toda la familia se halla de pronto atrapada en una forma de comunicación descalificado.</a:t>
            </a:r>
          </a:p>
          <a:p>
            <a:pPr algn="just"/>
            <a:r>
              <a:rPr lang="es-ES" dirty="0"/>
              <a:t>Watzlawick la distingue del rechazo directo. En éste se apunta a la verdad o falsedad o corrección del contenido del contenido del mensaje; se rechaza lo que la persona dice o hace; pero no a la persona misma, que es a donde enfila la </a:t>
            </a:r>
            <a:r>
              <a:rPr lang="es-ES" dirty="0" err="1"/>
              <a:t>desconfirmación</a:t>
            </a:r>
            <a:r>
              <a:rPr lang="es-ES" dirty="0"/>
              <a:t>: niega a la persona su capacidad de pronunciamiento o de emitir juicio.</a:t>
            </a:r>
          </a:p>
        </p:txBody>
      </p:sp>
    </p:spTree>
    <p:extLst>
      <p:ext uri="{BB962C8B-B14F-4D97-AF65-F5344CB8AC3E}">
        <p14:creationId xmlns:p14="http://schemas.microsoft.com/office/powerpoint/2010/main" val="3761078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74D1A8-BD56-331E-7AD0-03D947ECE2A4}"/>
              </a:ext>
            </a:extLst>
          </p:cNvPr>
          <p:cNvSpPr>
            <a:spLocks noGrp="1"/>
          </p:cNvSpPr>
          <p:nvPr>
            <p:ph type="title"/>
          </p:nvPr>
        </p:nvSpPr>
        <p:spPr/>
        <p:txBody>
          <a:bodyPr/>
          <a:lstStyle/>
          <a:p>
            <a:r>
              <a:rPr lang="es-ES" dirty="0"/>
              <a:t>Descalificación, </a:t>
            </a:r>
            <a:r>
              <a:rPr lang="es-ES" dirty="0" err="1"/>
              <a:t>desconfirmación</a:t>
            </a:r>
            <a:r>
              <a:rPr lang="es-ES" dirty="0"/>
              <a:t>….</a:t>
            </a:r>
          </a:p>
        </p:txBody>
      </p:sp>
      <p:sp>
        <p:nvSpPr>
          <p:cNvPr id="3" name="Marcador de contenido 2">
            <a:extLst>
              <a:ext uri="{FF2B5EF4-FFF2-40B4-BE49-F238E27FC236}">
                <a16:creationId xmlns:a16="http://schemas.microsoft.com/office/drawing/2014/main" id="{21F0466E-46F9-9FDD-08FB-53B30EA5E17F}"/>
              </a:ext>
            </a:extLst>
          </p:cNvPr>
          <p:cNvSpPr>
            <a:spLocks noGrp="1"/>
          </p:cNvSpPr>
          <p:nvPr>
            <p:ph idx="1"/>
          </p:nvPr>
        </p:nvSpPr>
        <p:spPr/>
        <p:txBody>
          <a:bodyPr>
            <a:normAutofit/>
          </a:bodyPr>
          <a:lstStyle/>
          <a:p>
            <a:pPr algn="just"/>
            <a:r>
              <a:rPr lang="es-ES" dirty="0">
                <a:solidFill>
                  <a:srgbClr val="000000"/>
                </a:solidFill>
                <a:latin typeface="PT Sans" panose="020B0503020203020204" pitchFamily="34" charset="0"/>
              </a:rPr>
              <a:t>E</a:t>
            </a:r>
            <a:r>
              <a:rPr lang="es-ES" b="0" i="0" dirty="0">
                <a:solidFill>
                  <a:srgbClr val="000000"/>
                </a:solidFill>
                <a:effectLst/>
                <a:latin typeface="PT Sans" panose="020B0503020203020204" pitchFamily="34" charset="0"/>
              </a:rPr>
              <a:t>n una forma de comunicación que es por demás dañina.</a:t>
            </a:r>
            <a:br>
              <a:rPr lang="es-ES" dirty="0"/>
            </a:br>
            <a:r>
              <a:rPr lang="es-ES" b="0" i="0" dirty="0">
                <a:solidFill>
                  <a:srgbClr val="000000"/>
                </a:solidFill>
                <a:effectLst/>
                <a:latin typeface="PT Sans" panose="020B0503020203020204" pitchFamily="34" charset="0"/>
              </a:rPr>
              <a:t>En la jerga popular hoy se la denomina como ninguneo. Lo que significa en el fondo esta palabra es una actitud que indica que uno no existe, que da lo mismo que esté o no esté. La ignorancia, que también se le llama.</a:t>
            </a:r>
          </a:p>
          <a:p>
            <a:pPr algn="just"/>
            <a:r>
              <a:rPr lang="es-ES" b="0" i="0" dirty="0">
                <a:solidFill>
                  <a:srgbClr val="000000"/>
                </a:solidFill>
                <a:effectLst/>
                <a:latin typeface="PT Sans" panose="020B0503020203020204" pitchFamily="34" charset="0"/>
              </a:rPr>
              <a:t>Desde 1967 con “</a:t>
            </a:r>
            <a:r>
              <a:rPr lang="es-ES" b="0" i="0" u="sng" dirty="0">
                <a:solidFill>
                  <a:srgbClr val="000000"/>
                </a:solidFill>
                <a:effectLst/>
                <a:latin typeface="PT Sans" panose="020B0503020203020204" pitchFamily="34" charset="0"/>
              </a:rPr>
              <a:t>Teoría de la Comunicación Humana</a:t>
            </a:r>
            <a:r>
              <a:rPr lang="es-ES" b="0" i="0" dirty="0">
                <a:solidFill>
                  <a:srgbClr val="000000"/>
                </a:solidFill>
                <a:effectLst/>
                <a:latin typeface="PT Sans" panose="020B0503020203020204" pitchFamily="34" charset="0"/>
              </a:rPr>
              <a:t>” de </a:t>
            </a:r>
            <a:r>
              <a:rPr lang="es-ES" b="1" i="0" dirty="0">
                <a:solidFill>
                  <a:srgbClr val="000000"/>
                </a:solidFill>
                <a:effectLst/>
                <a:latin typeface="PT Sans" panose="020B0503020203020204" pitchFamily="34" charset="0"/>
              </a:rPr>
              <a:t>P. Watzlawick, J. Beavin</a:t>
            </a:r>
            <a:r>
              <a:rPr lang="es-ES" b="0" i="0" dirty="0">
                <a:solidFill>
                  <a:srgbClr val="000000"/>
                </a:solidFill>
                <a:effectLst/>
                <a:latin typeface="PT Sans" panose="020B0503020203020204" pitchFamily="34" charset="0"/>
              </a:rPr>
              <a:t> y </a:t>
            </a:r>
            <a:r>
              <a:rPr lang="es-ES" b="1" i="0" dirty="0">
                <a:solidFill>
                  <a:srgbClr val="000000"/>
                </a:solidFill>
                <a:effectLst/>
                <a:latin typeface="PT Sans" panose="020B0503020203020204" pitchFamily="34" charset="0"/>
              </a:rPr>
              <a:t>D. Jackson</a:t>
            </a:r>
            <a:r>
              <a:rPr lang="es-ES" b="0" i="0" dirty="0">
                <a:solidFill>
                  <a:srgbClr val="000000"/>
                </a:solidFill>
                <a:effectLst/>
                <a:latin typeface="PT Sans" panose="020B0503020203020204" pitchFamily="34" charset="0"/>
              </a:rPr>
              <a:t> podemos denominar esta actitud como </a:t>
            </a:r>
            <a:r>
              <a:rPr lang="es-ES" b="1" i="0" dirty="0" err="1">
                <a:solidFill>
                  <a:srgbClr val="000000"/>
                </a:solidFill>
                <a:effectLst/>
                <a:latin typeface="PT Sans" panose="020B0503020203020204" pitchFamily="34" charset="0"/>
              </a:rPr>
              <a:t>desconfirmación</a:t>
            </a:r>
            <a:r>
              <a:rPr lang="es-ES" b="0" i="0" dirty="0">
                <a:solidFill>
                  <a:srgbClr val="000000"/>
                </a:solidFill>
                <a:effectLst/>
                <a:latin typeface="PT Sans" panose="020B0503020203020204" pitchFamily="34" charset="0"/>
              </a:rPr>
              <a:t> y de esa forma poder distinguirla de otros tipos de comunicación similares.</a:t>
            </a:r>
            <a:endParaRPr lang="es-ES" dirty="0"/>
          </a:p>
        </p:txBody>
      </p:sp>
    </p:spTree>
    <p:extLst>
      <p:ext uri="{BB962C8B-B14F-4D97-AF65-F5344CB8AC3E}">
        <p14:creationId xmlns:p14="http://schemas.microsoft.com/office/powerpoint/2010/main" val="1738748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A793C2-7C0C-6BD0-D5D6-DD770802A765}"/>
              </a:ext>
            </a:extLst>
          </p:cNvPr>
          <p:cNvSpPr>
            <a:spLocks noGrp="1"/>
          </p:cNvSpPr>
          <p:nvPr>
            <p:ph type="title"/>
          </p:nvPr>
        </p:nvSpPr>
        <p:spPr/>
        <p:txBody>
          <a:bodyPr/>
          <a:lstStyle/>
          <a:p>
            <a:r>
              <a:rPr lang="es-ES" dirty="0"/>
              <a:t>Descalificación, </a:t>
            </a:r>
            <a:r>
              <a:rPr lang="es-ES" dirty="0" err="1"/>
              <a:t>desconfirmación</a:t>
            </a:r>
            <a:r>
              <a:rPr lang="es-ES" dirty="0"/>
              <a:t>….</a:t>
            </a:r>
          </a:p>
        </p:txBody>
      </p:sp>
      <p:sp>
        <p:nvSpPr>
          <p:cNvPr id="3" name="Marcador de contenido 2">
            <a:extLst>
              <a:ext uri="{FF2B5EF4-FFF2-40B4-BE49-F238E27FC236}">
                <a16:creationId xmlns:a16="http://schemas.microsoft.com/office/drawing/2014/main" id="{FE3CA57B-3ADC-0E5F-0041-C5BF0686E6AF}"/>
              </a:ext>
            </a:extLst>
          </p:cNvPr>
          <p:cNvSpPr>
            <a:spLocks noGrp="1"/>
          </p:cNvSpPr>
          <p:nvPr>
            <p:ph idx="1"/>
          </p:nvPr>
        </p:nvSpPr>
        <p:spPr/>
        <p:txBody>
          <a:bodyPr>
            <a:normAutofit fontScale="77500" lnSpcReduction="20000"/>
          </a:bodyPr>
          <a:lstStyle/>
          <a:p>
            <a:pPr algn="just"/>
            <a:r>
              <a:rPr lang="es-ES" dirty="0">
                <a:solidFill>
                  <a:srgbClr val="000000"/>
                </a:solidFill>
                <a:latin typeface="PT Sans" panose="020B0503020203020204" pitchFamily="34" charset="0"/>
              </a:rPr>
              <a:t>E</a:t>
            </a:r>
            <a:r>
              <a:rPr lang="es-ES" b="0" i="0" dirty="0">
                <a:solidFill>
                  <a:srgbClr val="000000"/>
                </a:solidFill>
                <a:effectLst/>
                <a:latin typeface="PT Sans" panose="020B0503020203020204" pitchFamily="34" charset="0"/>
              </a:rPr>
              <a:t>stilo de relación que impacta de manera altamente perjudicial en la subjetividad del otro.</a:t>
            </a:r>
            <a:br>
              <a:rPr lang="es-ES" b="0" i="0" dirty="0">
                <a:solidFill>
                  <a:srgbClr val="000000"/>
                </a:solidFill>
                <a:effectLst/>
                <a:latin typeface="PT Sans" panose="020B0503020203020204" pitchFamily="34" charset="0"/>
              </a:rPr>
            </a:br>
            <a:br>
              <a:rPr lang="es-ES" b="0" i="0" dirty="0">
                <a:solidFill>
                  <a:srgbClr val="000000"/>
                </a:solidFill>
                <a:effectLst/>
                <a:latin typeface="PT Sans" panose="020B0503020203020204" pitchFamily="34" charset="0"/>
              </a:rPr>
            </a:br>
            <a:r>
              <a:rPr lang="es-ES" b="1" i="0" dirty="0">
                <a:solidFill>
                  <a:srgbClr val="000000"/>
                </a:solidFill>
                <a:effectLst/>
                <a:latin typeface="PT Sans" panose="020B0503020203020204" pitchFamily="34" charset="0"/>
              </a:rPr>
              <a:t>Desvalorización</a:t>
            </a:r>
            <a:r>
              <a:rPr lang="es-ES" b="0" i="0" dirty="0">
                <a:solidFill>
                  <a:srgbClr val="000000"/>
                </a:solidFill>
                <a:effectLst/>
                <a:latin typeface="PT Sans" panose="020B0503020203020204" pitchFamily="34" charset="0"/>
              </a:rPr>
              <a:t>: disminuir el valor de la persona, se le da menos valor del que tiene, de desestima la importancia de lo que la otra persona es o hace.</a:t>
            </a:r>
            <a:br>
              <a:rPr lang="es-ES" b="0" i="0" dirty="0">
                <a:solidFill>
                  <a:srgbClr val="000000"/>
                </a:solidFill>
                <a:effectLst/>
                <a:latin typeface="PT Sans" panose="020B0503020203020204" pitchFamily="34" charset="0"/>
              </a:rPr>
            </a:br>
            <a:r>
              <a:rPr lang="es-ES" b="1" i="0" dirty="0">
                <a:solidFill>
                  <a:srgbClr val="000000"/>
                </a:solidFill>
                <a:effectLst/>
                <a:latin typeface="PT Sans" panose="020B0503020203020204" pitchFamily="34" charset="0"/>
              </a:rPr>
              <a:t>Descalificación</a:t>
            </a:r>
            <a:r>
              <a:rPr lang="es-ES" b="0" i="0" dirty="0">
                <a:solidFill>
                  <a:srgbClr val="000000"/>
                </a:solidFill>
                <a:effectLst/>
                <a:latin typeface="PT Sans" panose="020B0503020203020204" pitchFamily="34" charset="0"/>
              </a:rPr>
              <a:t>: se invalida al otro, no sirve, nada de lo que hace o es tiene importancia, a diferencia de la desvalorización no es que tenga poco importancia, en este caso la importancia es nula.</a:t>
            </a:r>
            <a:br>
              <a:rPr lang="es-ES" b="0" i="0" dirty="0">
                <a:solidFill>
                  <a:srgbClr val="000000"/>
                </a:solidFill>
                <a:effectLst/>
                <a:latin typeface="PT Sans" panose="020B0503020203020204" pitchFamily="34" charset="0"/>
              </a:rPr>
            </a:br>
            <a:r>
              <a:rPr lang="es-ES" b="1" i="0" dirty="0" err="1">
                <a:solidFill>
                  <a:srgbClr val="000000"/>
                </a:solidFill>
                <a:effectLst/>
                <a:latin typeface="PT Sans" panose="020B0503020203020204" pitchFamily="34" charset="0"/>
              </a:rPr>
              <a:t>Desconfirmación</a:t>
            </a:r>
            <a:r>
              <a:rPr lang="es-ES" b="0" i="0" dirty="0">
                <a:solidFill>
                  <a:srgbClr val="000000"/>
                </a:solidFill>
                <a:effectLst/>
                <a:latin typeface="PT Sans" panose="020B0503020203020204" pitchFamily="34" charset="0"/>
              </a:rPr>
              <a:t>: el otro no existe. Es lo mismo que esté o no esté, es lo mismo que exista o no, la persona no es mirada, no es vista, no es sentida, tal como si fuese transparente o invisible.</a:t>
            </a:r>
            <a:endParaRPr lang="es-ES" dirty="0">
              <a:solidFill>
                <a:srgbClr val="000000"/>
              </a:solidFill>
              <a:latin typeface="PT Sans" panose="020B0503020203020204" pitchFamily="34" charset="0"/>
            </a:endParaRPr>
          </a:p>
          <a:p>
            <a:pPr algn="just"/>
            <a:r>
              <a:rPr lang="es-ES" b="0" i="0" dirty="0">
                <a:solidFill>
                  <a:srgbClr val="000000"/>
                </a:solidFill>
                <a:effectLst/>
                <a:latin typeface="PT Sans" panose="020B0503020203020204" pitchFamily="34" charset="0"/>
              </a:rPr>
              <a:t>Como suele ser habitual los dichos populares tienen esa verdad tan clara y tajante.</a:t>
            </a:r>
          </a:p>
          <a:p>
            <a:pPr marL="0" indent="0" algn="ctr">
              <a:buNone/>
            </a:pPr>
            <a:r>
              <a:rPr lang="es-ES" b="0" i="0" dirty="0">
                <a:solidFill>
                  <a:srgbClr val="000000"/>
                </a:solidFill>
                <a:effectLst/>
                <a:latin typeface="PT Sans" panose="020B0503020203020204" pitchFamily="34" charset="0"/>
              </a:rPr>
              <a:t>“</a:t>
            </a:r>
            <a:r>
              <a:rPr lang="es-ES" b="1" i="1" dirty="0">
                <a:solidFill>
                  <a:srgbClr val="0E3D0B"/>
                </a:solidFill>
                <a:effectLst/>
                <a:latin typeface="PT Sans" panose="020B0503020203020204" pitchFamily="34" charset="0"/>
              </a:rPr>
              <a:t>La indiferencia mata</a:t>
            </a:r>
            <a:r>
              <a:rPr lang="es-ES" b="0" i="0" dirty="0">
                <a:solidFill>
                  <a:srgbClr val="000000"/>
                </a:solidFill>
                <a:effectLst/>
                <a:latin typeface="PT Sans" panose="020B0503020203020204" pitchFamily="34" charset="0"/>
              </a:rPr>
              <a:t>”</a:t>
            </a:r>
          </a:p>
          <a:p>
            <a:pPr algn="just"/>
            <a:r>
              <a:rPr lang="es-ES" b="0" i="0" dirty="0">
                <a:solidFill>
                  <a:srgbClr val="000000"/>
                </a:solidFill>
                <a:effectLst/>
                <a:latin typeface="PT Sans" panose="020B0503020203020204" pitchFamily="34" charset="0"/>
              </a:rPr>
              <a:t>Y no es exageración, la </a:t>
            </a:r>
            <a:r>
              <a:rPr lang="es-ES" b="0" i="0" dirty="0" err="1">
                <a:solidFill>
                  <a:srgbClr val="000000"/>
                </a:solidFill>
                <a:effectLst/>
                <a:latin typeface="PT Sans" panose="020B0503020203020204" pitchFamily="34" charset="0"/>
              </a:rPr>
              <a:t>desconfirmación</a:t>
            </a:r>
            <a:r>
              <a:rPr lang="es-ES" b="0" i="0" dirty="0">
                <a:solidFill>
                  <a:srgbClr val="000000"/>
                </a:solidFill>
                <a:effectLst/>
                <a:latin typeface="PT Sans" panose="020B0503020203020204" pitchFamily="34" charset="0"/>
              </a:rPr>
              <a:t> llevada a cabo diaria y sistemáticamente desde la infancia es una de las formas que mata psicológicamente, daña la identidad en forma profunda.</a:t>
            </a:r>
          </a:p>
          <a:p>
            <a:endParaRPr lang="es-ES" dirty="0"/>
          </a:p>
        </p:txBody>
      </p:sp>
    </p:spTree>
    <p:extLst>
      <p:ext uri="{BB962C8B-B14F-4D97-AF65-F5344CB8AC3E}">
        <p14:creationId xmlns:p14="http://schemas.microsoft.com/office/powerpoint/2010/main" val="238159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ECE1F0-D769-853A-CA25-C9819DF3AA81}"/>
              </a:ext>
            </a:extLst>
          </p:cNvPr>
          <p:cNvSpPr>
            <a:spLocks noGrp="1"/>
          </p:cNvSpPr>
          <p:nvPr>
            <p:ph type="title"/>
          </p:nvPr>
        </p:nvSpPr>
        <p:spPr/>
        <p:txBody>
          <a:bodyPr/>
          <a:lstStyle/>
          <a:p>
            <a:r>
              <a:rPr lang="es-ES" dirty="0"/>
              <a:t>Introducción…</a:t>
            </a:r>
          </a:p>
        </p:txBody>
      </p:sp>
      <p:sp>
        <p:nvSpPr>
          <p:cNvPr id="3" name="Marcador de contenido 2">
            <a:extLst>
              <a:ext uri="{FF2B5EF4-FFF2-40B4-BE49-F238E27FC236}">
                <a16:creationId xmlns:a16="http://schemas.microsoft.com/office/drawing/2014/main" id="{A97CBC09-F710-D312-DB1F-BF1B291F2B9E}"/>
              </a:ext>
            </a:extLst>
          </p:cNvPr>
          <p:cNvSpPr>
            <a:spLocks noGrp="1"/>
          </p:cNvSpPr>
          <p:nvPr>
            <p:ph idx="1"/>
          </p:nvPr>
        </p:nvSpPr>
        <p:spPr/>
        <p:txBody>
          <a:bodyPr>
            <a:normAutofit lnSpcReduction="10000"/>
          </a:bodyPr>
          <a:lstStyle/>
          <a:p>
            <a:pPr algn="just"/>
            <a:r>
              <a:rPr lang="es-ES" dirty="0"/>
              <a:t>En  la  literatura  de  terapia  familiar  las  interacciones son  designadas   de   diversas   maneras:   </a:t>
            </a:r>
            <a:r>
              <a:rPr lang="es-ES" b="1" i="1" dirty="0"/>
              <a:t>«pautas   interactivas», «transacciones  familiares»,  «tipo  de  reiteración  de  normas»,  «fenómenos transpersonales»,    «maniobras    interpersonales,    «pautas    de    la    danza familiar»,  «secuencias  de  interacción»,  «reacciones  circulares»,  «procesos interpersonales»,   «juegos   relacionales»   </a:t>
            </a:r>
            <a:r>
              <a:rPr lang="es-ES" dirty="0"/>
              <a:t>y   otras.   Son   expresiones   o maniobras  a  las  que  se  recurre  reiteradamente  por  parte  de  dos  o  más miembros de la familia con un significado o intención.</a:t>
            </a:r>
          </a:p>
          <a:p>
            <a:pPr algn="just"/>
            <a:r>
              <a:rPr lang="es-ES" dirty="0"/>
              <a:t>El estudio de las transacciones o interacciones familiares adquiere prevalencia en psicología a partir de esta segunda mitad de siglo.</a:t>
            </a:r>
          </a:p>
        </p:txBody>
      </p:sp>
    </p:spTree>
    <p:extLst>
      <p:ext uri="{BB962C8B-B14F-4D97-AF65-F5344CB8AC3E}">
        <p14:creationId xmlns:p14="http://schemas.microsoft.com/office/powerpoint/2010/main" val="15967856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1584FE-D39C-1780-9CCC-79865B9A4634}"/>
              </a:ext>
            </a:extLst>
          </p:cNvPr>
          <p:cNvSpPr>
            <a:spLocks noGrp="1"/>
          </p:cNvSpPr>
          <p:nvPr>
            <p:ph type="title"/>
          </p:nvPr>
        </p:nvSpPr>
        <p:spPr/>
        <p:txBody>
          <a:bodyPr>
            <a:normAutofit fontScale="90000"/>
          </a:bodyPr>
          <a:lstStyle/>
          <a:p>
            <a:br>
              <a:rPr lang="es-ES" dirty="0"/>
            </a:br>
            <a:r>
              <a:rPr lang="es-ES" dirty="0"/>
              <a:t>EJEMPLO: a veces soy invisible</a:t>
            </a:r>
            <a:br>
              <a:rPr lang="es-ES" dirty="0"/>
            </a:br>
            <a:endParaRPr lang="es-ES" dirty="0"/>
          </a:p>
        </p:txBody>
      </p:sp>
      <p:sp>
        <p:nvSpPr>
          <p:cNvPr id="3" name="Marcador de contenido 2">
            <a:extLst>
              <a:ext uri="{FF2B5EF4-FFF2-40B4-BE49-F238E27FC236}">
                <a16:creationId xmlns:a16="http://schemas.microsoft.com/office/drawing/2014/main" id="{C49C35E5-F37C-6E45-EB59-5F51926EEEC1}"/>
              </a:ext>
            </a:extLst>
          </p:cNvPr>
          <p:cNvSpPr>
            <a:spLocks noGrp="1"/>
          </p:cNvSpPr>
          <p:nvPr>
            <p:ph idx="1"/>
          </p:nvPr>
        </p:nvSpPr>
        <p:spPr/>
        <p:txBody>
          <a:bodyPr>
            <a:normAutofit/>
          </a:bodyPr>
          <a:lstStyle/>
          <a:p>
            <a:pPr algn="just"/>
            <a:r>
              <a:rPr lang="es-ES" dirty="0"/>
              <a:t>A veces paso totalmente desapercibido, aunque este sentado en la misma mesa con otra gente, siento como que todo pasa por delante, que podría no estar y así y todo seria igual. a veces me levanto de la mesa del asado y me voy al baño, no porque tenga ganas sino para observar si hay algún cambio en la mesa cuando yo no estoy, y lo que puedo observar es que todo sigue su rumbo y no se modifica en nada la disposición o la conversación de la mesa. si lo he observado cuando se levanta otro, que se hace un silencio o se acaba el tema, yo pudo estar o no que nada varia. eso me destruye, cuando quiero decir algo veo que no hay una buena recepción por parte de los demás. no se, perdí el norte, y mi vida quedó a un costado</a:t>
            </a:r>
          </a:p>
        </p:txBody>
      </p:sp>
    </p:spTree>
    <p:extLst>
      <p:ext uri="{BB962C8B-B14F-4D97-AF65-F5344CB8AC3E}">
        <p14:creationId xmlns:p14="http://schemas.microsoft.com/office/powerpoint/2010/main" val="37725057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86FB55-15C4-4C68-6D16-B288293E88E0}"/>
              </a:ext>
            </a:extLst>
          </p:cNvPr>
          <p:cNvSpPr>
            <a:spLocks noGrp="1"/>
          </p:cNvSpPr>
          <p:nvPr>
            <p:ph type="title"/>
          </p:nvPr>
        </p:nvSpPr>
        <p:spPr/>
        <p:txBody>
          <a:bodyPr/>
          <a:lstStyle/>
          <a:p>
            <a:r>
              <a:rPr lang="es-ES" dirty="0"/>
              <a:t>Comunicación amorfa….</a:t>
            </a:r>
          </a:p>
        </p:txBody>
      </p:sp>
      <p:sp>
        <p:nvSpPr>
          <p:cNvPr id="3" name="Marcador de contenido 2">
            <a:extLst>
              <a:ext uri="{FF2B5EF4-FFF2-40B4-BE49-F238E27FC236}">
                <a16:creationId xmlns:a16="http://schemas.microsoft.com/office/drawing/2014/main" id="{C0F3EFFF-E846-E40C-D793-A80293586C34}"/>
              </a:ext>
            </a:extLst>
          </p:cNvPr>
          <p:cNvSpPr>
            <a:spLocks noGrp="1"/>
          </p:cNvSpPr>
          <p:nvPr>
            <p:ph idx="1"/>
          </p:nvPr>
        </p:nvSpPr>
        <p:spPr/>
        <p:txBody>
          <a:bodyPr/>
          <a:lstStyle/>
          <a:p>
            <a:pPr algn="just"/>
            <a:r>
              <a:rPr lang="es-ES" dirty="0"/>
              <a:t>Wynne es quien observa en familias de esquizofrénicos este tipo de comunicación.</a:t>
            </a:r>
          </a:p>
          <a:p>
            <a:pPr marL="0" indent="0" algn="just">
              <a:buNone/>
            </a:pPr>
            <a:endParaRPr lang="es-ES" dirty="0"/>
          </a:p>
          <a:p>
            <a:pPr algn="just"/>
            <a:r>
              <a:rPr lang="es-ES" dirty="0"/>
              <a:t>Se caracteriza por ser "amorfa, vaga y no dirigida ... las cosas que se dicen no son afirmadas y luego desmentidas, sino por lo contrario, nunca se enuncian con claridad suficiente como para saber cuándo las desmiente otra declaración.</a:t>
            </a:r>
          </a:p>
        </p:txBody>
      </p:sp>
    </p:spTree>
    <p:extLst>
      <p:ext uri="{BB962C8B-B14F-4D97-AF65-F5344CB8AC3E}">
        <p14:creationId xmlns:p14="http://schemas.microsoft.com/office/powerpoint/2010/main" val="2340772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D7A405-270A-EC7E-89AA-8974CD4D698F}"/>
              </a:ext>
            </a:extLst>
          </p:cNvPr>
          <p:cNvSpPr>
            <a:spLocks noGrp="1"/>
          </p:cNvSpPr>
          <p:nvPr>
            <p:ph type="title"/>
          </p:nvPr>
        </p:nvSpPr>
        <p:spPr/>
        <p:txBody>
          <a:bodyPr/>
          <a:lstStyle/>
          <a:p>
            <a:r>
              <a:rPr lang="es-ES" dirty="0"/>
              <a:t>Silencio previo a la toma de decisiones…</a:t>
            </a:r>
          </a:p>
        </p:txBody>
      </p:sp>
      <p:sp>
        <p:nvSpPr>
          <p:cNvPr id="3" name="Marcador de contenido 2">
            <a:extLst>
              <a:ext uri="{FF2B5EF4-FFF2-40B4-BE49-F238E27FC236}">
                <a16:creationId xmlns:a16="http://schemas.microsoft.com/office/drawing/2014/main" id="{96D74421-D47C-36A2-DE6E-EA4713217118}"/>
              </a:ext>
            </a:extLst>
          </p:cNvPr>
          <p:cNvSpPr>
            <a:spLocks noGrp="1"/>
          </p:cNvSpPr>
          <p:nvPr>
            <p:ph idx="1"/>
          </p:nvPr>
        </p:nvSpPr>
        <p:spPr/>
        <p:txBody>
          <a:bodyPr/>
          <a:lstStyle/>
          <a:p>
            <a:pPr algn="just"/>
            <a:endParaRPr lang="es-ES" dirty="0"/>
          </a:p>
          <a:p>
            <a:pPr algn="just"/>
            <a:endParaRPr lang="es-ES" dirty="0"/>
          </a:p>
          <a:p>
            <a:pPr algn="just"/>
            <a:r>
              <a:rPr lang="es-ES" dirty="0"/>
              <a:t>"Si a una familia anormal se le asigna la tarea de llegar a una decisión -aunque sea placentera o divertida, carente de importancia en sus vidas o desprovista de significado, o aun si se trata de un juego-, sus miembros caen en un silencio prolongado ... la duración del lapso que demora una familia en llegar a una decisión ... requiere un período más prolongado.</a:t>
            </a:r>
          </a:p>
        </p:txBody>
      </p:sp>
    </p:spTree>
    <p:extLst>
      <p:ext uri="{BB962C8B-B14F-4D97-AF65-F5344CB8AC3E}">
        <p14:creationId xmlns:p14="http://schemas.microsoft.com/office/powerpoint/2010/main" val="3946883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BAE45E-BD74-17E5-75D5-2E51990870EF}"/>
              </a:ext>
            </a:extLst>
          </p:cNvPr>
          <p:cNvSpPr>
            <a:spLocks noGrp="1"/>
          </p:cNvSpPr>
          <p:nvPr>
            <p:ph type="title"/>
          </p:nvPr>
        </p:nvSpPr>
        <p:spPr/>
        <p:txBody>
          <a:bodyPr/>
          <a:lstStyle/>
          <a:p>
            <a:r>
              <a:rPr lang="es-ES" dirty="0"/>
              <a:t>Parloteo sintomático…</a:t>
            </a:r>
          </a:p>
        </p:txBody>
      </p:sp>
      <p:sp>
        <p:nvSpPr>
          <p:cNvPr id="3" name="Marcador de contenido 2">
            <a:extLst>
              <a:ext uri="{FF2B5EF4-FFF2-40B4-BE49-F238E27FC236}">
                <a16:creationId xmlns:a16="http://schemas.microsoft.com/office/drawing/2014/main" id="{46EB65D3-9797-2F27-5951-2D10D6A84EDB}"/>
              </a:ext>
            </a:extLst>
          </p:cNvPr>
          <p:cNvSpPr>
            <a:spLocks noGrp="1"/>
          </p:cNvSpPr>
          <p:nvPr>
            <p:ph idx="1"/>
          </p:nvPr>
        </p:nvSpPr>
        <p:spPr/>
        <p:txBody>
          <a:bodyPr/>
          <a:lstStyle/>
          <a:p>
            <a:pPr algn="just"/>
            <a:r>
              <a:rPr lang="es-ES" dirty="0" err="1"/>
              <a:t>Zuk</a:t>
            </a:r>
            <a:r>
              <a:rPr lang="es-ES" dirty="0"/>
              <a:t> desarrolla esta interacción que la hace equivalente con la risa no relacionada con el humor y el silenciamiento que veremos luego. </a:t>
            </a:r>
          </a:p>
          <a:p>
            <a:pPr algn="just"/>
            <a:r>
              <a:rPr lang="es-ES" dirty="0"/>
              <a:t>"El parloteo puede describirse como un embrollo verbal, sin relación con la situación pero idiosincrásicamente significativo para el individuo. Si se escucha con cuidado, se descubre que a menudo el parloteo tiene un contenido definido de fantasía o alucinación" </a:t>
            </a:r>
          </a:p>
          <a:p>
            <a:pPr algn="just"/>
            <a:r>
              <a:rPr lang="es-ES" dirty="0"/>
              <a:t>Es similar al silencio porque "el paciente no dice nada o dice cosas que no significan nada" (</a:t>
            </a:r>
            <a:r>
              <a:rPr lang="es-ES" dirty="0" err="1"/>
              <a:t>Zuk</a:t>
            </a:r>
            <a:r>
              <a:rPr lang="es-ES" dirty="0"/>
              <a:t>, 1984, p. 37)</a:t>
            </a:r>
          </a:p>
        </p:txBody>
      </p:sp>
    </p:spTree>
    <p:extLst>
      <p:ext uri="{BB962C8B-B14F-4D97-AF65-F5344CB8AC3E}">
        <p14:creationId xmlns:p14="http://schemas.microsoft.com/office/powerpoint/2010/main" val="5573500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ACCB9D-6239-763D-E3FA-300AB80D51BB}"/>
              </a:ext>
            </a:extLst>
          </p:cNvPr>
          <p:cNvSpPr>
            <a:spLocks noGrp="1"/>
          </p:cNvSpPr>
          <p:nvPr>
            <p:ph type="title"/>
          </p:nvPr>
        </p:nvSpPr>
        <p:spPr/>
        <p:txBody>
          <a:bodyPr/>
          <a:lstStyle/>
          <a:p>
            <a:r>
              <a:rPr lang="es-ES" dirty="0"/>
              <a:t>Risa no relacionada con el humor…</a:t>
            </a:r>
          </a:p>
        </p:txBody>
      </p:sp>
      <p:sp>
        <p:nvSpPr>
          <p:cNvPr id="3" name="Marcador de contenido 2">
            <a:extLst>
              <a:ext uri="{FF2B5EF4-FFF2-40B4-BE49-F238E27FC236}">
                <a16:creationId xmlns:a16="http://schemas.microsoft.com/office/drawing/2014/main" id="{219ABE23-AC72-11CC-D1DE-A5D9F71813EB}"/>
              </a:ext>
            </a:extLst>
          </p:cNvPr>
          <p:cNvSpPr>
            <a:spLocks noGrp="1"/>
          </p:cNvSpPr>
          <p:nvPr>
            <p:ph idx="1"/>
          </p:nvPr>
        </p:nvSpPr>
        <p:spPr/>
        <p:txBody>
          <a:bodyPr/>
          <a:lstStyle/>
          <a:p>
            <a:pPr algn="just"/>
            <a:r>
              <a:rPr lang="es-ES" dirty="0"/>
              <a:t>Es mencionada también como risa "inapropiada", "inadecuada" y "caprichosa", que en las sesiones de psicoterapia familiar es observada sobre todo en los llamados miembros normales, sin vinculación alguna con el ingenio o el humor. </a:t>
            </a:r>
          </a:p>
          <a:p>
            <a:pPr algn="just"/>
            <a:r>
              <a:rPr lang="es-ES" dirty="0" err="1"/>
              <a:t>Zuk</a:t>
            </a:r>
            <a:r>
              <a:rPr lang="es-ES" dirty="0"/>
              <a:t> se inclina por la explicación bergsoniana de que la risa aparece cuando se reconoce la intención de ocultar algo, y cita a Albee para quien la risa, la risa entre dientes y la sonrisa suelen utilizarse para diluir, enfatizar o negar el significado emitido.</a:t>
            </a:r>
          </a:p>
        </p:txBody>
      </p:sp>
    </p:spTree>
    <p:extLst>
      <p:ext uri="{BB962C8B-B14F-4D97-AF65-F5344CB8AC3E}">
        <p14:creationId xmlns:p14="http://schemas.microsoft.com/office/powerpoint/2010/main" val="3324216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B10230-3D37-7654-BB46-4B8DF1D3E63E}"/>
              </a:ext>
            </a:extLst>
          </p:cNvPr>
          <p:cNvSpPr>
            <a:spLocks noGrp="1"/>
          </p:cNvSpPr>
          <p:nvPr>
            <p:ph type="title"/>
          </p:nvPr>
        </p:nvSpPr>
        <p:spPr/>
        <p:txBody>
          <a:bodyPr/>
          <a:lstStyle/>
          <a:p>
            <a:r>
              <a:rPr lang="es-ES" dirty="0"/>
              <a:t>Aplicación de marbetes injustos…</a:t>
            </a:r>
          </a:p>
        </p:txBody>
      </p:sp>
      <p:sp>
        <p:nvSpPr>
          <p:cNvPr id="3" name="Marcador de contenido 2">
            <a:extLst>
              <a:ext uri="{FF2B5EF4-FFF2-40B4-BE49-F238E27FC236}">
                <a16:creationId xmlns:a16="http://schemas.microsoft.com/office/drawing/2014/main" id="{073FCEE8-C34F-93DB-1A0B-459E8D2107E3}"/>
              </a:ext>
            </a:extLst>
          </p:cNvPr>
          <p:cNvSpPr>
            <a:spLocks noGrp="1"/>
          </p:cNvSpPr>
          <p:nvPr>
            <p:ph idx="1"/>
          </p:nvPr>
        </p:nvSpPr>
        <p:spPr/>
        <p:txBody>
          <a:bodyPr/>
          <a:lstStyle/>
          <a:p>
            <a:pPr algn="just"/>
            <a:r>
              <a:rPr lang="es-ES" dirty="0"/>
              <a:t>Se refiere a calificativos inapropiados que se adjudican unos miembros a otros y que pasan a tener el significado de una caracterización o nombre sustituto, tales como "retrasado", "tonto" o "el idiota de siempre"</a:t>
            </a:r>
          </a:p>
        </p:txBody>
      </p:sp>
    </p:spTree>
    <p:extLst>
      <p:ext uri="{BB962C8B-B14F-4D97-AF65-F5344CB8AC3E}">
        <p14:creationId xmlns:p14="http://schemas.microsoft.com/office/powerpoint/2010/main" val="25527568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B064CD-4696-6995-0A8C-10BF39657D31}"/>
              </a:ext>
            </a:extLst>
          </p:cNvPr>
          <p:cNvSpPr>
            <a:spLocks noGrp="1"/>
          </p:cNvSpPr>
          <p:nvPr>
            <p:ph type="title"/>
          </p:nvPr>
        </p:nvSpPr>
        <p:spPr/>
        <p:txBody>
          <a:bodyPr/>
          <a:lstStyle/>
          <a:p>
            <a:r>
              <a:rPr lang="es-ES" dirty="0"/>
              <a:t>Estrategias de silenciamiento…</a:t>
            </a:r>
          </a:p>
        </p:txBody>
      </p:sp>
      <p:sp>
        <p:nvSpPr>
          <p:cNvPr id="3" name="Marcador de contenido 2">
            <a:extLst>
              <a:ext uri="{FF2B5EF4-FFF2-40B4-BE49-F238E27FC236}">
                <a16:creationId xmlns:a16="http://schemas.microsoft.com/office/drawing/2014/main" id="{BF3DF43E-F3CD-A0A1-6AFA-3A52C403BD9E}"/>
              </a:ext>
            </a:extLst>
          </p:cNvPr>
          <p:cNvSpPr>
            <a:spLocks noGrp="1"/>
          </p:cNvSpPr>
          <p:nvPr>
            <p:ph idx="1"/>
          </p:nvPr>
        </p:nvSpPr>
        <p:spPr/>
        <p:txBody>
          <a:bodyPr/>
          <a:lstStyle/>
          <a:p>
            <a:r>
              <a:rPr lang="es-ES" dirty="0"/>
              <a:t>Hace referencia al hecho de guardar uno silencio, y obligar a que otro lo guarde con fines instrumentales de obtener dominio o complacencia. </a:t>
            </a:r>
          </a:p>
          <a:p>
            <a:r>
              <a:rPr lang="es-ES" dirty="0"/>
              <a:t>Suele usársele como castigo sobre alguno de los miembros por haber transgredido las normas familiares. </a:t>
            </a:r>
          </a:p>
          <a:p>
            <a:r>
              <a:rPr lang="es-ES" dirty="0"/>
              <a:t>Es un fenómeno interpersonal y circular de uso muy extendido en el intercambio social. El efecto visible es el aislamiento del miembro mediante el silencio, cuyo objetivo es que los miembros o algunos de ellos entran en colusión, fomentándose una dinámica típica de generación de chivos expiatorios</a:t>
            </a:r>
          </a:p>
        </p:txBody>
      </p:sp>
    </p:spTree>
    <p:extLst>
      <p:ext uri="{BB962C8B-B14F-4D97-AF65-F5344CB8AC3E}">
        <p14:creationId xmlns:p14="http://schemas.microsoft.com/office/powerpoint/2010/main" val="28290206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5AFD86F-D37D-1D08-8FE9-92E532CD7C4F}"/>
              </a:ext>
            </a:extLst>
          </p:cNvPr>
          <p:cNvSpPr>
            <a:spLocks noGrp="1"/>
          </p:cNvSpPr>
          <p:nvPr>
            <p:ph type="title"/>
          </p:nvPr>
        </p:nvSpPr>
        <p:spPr>
          <a:xfrm>
            <a:off x="957469" y="2766218"/>
            <a:ext cx="10515600" cy="1325563"/>
          </a:xfrm>
        </p:spPr>
        <p:txBody>
          <a:bodyPr/>
          <a:lstStyle/>
          <a:p>
            <a:pPr algn="ctr"/>
            <a:r>
              <a:rPr lang="es-ES" b="1" dirty="0"/>
              <a:t>GRACIAS…</a:t>
            </a:r>
          </a:p>
        </p:txBody>
      </p:sp>
    </p:spTree>
    <p:extLst>
      <p:ext uri="{BB962C8B-B14F-4D97-AF65-F5344CB8AC3E}">
        <p14:creationId xmlns:p14="http://schemas.microsoft.com/office/powerpoint/2010/main" val="1152495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03DDAC-E86A-8EEC-6B3A-A4DDF13D5B5F}"/>
              </a:ext>
            </a:extLst>
          </p:cNvPr>
          <p:cNvSpPr>
            <a:spLocks noGrp="1"/>
          </p:cNvSpPr>
          <p:nvPr>
            <p:ph type="title"/>
          </p:nvPr>
        </p:nvSpPr>
        <p:spPr/>
        <p:txBody>
          <a:bodyPr/>
          <a:lstStyle/>
          <a:p>
            <a:r>
              <a:rPr lang="es-ES" dirty="0"/>
              <a:t>Introducción…</a:t>
            </a:r>
          </a:p>
        </p:txBody>
      </p:sp>
      <p:sp>
        <p:nvSpPr>
          <p:cNvPr id="3" name="Marcador de contenido 2">
            <a:extLst>
              <a:ext uri="{FF2B5EF4-FFF2-40B4-BE49-F238E27FC236}">
                <a16:creationId xmlns:a16="http://schemas.microsoft.com/office/drawing/2014/main" id="{35789990-8B8F-7CEE-35FA-FF48CB956E74}"/>
              </a:ext>
            </a:extLst>
          </p:cNvPr>
          <p:cNvSpPr>
            <a:spLocks noGrp="1"/>
          </p:cNvSpPr>
          <p:nvPr>
            <p:ph idx="1"/>
          </p:nvPr>
        </p:nvSpPr>
        <p:spPr/>
        <p:txBody>
          <a:bodyPr/>
          <a:lstStyle/>
          <a:p>
            <a:pPr algn="just"/>
            <a:r>
              <a:rPr lang="es-ES" dirty="0"/>
              <a:t>A la familia se la observa en sus modos de vincularse, en sus maneras de comunicarse, en sus modalidades idiosincrásicas y elaboraciones típicas, tras definir sus rasgos organizativos, su estructura de conjunto, su arquitectura o biopsia de interacción.</a:t>
            </a:r>
          </a:p>
          <a:p>
            <a:pPr algn="just"/>
            <a:r>
              <a:rPr lang="es-ES" dirty="0"/>
              <a:t>MacGregor dice que las interacciones consisten en sistemas cerrados, que se alimentan de la energía interna y compelen a los miembros de la familia a desempeñar interminablemente sus papeles repetitivos, lo que provoca la detención del desarrollo de todos. </a:t>
            </a:r>
          </a:p>
        </p:txBody>
      </p:sp>
    </p:spTree>
    <p:extLst>
      <p:ext uri="{BB962C8B-B14F-4D97-AF65-F5344CB8AC3E}">
        <p14:creationId xmlns:p14="http://schemas.microsoft.com/office/powerpoint/2010/main" val="700626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D18D4F-D6A0-64C8-912B-3228CB45CE9B}"/>
              </a:ext>
            </a:extLst>
          </p:cNvPr>
          <p:cNvSpPr>
            <a:spLocks noGrp="1"/>
          </p:cNvSpPr>
          <p:nvPr>
            <p:ph type="title"/>
          </p:nvPr>
        </p:nvSpPr>
        <p:spPr/>
        <p:txBody>
          <a:bodyPr/>
          <a:lstStyle/>
          <a:p>
            <a:r>
              <a:rPr lang="es-ES" dirty="0"/>
              <a:t>Interacciones…Conceptos</a:t>
            </a:r>
          </a:p>
        </p:txBody>
      </p:sp>
      <p:sp>
        <p:nvSpPr>
          <p:cNvPr id="3" name="Marcador de contenido 2">
            <a:extLst>
              <a:ext uri="{FF2B5EF4-FFF2-40B4-BE49-F238E27FC236}">
                <a16:creationId xmlns:a16="http://schemas.microsoft.com/office/drawing/2014/main" id="{9AB0C2CC-C428-E69E-C6D7-768A32DA242F}"/>
              </a:ext>
            </a:extLst>
          </p:cNvPr>
          <p:cNvSpPr>
            <a:spLocks noGrp="1"/>
          </p:cNvSpPr>
          <p:nvPr>
            <p:ph idx="1"/>
          </p:nvPr>
        </p:nvSpPr>
        <p:spPr/>
        <p:txBody>
          <a:bodyPr/>
          <a:lstStyle/>
          <a:p>
            <a:pPr algn="just"/>
            <a:r>
              <a:rPr lang="es-ES" dirty="0"/>
              <a:t>Las interacciones son entendidas como rasgos detectables del comportamiento familiar, como fenómenos transaccionales que se pueden observar, aislar y registrar durante la actuación de los miembros de la familia.</a:t>
            </a:r>
          </a:p>
          <a:p>
            <a:pPr algn="just"/>
            <a:r>
              <a:rPr lang="es-ES" dirty="0"/>
              <a:t>Entre los miembros de la familia, y a través del tiempo, se va tejiendo la red interactiva familiar que es diferente de una familia a otra. En la red se descubren elementos psicomotrices, perceptivos, verbales, paraverbales, no verbales, afectivos, de aproximación, de distanciamiento, de integración, de desorganización y otros.</a:t>
            </a:r>
          </a:p>
        </p:txBody>
      </p:sp>
    </p:spTree>
    <p:extLst>
      <p:ext uri="{BB962C8B-B14F-4D97-AF65-F5344CB8AC3E}">
        <p14:creationId xmlns:p14="http://schemas.microsoft.com/office/powerpoint/2010/main" val="930214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D1B7166A-375C-CA27-7FF8-6FEFA92365C0}"/>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Interacciones…Conceptos</a:t>
            </a:r>
            <a:endParaRPr lang="es-ES" dirty="0"/>
          </a:p>
        </p:txBody>
      </p:sp>
      <p:sp>
        <p:nvSpPr>
          <p:cNvPr id="3" name="Marcador de contenido 2">
            <a:extLst>
              <a:ext uri="{FF2B5EF4-FFF2-40B4-BE49-F238E27FC236}">
                <a16:creationId xmlns:a16="http://schemas.microsoft.com/office/drawing/2014/main" id="{61942187-6F84-B078-D9F4-C2DFE9CA2E0E}"/>
              </a:ext>
            </a:extLst>
          </p:cNvPr>
          <p:cNvSpPr>
            <a:spLocks noGrp="1"/>
          </p:cNvSpPr>
          <p:nvPr>
            <p:ph idx="1"/>
          </p:nvPr>
        </p:nvSpPr>
        <p:spPr/>
        <p:txBody>
          <a:bodyPr>
            <a:normAutofit lnSpcReduction="10000"/>
          </a:bodyPr>
          <a:lstStyle/>
          <a:p>
            <a:pPr algn="just"/>
            <a:r>
              <a:rPr lang="es-ES" dirty="0"/>
              <a:t> </a:t>
            </a:r>
            <a:r>
              <a:rPr lang="es-ES" dirty="0" err="1"/>
              <a:t>Littré</a:t>
            </a:r>
            <a:r>
              <a:rPr lang="es-ES" dirty="0"/>
              <a:t> define interacciones como: Conjunto de personas de la misma sangre, que viven bajo un mismo techo, particularmente padre, madre e hijo.</a:t>
            </a:r>
          </a:p>
          <a:p>
            <a:pPr algn="just"/>
            <a:r>
              <a:rPr lang="es-ES" dirty="0"/>
              <a:t>Las interacciones son consideradas como las unidades del sistema relacional familiar; el conjunto de ellas integra la arquitectura de la familia.</a:t>
            </a:r>
          </a:p>
          <a:p>
            <a:pPr algn="just"/>
            <a:r>
              <a:rPr lang="es-ES" dirty="0"/>
              <a:t>Titchener y otros autores, la identifican con el término «patrón», que es una sucesión de acciones en la que participan dos o más miembros de la familia, de carácter repetitivo, con algún grado de automatismo, y que es empleada como parte de la función adaptativa del sistema familiar.</a:t>
            </a:r>
          </a:p>
          <a:p>
            <a:pPr algn="just"/>
            <a:endParaRPr lang="es-ES" dirty="0"/>
          </a:p>
          <a:p>
            <a:pPr algn="just"/>
            <a:endParaRPr lang="es-ES" dirty="0"/>
          </a:p>
          <a:p>
            <a:pPr algn="just"/>
            <a:endParaRPr lang="es-ES" dirty="0"/>
          </a:p>
          <a:p>
            <a:pPr algn="just"/>
            <a:endParaRPr lang="es-ES" dirty="0"/>
          </a:p>
          <a:p>
            <a:pPr algn="just"/>
            <a:endParaRPr lang="es-ES" dirty="0"/>
          </a:p>
          <a:p>
            <a:pPr algn="just"/>
            <a:endParaRPr lang="es-ES" dirty="0"/>
          </a:p>
          <a:p>
            <a:pPr algn="just"/>
            <a:endParaRPr lang="es-ES" dirty="0"/>
          </a:p>
          <a:p>
            <a:pPr marL="0" indent="0" algn="just">
              <a:buNone/>
            </a:pPr>
            <a:endParaRPr lang="es-ES" dirty="0"/>
          </a:p>
          <a:p>
            <a:pPr algn="just"/>
            <a:endParaRPr lang="es-ES" dirty="0"/>
          </a:p>
          <a:p>
            <a:pPr algn="just"/>
            <a:endParaRPr lang="es-ES" dirty="0"/>
          </a:p>
        </p:txBody>
      </p:sp>
      <p:sp>
        <p:nvSpPr>
          <p:cNvPr id="5" name="Rectangle 1">
            <a:extLst>
              <a:ext uri="{FF2B5EF4-FFF2-40B4-BE49-F238E27FC236}">
                <a16:creationId xmlns:a16="http://schemas.microsoft.com/office/drawing/2014/main" id="{D1B09879-3718-7007-4BCC-6CA54F2D6069}"/>
              </a:ext>
            </a:extLst>
          </p:cNvPr>
          <p:cNvSpPr>
            <a:spLocks noChangeArrowheads="1"/>
          </p:cNvSpPr>
          <p:nvPr/>
        </p:nvSpPr>
        <p:spPr bwMode="auto">
          <a:xfrm>
            <a:off x="0" y="0"/>
            <a:ext cx="12192000" cy="0"/>
          </a:xfrm>
          <a:prstGeom prst="rect">
            <a:avLst/>
          </a:prstGeom>
          <a:solidFill>
            <a:srgbClr val="F7F7F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ES" altLang="es-ES" sz="900" b="0" i="0" u="none" strike="noStrike" cap="none" normalizeH="0" baseline="0">
                <a:ln>
                  <a:noFill/>
                </a:ln>
                <a:solidFill>
                  <a:srgbClr val="101010"/>
                </a:solidFill>
                <a:effectLst/>
                <a:latin typeface="-apple-system"/>
              </a:rPr>
            </a:br>
            <a:endParaRPr kumimoji="0" lang="es-ES" altLang="es-ES" sz="900" b="0" i="0" u="none" strike="noStrike" cap="none" normalizeH="0" baseline="0">
              <a:ln>
                <a:noFill/>
              </a:ln>
              <a:solidFill>
                <a:srgbClr val="101010"/>
              </a:solidFill>
              <a:effectLst/>
              <a:latin typeface="-apple-system"/>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s-ES" altLang="es-ES" sz="900" b="0" i="0" u="none" strike="noStrike" cap="none" normalizeH="0" baseline="0">
                <a:ln>
                  <a:noFill/>
                </a:ln>
                <a:solidFill>
                  <a:srgbClr val="101010"/>
                </a:solidFill>
                <a:effectLst/>
                <a:latin typeface="-apple-system"/>
              </a:rPr>
            </a:br>
            <a:endParaRPr kumimoji="0" lang="es-ES" altLang="es-ES" sz="1800" b="0" i="0" u="none" strike="noStrike" cap="none" normalizeH="0" baseline="0">
              <a:ln>
                <a:noFill/>
              </a:ln>
              <a:solidFill>
                <a:schemeClr val="tx1"/>
              </a:solidFill>
              <a:effectLst/>
              <a:latin typeface="Arial" panose="020B0604020202020204" pitchFamily="34" charset="0"/>
            </a:endParaRPr>
          </a:p>
        </p:txBody>
      </p:sp>
      <p:sp>
        <p:nvSpPr>
          <p:cNvPr id="6" name="Rectangle 2">
            <a:extLst>
              <a:ext uri="{FF2B5EF4-FFF2-40B4-BE49-F238E27FC236}">
                <a16:creationId xmlns:a16="http://schemas.microsoft.com/office/drawing/2014/main" id="{53D84D12-BA4B-4112-C317-0E68E0662E01}"/>
              </a:ext>
            </a:extLst>
          </p:cNvPr>
          <p:cNvSpPr>
            <a:spLocks noChangeArrowheads="1"/>
          </p:cNvSpPr>
          <p:nvPr/>
        </p:nvSpPr>
        <p:spPr bwMode="auto">
          <a:xfrm>
            <a:off x="152400" y="152400"/>
            <a:ext cx="12192000" cy="0"/>
          </a:xfrm>
          <a:prstGeom prst="rect">
            <a:avLst/>
          </a:prstGeom>
          <a:solidFill>
            <a:srgbClr val="F7F7F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ES" altLang="es-ES" sz="900" b="0" i="0" u="none" strike="noStrike" cap="none" normalizeH="0" baseline="0">
                <a:ln>
                  <a:noFill/>
                </a:ln>
                <a:solidFill>
                  <a:srgbClr val="101010"/>
                </a:solidFill>
                <a:effectLst/>
                <a:latin typeface="-apple-system"/>
              </a:rPr>
            </a:br>
            <a:endParaRPr kumimoji="0" lang="es-ES" altLang="es-ES" sz="900" b="0" i="0" u="none" strike="noStrike" cap="none" normalizeH="0" baseline="0">
              <a:ln>
                <a:noFill/>
              </a:ln>
              <a:solidFill>
                <a:srgbClr val="101010"/>
              </a:solidFill>
              <a:effectLst/>
              <a:latin typeface="-apple-system"/>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s-ES" altLang="es-ES" sz="900" b="0" i="0" u="none" strike="noStrike" cap="none" normalizeH="0" baseline="0">
                <a:ln>
                  <a:noFill/>
                </a:ln>
                <a:solidFill>
                  <a:srgbClr val="101010"/>
                </a:solidFill>
                <a:effectLst/>
                <a:latin typeface="-apple-system"/>
              </a:rPr>
            </a:br>
            <a:endParaRPr kumimoji="0" lang="es-ES" altLang="es-E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69802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7C14F1-6117-4886-3F61-9ABCA563CB34}"/>
              </a:ext>
            </a:extLst>
          </p:cNvPr>
          <p:cNvSpPr>
            <a:spLocks noGrp="1"/>
          </p:cNvSpPr>
          <p:nvPr>
            <p:ph type="title"/>
          </p:nvPr>
        </p:nvSpPr>
        <p:spPr/>
        <p:txBody>
          <a:bodyPr/>
          <a:lstStyle/>
          <a:p>
            <a:r>
              <a:rPr lang="es-ES" dirty="0"/>
              <a:t>Interacciones con énfasis en la comunicación:</a:t>
            </a:r>
          </a:p>
        </p:txBody>
      </p:sp>
      <p:sp>
        <p:nvSpPr>
          <p:cNvPr id="3" name="Marcador de contenido 2">
            <a:extLst>
              <a:ext uri="{FF2B5EF4-FFF2-40B4-BE49-F238E27FC236}">
                <a16:creationId xmlns:a16="http://schemas.microsoft.com/office/drawing/2014/main" id="{BD4FDB10-C640-AC5E-6A67-A954F3BA5230}"/>
              </a:ext>
            </a:extLst>
          </p:cNvPr>
          <p:cNvSpPr>
            <a:spLocks noGrp="1"/>
          </p:cNvSpPr>
          <p:nvPr>
            <p:ph idx="1"/>
          </p:nvPr>
        </p:nvSpPr>
        <p:spPr/>
        <p:txBody>
          <a:bodyPr>
            <a:normAutofit fontScale="92500" lnSpcReduction="20000"/>
          </a:bodyPr>
          <a:lstStyle/>
          <a:p>
            <a:pPr marL="0" indent="0">
              <a:buNone/>
            </a:pPr>
            <a:r>
              <a:rPr lang="es-ES" dirty="0"/>
              <a:t>DOBLE VINCULO: Es una de las expresiones del comportamiento paradójico, aquí los mensajes que se comunican son incongruentes y ambiguos..</a:t>
            </a:r>
          </a:p>
          <a:p>
            <a:pPr marL="0" indent="0">
              <a:buNone/>
            </a:pPr>
            <a:r>
              <a:rPr lang="es-ES" dirty="0"/>
              <a:t>El término fue propuesto por Bateson para definir la situación de comunicación desconcertante que lleva implícitas las siguientes condiciones: </a:t>
            </a:r>
          </a:p>
          <a:p>
            <a:pPr marL="514350" indent="-514350">
              <a:buAutoNum type="arabicParenR"/>
            </a:pPr>
            <a:r>
              <a:rPr lang="es-ES" dirty="0"/>
              <a:t>Una relación intensa entre las personas y una de ellas es la víctima</a:t>
            </a:r>
          </a:p>
          <a:p>
            <a:pPr marL="514350" indent="-514350">
              <a:buAutoNum type="arabicParenR"/>
            </a:pPr>
            <a:r>
              <a:rPr lang="es-ES" dirty="0"/>
              <a:t>Un mandato primario negativo  que puede tener una de las dos siguientes forma: «no hagas eso o te castigaré», o «si no haces eso, te castigaré»</a:t>
            </a:r>
          </a:p>
          <a:p>
            <a:pPr marL="514350" indent="-514350">
              <a:buAutoNum type="arabicParenR"/>
            </a:pPr>
            <a:r>
              <a:rPr lang="es-ES" dirty="0"/>
              <a:t>Un mandato secundario que está en conflicto con el primero en un nivel más abstracto y que, al igual que el primario, está reforzado por castigos o señales que anuncian un peligro para la supervivencia ... por lo común, mediante medios no verbales; </a:t>
            </a:r>
          </a:p>
        </p:txBody>
      </p:sp>
    </p:spTree>
    <p:extLst>
      <p:ext uri="{BB962C8B-B14F-4D97-AF65-F5344CB8AC3E}">
        <p14:creationId xmlns:p14="http://schemas.microsoft.com/office/powerpoint/2010/main" val="4102375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896F9C-F4AC-05D4-105C-1940433C7B30}"/>
              </a:ext>
            </a:extLst>
          </p:cNvPr>
          <p:cNvSpPr>
            <a:spLocks noGrp="1"/>
          </p:cNvSpPr>
          <p:nvPr>
            <p:ph type="title"/>
          </p:nvPr>
        </p:nvSpPr>
        <p:spPr/>
        <p:txBody>
          <a:bodyPr/>
          <a:lstStyle/>
          <a:p>
            <a:r>
              <a:rPr lang="es-ES" dirty="0"/>
              <a:t>DOBLE VINCULO…</a:t>
            </a:r>
          </a:p>
        </p:txBody>
      </p:sp>
      <p:sp>
        <p:nvSpPr>
          <p:cNvPr id="3" name="Marcador de contenido 2">
            <a:extLst>
              <a:ext uri="{FF2B5EF4-FFF2-40B4-BE49-F238E27FC236}">
                <a16:creationId xmlns:a16="http://schemas.microsoft.com/office/drawing/2014/main" id="{CBE731F7-FA80-9BB5-B45A-4C13699D4BB6}"/>
              </a:ext>
            </a:extLst>
          </p:cNvPr>
          <p:cNvSpPr>
            <a:spLocks noGrp="1"/>
          </p:cNvSpPr>
          <p:nvPr>
            <p:ph idx="1"/>
          </p:nvPr>
        </p:nvSpPr>
        <p:spPr/>
        <p:txBody>
          <a:bodyPr>
            <a:normAutofit lnSpcReduction="10000"/>
          </a:bodyPr>
          <a:lstStyle/>
          <a:p>
            <a:pPr marL="0" indent="0" algn="just">
              <a:buNone/>
            </a:pPr>
            <a:r>
              <a:rPr kumimoji="0" lang="es-ES" sz="2400" b="0" i="0" u="none" strike="noStrike" kern="1200" cap="none" spc="0" normalizeH="0" baseline="0" noProof="0" dirty="0">
                <a:ln>
                  <a:noFill/>
                </a:ln>
                <a:solidFill>
                  <a:prstClr val="black"/>
                </a:solidFill>
                <a:effectLst/>
                <a:uLnTx/>
                <a:uFillTx/>
                <a:latin typeface="Calibri" panose="020F0502020204030204"/>
                <a:ea typeface="+mn-ea"/>
                <a:cs typeface="+mn-cs"/>
              </a:rPr>
              <a:t>4) Un mandato negativo terciario que prohíbe a la víctima escapar del campo  situación.</a:t>
            </a:r>
          </a:p>
          <a:p>
            <a:pPr marL="0" indent="0" algn="just">
              <a:buNone/>
            </a:pPr>
            <a:r>
              <a:rPr kumimoji="0" lang="es-ES" sz="2400" b="0" i="0" u="none" strike="noStrike" kern="1200" cap="none" spc="0" normalizeH="0" baseline="0" noProof="0" dirty="0">
                <a:ln>
                  <a:noFill/>
                </a:ln>
                <a:solidFill>
                  <a:prstClr val="black"/>
                </a:solidFill>
                <a:effectLst/>
                <a:uLnTx/>
                <a:uFillTx/>
                <a:latin typeface="Calibri" panose="020F0502020204030204"/>
                <a:ea typeface="+mn-ea"/>
                <a:cs typeface="+mn-cs"/>
              </a:rPr>
              <a:t>5) El conjunto completo de los ingredientes deja de ser necesario cuando la víctima aprendió a percibir su universo bajo patrones de doble vínculo. </a:t>
            </a:r>
          </a:p>
          <a:p>
            <a:pPr marL="0" indent="0" algn="just">
              <a:buNone/>
            </a:pPr>
            <a:r>
              <a:rPr kumimoji="0" lang="es-ES" sz="2400" b="0" i="0" u="none" strike="noStrike" kern="1200" cap="none" spc="0" normalizeH="0" baseline="0" noProof="0" dirty="0">
                <a:ln>
                  <a:noFill/>
                </a:ln>
                <a:solidFill>
                  <a:prstClr val="black"/>
                </a:solidFill>
                <a:effectLst/>
                <a:uLnTx/>
                <a:uFillTx/>
                <a:latin typeface="Calibri" panose="020F0502020204030204"/>
                <a:ea typeface="+mn-ea"/>
                <a:cs typeface="+mn-cs"/>
              </a:rPr>
              <a:t>Casi cualquier parte de una secuencia de doble vínculo puede resultar entonces suficiente para precipitar el pánico o la cólera</a:t>
            </a:r>
          </a:p>
          <a:p>
            <a:pPr marL="0" indent="0" algn="just">
              <a:buNone/>
            </a:pPr>
            <a:r>
              <a:rPr lang="es-ES" sz="2400" dirty="0">
                <a:solidFill>
                  <a:prstClr val="black"/>
                </a:solidFill>
                <a:latin typeface="Calibri" panose="020F0502020204030204"/>
              </a:rPr>
              <a:t>El individuo queda atrapado en un doble vínculo donde el mismo progenitor aparenta y comunica una actitud protectora, pero al mismo tiempo lo desvaloriza. Por ejemplo: “tienes que hacerlo tú mismo, pero lo haré yo porque tú no puedes lograrlo”.</a:t>
            </a:r>
          </a:p>
          <a:p>
            <a:pPr marL="0" indent="0" algn="just">
              <a:buNone/>
            </a:pPr>
            <a:r>
              <a:rPr lang="es-ES" sz="2400" dirty="0">
                <a:solidFill>
                  <a:prstClr val="black"/>
                </a:solidFill>
                <a:latin typeface="Calibri" panose="020F0502020204030204"/>
                <a:hlinkClick r:id="rId2"/>
              </a:rPr>
              <a:t>https://www.youtube.com/watch?v=YpvchdP-Dqk</a:t>
            </a:r>
            <a:r>
              <a:rPr lang="es-ES" sz="2400" dirty="0">
                <a:solidFill>
                  <a:prstClr val="black"/>
                </a:solidFill>
                <a:latin typeface="Calibri" panose="020F0502020204030204"/>
              </a:rPr>
              <a:t> </a:t>
            </a:r>
          </a:p>
          <a:p>
            <a:pPr marL="0" indent="0" algn="just">
              <a:buNone/>
            </a:pPr>
            <a:r>
              <a:rPr lang="es-ES" sz="2400" dirty="0">
                <a:solidFill>
                  <a:prstClr val="black"/>
                </a:solidFill>
                <a:latin typeface="Calibri" panose="020F0502020204030204"/>
                <a:hlinkClick r:id="rId3"/>
              </a:rPr>
              <a:t>https://www.youtube.com/watch?v=jfmr3p2isO8</a:t>
            </a:r>
            <a:endParaRPr lang="es-ES" sz="2400" dirty="0">
              <a:solidFill>
                <a:prstClr val="black"/>
              </a:solidFill>
              <a:latin typeface="Calibri" panose="020F0502020204030204"/>
            </a:endParaRPr>
          </a:p>
          <a:p>
            <a:pPr marL="0" indent="0" algn="just">
              <a:buNone/>
            </a:pPr>
            <a:endParaRPr lang="es-ES" sz="2400" dirty="0">
              <a:solidFill>
                <a:prstClr val="black"/>
              </a:solidFill>
              <a:latin typeface="Calibri" panose="020F0502020204030204"/>
            </a:endParaRPr>
          </a:p>
        </p:txBody>
      </p:sp>
    </p:spTree>
    <p:extLst>
      <p:ext uri="{BB962C8B-B14F-4D97-AF65-F5344CB8AC3E}">
        <p14:creationId xmlns:p14="http://schemas.microsoft.com/office/powerpoint/2010/main" val="2167467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1CC046-7A5B-F623-74A9-7730D045812D}"/>
              </a:ext>
            </a:extLst>
          </p:cNvPr>
          <p:cNvSpPr>
            <a:spLocks noGrp="1"/>
          </p:cNvSpPr>
          <p:nvPr>
            <p:ph type="title"/>
          </p:nvPr>
        </p:nvSpPr>
        <p:spPr/>
        <p:txBody>
          <a:bodyPr/>
          <a:lstStyle/>
          <a:p>
            <a:r>
              <a:rPr lang="es-ES" dirty="0"/>
              <a:t>Comunicación paradójica…</a:t>
            </a:r>
          </a:p>
        </p:txBody>
      </p:sp>
      <p:sp>
        <p:nvSpPr>
          <p:cNvPr id="3" name="Marcador de contenido 2">
            <a:extLst>
              <a:ext uri="{FF2B5EF4-FFF2-40B4-BE49-F238E27FC236}">
                <a16:creationId xmlns:a16="http://schemas.microsoft.com/office/drawing/2014/main" id="{12B9CC81-C51E-03F4-B834-6E9A4AAAAA48}"/>
              </a:ext>
            </a:extLst>
          </p:cNvPr>
          <p:cNvSpPr>
            <a:spLocks noGrp="1"/>
          </p:cNvSpPr>
          <p:nvPr>
            <p:ph idx="1"/>
          </p:nvPr>
        </p:nvSpPr>
        <p:spPr/>
        <p:txBody>
          <a:bodyPr>
            <a:normAutofit/>
          </a:bodyPr>
          <a:lstStyle/>
          <a:p>
            <a:pPr algn="just"/>
            <a:r>
              <a:rPr lang="es-ES" dirty="0"/>
              <a:t>La paradoja puede definirse como una contradicción que resulta de una deducción correcta a partir de premisas congruentes.</a:t>
            </a:r>
          </a:p>
          <a:p>
            <a:pPr algn="just"/>
            <a:r>
              <a:rPr lang="es-ES" dirty="0"/>
              <a:t> La paradoja se caracteriza por la ambigüedad, la duda en las intenciones de la otra persona. Deja un vacío en el diálogo entre las personas.</a:t>
            </a:r>
          </a:p>
          <a:p>
            <a:pPr algn="just"/>
            <a:r>
              <a:rPr lang="es-ES" dirty="0"/>
              <a:t>La comunicación paradójica es una de las claves en la manipulación y consta de un mensaje doble que se contradice y que deja al sujeto sin opciones.</a:t>
            </a:r>
          </a:p>
        </p:txBody>
      </p:sp>
    </p:spTree>
    <p:extLst>
      <p:ext uri="{BB962C8B-B14F-4D97-AF65-F5344CB8AC3E}">
        <p14:creationId xmlns:p14="http://schemas.microsoft.com/office/powerpoint/2010/main" val="14223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5E3A71-DC16-782A-7899-24E640811EAA}"/>
              </a:ext>
            </a:extLst>
          </p:cNvPr>
          <p:cNvSpPr>
            <a:spLocks noGrp="1"/>
          </p:cNvSpPr>
          <p:nvPr>
            <p:ph type="title"/>
          </p:nvPr>
        </p:nvSpPr>
        <p:spPr/>
        <p:txBody>
          <a:bodyPr/>
          <a:lstStyle/>
          <a:p>
            <a:r>
              <a:rPr lang="es-ES" dirty="0"/>
              <a:t>Comunicación paradójica…</a:t>
            </a:r>
          </a:p>
        </p:txBody>
      </p:sp>
      <p:sp>
        <p:nvSpPr>
          <p:cNvPr id="3" name="Marcador de contenido 2">
            <a:extLst>
              <a:ext uri="{FF2B5EF4-FFF2-40B4-BE49-F238E27FC236}">
                <a16:creationId xmlns:a16="http://schemas.microsoft.com/office/drawing/2014/main" id="{A4E02DA0-CAE2-5395-8F2A-B323D890DFD5}"/>
              </a:ext>
            </a:extLst>
          </p:cNvPr>
          <p:cNvSpPr>
            <a:spLocks noGrp="1"/>
          </p:cNvSpPr>
          <p:nvPr>
            <p:ph idx="1"/>
          </p:nvPr>
        </p:nvSpPr>
        <p:spPr/>
        <p:txBody>
          <a:bodyPr/>
          <a:lstStyle/>
          <a:p>
            <a:pPr algn="just"/>
            <a:r>
              <a:rPr lang="es-ES" dirty="0"/>
              <a:t>Existen tres elementos: </a:t>
            </a:r>
          </a:p>
          <a:p>
            <a:pPr marL="0" indent="0" algn="just">
              <a:buNone/>
            </a:pPr>
            <a:r>
              <a:rPr lang="es-ES" dirty="0"/>
              <a:t>1. Una fuerte relación complementaria (oficial y subordinados); </a:t>
            </a:r>
          </a:p>
          <a:p>
            <a:pPr marL="0" indent="0" algn="just">
              <a:buNone/>
            </a:pPr>
            <a:r>
              <a:rPr lang="es-ES" dirty="0"/>
              <a:t>2. Dentro del marco de esa relación, se da una instrucción que se debe obedecer, pero también desobedecer para obedecer; </a:t>
            </a:r>
          </a:p>
          <a:p>
            <a:pPr marL="0" indent="0" algn="just">
              <a:buNone/>
            </a:pPr>
            <a:r>
              <a:rPr lang="es-ES" dirty="0"/>
              <a:t>3. La persona que ocupa la posición de inferioridad no puede salir del marco y resolver así la paradoja haciendo un comentario sobre ella, es decir, </a:t>
            </a:r>
            <a:r>
              <a:rPr lang="es-ES" dirty="0" err="1"/>
              <a:t>metacomunicando</a:t>
            </a:r>
            <a:r>
              <a:rPr lang="es-ES" dirty="0"/>
              <a:t> acerca de ella (lo cual implicaría una insubordinación).</a:t>
            </a:r>
          </a:p>
        </p:txBody>
      </p:sp>
    </p:spTree>
    <p:extLst>
      <p:ext uri="{BB962C8B-B14F-4D97-AF65-F5344CB8AC3E}">
        <p14:creationId xmlns:p14="http://schemas.microsoft.com/office/powerpoint/2010/main" val="51295288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426</TotalTime>
  <Words>2747</Words>
  <Application>Microsoft Office PowerPoint</Application>
  <PresentationFormat>Panorámica</PresentationFormat>
  <Paragraphs>114</Paragraphs>
  <Slides>27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27</vt:i4>
      </vt:variant>
    </vt:vector>
  </HeadingPairs>
  <TitlesOfParts>
    <vt:vector size="33" baseType="lpstr">
      <vt:lpstr>-apple-system</vt:lpstr>
      <vt:lpstr>Arial</vt:lpstr>
      <vt:lpstr>Calibri</vt:lpstr>
      <vt:lpstr>Calibri Light</vt:lpstr>
      <vt:lpstr>PT Sans</vt:lpstr>
      <vt:lpstr>Tema de Office</vt:lpstr>
      <vt:lpstr>TEORÍA DE LAS INTERACCIONES FAMILIARES COMUNICACIÓN PATOLÓGICA</vt:lpstr>
      <vt:lpstr>Introducción…</vt:lpstr>
      <vt:lpstr>Introducción…</vt:lpstr>
      <vt:lpstr>Interacciones…Conceptos</vt:lpstr>
      <vt:lpstr>Interacciones…Conceptos</vt:lpstr>
      <vt:lpstr>Interacciones con énfasis en la comunicación:</vt:lpstr>
      <vt:lpstr>DOBLE VINCULO…</vt:lpstr>
      <vt:lpstr>Comunicación paradójica…</vt:lpstr>
      <vt:lpstr>Comunicación paradójica…</vt:lpstr>
      <vt:lpstr>Comunicación paradójica…</vt:lpstr>
      <vt:lpstr>Mistificación….</vt:lpstr>
      <vt:lpstr>Mistificación…</vt:lpstr>
      <vt:lpstr>Mistificación…</vt:lpstr>
      <vt:lpstr>Ejemplo de mistificación….</vt:lpstr>
      <vt:lpstr>Ejemplo de mistificación….</vt:lpstr>
      <vt:lpstr>Descalificación, desconfirmación….</vt:lpstr>
      <vt:lpstr>Descalificación, desconfirmación….</vt:lpstr>
      <vt:lpstr>Descalificación, desconfirmación….</vt:lpstr>
      <vt:lpstr>Descalificación, desconfirmación….</vt:lpstr>
      <vt:lpstr> EJEMPLO: a veces soy invisible </vt:lpstr>
      <vt:lpstr>Comunicación amorfa….</vt:lpstr>
      <vt:lpstr>Silencio previo a la toma de decisiones…</vt:lpstr>
      <vt:lpstr>Parloteo sintomático…</vt:lpstr>
      <vt:lpstr>Risa no relacionada con el humor…</vt:lpstr>
      <vt:lpstr>Aplicación de marbetes injustos…</vt:lpstr>
      <vt:lpstr>Estrategias de silenciamiento…</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TEORÍA DE LAS INTERACCIONES FAMILIARES</dc:title>
  <dc:creator>vero freire palacios</dc:creator>
  <cp:lastModifiedBy>vero freire palacios</cp:lastModifiedBy>
  <cp:revision>8</cp:revision>
  <dcterms:created xsi:type="dcterms:W3CDTF">2022-07-07T19:27:44Z</dcterms:created>
  <dcterms:modified xsi:type="dcterms:W3CDTF">2023-05-08T15:35:10Z</dcterms:modified>
</cp:coreProperties>
</file>