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8CD14D0-0FB3-81BC-28E8-0E031C560A55}"/>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a:extLst>
              <a:ext uri="{FF2B5EF4-FFF2-40B4-BE49-F238E27FC236}">
                <a16:creationId xmlns:a16="http://schemas.microsoft.com/office/drawing/2014/main" id="{E0F71E5A-9B77-5A4D-1F02-7C2BB9C2B5B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id="{3B77FBDF-FB97-CEBD-A339-5C15826375A1}"/>
              </a:ext>
            </a:extLst>
          </p:cNvPr>
          <p:cNvSpPr>
            <a:spLocks noGrp="1"/>
          </p:cNvSpPr>
          <p:nvPr>
            <p:ph type="dt" sz="half" idx="10"/>
          </p:nvPr>
        </p:nvSpPr>
        <p:spPr/>
        <p:txBody>
          <a:bodyPr/>
          <a:lstStyle/>
          <a:p>
            <a:fld id="{7A0746B1-9C28-4C5D-BF0D-A35A7DD0B437}" type="datetimeFigureOut">
              <a:rPr lang="es-ES" smtClean="0"/>
              <a:t>13/11/2022</a:t>
            </a:fld>
            <a:endParaRPr lang="es-ES"/>
          </a:p>
        </p:txBody>
      </p:sp>
      <p:sp>
        <p:nvSpPr>
          <p:cNvPr id="5" name="Marcador de pie de página 4">
            <a:extLst>
              <a:ext uri="{FF2B5EF4-FFF2-40B4-BE49-F238E27FC236}">
                <a16:creationId xmlns:a16="http://schemas.microsoft.com/office/drawing/2014/main" id="{A13533CC-3C5A-C0B9-E387-63E1ABEF53EF}"/>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074456DD-6012-C473-03BB-9A873A30F711}"/>
              </a:ext>
            </a:extLst>
          </p:cNvPr>
          <p:cNvSpPr>
            <a:spLocks noGrp="1"/>
          </p:cNvSpPr>
          <p:nvPr>
            <p:ph type="sldNum" sz="quarter" idx="12"/>
          </p:nvPr>
        </p:nvSpPr>
        <p:spPr/>
        <p:txBody>
          <a:bodyPr/>
          <a:lstStyle/>
          <a:p>
            <a:fld id="{8929067F-F781-4F2A-AC78-16667A023229}" type="slidenum">
              <a:rPr lang="es-ES" smtClean="0"/>
              <a:t>‹Nº›</a:t>
            </a:fld>
            <a:endParaRPr lang="es-ES"/>
          </a:p>
        </p:txBody>
      </p:sp>
    </p:spTree>
    <p:extLst>
      <p:ext uri="{BB962C8B-B14F-4D97-AF65-F5344CB8AC3E}">
        <p14:creationId xmlns:p14="http://schemas.microsoft.com/office/powerpoint/2010/main" val="32093897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CD721E6-3641-E496-180A-74EDE80E92D7}"/>
              </a:ext>
            </a:extLst>
          </p:cNvPr>
          <p:cNvSpPr>
            <a:spLocks noGrp="1"/>
          </p:cNvSpPr>
          <p:nvPr>
            <p:ph type="title"/>
          </p:nvPr>
        </p:nvSpPr>
        <p:spPr/>
        <p:txBody>
          <a:bodyPr/>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EBA03A5E-6AE8-FA90-E213-5F0303F9A429}"/>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2763D100-B6CD-B166-B8DA-123E9702CBD9}"/>
              </a:ext>
            </a:extLst>
          </p:cNvPr>
          <p:cNvSpPr>
            <a:spLocks noGrp="1"/>
          </p:cNvSpPr>
          <p:nvPr>
            <p:ph type="dt" sz="half" idx="10"/>
          </p:nvPr>
        </p:nvSpPr>
        <p:spPr/>
        <p:txBody>
          <a:bodyPr/>
          <a:lstStyle/>
          <a:p>
            <a:fld id="{7A0746B1-9C28-4C5D-BF0D-A35A7DD0B437}" type="datetimeFigureOut">
              <a:rPr lang="es-ES" smtClean="0"/>
              <a:t>13/11/2022</a:t>
            </a:fld>
            <a:endParaRPr lang="es-ES"/>
          </a:p>
        </p:txBody>
      </p:sp>
      <p:sp>
        <p:nvSpPr>
          <p:cNvPr id="5" name="Marcador de pie de página 4">
            <a:extLst>
              <a:ext uri="{FF2B5EF4-FFF2-40B4-BE49-F238E27FC236}">
                <a16:creationId xmlns:a16="http://schemas.microsoft.com/office/drawing/2014/main" id="{F2E5EBF4-808C-9964-BB72-9BA52A5BC7E6}"/>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DD12D11C-A66D-4D19-8C9A-AB3050C902BB}"/>
              </a:ext>
            </a:extLst>
          </p:cNvPr>
          <p:cNvSpPr>
            <a:spLocks noGrp="1"/>
          </p:cNvSpPr>
          <p:nvPr>
            <p:ph type="sldNum" sz="quarter" idx="12"/>
          </p:nvPr>
        </p:nvSpPr>
        <p:spPr/>
        <p:txBody>
          <a:bodyPr/>
          <a:lstStyle/>
          <a:p>
            <a:fld id="{8929067F-F781-4F2A-AC78-16667A023229}" type="slidenum">
              <a:rPr lang="es-ES" smtClean="0"/>
              <a:t>‹Nº›</a:t>
            </a:fld>
            <a:endParaRPr lang="es-ES"/>
          </a:p>
        </p:txBody>
      </p:sp>
    </p:spTree>
    <p:extLst>
      <p:ext uri="{BB962C8B-B14F-4D97-AF65-F5344CB8AC3E}">
        <p14:creationId xmlns:p14="http://schemas.microsoft.com/office/powerpoint/2010/main" val="116695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3371BA68-4112-5FB3-6AF3-DECE674A82F9}"/>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135E7AFA-FAD0-8363-7D93-63C7E0B2F0F6}"/>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A0CE5774-3C09-4EBC-51EE-EBB6F4C1BFA1}"/>
              </a:ext>
            </a:extLst>
          </p:cNvPr>
          <p:cNvSpPr>
            <a:spLocks noGrp="1"/>
          </p:cNvSpPr>
          <p:nvPr>
            <p:ph type="dt" sz="half" idx="10"/>
          </p:nvPr>
        </p:nvSpPr>
        <p:spPr/>
        <p:txBody>
          <a:bodyPr/>
          <a:lstStyle/>
          <a:p>
            <a:fld id="{7A0746B1-9C28-4C5D-BF0D-A35A7DD0B437}" type="datetimeFigureOut">
              <a:rPr lang="es-ES" smtClean="0"/>
              <a:t>13/11/2022</a:t>
            </a:fld>
            <a:endParaRPr lang="es-ES"/>
          </a:p>
        </p:txBody>
      </p:sp>
      <p:sp>
        <p:nvSpPr>
          <p:cNvPr id="5" name="Marcador de pie de página 4">
            <a:extLst>
              <a:ext uri="{FF2B5EF4-FFF2-40B4-BE49-F238E27FC236}">
                <a16:creationId xmlns:a16="http://schemas.microsoft.com/office/drawing/2014/main" id="{28347E36-8CB6-0A3D-514D-67AA7F215AD3}"/>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DBF6EC3D-45DE-F918-6FE9-F539CFBE7785}"/>
              </a:ext>
            </a:extLst>
          </p:cNvPr>
          <p:cNvSpPr>
            <a:spLocks noGrp="1"/>
          </p:cNvSpPr>
          <p:nvPr>
            <p:ph type="sldNum" sz="quarter" idx="12"/>
          </p:nvPr>
        </p:nvSpPr>
        <p:spPr/>
        <p:txBody>
          <a:bodyPr/>
          <a:lstStyle/>
          <a:p>
            <a:fld id="{8929067F-F781-4F2A-AC78-16667A023229}" type="slidenum">
              <a:rPr lang="es-ES" smtClean="0"/>
              <a:t>‹Nº›</a:t>
            </a:fld>
            <a:endParaRPr lang="es-ES"/>
          </a:p>
        </p:txBody>
      </p:sp>
    </p:spTree>
    <p:extLst>
      <p:ext uri="{BB962C8B-B14F-4D97-AF65-F5344CB8AC3E}">
        <p14:creationId xmlns:p14="http://schemas.microsoft.com/office/powerpoint/2010/main" val="9799134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80690B1-0877-0E97-D135-382EBB251AEB}"/>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8D18F05D-E474-78C3-78BA-B1AC4D82E960}"/>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133CD908-D333-3D11-0721-EAA85BEB0580}"/>
              </a:ext>
            </a:extLst>
          </p:cNvPr>
          <p:cNvSpPr>
            <a:spLocks noGrp="1"/>
          </p:cNvSpPr>
          <p:nvPr>
            <p:ph type="dt" sz="half" idx="10"/>
          </p:nvPr>
        </p:nvSpPr>
        <p:spPr/>
        <p:txBody>
          <a:bodyPr/>
          <a:lstStyle/>
          <a:p>
            <a:fld id="{7A0746B1-9C28-4C5D-BF0D-A35A7DD0B437}" type="datetimeFigureOut">
              <a:rPr lang="es-ES" smtClean="0"/>
              <a:t>13/11/2022</a:t>
            </a:fld>
            <a:endParaRPr lang="es-ES"/>
          </a:p>
        </p:txBody>
      </p:sp>
      <p:sp>
        <p:nvSpPr>
          <p:cNvPr id="5" name="Marcador de pie de página 4">
            <a:extLst>
              <a:ext uri="{FF2B5EF4-FFF2-40B4-BE49-F238E27FC236}">
                <a16:creationId xmlns:a16="http://schemas.microsoft.com/office/drawing/2014/main" id="{B2DEAB8F-3220-008C-1390-98A627ABADB1}"/>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FE8C7F9F-4214-857E-7E50-DEF75AC10E74}"/>
              </a:ext>
            </a:extLst>
          </p:cNvPr>
          <p:cNvSpPr>
            <a:spLocks noGrp="1"/>
          </p:cNvSpPr>
          <p:nvPr>
            <p:ph type="sldNum" sz="quarter" idx="12"/>
          </p:nvPr>
        </p:nvSpPr>
        <p:spPr/>
        <p:txBody>
          <a:bodyPr/>
          <a:lstStyle/>
          <a:p>
            <a:fld id="{8929067F-F781-4F2A-AC78-16667A023229}" type="slidenum">
              <a:rPr lang="es-ES" smtClean="0"/>
              <a:t>‹Nº›</a:t>
            </a:fld>
            <a:endParaRPr lang="es-ES"/>
          </a:p>
        </p:txBody>
      </p:sp>
    </p:spTree>
    <p:extLst>
      <p:ext uri="{BB962C8B-B14F-4D97-AF65-F5344CB8AC3E}">
        <p14:creationId xmlns:p14="http://schemas.microsoft.com/office/powerpoint/2010/main" val="21502752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E85D34E-966F-4439-AF12-BD5AC569CB43}"/>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a:extLst>
              <a:ext uri="{FF2B5EF4-FFF2-40B4-BE49-F238E27FC236}">
                <a16:creationId xmlns:a16="http://schemas.microsoft.com/office/drawing/2014/main" id="{B426B672-305D-7C62-7485-6A1E03D9730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1B2F346A-200F-B2EF-60DC-1C79FFAE542A}"/>
              </a:ext>
            </a:extLst>
          </p:cNvPr>
          <p:cNvSpPr>
            <a:spLocks noGrp="1"/>
          </p:cNvSpPr>
          <p:nvPr>
            <p:ph type="dt" sz="half" idx="10"/>
          </p:nvPr>
        </p:nvSpPr>
        <p:spPr/>
        <p:txBody>
          <a:bodyPr/>
          <a:lstStyle/>
          <a:p>
            <a:fld id="{7A0746B1-9C28-4C5D-BF0D-A35A7DD0B437}" type="datetimeFigureOut">
              <a:rPr lang="es-ES" smtClean="0"/>
              <a:t>13/11/2022</a:t>
            </a:fld>
            <a:endParaRPr lang="es-ES"/>
          </a:p>
        </p:txBody>
      </p:sp>
      <p:sp>
        <p:nvSpPr>
          <p:cNvPr id="5" name="Marcador de pie de página 4">
            <a:extLst>
              <a:ext uri="{FF2B5EF4-FFF2-40B4-BE49-F238E27FC236}">
                <a16:creationId xmlns:a16="http://schemas.microsoft.com/office/drawing/2014/main" id="{1831A8D4-78AF-FA83-A02A-965440B3418A}"/>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A49D46E6-24CE-2867-009D-167434463E28}"/>
              </a:ext>
            </a:extLst>
          </p:cNvPr>
          <p:cNvSpPr>
            <a:spLocks noGrp="1"/>
          </p:cNvSpPr>
          <p:nvPr>
            <p:ph type="sldNum" sz="quarter" idx="12"/>
          </p:nvPr>
        </p:nvSpPr>
        <p:spPr/>
        <p:txBody>
          <a:bodyPr/>
          <a:lstStyle/>
          <a:p>
            <a:fld id="{8929067F-F781-4F2A-AC78-16667A023229}" type="slidenum">
              <a:rPr lang="es-ES" smtClean="0"/>
              <a:t>‹Nº›</a:t>
            </a:fld>
            <a:endParaRPr lang="es-ES"/>
          </a:p>
        </p:txBody>
      </p:sp>
    </p:spTree>
    <p:extLst>
      <p:ext uri="{BB962C8B-B14F-4D97-AF65-F5344CB8AC3E}">
        <p14:creationId xmlns:p14="http://schemas.microsoft.com/office/powerpoint/2010/main" val="6838835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C0463DD-1CDE-C37B-47ED-5DD45CF6FA82}"/>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009975EE-8B89-092C-E859-4AFFA26634DD}"/>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a:extLst>
              <a:ext uri="{FF2B5EF4-FFF2-40B4-BE49-F238E27FC236}">
                <a16:creationId xmlns:a16="http://schemas.microsoft.com/office/drawing/2014/main" id="{B5FCD2D2-3549-9DED-8C39-35B92B736BBB}"/>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a:extLst>
              <a:ext uri="{FF2B5EF4-FFF2-40B4-BE49-F238E27FC236}">
                <a16:creationId xmlns:a16="http://schemas.microsoft.com/office/drawing/2014/main" id="{8673D4BF-8083-6E23-17E2-0B9E68694B7F}"/>
              </a:ext>
            </a:extLst>
          </p:cNvPr>
          <p:cNvSpPr>
            <a:spLocks noGrp="1"/>
          </p:cNvSpPr>
          <p:nvPr>
            <p:ph type="dt" sz="half" idx="10"/>
          </p:nvPr>
        </p:nvSpPr>
        <p:spPr/>
        <p:txBody>
          <a:bodyPr/>
          <a:lstStyle/>
          <a:p>
            <a:fld id="{7A0746B1-9C28-4C5D-BF0D-A35A7DD0B437}" type="datetimeFigureOut">
              <a:rPr lang="es-ES" smtClean="0"/>
              <a:t>13/11/2022</a:t>
            </a:fld>
            <a:endParaRPr lang="es-ES"/>
          </a:p>
        </p:txBody>
      </p:sp>
      <p:sp>
        <p:nvSpPr>
          <p:cNvPr id="6" name="Marcador de pie de página 5">
            <a:extLst>
              <a:ext uri="{FF2B5EF4-FFF2-40B4-BE49-F238E27FC236}">
                <a16:creationId xmlns:a16="http://schemas.microsoft.com/office/drawing/2014/main" id="{AC56C38C-389F-FD78-3164-0B9F871E64A8}"/>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B46BC971-232F-7C95-D771-604F4669289E}"/>
              </a:ext>
            </a:extLst>
          </p:cNvPr>
          <p:cNvSpPr>
            <a:spLocks noGrp="1"/>
          </p:cNvSpPr>
          <p:nvPr>
            <p:ph type="sldNum" sz="quarter" idx="12"/>
          </p:nvPr>
        </p:nvSpPr>
        <p:spPr/>
        <p:txBody>
          <a:bodyPr/>
          <a:lstStyle/>
          <a:p>
            <a:fld id="{8929067F-F781-4F2A-AC78-16667A023229}" type="slidenum">
              <a:rPr lang="es-ES" smtClean="0"/>
              <a:t>‹Nº›</a:t>
            </a:fld>
            <a:endParaRPr lang="es-ES"/>
          </a:p>
        </p:txBody>
      </p:sp>
    </p:spTree>
    <p:extLst>
      <p:ext uri="{BB962C8B-B14F-4D97-AF65-F5344CB8AC3E}">
        <p14:creationId xmlns:p14="http://schemas.microsoft.com/office/powerpoint/2010/main" val="1390046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7CAB96-7C36-E4F4-A8C2-4E75BF7738E7}"/>
              </a:ext>
            </a:extLst>
          </p:cNvPr>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C10CD09A-00EA-249E-918E-68025EAA1D0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461E30BB-45DD-8561-6BCD-9B2AFBA536DB}"/>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a:extLst>
              <a:ext uri="{FF2B5EF4-FFF2-40B4-BE49-F238E27FC236}">
                <a16:creationId xmlns:a16="http://schemas.microsoft.com/office/drawing/2014/main" id="{7B2A1952-484F-EE38-8FDB-46F1DADFDA1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17E1E0FE-A46D-F63E-9109-E8192DE072FD}"/>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a:extLst>
              <a:ext uri="{FF2B5EF4-FFF2-40B4-BE49-F238E27FC236}">
                <a16:creationId xmlns:a16="http://schemas.microsoft.com/office/drawing/2014/main" id="{611D305F-1470-84A6-5967-563219A14A41}"/>
              </a:ext>
            </a:extLst>
          </p:cNvPr>
          <p:cNvSpPr>
            <a:spLocks noGrp="1"/>
          </p:cNvSpPr>
          <p:nvPr>
            <p:ph type="dt" sz="half" idx="10"/>
          </p:nvPr>
        </p:nvSpPr>
        <p:spPr/>
        <p:txBody>
          <a:bodyPr/>
          <a:lstStyle/>
          <a:p>
            <a:fld id="{7A0746B1-9C28-4C5D-BF0D-A35A7DD0B437}" type="datetimeFigureOut">
              <a:rPr lang="es-ES" smtClean="0"/>
              <a:t>13/11/2022</a:t>
            </a:fld>
            <a:endParaRPr lang="es-ES"/>
          </a:p>
        </p:txBody>
      </p:sp>
      <p:sp>
        <p:nvSpPr>
          <p:cNvPr id="8" name="Marcador de pie de página 7">
            <a:extLst>
              <a:ext uri="{FF2B5EF4-FFF2-40B4-BE49-F238E27FC236}">
                <a16:creationId xmlns:a16="http://schemas.microsoft.com/office/drawing/2014/main" id="{D3A9C42A-4ACD-857C-F126-67E6F162C707}"/>
              </a:ext>
            </a:extLst>
          </p:cNvPr>
          <p:cNvSpPr>
            <a:spLocks noGrp="1"/>
          </p:cNvSpPr>
          <p:nvPr>
            <p:ph type="ftr" sz="quarter" idx="11"/>
          </p:nvPr>
        </p:nvSpPr>
        <p:spPr/>
        <p:txBody>
          <a:bodyPr/>
          <a:lstStyle/>
          <a:p>
            <a:endParaRPr lang="es-ES"/>
          </a:p>
        </p:txBody>
      </p:sp>
      <p:sp>
        <p:nvSpPr>
          <p:cNvPr id="9" name="Marcador de número de diapositiva 8">
            <a:extLst>
              <a:ext uri="{FF2B5EF4-FFF2-40B4-BE49-F238E27FC236}">
                <a16:creationId xmlns:a16="http://schemas.microsoft.com/office/drawing/2014/main" id="{5E0D685A-CEE6-1C91-6B63-374BBC00C37C}"/>
              </a:ext>
            </a:extLst>
          </p:cNvPr>
          <p:cNvSpPr>
            <a:spLocks noGrp="1"/>
          </p:cNvSpPr>
          <p:nvPr>
            <p:ph type="sldNum" sz="quarter" idx="12"/>
          </p:nvPr>
        </p:nvSpPr>
        <p:spPr/>
        <p:txBody>
          <a:bodyPr/>
          <a:lstStyle/>
          <a:p>
            <a:fld id="{8929067F-F781-4F2A-AC78-16667A023229}" type="slidenum">
              <a:rPr lang="es-ES" smtClean="0"/>
              <a:t>‹Nº›</a:t>
            </a:fld>
            <a:endParaRPr lang="es-ES"/>
          </a:p>
        </p:txBody>
      </p:sp>
    </p:spTree>
    <p:extLst>
      <p:ext uri="{BB962C8B-B14F-4D97-AF65-F5344CB8AC3E}">
        <p14:creationId xmlns:p14="http://schemas.microsoft.com/office/powerpoint/2010/main" val="16500438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97E473-C13C-343E-6CC6-6E7C58D2C4C6}"/>
              </a:ext>
            </a:extLst>
          </p:cNvPr>
          <p:cNvSpPr>
            <a:spLocks noGrp="1"/>
          </p:cNvSpPr>
          <p:nvPr>
            <p:ph type="title"/>
          </p:nvPr>
        </p:nvSpPr>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id="{02713B9D-5FF0-A2A7-7386-5775EAF01BFF}"/>
              </a:ext>
            </a:extLst>
          </p:cNvPr>
          <p:cNvSpPr>
            <a:spLocks noGrp="1"/>
          </p:cNvSpPr>
          <p:nvPr>
            <p:ph type="dt" sz="half" idx="10"/>
          </p:nvPr>
        </p:nvSpPr>
        <p:spPr/>
        <p:txBody>
          <a:bodyPr/>
          <a:lstStyle/>
          <a:p>
            <a:fld id="{7A0746B1-9C28-4C5D-BF0D-A35A7DD0B437}" type="datetimeFigureOut">
              <a:rPr lang="es-ES" smtClean="0"/>
              <a:t>13/11/2022</a:t>
            </a:fld>
            <a:endParaRPr lang="es-ES"/>
          </a:p>
        </p:txBody>
      </p:sp>
      <p:sp>
        <p:nvSpPr>
          <p:cNvPr id="4" name="Marcador de pie de página 3">
            <a:extLst>
              <a:ext uri="{FF2B5EF4-FFF2-40B4-BE49-F238E27FC236}">
                <a16:creationId xmlns:a16="http://schemas.microsoft.com/office/drawing/2014/main" id="{F8AAD6A4-5BA5-1A18-8F08-141082B32AE2}"/>
              </a:ext>
            </a:extLst>
          </p:cNvPr>
          <p:cNvSpPr>
            <a:spLocks noGrp="1"/>
          </p:cNvSpPr>
          <p:nvPr>
            <p:ph type="ftr" sz="quarter" idx="11"/>
          </p:nvPr>
        </p:nvSpPr>
        <p:spPr/>
        <p:txBody>
          <a:bodyPr/>
          <a:lstStyle/>
          <a:p>
            <a:endParaRPr lang="es-ES"/>
          </a:p>
        </p:txBody>
      </p:sp>
      <p:sp>
        <p:nvSpPr>
          <p:cNvPr id="5" name="Marcador de número de diapositiva 4">
            <a:extLst>
              <a:ext uri="{FF2B5EF4-FFF2-40B4-BE49-F238E27FC236}">
                <a16:creationId xmlns:a16="http://schemas.microsoft.com/office/drawing/2014/main" id="{0D5077E8-3325-C96C-DD6B-20A862E45E2D}"/>
              </a:ext>
            </a:extLst>
          </p:cNvPr>
          <p:cNvSpPr>
            <a:spLocks noGrp="1"/>
          </p:cNvSpPr>
          <p:nvPr>
            <p:ph type="sldNum" sz="quarter" idx="12"/>
          </p:nvPr>
        </p:nvSpPr>
        <p:spPr/>
        <p:txBody>
          <a:bodyPr/>
          <a:lstStyle/>
          <a:p>
            <a:fld id="{8929067F-F781-4F2A-AC78-16667A023229}" type="slidenum">
              <a:rPr lang="es-ES" smtClean="0"/>
              <a:t>‹Nº›</a:t>
            </a:fld>
            <a:endParaRPr lang="es-ES"/>
          </a:p>
        </p:txBody>
      </p:sp>
    </p:spTree>
    <p:extLst>
      <p:ext uri="{BB962C8B-B14F-4D97-AF65-F5344CB8AC3E}">
        <p14:creationId xmlns:p14="http://schemas.microsoft.com/office/powerpoint/2010/main" val="33300994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7EEB8E66-0178-E149-21F7-CD785EF9BC34}"/>
              </a:ext>
            </a:extLst>
          </p:cNvPr>
          <p:cNvSpPr>
            <a:spLocks noGrp="1"/>
          </p:cNvSpPr>
          <p:nvPr>
            <p:ph type="dt" sz="half" idx="10"/>
          </p:nvPr>
        </p:nvSpPr>
        <p:spPr/>
        <p:txBody>
          <a:bodyPr/>
          <a:lstStyle/>
          <a:p>
            <a:fld id="{7A0746B1-9C28-4C5D-BF0D-A35A7DD0B437}" type="datetimeFigureOut">
              <a:rPr lang="es-ES" smtClean="0"/>
              <a:t>13/11/2022</a:t>
            </a:fld>
            <a:endParaRPr lang="es-ES"/>
          </a:p>
        </p:txBody>
      </p:sp>
      <p:sp>
        <p:nvSpPr>
          <p:cNvPr id="3" name="Marcador de pie de página 2">
            <a:extLst>
              <a:ext uri="{FF2B5EF4-FFF2-40B4-BE49-F238E27FC236}">
                <a16:creationId xmlns:a16="http://schemas.microsoft.com/office/drawing/2014/main" id="{6A3D13D3-F214-322A-93C5-DBC4B7278B2E}"/>
              </a:ext>
            </a:extLst>
          </p:cNvPr>
          <p:cNvSpPr>
            <a:spLocks noGrp="1"/>
          </p:cNvSpPr>
          <p:nvPr>
            <p:ph type="ftr" sz="quarter" idx="11"/>
          </p:nvPr>
        </p:nvSpPr>
        <p:spPr/>
        <p:txBody>
          <a:bodyPr/>
          <a:lstStyle/>
          <a:p>
            <a:endParaRPr lang="es-ES"/>
          </a:p>
        </p:txBody>
      </p:sp>
      <p:sp>
        <p:nvSpPr>
          <p:cNvPr id="4" name="Marcador de número de diapositiva 3">
            <a:extLst>
              <a:ext uri="{FF2B5EF4-FFF2-40B4-BE49-F238E27FC236}">
                <a16:creationId xmlns:a16="http://schemas.microsoft.com/office/drawing/2014/main" id="{09CE164A-F6AB-FABC-DF86-02F055E52C9B}"/>
              </a:ext>
            </a:extLst>
          </p:cNvPr>
          <p:cNvSpPr>
            <a:spLocks noGrp="1"/>
          </p:cNvSpPr>
          <p:nvPr>
            <p:ph type="sldNum" sz="quarter" idx="12"/>
          </p:nvPr>
        </p:nvSpPr>
        <p:spPr/>
        <p:txBody>
          <a:bodyPr/>
          <a:lstStyle/>
          <a:p>
            <a:fld id="{8929067F-F781-4F2A-AC78-16667A023229}" type="slidenum">
              <a:rPr lang="es-ES" smtClean="0"/>
              <a:t>‹Nº›</a:t>
            </a:fld>
            <a:endParaRPr lang="es-ES"/>
          </a:p>
        </p:txBody>
      </p:sp>
    </p:spTree>
    <p:extLst>
      <p:ext uri="{BB962C8B-B14F-4D97-AF65-F5344CB8AC3E}">
        <p14:creationId xmlns:p14="http://schemas.microsoft.com/office/powerpoint/2010/main" val="21287771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CFAFE17-B7DF-3C1A-5A4C-1C2758F5B490}"/>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A3094CC5-6011-F100-C2DD-04289FE608B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a:extLst>
              <a:ext uri="{FF2B5EF4-FFF2-40B4-BE49-F238E27FC236}">
                <a16:creationId xmlns:a16="http://schemas.microsoft.com/office/drawing/2014/main" id="{33B22643-4181-1FC1-EBBE-4697A6F67C9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FF3C22C8-3980-547A-6392-8DA797269065}"/>
              </a:ext>
            </a:extLst>
          </p:cNvPr>
          <p:cNvSpPr>
            <a:spLocks noGrp="1"/>
          </p:cNvSpPr>
          <p:nvPr>
            <p:ph type="dt" sz="half" idx="10"/>
          </p:nvPr>
        </p:nvSpPr>
        <p:spPr/>
        <p:txBody>
          <a:bodyPr/>
          <a:lstStyle/>
          <a:p>
            <a:fld id="{7A0746B1-9C28-4C5D-BF0D-A35A7DD0B437}" type="datetimeFigureOut">
              <a:rPr lang="es-ES" smtClean="0"/>
              <a:t>13/11/2022</a:t>
            </a:fld>
            <a:endParaRPr lang="es-ES"/>
          </a:p>
        </p:txBody>
      </p:sp>
      <p:sp>
        <p:nvSpPr>
          <p:cNvPr id="6" name="Marcador de pie de página 5">
            <a:extLst>
              <a:ext uri="{FF2B5EF4-FFF2-40B4-BE49-F238E27FC236}">
                <a16:creationId xmlns:a16="http://schemas.microsoft.com/office/drawing/2014/main" id="{EB6D70DE-8B3E-4EC6-9BAA-7D46AD6BA6A0}"/>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E6728593-9557-CA43-A26E-9196EC22BB7F}"/>
              </a:ext>
            </a:extLst>
          </p:cNvPr>
          <p:cNvSpPr>
            <a:spLocks noGrp="1"/>
          </p:cNvSpPr>
          <p:nvPr>
            <p:ph type="sldNum" sz="quarter" idx="12"/>
          </p:nvPr>
        </p:nvSpPr>
        <p:spPr/>
        <p:txBody>
          <a:bodyPr/>
          <a:lstStyle/>
          <a:p>
            <a:fld id="{8929067F-F781-4F2A-AC78-16667A023229}" type="slidenum">
              <a:rPr lang="es-ES" smtClean="0"/>
              <a:t>‹Nº›</a:t>
            </a:fld>
            <a:endParaRPr lang="es-ES"/>
          </a:p>
        </p:txBody>
      </p:sp>
    </p:spTree>
    <p:extLst>
      <p:ext uri="{BB962C8B-B14F-4D97-AF65-F5344CB8AC3E}">
        <p14:creationId xmlns:p14="http://schemas.microsoft.com/office/powerpoint/2010/main" val="42125951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5EE90A7-5B6E-C225-B48A-6AC617D315B1}"/>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a:extLst>
              <a:ext uri="{FF2B5EF4-FFF2-40B4-BE49-F238E27FC236}">
                <a16:creationId xmlns:a16="http://schemas.microsoft.com/office/drawing/2014/main" id="{1894D83E-C113-F412-40D8-78A1E0EFE66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a:extLst>
              <a:ext uri="{FF2B5EF4-FFF2-40B4-BE49-F238E27FC236}">
                <a16:creationId xmlns:a16="http://schemas.microsoft.com/office/drawing/2014/main" id="{89211FD0-EC3C-D774-474A-B86A7B9EBA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C89F821F-B330-F34A-7EE6-CE8AE5C2F951}"/>
              </a:ext>
            </a:extLst>
          </p:cNvPr>
          <p:cNvSpPr>
            <a:spLocks noGrp="1"/>
          </p:cNvSpPr>
          <p:nvPr>
            <p:ph type="dt" sz="half" idx="10"/>
          </p:nvPr>
        </p:nvSpPr>
        <p:spPr/>
        <p:txBody>
          <a:bodyPr/>
          <a:lstStyle/>
          <a:p>
            <a:fld id="{7A0746B1-9C28-4C5D-BF0D-A35A7DD0B437}" type="datetimeFigureOut">
              <a:rPr lang="es-ES" smtClean="0"/>
              <a:t>13/11/2022</a:t>
            </a:fld>
            <a:endParaRPr lang="es-ES"/>
          </a:p>
        </p:txBody>
      </p:sp>
      <p:sp>
        <p:nvSpPr>
          <p:cNvPr id="6" name="Marcador de pie de página 5">
            <a:extLst>
              <a:ext uri="{FF2B5EF4-FFF2-40B4-BE49-F238E27FC236}">
                <a16:creationId xmlns:a16="http://schemas.microsoft.com/office/drawing/2014/main" id="{3C94318B-9EC6-7547-5EB9-F10453660821}"/>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574F820D-2CF9-1635-CA59-07510174ECF8}"/>
              </a:ext>
            </a:extLst>
          </p:cNvPr>
          <p:cNvSpPr>
            <a:spLocks noGrp="1"/>
          </p:cNvSpPr>
          <p:nvPr>
            <p:ph type="sldNum" sz="quarter" idx="12"/>
          </p:nvPr>
        </p:nvSpPr>
        <p:spPr/>
        <p:txBody>
          <a:bodyPr/>
          <a:lstStyle/>
          <a:p>
            <a:fld id="{8929067F-F781-4F2A-AC78-16667A023229}" type="slidenum">
              <a:rPr lang="es-ES" smtClean="0"/>
              <a:t>‹Nº›</a:t>
            </a:fld>
            <a:endParaRPr lang="es-ES"/>
          </a:p>
        </p:txBody>
      </p:sp>
    </p:spTree>
    <p:extLst>
      <p:ext uri="{BB962C8B-B14F-4D97-AF65-F5344CB8AC3E}">
        <p14:creationId xmlns:p14="http://schemas.microsoft.com/office/powerpoint/2010/main" val="3143569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A59B9DD1-D893-B937-50D7-8B9643B5288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B544C1E7-77FB-F9B9-6ACD-877F09D1B90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D488CD93-22CA-A0E5-1D69-62C2AD10C1A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0746B1-9C28-4C5D-BF0D-A35A7DD0B437}" type="datetimeFigureOut">
              <a:rPr lang="es-ES" smtClean="0"/>
              <a:t>13/11/2022</a:t>
            </a:fld>
            <a:endParaRPr lang="es-ES"/>
          </a:p>
        </p:txBody>
      </p:sp>
      <p:sp>
        <p:nvSpPr>
          <p:cNvPr id="5" name="Marcador de pie de página 4">
            <a:extLst>
              <a:ext uri="{FF2B5EF4-FFF2-40B4-BE49-F238E27FC236}">
                <a16:creationId xmlns:a16="http://schemas.microsoft.com/office/drawing/2014/main" id="{1BD9734B-BC9F-3A3D-8E4F-74A1FAC13CD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a:extLst>
              <a:ext uri="{FF2B5EF4-FFF2-40B4-BE49-F238E27FC236}">
                <a16:creationId xmlns:a16="http://schemas.microsoft.com/office/drawing/2014/main" id="{23D468A3-89BA-1A8B-F493-E8A18A70A73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29067F-F781-4F2A-AC78-16667A023229}" type="slidenum">
              <a:rPr lang="es-ES" smtClean="0"/>
              <a:t>‹Nº›</a:t>
            </a:fld>
            <a:endParaRPr lang="es-ES"/>
          </a:p>
        </p:txBody>
      </p:sp>
    </p:spTree>
    <p:extLst>
      <p:ext uri="{BB962C8B-B14F-4D97-AF65-F5344CB8AC3E}">
        <p14:creationId xmlns:p14="http://schemas.microsoft.com/office/powerpoint/2010/main" val="39940205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A6FC2D2-1360-9921-5C75-1C42A84BC5E3}"/>
              </a:ext>
            </a:extLst>
          </p:cNvPr>
          <p:cNvSpPr>
            <a:spLocks noGrp="1"/>
          </p:cNvSpPr>
          <p:nvPr>
            <p:ph type="ctrTitle"/>
          </p:nvPr>
        </p:nvSpPr>
        <p:spPr/>
        <p:txBody>
          <a:bodyPr>
            <a:normAutofit fontScale="90000"/>
          </a:bodyPr>
          <a:lstStyle/>
          <a:p>
            <a:r>
              <a:rPr lang="pt-BR" dirty="0"/>
              <a:t>Modelos Sistémicos: Antecedentes teóricos relevantes...</a:t>
            </a:r>
            <a:endParaRPr lang="es-ES" dirty="0"/>
          </a:p>
        </p:txBody>
      </p:sp>
      <p:sp>
        <p:nvSpPr>
          <p:cNvPr id="3" name="Subtítulo 2">
            <a:extLst>
              <a:ext uri="{FF2B5EF4-FFF2-40B4-BE49-F238E27FC236}">
                <a16:creationId xmlns:a16="http://schemas.microsoft.com/office/drawing/2014/main" id="{7207FD97-56F8-93B3-AD24-41FE51D2CB91}"/>
              </a:ext>
            </a:extLst>
          </p:cNvPr>
          <p:cNvSpPr>
            <a:spLocks noGrp="1"/>
          </p:cNvSpPr>
          <p:nvPr>
            <p:ph type="subTitle" idx="1"/>
          </p:nvPr>
        </p:nvSpPr>
        <p:spPr/>
        <p:txBody>
          <a:bodyPr/>
          <a:lstStyle/>
          <a:p>
            <a:r>
              <a:rPr lang="es-ES" dirty="0"/>
              <a:t>Psc. Cl. Verónica Freire P, </a:t>
            </a:r>
            <a:r>
              <a:rPr lang="es-ES" dirty="0" err="1"/>
              <a:t>Msc</a:t>
            </a:r>
            <a:r>
              <a:rPr lang="es-ES" dirty="0"/>
              <a:t>.</a:t>
            </a:r>
          </a:p>
          <a:p>
            <a:r>
              <a:rPr lang="es-ES" dirty="0"/>
              <a:t>PSICOLOGA CLINICA-TERAPEUTA FAMILIAR-PSICOPEDAGOGA</a:t>
            </a:r>
          </a:p>
          <a:p>
            <a:r>
              <a:rPr lang="es-ES" dirty="0"/>
              <a:t>UNACH</a:t>
            </a:r>
          </a:p>
        </p:txBody>
      </p:sp>
    </p:spTree>
    <p:extLst>
      <p:ext uri="{BB962C8B-B14F-4D97-AF65-F5344CB8AC3E}">
        <p14:creationId xmlns:p14="http://schemas.microsoft.com/office/powerpoint/2010/main" val="1305999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9532DDF-E757-8F1A-2ED8-9845C29161DA}"/>
              </a:ext>
            </a:extLst>
          </p:cNvPr>
          <p:cNvSpPr>
            <a:spLocks noGrp="1"/>
          </p:cNvSpPr>
          <p:nvPr>
            <p:ph type="title"/>
          </p:nvPr>
        </p:nvSpPr>
        <p:spPr/>
        <p:txBody>
          <a:bodyPr/>
          <a:lstStyle/>
          <a:p>
            <a:r>
              <a:rPr kumimoji="0" lang="es-ES" sz="4400" b="0" i="0" u="none" strike="noStrike" kern="1200" cap="none" spc="0" normalizeH="0" baseline="0" noProof="0" dirty="0">
                <a:ln>
                  <a:noFill/>
                </a:ln>
                <a:solidFill>
                  <a:prstClr val="black"/>
                </a:solidFill>
                <a:effectLst/>
                <a:uLnTx/>
                <a:uFillTx/>
                <a:latin typeface="Calibri Light" panose="020F0302020204030204"/>
                <a:ea typeface="+mj-ea"/>
                <a:cs typeface="+mj-cs"/>
              </a:rPr>
              <a:t>Características generales de la psicoterapia sistémica …..</a:t>
            </a:r>
            <a:endParaRPr lang="es-ES" dirty="0"/>
          </a:p>
        </p:txBody>
      </p:sp>
      <p:sp>
        <p:nvSpPr>
          <p:cNvPr id="3" name="Marcador de contenido 2">
            <a:extLst>
              <a:ext uri="{FF2B5EF4-FFF2-40B4-BE49-F238E27FC236}">
                <a16:creationId xmlns:a16="http://schemas.microsoft.com/office/drawing/2014/main" id="{68408755-626D-9FB6-6282-CB60A3D6EB05}"/>
              </a:ext>
            </a:extLst>
          </p:cNvPr>
          <p:cNvSpPr>
            <a:spLocks noGrp="1"/>
          </p:cNvSpPr>
          <p:nvPr>
            <p:ph idx="1"/>
          </p:nvPr>
        </p:nvSpPr>
        <p:spPr/>
        <p:txBody>
          <a:bodyPr/>
          <a:lstStyle/>
          <a:p>
            <a:pPr algn="just"/>
            <a:r>
              <a:rPr lang="es-ES" dirty="0"/>
              <a:t>En los primeros momentos se trabajaba fundamentalmente con toda la familia o el sistema implicado, pero en la actualidad existen modalidades individuales, de pareja y grupales. </a:t>
            </a:r>
          </a:p>
          <a:p>
            <a:pPr algn="just"/>
            <a:r>
              <a:rPr lang="es-ES" dirty="0"/>
              <a:t>El enfoque está centrado en el presente fundamentalmente y existió una tradición de no utilizar diagnósticos psiquiátricos clásicos.</a:t>
            </a:r>
          </a:p>
        </p:txBody>
      </p:sp>
    </p:spTree>
    <p:extLst>
      <p:ext uri="{BB962C8B-B14F-4D97-AF65-F5344CB8AC3E}">
        <p14:creationId xmlns:p14="http://schemas.microsoft.com/office/powerpoint/2010/main" val="6004655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9E5AA1F-CAF1-DEBF-A1FD-33A6CCA75C6A}"/>
              </a:ext>
            </a:extLst>
          </p:cNvPr>
          <p:cNvSpPr>
            <a:spLocks noGrp="1"/>
          </p:cNvSpPr>
          <p:nvPr>
            <p:ph type="title"/>
          </p:nvPr>
        </p:nvSpPr>
        <p:spPr/>
        <p:txBody>
          <a:bodyPr>
            <a:normAutofit fontScale="90000"/>
          </a:bodyPr>
          <a:lstStyle/>
          <a:p>
            <a:br>
              <a:rPr lang="es-ES" b="0" i="0" dirty="0">
                <a:solidFill>
                  <a:srgbClr val="333333"/>
                </a:solidFill>
                <a:effectLst/>
                <a:latin typeface="Exo 2"/>
              </a:rPr>
            </a:br>
            <a:r>
              <a:rPr lang="es-ES" b="0" i="0" dirty="0">
                <a:solidFill>
                  <a:srgbClr val="333333"/>
                </a:solidFill>
                <a:effectLst/>
                <a:latin typeface="Exo 2"/>
              </a:rPr>
              <a:t>EFICACIA, EFECTIVIDAD Y EFICIENCIA…</a:t>
            </a:r>
            <a:br>
              <a:rPr lang="es-ES" b="0" i="0" dirty="0">
                <a:solidFill>
                  <a:srgbClr val="333333"/>
                </a:solidFill>
                <a:effectLst/>
                <a:latin typeface="Exo 2"/>
              </a:rPr>
            </a:br>
            <a:endParaRPr lang="es-ES" dirty="0"/>
          </a:p>
        </p:txBody>
      </p:sp>
      <p:sp>
        <p:nvSpPr>
          <p:cNvPr id="3" name="Marcador de contenido 2">
            <a:extLst>
              <a:ext uri="{FF2B5EF4-FFF2-40B4-BE49-F238E27FC236}">
                <a16:creationId xmlns:a16="http://schemas.microsoft.com/office/drawing/2014/main" id="{91201DBC-FA26-292E-B258-CF5E0C0D6B3A}"/>
              </a:ext>
            </a:extLst>
          </p:cNvPr>
          <p:cNvSpPr>
            <a:spLocks noGrp="1"/>
          </p:cNvSpPr>
          <p:nvPr>
            <p:ph idx="1"/>
          </p:nvPr>
        </p:nvSpPr>
        <p:spPr>
          <a:xfrm>
            <a:off x="838200" y="1494320"/>
            <a:ext cx="10515600" cy="4351338"/>
          </a:xfrm>
        </p:spPr>
        <p:txBody>
          <a:bodyPr/>
          <a:lstStyle/>
          <a:p>
            <a:pPr algn="just"/>
            <a:r>
              <a:rPr lang="es-ES" b="0" i="0" dirty="0">
                <a:effectLst/>
                <a:latin typeface="Vollkorn"/>
              </a:rPr>
              <a:t>Cuando los profesionales elegimos o valoramos un determinado tratamiento psicológico debemos hacerlo de acuerdo a </a:t>
            </a:r>
            <a:r>
              <a:rPr lang="es-ES" b="1" i="0" dirty="0">
                <a:effectLst/>
                <a:latin typeface="Vollkorn"/>
              </a:rPr>
              <a:t>tres perspectivas diferenciadas</a:t>
            </a:r>
            <a:r>
              <a:rPr lang="es-ES" b="0" i="0" dirty="0">
                <a:effectLst/>
                <a:latin typeface="Vollkorn"/>
              </a:rPr>
              <a:t>: </a:t>
            </a:r>
            <a:r>
              <a:rPr lang="es-ES" b="1" i="0" dirty="0">
                <a:effectLst/>
                <a:latin typeface="Vollkorn"/>
              </a:rPr>
              <a:t>eficacia, efectividad y eficiencia</a:t>
            </a:r>
            <a:r>
              <a:rPr lang="es-ES" b="0" i="0" dirty="0">
                <a:effectLst/>
                <a:latin typeface="Vollkorn"/>
              </a:rPr>
              <a:t>. </a:t>
            </a:r>
          </a:p>
          <a:p>
            <a:pPr algn="just"/>
            <a:r>
              <a:rPr lang="es-ES" b="0" i="0" dirty="0">
                <a:effectLst/>
                <a:latin typeface="Vollkorn"/>
              </a:rPr>
              <a:t>Estos tres conceptos parecen muy similares, pero cada uno de ellos encierra grandes </a:t>
            </a:r>
            <a:r>
              <a:rPr lang="es-ES" b="1" i="0" dirty="0">
                <a:effectLst/>
                <a:latin typeface="Vollkorn"/>
              </a:rPr>
              <a:t>diferencias</a:t>
            </a:r>
            <a:r>
              <a:rPr lang="es-ES" b="0" i="0" dirty="0">
                <a:effectLst/>
                <a:latin typeface="Vollkorn"/>
              </a:rPr>
              <a:t> que pueden acarrear una buena elección o valoración de la terapia y por consiguiente afectar al bienestar de una persona.</a:t>
            </a:r>
            <a:endParaRPr lang="es-ES" dirty="0"/>
          </a:p>
        </p:txBody>
      </p:sp>
    </p:spTree>
    <p:extLst>
      <p:ext uri="{BB962C8B-B14F-4D97-AF65-F5344CB8AC3E}">
        <p14:creationId xmlns:p14="http://schemas.microsoft.com/office/powerpoint/2010/main" val="36077940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1CA0A9-99E6-0114-960D-3A9CA55A0C20}"/>
              </a:ext>
            </a:extLst>
          </p:cNvPr>
          <p:cNvSpPr>
            <a:spLocks noGrp="1"/>
          </p:cNvSpPr>
          <p:nvPr>
            <p:ph type="title"/>
          </p:nvPr>
        </p:nvSpPr>
        <p:spPr/>
        <p:txBody>
          <a:bodyPr/>
          <a:lstStyle/>
          <a:p>
            <a:r>
              <a:rPr lang="es-ES" dirty="0"/>
              <a:t>Conceptos…</a:t>
            </a:r>
          </a:p>
        </p:txBody>
      </p:sp>
      <p:sp>
        <p:nvSpPr>
          <p:cNvPr id="3" name="Marcador de contenido 2">
            <a:extLst>
              <a:ext uri="{FF2B5EF4-FFF2-40B4-BE49-F238E27FC236}">
                <a16:creationId xmlns:a16="http://schemas.microsoft.com/office/drawing/2014/main" id="{76839867-63D4-E633-BEC2-519392659278}"/>
              </a:ext>
            </a:extLst>
          </p:cNvPr>
          <p:cNvSpPr>
            <a:spLocks noGrp="1"/>
          </p:cNvSpPr>
          <p:nvPr>
            <p:ph idx="1"/>
          </p:nvPr>
        </p:nvSpPr>
        <p:spPr/>
        <p:txBody>
          <a:bodyPr/>
          <a:lstStyle/>
          <a:p>
            <a:pPr algn="just">
              <a:buFont typeface="Arial" panose="020B0604020202020204" pitchFamily="34" charset="0"/>
              <a:buChar char="•"/>
            </a:pPr>
            <a:r>
              <a:rPr lang="es-ES" b="1" i="0" u="sng" dirty="0">
                <a:effectLst/>
                <a:latin typeface="Vollkorn"/>
              </a:rPr>
              <a:t>Eficacia</a:t>
            </a:r>
            <a:r>
              <a:rPr lang="es-ES" b="0" i="0" dirty="0">
                <a:effectLst/>
                <a:latin typeface="Vollkorn"/>
              </a:rPr>
              <a:t>: hace referencia a la habilidad o capacidad de los tratamientos para realizar cambios psicológicos en la dirección deseada, que sean superiores a la ausencia de tratamiento, el efecto placebo, o incluso siendo muy exigentes a otro tratamiento.</a:t>
            </a:r>
          </a:p>
          <a:p>
            <a:pPr algn="just">
              <a:buFont typeface="Arial" panose="020B0604020202020204" pitchFamily="34" charset="0"/>
              <a:buChar char="•"/>
            </a:pPr>
            <a:r>
              <a:rPr lang="es-ES" b="1" i="0" u="sng" dirty="0">
                <a:effectLst/>
                <a:latin typeface="Vollkorn"/>
              </a:rPr>
              <a:t>Efectividad</a:t>
            </a:r>
            <a:r>
              <a:rPr lang="es-ES" b="0" i="0" dirty="0">
                <a:effectLst/>
                <a:latin typeface="Vollkorn"/>
              </a:rPr>
              <a:t>: en este caso hablamos de la posibilidad de determinar si el tratamiento produce efectos mensurables en amplias poblaciones de pacientes en el ámbito clínico real.</a:t>
            </a:r>
          </a:p>
          <a:p>
            <a:pPr algn="just">
              <a:buFont typeface="Arial" panose="020B0604020202020204" pitchFamily="34" charset="0"/>
              <a:buChar char="•"/>
            </a:pPr>
            <a:r>
              <a:rPr lang="es-ES" b="1" i="0" u="sng" dirty="0">
                <a:effectLst/>
                <a:latin typeface="Vollkorn"/>
              </a:rPr>
              <a:t>Eficiencia</a:t>
            </a:r>
            <a:r>
              <a:rPr lang="es-ES" b="0" i="0" dirty="0">
                <a:effectLst/>
                <a:latin typeface="Vollkorn"/>
              </a:rPr>
              <a:t>: este termino nos refiere a la comparación que hacemos entre los costos y los beneficios del tratamiento</a:t>
            </a:r>
          </a:p>
          <a:p>
            <a:endParaRPr lang="es-ES" dirty="0"/>
          </a:p>
        </p:txBody>
      </p:sp>
    </p:spTree>
    <p:extLst>
      <p:ext uri="{BB962C8B-B14F-4D97-AF65-F5344CB8AC3E}">
        <p14:creationId xmlns:p14="http://schemas.microsoft.com/office/powerpoint/2010/main" val="2242685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6D3F9FB0-F5D5-7BBA-0ECC-CBB4A686074B}"/>
              </a:ext>
            </a:extLst>
          </p:cNvPr>
          <p:cNvSpPr>
            <a:spLocks noGrp="1"/>
          </p:cNvSpPr>
          <p:nvPr>
            <p:ph type="title"/>
          </p:nvPr>
        </p:nvSpPr>
        <p:spPr>
          <a:xfrm>
            <a:off x="997227" y="2766218"/>
            <a:ext cx="10515600" cy="1325563"/>
          </a:xfrm>
        </p:spPr>
        <p:txBody>
          <a:bodyPr/>
          <a:lstStyle/>
          <a:p>
            <a:pPr algn="ctr"/>
            <a:r>
              <a:rPr lang="es-ES" b="1" dirty="0"/>
              <a:t>GRACIAS…</a:t>
            </a:r>
          </a:p>
        </p:txBody>
      </p:sp>
    </p:spTree>
    <p:extLst>
      <p:ext uri="{BB962C8B-B14F-4D97-AF65-F5344CB8AC3E}">
        <p14:creationId xmlns:p14="http://schemas.microsoft.com/office/powerpoint/2010/main" val="15467559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247039EE-487C-175D-A9BD-DA1B12E952AE}"/>
              </a:ext>
            </a:extLst>
          </p:cNvPr>
          <p:cNvSpPr>
            <a:spLocks noGrp="1"/>
          </p:cNvSpPr>
          <p:nvPr>
            <p:ph type="title"/>
          </p:nvPr>
        </p:nvSpPr>
        <p:spPr/>
        <p:txBody>
          <a:bodyPr/>
          <a:lstStyle/>
          <a:p>
            <a:r>
              <a:rPr lang="es-ES" dirty="0"/>
              <a:t>Introducción…</a:t>
            </a:r>
          </a:p>
        </p:txBody>
      </p:sp>
      <p:sp>
        <p:nvSpPr>
          <p:cNvPr id="5" name="Marcador de contenido 4">
            <a:extLst>
              <a:ext uri="{FF2B5EF4-FFF2-40B4-BE49-F238E27FC236}">
                <a16:creationId xmlns:a16="http://schemas.microsoft.com/office/drawing/2014/main" id="{F5E3F178-9F66-DEAE-1C21-866367AB7BC8}"/>
              </a:ext>
            </a:extLst>
          </p:cNvPr>
          <p:cNvSpPr>
            <a:spLocks noGrp="1"/>
          </p:cNvSpPr>
          <p:nvPr>
            <p:ph idx="1"/>
          </p:nvPr>
        </p:nvSpPr>
        <p:spPr/>
        <p:txBody>
          <a:bodyPr/>
          <a:lstStyle/>
          <a:p>
            <a:pPr algn="just"/>
            <a:r>
              <a:rPr lang="es-ES" dirty="0"/>
              <a:t>Actualmente la Psicoterapia de orientación Sistémica ocupa un lugar relevante dentro de las orientaciones clínicas utilizadas para el trabajo tanto con familias, parejas, individuos, como así también con grupos e instituciones. </a:t>
            </a:r>
          </a:p>
          <a:p>
            <a:pPr algn="just"/>
            <a:r>
              <a:rPr lang="es-ES" dirty="0"/>
              <a:t>Los modelos sistémicos recibieron varios aportes de otras disciplinas:</a:t>
            </a:r>
          </a:p>
          <a:p>
            <a:pPr marL="0" indent="0" algn="just">
              <a:buNone/>
            </a:pPr>
            <a:r>
              <a:rPr lang="es-ES" dirty="0"/>
              <a:t>a. La Teoría General de los Sistemas.</a:t>
            </a:r>
          </a:p>
          <a:p>
            <a:pPr marL="0" indent="0" algn="just">
              <a:buNone/>
            </a:pPr>
            <a:r>
              <a:rPr lang="es-ES" dirty="0"/>
              <a:t>b. La Cibernética. </a:t>
            </a:r>
          </a:p>
          <a:p>
            <a:pPr marL="0" indent="0" algn="just">
              <a:buNone/>
            </a:pPr>
            <a:r>
              <a:rPr lang="es-ES" dirty="0"/>
              <a:t>c. Los desarrollos de los pragmáticos de la comunicación. </a:t>
            </a:r>
          </a:p>
        </p:txBody>
      </p:sp>
    </p:spTree>
    <p:extLst>
      <p:ext uri="{BB962C8B-B14F-4D97-AF65-F5344CB8AC3E}">
        <p14:creationId xmlns:p14="http://schemas.microsoft.com/office/powerpoint/2010/main" val="17348571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D591C35-E8BC-70F4-ABB4-92F0B5CE973C}"/>
              </a:ext>
            </a:extLst>
          </p:cNvPr>
          <p:cNvSpPr>
            <a:spLocks noGrp="1"/>
          </p:cNvSpPr>
          <p:nvPr>
            <p:ph type="title"/>
          </p:nvPr>
        </p:nvSpPr>
        <p:spPr/>
        <p:txBody>
          <a:bodyPr/>
          <a:lstStyle/>
          <a:p>
            <a:r>
              <a:rPr kumimoji="0" lang="es-ES" sz="4400" b="0" i="0" u="none" strike="noStrike" kern="1200" cap="none" spc="0" normalizeH="0" baseline="0" noProof="0" dirty="0">
                <a:ln>
                  <a:noFill/>
                </a:ln>
                <a:solidFill>
                  <a:prstClr val="black"/>
                </a:solidFill>
                <a:effectLst/>
                <a:uLnTx/>
                <a:uFillTx/>
                <a:latin typeface="Calibri Light" panose="020F0302020204030204"/>
                <a:ea typeface="+mj-ea"/>
                <a:cs typeface="+mj-cs"/>
              </a:rPr>
              <a:t>Introducción…</a:t>
            </a:r>
            <a:endParaRPr lang="es-ES" dirty="0"/>
          </a:p>
        </p:txBody>
      </p:sp>
      <p:sp>
        <p:nvSpPr>
          <p:cNvPr id="3" name="Marcador de contenido 2">
            <a:extLst>
              <a:ext uri="{FF2B5EF4-FFF2-40B4-BE49-F238E27FC236}">
                <a16:creationId xmlns:a16="http://schemas.microsoft.com/office/drawing/2014/main" id="{B4AA7ABC-CE8F-265A-5D13-963676BCE29E}"/>
              </a:ext>
            </a:extLst>
          </p:cNvPr>
          <p:cNvSpPr>
            <a:spLocks noGrp="1"/>
          </p:cNvSpPr>
          <p:nvPr>
            <p:ph idx="1"/>
          </p:nvPr>
        </p:nvSpPr>
        <p:spPr/>
        <p:txBody>
          <a:bodyPr/>
          <a:lstStyle/>
          <a:p>
            <a:pPr algn="just"/>
            <a:r>
              <a:rPr lang="es-ES" dirty="0"/>
              <a:t>Históricamente el desarrollo de los modelos clínicos sistémicos ha estado unido a la evolución de la terapia familiar. </a:t>
            </a:r>
          </a:p>
          <a:p>
            <a:pPr algn="just"/>
            <a:r>
              <a:rPr lang="es-ES" dirty="0"/>
              <a:t>Actualmente el campo de aplicación es mucho más amplio y abarca también tratamientos individuales, grupales, de pareja y obviamente también de familias (Hoffman, 1987). </a:t>
            </a:r>
          </a:p>
          <a:p>
            <a:pPr algn="just"/>
            <a:r>
              <a:rPr lang="es-ES" dirty="0"/>
              <a:t>Un sistema se define por su oposición al reduccionismo, y pone el énfasis en las propiedades del todo o en las propiedades </a:t>
            </a:r>
            <a:r>
              <a:rPr lang="es-ES" dirty="0" err="1"/>
              <a:t>metasumativas</a:t>
            </a:r>
            <a:r>
              <a:rPr lang="es-ES" dirty="0"/>
              <a:t> </a:t>
            </a:r>
            <a:r>
              <a:rPr lang="es-ES" b="1" i="1" dirty="0"/>
              <a:t>-el todo es más que la suma de las partes- </a:t>
            </a:r>
            <a:r>
              <a:rPr lang="es-ES" dirty="0"/>
              <a:t>que resultan de la </a:t>
            </a:r>
            <a:r>
              <a:rPr lang="es-ES" dirty="0" err="1"/>
              <a:t>iteracción</a:t>
            </a:r>
            <a:r>
              <a:rPr lang="es-ES" dirty="0"/>
              <a:t> de los distintos elementos del sistema.</a:t>
            </a:r>
          </a:p>
        </p:txBody>
      </p:sp>
    </p:spTree>
    <p:extLst>
      <p:ext uri="{BB962C8B-B14F-4D97-AF65-F5344CB8AC3E}">
        <p14:creationId xmlns:p14="http://schemas.microsoft.com/office/powerpoint/2010/main" val="16740224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F177C2E-094A-CCFB-A3F9-156BF333DAD7}"/>
              </a:ext>
            </a:extLst>
          </p:cNvPr>
          <p:cNvSpPr>
            <a:spLocks noGrp="1"/>
          </p:cNvSpPr>
          <p:nvPr>
            <p:ph type="title"/>
          </p:nvPr>
        </p:nvSpPr>
        <p:spPr/>
        <p:txBody>
          <a:bodyPr/>
          <a:lstStyle/>
          <a:p>
            <a:r>
              <a:rPr lang="es-ES" dirty="0"/>
              <a:t>La psicoterapia familiar sistémica…</a:t>
            </a:r>
          </a:p>
        </p:txBody>
      </p:sp>
      <p:sp>
        <p:nvSpPr>
          <p:cNvPr id="3" name="Marcador de contenido 2">
            <a:extLst>
              <a:ext uri="{FF2B5EF4-FFF2-40B4-BE49-F238E27FC236}">
                <a16:creationId xmlns:a16="http://schemas.microsoft.com/office/drawing/2014/main" id="{4982C8BB-4B61-F607-106D-A23198386743}"/>
              </a:ext>
            </a:extLst>
          </p:cNvPr>
          <p:cNvSpPr>
            <a:spLocks noGrp="1"/>
          </p:cNvSpPr>
          <p:nvPr>
            <p:ph idx="1"/>
          </p:nvPr>
        </p:nvSpPr>
        <p:spPr/>
        <p:txBody>
          <a:bodyPr/>
          <a:lstStyle/>
          <a:p>
            <a:pPr algn="just"/>
            <a:r>
              <a:rPr lang="es-ES" dirty="0"/>
              <a:t>La psicoterapia sistémica ha desarrollado muchas modalidades diferentes de abordar, trabajar y pensar la clínica terapéutica, debido a la gran cantidad de escuelas y autores.</a:t>
            </a:r>
          </a:p>
          <a:p>
            <a:pPr marL="0" indent="0" algn="just">
              <a:buNone/>
            </a:pPr>
            <a:endParaRPr lang="es-ES" dirty="0"/>
          </a:p>
          <a:p>
            <a:pPr algn="just"/>
            <a:r>
              <a:rPr lang="es-ES" dirty="0"/>
              <a:t>La orientación sistémico relacional se desarrolla mediante una compleja serie de estudios, experiencias e investigaciones, efectuadas primeramente en EE.UU. y Gran Bretaña y luego en otros países entre ellos Italia, tomando el nombre genérico de Terapia Familiar. </a:t>
            </a:r>
          </a:p>
        </p:txBody>
      </p:sp>
    </p:spTree>
    <p:extLst>
      <p:ext uri="{BB962C8B-B14F-4D97-AF65-F5344CB8AC3E}">
        <p14:creationId xmlns:p14="http://schemas.microsoft.com/office/powerpoint/2010/main" val="11299581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12C0CB7-1B1B-9DF0-F56D-FA9FA058A2F8}"/>
              </a:ext>
            </a:extLst>
          </p:cNvPr>
          <p:cNvSpPr>
            <a:spLocks noGrp="1"/>
          </p:cNvSpPr>
          <p:nvPr>
            <p:ph type="title"/>
          </p:nvPr>
        </p:nvSpPr>
        <p:spPr/>
        <p:txBody>
          <a:bodyPr/>
          <a:lstStyle/>
          <a:p>
            <a:r>
              <a:rPr lang="es-ES" dirty="0"/>
              <a:t>La psicoterapia familiar sistémica…</a:t>
            </a:r>
          </a:p>
        </p:txBody>
      </p:sp>
      <p:sp>
        <p:nvSpPr>
          <p:cNvPr id="3" name="Marcador de contenido 2">
            <a:extLst>
              <a:ext uri="{FF2B5EF4-FFF2-40B4-BE49-F238E27FC236}">
                <a16:creationId xmlns:a16="http://schemas.microsoft.com/office/drawing/2014/main" id="{8303833F-ED85-6979-F28B-33CAAB4734E8}"/>
              </a:ext>
            </a:extLst>
          </p:cNvPr>
          <p:cNvSpPr>
            <a:spLocks noGrp="1"/>
          </p:cNvSpPr>
          <p:nvPr>
            <p:ph idx="1"/>
          </p:nvPr>
        </p:nvSpPr>
        <p:spPr/>
        <p:txBody>
          <a:bodyPr/>
          <a:lstStyle/>
          <a:p>
            <a:r>
              <a:rPr lang="es-ES" dirty="0"/>
              <a:t>Los estudios de las familias desde la orientación sistémica, comienzan a articularse con la práctica clínica y las investigaciones recién en la década del 50’ .</a:t>
            </a:r>
          </a:p>
          <a:p>
            <a:r>
              <a:rPr lang="es-ES" dirty="0"/>
              <a:t>Comienza a pensarse que las conductas sintomáticas del individuo son el reflejo de una patología familiar más amplia. Se empiezan a formar diferentes tendencias y escuelas, entre los autores ingleses más reconocidos podemos mencionar a Cooper, </a:t>
            </a:r>
            <a:r>
              <a:rPr lang="es-ES" dirty="0" err="1"/>
              <a:t>Laing</a:t>
            </a:r>
            <a:r>
              <a:rPr lang="es-ES" dirty="0"/>
              <a:t> y </a:t>
            </a:r>
            <a:r>
              <a:rPr lang="es-ES" dirty="0" err="1"/>
              <a:t>Schatzman</a:t>
            </a:r>
            <a:r>
              <a:rPr lang="es-ES" dirty="0"/>
              <a:t>, y en EE.UU. a autores como Ackerman, Bateson, </a:t>
            </a:r>
            <a:r>
              <a:rPr lang="es-ES" dirty="0" err="1"/>
              <a:t>Boszormenyi</a:t>
            </a:r>
            <a:r>
              <a:rPr lang="es-ES" dirty="0"/>
              <a:t>-Nagy, Erikson, </a:t>
            </a:r>
            <a:r>
              <a:rPr lang="es-ES" dirty="0" err="1"/>
              <a:t>Framo</a:t>
            </a:r>
            <a:r>
              <a:rPr lang="es-ES" dirty="0"/>
              <a:t>, Haley, Jackson, Satir, </a:t>
            </a:r>
            <a:r>
              <a:rPr lang="es-ES" dirty="0" err="1"/>
              <a:t>Sluzki</a:t>
            </a:r>
            <a:r>
              <a:rPr lang="es-ES" dirty="0"/>
              <a:t> y Watzlawick entre otros (</a:t>
            </a:r>
            <a:r>
              <a:rPr lang="es-ES" dirty="0" err="1"/>
              <a:t>Feixas</a:t>
            </a:r>
            <a:r>
              <a:rPr lang="es-ES" dirty="0"/>
              <a:t> &amp; Miró, 1993). </a:t>
            </a:r>
          </a:p>
        </p:txBody>
      </p:sp>
    </p:spTree>
    <p:extLst>
      <p:ext uri="{BB962C8B-B14F-4D97-AF65-F5344CB8AC3E}">
        <p14:creationId xmlns:p14="http://schemas.microsoft.com/office/powerpoint/2010/main" val="23243944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976D54-8E1A-A06F-8940-D6A58D66F198}"/>
              </a:ext>
            </a:extLst>
          </p:cNvPr>
          <p:cNvSpPr>
            <a:spLocks noGrp="1"/>
          </p:cNvSpPr>
          <p:nvPr>
            <p:ph type="title"/>
          </p:nvPr>
        </p:nvSpPr>
        <p:spPr/>
        <p:txBody>
          <a:bodyPr/>
          <a:lstStyle/>
          <a:p>
            <a:r>
              <a:rPr kumimoji="0" lang="es-ES" sz="4400" b="0" i="0" u="none" strike="noStrike" kern="1200" cap="none" spc="0" normalizeH="0" baseline="0" noProof="0" dirty="0">
                <a:ln>
                  <a:noFill/>
                </a:ln>
                <a:solidFill>
                  <a:prstClr val="black"/>
                </a:solidFill>
                <a:effectLst/>
                <a:uLnTx/>
                <a:uFillTx/>
                <a:latin typeface="Calibri Light" panose="020F0302020204030204"/>
                <a:ea typeface="+mj-ea"/>
                <a:cs typeface="+mj-cs"/>
              </a:rPr>
              <a:t>La psicoterapia familiar sistémica…</a:t>
            </a:r>
            <a:endParaRPr lang="es-ES" dirty="0"/>
          </a:p>
        </p:txBody>
      </p:sp>
      <p:sp>
        <p:nvSpPr>
          <p:cNvPr id="3" name="Marcador de contenido 2">
            <a:extLst>
              <a:ext uri="{FF2B5EF4-FFF2-40B4-BE49-F238E27FC236}">
                <a16:creationId xmlns:a16="http://schemas.microsoft.com/office/drawing/2014/main" id="{5B92FB4D-D3CB-2A50-2546-2C80C2C3AB67}"/>
              </a:ext>
            </a:extLst>
          </p:cNvPr>
          <p:cNvSpPr>
            <a:spLocks noGrp="1"/>
          </p:cNvSpPr>
          <p:nvPr>
            <p:ph idx="1"/>
          </p:nvPr>
        </p:nvSpPr>
        <p:spPr/>
        <p:txBody>
          <a:bodyPr/>
          <a:lstStyle/>
          <a:p>
            <a:pPr algn="just"/>
            <a:endParaRPr lang="es-ES" dirty="0"/>
          </a:p>
          <a:p>
            <a:pPr algn="just"/>
            <a:r>
              <a:rPr lang="es-ES" dirty="0"/>
              <a:t>Recién en las décadas del 60´ surge la Terapia Familiar de óptica claramente sistémica, con cierta sistematización de los conceptos fundamentales, de allí se puede ver las tres grandes escuelas tradicionales dentro de la Terapia Sistémica, que son la Escuela de Palo Alto, con Watzlawick y Bateson, la Escuela Estructural cuyo principal representante es Minuchin y la Escuela de Milán con Selvini </a:t>
            </a:r>
            <a:r>
              <a:rPr lang="es-ES" dirty="0" err="1"/>
              <a:t>Palazzoli</a:t>
            </a:r>
            <a:r>
              <a:rPr lang="es-ES" dirty="0"/>
              <a:t> como su máxima figura (</a:t>
            </a:r>
            <a:r>
              <a:rPr lang="es-ES" dirty="0" err="1"/>
              <a:t>Feixas</a:t>
            </a:r>
            <a:r>
              <a:rPr lang="es-ES" dirty="0"/>
              <a:t> &amp; Miró, 1993). </a:t>
            </a:r>
          </a:p>
        </p:txBody>
      </p:sp>
    </p:spTree>
    <p:extLst>
      <p:ext uri="{BB962C8B-B14F-4D97-AF65-F5344CB8AC3E}">
        <p14:creationId xmlns:p14="http://schemas.microsoft.com/office/powerpoint/2010/main" val="42101903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3B58066-7AE5-3173-7028-2800790B10F3}"/>
              </a:ext>
            </a:extLst>
          </p:cNvPr>
          <p:cNvSpPr>
            <a:spLocks noGrp="1"/>
          </p:cNvSpPr>
          <p:nvPr>
            <p:ph type="title"/>
          </p:nvPr>
        </p:nvSpPr>
        <p:spPr/>
        <p:txBody>
          <a:bodyPr/>
          <a:lstStyle/>
          <a:p>
            <a:r>
              <a:rPr kumimoji="0" lang="es-ES" sz="4400" b="0" i="0" u="none" strike="noStrike" kern="1200" cap="none" spc="0" normalizeH="0" baseline="0" noProof="0" dirty="0">
                <a:ln>
                  <a:noFill/>
                </a:ln>
                <a:solidFill>
                  <a:prstClr val="black"/>
                </a:solidFill>
                <a:effectLst/>
                <a:uLnTx/>
                <a:uFillTx/>
                <a:latin typeface="Calibri Light" panose="020F0302020204030204"/>
                <a:ea typeface="+mj-ea"/>
                <a:cs typeface="+mj-cs"/>
              </a:rPr>
              <a:t>La psicoterapia familiar sistémica…</a:t>
            </a:r>
            <a:endParaRPr lang="es-ES" dirty="0"/>
          </a:p>
        </p:txBody>
      </p:sp>
      <p:sp>
        <p:nvSpPr>
          <p:cNvPr id="3" name="Marcador de contenido 2">
            <a:extLst>
              <a:ext uri="{FF2B5EF4-FFF2-40B4-BE49-F238E27FC236}">
                <a16:creationId xmlns:a16="http://schemas.microsoft.com/office/drawing/2014/main" id="{A017E243-1E61-D607-B748-682918AE5EE5}"/>
              </a:ext>
            </a:extLst>
          </p:cNvPr>
          <p:cNvSpPr>
            <a:spLocks noGrp="1"/>
          </p:cNvSpPr>
          <p:nvPr>
            <p:ph idx="1"/>
          </p:nvPr>
        </p:nvSpPr>
        <p:spPr/>
        <p:txBody>
          <a:bodyPr/>
          <a:lstStyle/>
          <a:p>
            <a:pPr algn="just"/>
            <a:r>
              <a:rPr lang="es-ES" dirty="0"/>
              <a:t>Actualmente además de las escuelas sistémicas clásicas se pueden mencionar a los movimientos constructivistas y </a:t>
            </a:r>
            <a:r>
              <a:rPr lang="es-ES" dirty="0" err="1"/>
              <a:t>narrativistas</a:t>
            </a:r>
            <a:r>
              <a:rPr lang="es-ES" dirty="0"/>
              <a:t>, quienes en general plantean una actitud menos directiva e intervencionista por parte del terapeuta y una actitud más constructivista, generativista y </a:t>
            </a:r>
            <a:r>
              <a:rPr lang="es-ES" dirty="0" err="1"/>
              <a:t>narrativista</a:t>
            </a:r>
            <a:r>
              <a:rPr lang="es-ES" dirty="0"/>
              <a:t> (Anderson &amp; </a:t>
            </a:r>
            <a:r>
              <a:rPr lang="es-ES" dirty="0" err="1"/>
              <a:t>Goolishian</a:t>
            </a:r>
            <a:r>
              <a:rPr lang="es-ES" dirty="0"/>
              <a:t>, 1988; Gergen, 1992; White &amp; </a:t>
            </a:r>
            <a:r>
              <a:rPr lang="es-ES" dirty="0" err="1"/>
              <a:t>Epston</a:t>
            </a:r>
            <a:r>
              <a:rPr lang="es-ES" dirty="0"/>
              <a:t>, 1993; </a:t>
            </a:r>
            <a:r>
              <a:rPr lang="es-ES" dirty="0" err="1"/>
              <a:t>Schnitman</a:t>
            </a:r>
            <a:r>
              <a:rPr lang="es-ES" dirty="0"/>
              <a:t>, 1994). </a:t>
            </a:r>
          </a:p>
          <a:p>
            <a:pPr algn="just"/>
            <a:r>
              <a:rPr lang="es-ES" dirty="0"/>
              <a:t>Por ejemplo, para Anderson y </a:t>
            </a:r>
            <a:r>
              <a:rPr lang="es-ES" dirty="0" err="1"/>
              <a:t>Goolishian</a:t>
            </a:r>
            <a:r>
              <a:rPr lang="es-ES" dirty="0"/>
              <a:t> (1988) el cambio en la terapia implica una reconstrucción de la historia que se da a nivel conversacional y se mantiene hasta que se crea una nueva narrativa.</a:t>
            </a:r>
          </a:p>
        </p:txBody>
      </p:sp>
    </p:spTree>
    <p:extLst>
      <p:ext uri="{BB962C8B-B14F-4D97-AF65-F5344CB8AC3E}">
        <p14:creationId xmlns:p14="http://schemas.microsoft.com/office/powerpoint/2010/main" val="2735642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79C4033-A2AE-FCD8-3000-CFCD042E37F2}"/>
              </a:ext>
            </a:extLst>
          </p:cNvPr>
          <p:cNvSpPr>
            <a:spLocks noGrp="1"/>
          </p:cNvSpPr>
          <p:nvPr>
            <p:ph type="title"/>
          </p:nvPr>
        </p:nvSpPr>
        <p:spPr/>
        <p:txBody>
          <a:bodyPr/>
          <a:lstStyle/>
          <a:p>
            <a:r>
              <a:rPr lang="es-ES" dirty="0"/>
              <a:t>Características generales de la psicoterapia sistémica …..</a:t>
            </a:r>
          </a:p>
        </p:txBody>
      </p:sp>
      <p:sp>
        <p:nvSpPr>
          <p:cNvPr id="3" name="Marcador de contenido 2">
            <a:extLst>
              <a:ext uri="{FF2B5EF4-FFF2-40B4-BE49-F238E27FC236}">
                <a16:creationId xmlns:a16="http://schemas.microsoft.com/office/drawing/2014/main" id="{EE4631A5-A8D4-5EB9-37D8-C636D3E9B396}"/>
              </a:ext>
            </a:extLst>
          </p:cNvPr>
          <p:cNvSpPr>
            <a:spLocks noGrp="1"/>
          </p:cNvSpPr>
          <p:nvPr>
            <p:ph idx="1"/>
          </p:nvPr>
        </p:nvSpPr>
        <p:spPr/>
        <p:txBody>
          <a:bodyPr/>
          <a:lstStyle/>
          <a:p>
            <a:pPr algn="just"/>
            <a:r>
              <a:rPr lang="es-ES" dirty="0"/>
              <a:t>En el modelo sistémico, en general, los síntomas son entendidos como expresiones disfuncionales del sistema familiar, de modo que el foco de análisis no recaerá solamente en el paciente que tiene el síntoma o problema, sino que abarcará a todo el sistema. </a:t>
            </a:r>
          </a:p>
          <a:p>
            <a:pPr algn="just"/>
            <a:r>
              <a:rPr lang="es-ES" dirty="0"/>
              <a:t>Al paciente que tiene las manifestaciones sintomáticas o el problema concreto se lo denomina paciente identificado.</a:t>
            </a:r>
          </a:p>
          <a:p>
            <a:pPr algn="just"/>
            <a:r>
              <a:rPr lang="es-ES" dirty="0"/>
              <a:t>Todas las escuelas ponen especial interés en las conductas y en los patrones de intercambio entre los miembros que componen el sistema, es decir, los integrantes de la familia.</a:t>
            </a:r>
          </a:p>
        </p:txBody>
      </p:sp>
    </p:spTree>
    <p:extLst>
      <p:ext uri="{BB962C8B-B14F-4D97-AF65-F5344CB8AC3E}">
        <p14:creationId xmlns:p14="http://schemas.microsoft.com/office/powerpoint/2010/main" val="26831437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EAA024-39F8-EC89-DAF5-5CD1E4DB58FA}"/>
              </a:ext>
            </a:extLst>
          </p:cNvPr>
          <p:cNvSpPr>
            <a:spLocks noGrp="1"/>
          </p:cNvSpPr>
          <p:nvPr>
            <p:ph type="title"/>
          </p:nvPr>
        </p:nvSpPr>
        <p:spPr/>
        <p:txBody>
          <a:bodyPr/>
          <a:lstStyle/>
          <a:p>
            <a:r>
              <a:rPr kumimoji="0" lang="es-ES" sz="4400" b="0" i="0" u="none" strike="noStrike" kern="1200" cap="none" spc="0" normalizeH="0" baseline="0" noProof="0" dirty="0">
                <a:ln>
                  <a:noFill/>
                </a:ln>
                <a:solidFill>
                  <a:prstClr val="black"/>
                </a:solidFill>
                <a:effectLst/>
                <a:uLnTx/>
                <a:uFillTx/>
                <a:latin typeface="Calibri Light" panose="020F0302020204030204"/>
                <a:ea typeface="+mj-ea"/>
                <a:cs typeface="+mj-cs"/>
              </a:rPr>
              <a:t>Características generales de la psicoterapia sistémica …..</a:t>
            </a:r>
            <a:endParaRPr lang="es-ES" dirty="0"/>
          </a:p>
        </p:txBody>
      </p:sp>
      <p:sp>
        <p:nvSpPr>
          <p:cNvPr id="3" name="Marcador de contenido 2">
            <a:extLst>
              <a:ext uri="{FF2B5EF4-FFF2-40B4-BE49-F238E27FC236}">
                <a16:creationId xmlns:a16="http://schemas.microsoft.com/office/drawing/2014/main" id="{9A7F4A3E-8888-F8E8-5D97-6B654DF5EF58}"/>
              </a:ext>
            </a:extLst>
          </p:cNvPr>
          <p:cNvSpPr>
            <a:spLocks noGrp="1"/>
          </p:cNvSpPr>
          <p:nvPr>
            <p:ph idx="1"/>
          </p:nvPr>
        </p:nvSpPr>
        <p:spPr/>
        <p:txBody>
          <a:bodyPr>
            <a:normAutofit lnSpcReduction="10000"/>
          </a:bodyPr>
          <a:lstStyle/>
          <a:p>
            <a:pPr algn="just"/>
            <a:r>
              <a:rPr lang="es-ES" dirty="0"/>
              <a:t>Se focaliza en general en las interacciones y pautas repetidas que marcan un estilo de vinculación entre los miembros. </a:t>
            </a:r>
          </a:p>
          <a:p>
            <a:pPr algn="just"/>
            <a:r>
              <a:rPr lang="es-ES" dirty="0"/>
              <a:t>La solución de los problemas o síntomas, se encuentran en estrecha vinculación con las relaciones y pautas que establecen los miembros del sistema entre sí, por eso se trabaja fundamentalmente con los patrones disfuncionales de interacción familiar.</a:t>
            </a:r>
          </a:p>
          <a:p>
            <a:pPr algn="just"/>
            <a:r>
              <a:rPr lang="es-ES" dirty="0"/>
              <a:t>Los tiempos de los tratamientos son considerablemente más cortos comparados con las terapias analíticas, la actitud del terapeuta es activa proponiendo intervenciones y tareas para realizar fuera de la sesión, el leguaje analógico, no verbal, ocupa un lugar importante en el tratamiento. </a:t>
            </a:r>
          </a:p>
        </p:txBody>
      </p:sp>
    </p:spTree>
    <p:extLst>
      <p:ext uri="{BB962C8B-B14F-4D97-AF65-F5344CB8AC3E}">
        <p14:creationId xmlns:p14="http://schemas.microsoft.com/office/powerpoint/2010/main" val="270501036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1004</Words>
  <Application>Microsoft Office PowerPoint</Application>
  <PresentationFormat>Panorámica</PresentationFormat>
  <Paragraphs>46</Paragraphs>
  <Slides>13</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13</vt:i4>
      </vt:variant>
    </vt:vector>
  </HeadingPairs>
  <TitlesOfParts>
    <vt:vector size="19" baseType="lpstr">
      <vt:lpstr>Arial</vt:lpstr>
      <vt:lpstr>Calibri</vt:lpstr>
      <vt:lpstr>Calibri Light</vt:lpstr>
      <vt:lpstr>Exo 2</vt:lpstr>
      <vt:lpstr>Vollkorn</vt:lpstr>
      <vt:lpstr>Tema de Office</vt:lpstr>
      <vt:lpstr>Modelos Sistémicos: Antecedentes teóricos relevantes...</vt:lpstr>
      <vt:lpstr>Introducción…</vt:lpstr>
      <vt:lpstr>Introducción…</vt:lpstr>
      <vt:lpstr>La psicoterapia familiar sistémica…</vt:lpstr>
      <vt:lpstr>La psicoterapia familiar sistémica…</vt:lpstr>
      <vt:lpstr>La psicoterapia familiar sistémica…</vt:lpstr>
      <vt:lpstr>La psicoterapia familiar sistémica…</vt:lpstr>
      <vt:lpstr>Características generales de la psicoterapia sistémica …..</vt:lpstr>
      <vt:lpstr>Características generales de la psicoterapia sistémica …..</vt:lpstr>
      <vt:lpstr>Características generales de la psicoterapia sistémica …..</vt:lpstr>
      <vt:lpstr> EFICACIA, EFECTIVIDAD Y EFICIENCIA… </vt:lpstr>
      <vt:lpstr>Conceptos…</vt:lpstr>
      <vt:lpstr>GRACIAS…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Modelos Sistémicos: Antecedentes teóricos relevantes...</dc:title>
  <dc:creator>vero freire palacios</dc:creator>
  <cp:lastModifiedBy>vero freire palacios</cp:lastModifiedBy>
  <cp:revision>1</cp:revision>
  <dcterms:created xsi:type="dcterms:W3CDTF">2022-11-14T04:27:14Z</dcterms:created>
  <dcterms:modified xsi:type="dcterms:W3CDTF">2022-11-14T04:27:20Z</dcterms:modified>
</cp:coreProperties>
</file>