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1"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79" autoAdjust="0"/>
    <p:restoredTop sz="94660"/>
  </p:normalViewPr>
  <p:slideViewPr>
    <p:cSldViewPr snapToGrid="0">
      <p:cViewPr varScale="1">
        <p:scale>
          <a:sx n="72" d="100"/>
          <a:sy n="72" d="100"/>
        </p:scale>
        <p:origin x="66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45FC40-D6CC-4B36-B19E-23F1A8E518C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2189ABD0-CC63-081C-7DAA-1D82C7C082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89382E51-7B91-0D27-96A3-D7E92A016AA0}"/>
              </a:ext>
            </a:extLst>
          </p:cNvPr>
          <p:cNvSpPr>
            <a:spLocks noGrp="1"/>
          </p:cNvSpPr>
          <p:nvPr>
            <p:ph type="dt" sz="half" idx="10"/>
          </p:nvPr>
        </p:nvSpPr>
        <p:spPr/>
        <p:txBody>
          <a:bodyPr/>
          <a:lstStyle/>
          <a:p>
            <a:fld id="{258567E5-1E20-4F18-B9AB-B14435D431B5}" type="datetimeFigureOut">
              <a:rPr lang="es-ES" smtClean="0"/>
              <a:t>28/11/2022</a:t>
            </a:fld>
            <a:endParaRPr lang="es-ES"/>
          </a:p>
        </p:txBody>
      </p:sp>
      <p:sp>
        <p:nvSpPr>
          <p:cNvPr id="5" name="Marcador de pie de página 4">
            <a:extLst>
              <a:ext uri="{FF2B5EF4-FFF2-40B4-BE49-F238E27FC236}">
                <a16:creationId xmlns:a16="http://schemas.microsoft.com/office/drawing/2014/main" id="{EAA1D7A6-7A9A-92B5-F63E-59174077E1A4}"/>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CA8735D4-4459-7FE4-A024-FC67E0FD1A59}"/>
              </a:ext>
            </a:extLst>
          </p:cNvPr>
          <p:cNvSpPr>
            <a:spLocks noGrp="1"/>
          </p:cNvSpPr>
          <p:nvPr>
            <p:ph type="sldNum" sz="quarter" idx="12"/>
          </p:nvPr>
        </p:nvSpPr>
        <p:spPr/>
        <p:txBody>
          <a:bodyPr/>
          <a:lstStyle/>
          <a:p>
            <a:fld id="{7FE1EED7-BF38-4A92-A6CC-6A8D597A0D64}" type="slidenum">
              <a:rPr lang="es-ES" smtClean="0"/>
              <a:t>‹Nº›</a:t>
            </a:fld>
            <a:endParaRPr lang="es-ES"/>
          </a:p>
        </p:txBody>
      </p:sp>
    </p:spTree>
    <p:extLst>
      <p:ext uri="{BB962C8B-B14F-4D97-AF65-F5344CB8AC3E}">
        <p14:creationId xmlns:p14="http://schemas.microsoft.com/office/powerpoint/2010/main" val="1015294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331574-DBC0-56F5-8782-6E042AFC0C6D}"/>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74406134-0208-407B-371B-B6FBFBEC731F}"/>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911EEEEE-A071-24D0-9291-77EE81AC9E1A}"/>
              </a:ext>
            </a:extLst>
          </p:cNvPr>
          <p:cNvSpPr>
            <a:spLocks noGrp="1"/>
          </p:cNvSpPr>
          <p:nvPr>
            <p:ph type="dt" sz="half" idx="10"/>
          </p:nvPr>
        </p:nvSpPr>
        <p:spPr/>
        <p:txBody>
          <a:bodyPr/>
          <a:lstStyle/>
          <a:p>
            <a:fld id="{258567E5-1E20-4F18-B9AB-B14435D431B5}" type="datetimeFigureOut">
              <a:rPr lang="es-ES" smtClean="0"/>
              <a:t>28/11/2022</a:t>
            </a:fld>
            <a:endParaRPr lang="es-ES"/>
          </a:p>
        </p:txBody>
      </p:sp>
      <p:sp>
        <p:nvSpPr>
          <p:cNvPr id="5" name="Marcador de pie de página 4">
            <a:extLst>
              <a:ext uri="{FF2B5EF4-FFF2-40B4-BE49-F238E27FC236}">
                <a16:creationId xmlns:a16="http://schemas.microsoft.com/office/drawing/2014/main" id="{029D110C-74EC-7EAA-4333-810D092F37E3}"/>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5351512E-3BF8-3186-83C4-E33BAEA62617}"/>
              </a:ext>
            </a:extLst>
          </p:cNvPr>
          <p:cNvSpPr>
            <a:spLocks noGrp="1"/>
          </p:cNvSpPr>
          <p:nvPr>
            <p:ph type="sldNum" sz="quarter" idx="12"/>
          </p:nvPr>
        </p:nvSpPr>
        <p:spPr/>
        <p:txBody>
          <a:bodyPr/>
          <a:lstStyle/>
          <a:p>
            <a:fld id="{7FE1EED7-BF38-4A92-A6CC-6A8D597A0D64}" type="slidenum">
              <a:rPr lang="es-ES" smtClean="0"/>
              <a:t>‹Nº›</a:t>
            </a:fld>
            <a:endParaRPr lang="es-ES"/>
          </a:p>
        </p:txBody>
      </p:sp>
    </p:spTree>
    <p:extLst>
      <p:ext uri="{BB962C8B-B14F-4D97-AF65-F5344CB8AC3E}">
        <p14:creationId xmlns:p14="http://schemas.microsoft.com/office/powerpoint/2010/main" val="533918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CEF6EAE-054D-EA02-EBF3-1B560C51944E}"/>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564B6DA9-0881-4127-4511-75ED746C0F4A}"/>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3D59DF7B-75C1-3C19-F838-E4C44B2D19F0}"/>
              </a:ext>
            </a:extLst>
          </p:cNvPr>
          <p:cNvSpPr>
            <a:spLocks noGrp="1"/>
          </p:cNvSpPr>
          <p:nvPr>
            <p:ph type="dt" sz="half" idx="10"/>
          </p:nvPr>
        </p:nvSpPr>
        <p:spPr/>
        <p:txBody>
          <a:bodyPr/>
          <a:lstStyle/>
          <a:p>
            <a:fld id="{258567E5-1E20-4F18-B9AB-B14435D431B5}" type="datetimeFigureOut">
              <a:rPr lang="es-ES" smtClean="0"/>
              <a:t>28/11/2022</a:t>
            </a:fld>
            <a:endParaRPr lang="es-ES"/>
          </a:p>
        </p:txBody>
      </p:sp>
      <p:sp>
        <p:nvSpPr>
          <p:cNvPr id="5" name="Marcador de pie de página 4">
            <a:extLst>
              <a:ext uri="{FF2B5EF4-FFF2-40B4-BE49-F238E27FC236}">
                <a16:creationId xmlns:a16="http://schemas.microsoft.com/office/drawing/2014/main" id="{29FD9A2F-54C8-811E-6EA5-431BB8D10158}"/>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13B42FC9-78BE-D0B7-DABB-D8548BDC6A6A}"/>
              </a:ext>
            </a:extLst>
          </p:cNvPr>
          <p:cNvSpPr>
            <a:spLocks noGrp="1"/>
          </p:cNvSpPr>
          <p:nvPr>
            <p:ph type="sldNum" sz="quarter" idx="12"/>
          </p:nvPr>
        </p:nvSpPr>
        <p:spPr/>
        <p:txBody>
          <a:bodyPr/>
          <a:lstStyle/>
          <a:p>
            <a:fld id="{7FE1EED7-BF38-4A92-A6CC-6A8D597A0D64}" type="slidenum">
              <a:rPr lang="es-ES" smtClean="0"/>
              <a:t>‹Nº›</a:t>
            </a:fld>
            <a:endParaRPr lang="es-ES"/>
          </a:p>
        </p:txBody>
      </p:sp>
    </p:spTree>
    <p:extLst>
      <p:ext uri="{BB962C8B-B14F-4D97-AF65-F5344CB8AC3E}">
        <p14:creationId xmlns:p14="http://schemas.microsoft.com/office/powerpoint/2010/main" val="1621337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A57211-8876-06CC-4B68-11D2C5115C94}"/>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415F26F3-DEE7-32AB-C05F-9D9C0D31652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7D00B94D-45A3-66D6-0406-8DA8A6F6F7EB}"/>
              </a:ext>
            </a:extLst>
          </p:cNvPr>
          <p:cNvSpPr>
            <a:spLocks noGrp="1"/>
          </p:cNvSpPr>
          <p:nvPr>
            <p:ph type="dt" sz="half" idx="10"/>
          </p:nvPr>
        </p:nvSpPr>
        <p:spPr/>
        <p:txBody>
          <a:bodyPr/>
          <a:lstStyle/>
          <a:p>
            <a:fld id="{258567E5-1E20-4F18-B9AB-B14435D431B5}" type="datetimeFigureOut">
              <a:rPr lang="es-ES" smtClean="0"/>
              <a:t>28/11/2022</a:t>
            </a:fld>
            <a:endParaRPr lang="es-ES"/>
          </a:p>
        </p:txBody>
      </p:sp>
      <p:sp>
        <p:nvSpPr>
          <p:cNvPr id="5" name="Marcador de pie de página 4">
            <a:extLst>
              <a:ext uri="{FF2B5EF4-FFF2-40B4-BE49-F238E27FC236}">
                <a16:creationId xmlns:a16="http://schemas.microsoft.com/office/drawing/2014/main" id="{9EB58010-C123-D71F-D8F7-03780C34315A}"/>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76217C09-EF27-F080-14DB-12079D6A1D7C}"/>
              </a:ext>
            </a:extLst>
          </p:cNvPr>
          <p:cNvSpPr>
            <a:spLocks noGrp="1"/>
          </p:cNvSpPr>
          <p:nvPr>
            <p:ph type="sldNum" sz="quarter" idx="12"/>
          </p:nvPr>
        </p:nvSpPr>
        <p:spPr/>
        <p:txBody>
          <a:bodyPr/>
          <a:lstStyle/>
          <a:p>
            <a:fld id="{7FE1EED7-BF38-4A92-A6CC-6A8D597A0D64}" type="slidenum">
              <a:rPr lang="es-ES" smtClean="0"/>
              <a:t>‹Nº›</a:t>
            </a:fld>
            <a:endParaRPr lang="es-ES"/>
          </a:p>
        </p:txBody>
      </p:sp>
    </p:spTree>
    <p:extLst>
      <p:ext uri="{BB962C8B-B14F-4D97-AF65-F5344CB8AC3E}">
        <p14:creationId xmlns:p14="http://schemas.microsoft.com/office/powerpoint/2010/main" val="1322605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C81C42-C4C4-ABEC-0021-5F9BCD24EE10}"/>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33E9D07B-A734-E52F-7D84-B0AE3D9380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52611D08-328C-9F56-F8B5-76DF59964AE5}"/>
              </a:ext>
            </a:extLst>
          </p:cNvPr>
          <p:cNvSpPr>
            <a:spLocks noGrp="1"/>
          </p:cNvSpPr>
          <p:nvPr>
            <p:ph type="dt" sz="half" idx="10"/>
          </p:nvPr>
        </p:nvSpPr>
        <p:spPr/>
        <p:txBody>
          <a:bodyPr/>
          <a:lstStyle/>
          <a:p>
            <a:fld id="{258567E5-1E20-4F18-B9AB-B14435D431B5}" type="datetimeFigureOut">
              <a:rPr lang="es-ES" smtClean="0"/>
              <a:t>28/11/2022</a:t>
            </a:fld>
            <a:endParaRPr lang="es-ES"/>
          </a:p>
        </p:txBody>
      </p:sp>
      <p:sp>
        <p:nvSpPr>
          <p:cNvPr id="5" name="Marcador de pie de página 4">
            <a:extLst>
              <a:ext uri="{FF2B5EF4-FFF2-40B4-BE49-F238E27FC236}">
                <a16:creationId xmlns:a16="http://schemas.microsoft.com/office/drawing/2014/main" id="{4A080C32-3D9D-FF17-0415-C2AE16A12656}"/>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3D5249AC-8D78-4F9D-F70E-D4C2158CE2C0}"/>
              </a:ext>
            </a:extLst>
          </p:cNvPr>
          <p:cNvSpPr>
            <a:spLocks noGrp="1"/>
          </p:cNvSpPr>
          <p:nvPr>
            <p:ph type="sldNum" sz="quarter" idx="12"/>
          </p:nvPr>
        </p:nvSpPr>
        <p:spPr/>
        <p:txBody>
          <a:bodyPr/>
          <a:lstStyle/>
          <a:p>
            <a:fld id="{7FE1EED7-BF38-4A92-A6CC-6A8D597A0D64}" type="slidenum">
              <a:rPr lang="es-ES" smtClean="0"/>
              <a:t>‹Nº›</a:t>
            </a:fld>
            <a:endParaRPr lang="es-ES"/>
          </a:p>
        </p:txBody>
      </p:sp>
    </p:spTree>
    <p:extLst>
      <p:ext uri="{BB962C8B-B14F-4D97-AF65-F5344CB8AC3E}">
        <p14:creationId xmlns:p14="http://schemas.microsoft.com/office/powerpoint/2010/main" val="1538469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F69505-9B63-E1AA-E697-C886D055CE34}"/>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BFE507E0-BB40-9DE8-F90B-0510519D0BE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401DB2C4-437F-BDDE-2682-A09224A3D99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DC87014C-4B6F-270C-4D71-B1F7D11EA1A0}"/>
              </a:ext>
            </a:extLst>
          </p:cNvPr>
          <p:cNvSpPr>
            <a:spLocks noGrp="1"/>
          </p:cNvSpPr>
          <p:nvPr>
            <p:ph type="dt" sz="half" idx="10"/>
          </p:nvPr>
        </p:nvSpPr>
        <p:spPr/>
        <p:txBody>
          <a:bodyPr/>
          <a:lstStyle/>
          <a:p>
            <a:fld id="{258567E5-1E20-4F18-B9AB-B14435D431B5}" type="datetimeFigureOut">
              <a:rPr lang="es-ES" smtClean="0"/>
              <a:t>28/11/2022</a:t>
            </a:fld>
            <a:endParaRPr lang="es-ES"/>
          </a:p>
        </p:txBody>
      </p:sp>
      <p:sp>
        <p:nvSpPr>
          <p:cNvPr id="6" name="Marcador de pie de página 5">
            <a:extLst>
              <a:ext uri="{FF2B5EF4-FFF2-40B4-BE49-F238E27FC236}">
                <a16:creationId xmlns:a16="http://schemas.microsoft.com/office/drawing/2014/main" id="{0DB03FF7-BA3E-D0FA-2BDC-6FC2D2B4AF8C}"/>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7D1C5814-5412-B1BB-6FE3-42DBB6B0B395}"/>
              </a:ext>
            </a:extLst>
          </p:cNvPr>
          <p:cNvSpPr>
            <a:spLocks noGrp="1"/>
          </p:cNvSpPr>
          <p:nvPr>
            <p:ph type="sldNum" sz="quarter" idx="12"/>
          </p:nvPr>
        </p:nvSpPr>
        <p:spPr/>
        <p:txBody>
          <a:bodyPr/>
          <a:lstStyle/>
          <a:p>
            <a:fld id="{7FE1EED7-BF38-4A92-A6CC-6A8D597A0D64}" type="slidenum">
              <a:rPr lang="es-ES" smtClean="0"/>
              <a:t>‹Nº›</a:t>
            </a:fld>
            <a:endParaRPr lang="es-ES"/>
          </a:p>
        </p:txBody>
      </p:sp>
    </p:spTree>
    <p:extLst>
      <p:ext uri="{BB962C8B-B14F-4D97-AF65-F5344CB8AC3E}">
        <p14:creationId xmlns:p14="http://schemas.microsoft.com/office/powerpoint/2010/main" val="262341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57CB0F-B18C-33E0-BD49-96BCB141BD7A}"/>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3AED8681-BEB7-1385-A1D3-F5EDA7267D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1053BDB-85BF-EC2E-CF72-681530990FD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FCB86F49-0C1D-AB34-2720-334DC35D35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128B0032-7FB3-D359-A347-CBBFF52A021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171FC883-8DAF-3FCC-7412-1D42F9E0226E}"/>
              </a:ext>
            </a:extLst>
          </p:cNvPr>
          <p:cNvSpPr>
            <a:spLocks noGrp="1"/>
          </p:cNvSpPr>
          <p:nvPr>
            <p:ph type="dt" sz="half" idx="10"/>
          </p:nvPr>
        </p:nvSpPr>
        <p:spPr/>
        <p:txBody>
          <a:bodyPr/>
          <a:lstStyle/>
          <a:p>
            <a:fld id="{258567E5-1E20-4F18-B9AB-B14435D431B5}" type="datetimeFigureOut">
              <a:rPr lang="es-ES" smtClean="0"/>
              <a:t>28/11/2022</a:t>
            </a:fld>
            <a:endParaRPr lang="es-ES"/>
          </a:p>
        </p:txBody>
      </p:sp>
      <p:sp>
        <p:nvSpPr>
          <p:cNvPr id="8" name="Marcador de pie de página 7">
            <a:extLst>
              <a:ext uri="{FF2B5EF4-FFF2-40B4-BE49-F238E27FC236}">
                <a16:creationId xmlns:a16="http://schemas.microsoft.com/office/drawing/2014/main" id="{3FAC7565-5F7E-21AE-A3C0-8E603039A2FA}"/>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10FEA7BF-B8FA-E05D-6DB3-73E9ED4596AF}"/>
              </a:ext>
            </a:extLst>
          </p:cNvPr>
          <p:cNvSpPr>
            <a:spLocks noGrp="1"/>
          </p:cNvSpPr>
          <p:nvPr>
            <p:ph type="sldNum" sz="quarter" idx="12"/>
          </p:nvPr>
        </p:nvSpPr>
        <p:spPr/>
        <p:txBody>
          <a:bodyPr/>
          <a:lstStyle/>
          <a:p>
            <a:fld id="{7FE1EED7-BF38-4A92-A6CC-6A8D597A0D64}" type="slidenum">
              <a:rPr lang="es-ES" smtClean="0"/>
              <a:t>‹Nº›</a:t>
            </a:fld>
            <a:endParaRPr lang="es-ES"/>
          </a:p>
        </p:txBody>
      </p:sp>
    </p:spTree>
    <p:extLst>
      <p:ext uri="{BB962C8B-B14F-4D97-AF65-F5344CB8AC3E}">
        <p14:creationId xmlns:p14="http://schemas.microsoft.com/office/powerpoint/2010/main" val="3334334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BEC0E9-9AD4-1C42-B416-3E27F4A32854}"/>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DF8E0AD2-9CDF-6F8A-922A-906273C7C467}"/>
              </a:ext>
            </a:extLst>
          </p:cNvPr>
          <p:cNvSpPr>
            <a:spLocks noGrp="1"/>
          </p:cNvSpPr>
          <p:nvPr>
            <p:ph type="dt" sz="half" idx="10"/>
          </p:nvPr>
        </p:nvSpPr>
        <p:spPr/>
        <p:txBody>
          <a:bodyPr/>
          <a:lstStyle/>
          <a:p>
            <a:fld id="{258567E5-1E20-4F18-B9AB-B14435D431B5}" type="datetimeFigureOut">
              <a:rPr lang="es-ES" smtClean="0"/>
              <a:t>28/11/2022</a:t>
            </a:fld>
            <a:endParaRPr lang="es-ES"/>
          </a:p>
        </p:txBody>
      </p:sp>
      <p:sp>
        <p:nvSpPr>
          <p:cNvPr id="4" name="Marcador de pie de página 3">
            <a:extLst>
              <a:ext uri="{FF2B5EF4-FFF2-40B4-BE49-F238E27FC236}">
                <a16:creationId xmlns:a16="http://schemas.microsoft.com/office/drawing/2014/main" id="{EDAA3851-67D7-43B2-83D4-867F7C69A5D7}"/>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F92569C3-A990-FF33-3880-84EC88705B95}"/>
              </a:ext>
            </a:extLst>
          </p:cNvPr>
          <p:cNvSpPr>
            <a:spLocks noGrp="1"/>
          </p:cNvSpPr>
          <p:nvPr>
            <p:ph type="sldNum" sz="quarter" idx="12"/>
          </p:nvPr>
        </p:nvSpPr>
        <p:spPr/>
        <p:txBody>
          <a:bodyPr/>
          <a:lstStyle/>
          <a:p>
            <a:fld id="{7FE1EED7-BF38-4A92-A6CC-6A8D597A0D64}" type="slidenum">
              <a:rPr lang="es-ES" smtClean="0"/>
              <a:t>‹Nº›</a:t>
            </a:fld>
            <a:endParaRPr lang="es-ES"/>
          </a:p>
        </p:txBody>
      </p:sp>
    </p:spTree>
    <p:extLst>
      <p:ext uri="{BB962C8B-B14F-4D97-AF65-F5344CB8AC3E}">
        <p14:creationId xmlns:p14="http://schemas.microsoft.com/office/powerpoint/2010/main" val="3260632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02F31D2-433D-B594-CFF0-BB82A2DFDD6E}"/>
              </a:ext>
            </a:extLst>
          </p:cNvPr>
          <p:cNvSpPr>
            <a:spLocks noGrp="1"/>
          </p:cNvSpPr>
          <p:nvPr>
            <p:ph type="dt" sz="half" idx="10"/>
          </p:nvPr>
        </p:nvSpPr>
        <p:spPr/>
        <p:txBody>
          <a:bodyPr/>
          <a:lstStyle/>
          <a:p>
            <a:fld id="{258567E5-1E20-4F18-B9AB-B14435D431B5}" type="datetimeFigureOut">
              <a:rPr lang="es-ES" smtClean="0"/>
              <a:t>28/11/2022</a:t>
            </a:fld>
            <a:endParaRPr lang="es-ES"/>
          </a:p>
        </p:txBody>
      </p:sp>
      <p:sp>
        <p:nvSpPr>
          <p:cNvPr id="3" name="Marcador de pie de página 2">
            <a:extLst>
              <a:ext uri="{FF2B5EF4-FFF2-40B4-BE49-F238E27FC236}">
                <a16:creationId xmlns:a16="http://schemas.microsoft.com/office/drawing/2014/main" id="{0AE8CC16-0793-A9E2-0209-A354D6797ACC}"/>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9A27FF7F-70D0-2FB2-0909-66BB3A00A243}"/>
              </a:ext>
            </a:extLst>
          </p:cNvPr>
          <p:cNvSpPr>
            <a:spLocks noGrp="1"/>
          </p:cNvSpPr>
          <p:nvPr>
            <p:ph type="sldNum" sz="quarter" idx="12"/>
          </p:nvPr>
        </p:nvSpPr>
        <p:spPr/>
        <p:txBody>
          <a:bodyPr/>
          <a:lstStyle/>
          <a:p>
            <a:fld id="{7FE1EED7-BF38-4A92-A6CC-6A8D597A0D64}" type="slidenum">
              <a:rPr lang="es-ES" smtClean="0"/>
              <a:t>‹Nº›</a:t>
            </a:fld>
            <a:endParaRPr lang="es-ES"/>
          </a:p>
        </p:txBody>
      </p:sp>
    </p:spTree>
    <p:extLst>
      <p:ext uri="{BB962C8B-B14F-4D97-AF65-F5344CB8AC3E}">
        <p14:creationId xmlns:p14="http://schemas.microsoft.com/office/powerpoint/2010/main" val="1328201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D9707F-7471-813E-DB49-40A681B1A98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3321FE65-2704-65D0-5036-65EEFD4542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664782AC-7B70-1D7B-89CC-79FDF1BC86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8FC4911-0DCE-CB74-5E1D-10F12C28F56E}"/>
              </a:ext>
            </a:extLst>
          </p:cNvPr>
          <p:cNvSpPr>
            <a:spLocks noGrp="1"/>
          </p:cNvSpPr>
          <p:nvPr>
            <p:ph type="dt" sz="half" idx="10"/>
          </p:nvPr>
        </p:nvSpPr>
        <p:spPr/>
        <p:txBody>
          <a:bodyPr/>
          <a:lstStyle/>
          <a:p>
            <a:fld id="{258567E5-1E20-4F18-B9AB-B14435D431B5}" type="datetimeFigureOut">
              <a:rPr lang="es-ES" smtClean="0"/>
              <a:t>28/11/2022</a:t>
            </a:fld>
            <a:endParaRPr lang="es-ES"/>
          </a:p>
        </p:txBody>
      </p:sp>
      <p:sp>
        <p:nvSpPr>
          <p:cNvPr id="6" name="Marcador de pie de página 5">
            <a:extLst>
              <a:ext uri="{FF2B5EF4-FFF2-40B4-BE49-F238E27FC236}">
                <a16:creationId xmlns:a16="http://schemas.microsoft.com/office/drawing/2014/main" id="{661E6CD2-825F-DA0A-629E-110CEE1D4577}"/>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248D27E0-FBB7-9D9D-8C9E-170E36044557}"/>
              </a:ext>
            </a:extLst>
          </p:cNvPr>
          <p:cNvSpPr>
            <a:spLocks noGrp="1"/>
          </p:cNvSpPr>
          <p:nvPr>
            <p:ph type="sldNum" sz="quarter" idx="12"/>
          </p:nvPr>
        </p:nvSpPr>
        <p:spPr/>
        <p:txBody>
          <a:bodyPr/>
          <a:lstStyle/>
          <a:p>
            <a:fld id="{7FE1EED7-BF38-4A92-A6CC-6A8D597A0D64}" type="slidenum">
              <a:rPr lang="es-ES" smtClean="0"/>
              <a:t>‹Nº›</a:t>
            </a:fld>
            <a:endParaRPr lang="es-ES"/>
          </a:p>
        </p:txBody>
      </p:sp>
    </p:spTree>
    <p:extLst>
      <p:ext uri="{BB962C8B-B14F-4D97-AF65-F5344CB8AC3E}">
        <p14:creationId xmlns:p14="http://schemas.microsoft.com/office/powerpoint/2010/main" val="315983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C2AAF4-3F25-66C6-07E0-614F1EAEA67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49091D7E-94C4-5583-8535-394730D8F2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C3B301D6-6850-46ED-17B4-85917F2F53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7182507-F7C8-687D-EE05-DCC776592190}"/>
              </a:ext>
            </a:extLst>
          </p:cNvPr>
          <p:cNvSpPr>
            <a:spLocks noGrp="1"/>
          </p:cNvSpPr>
          <p:nvPr>
            <p:ph type="dt" sz="half" idx="10"/>
          </p:nvPr>
        </p:nvSpPr>
        <p:spPr/>
        <p:txBody>
          <a:bodyPr/>
          <a:lstStyle/>
          <a:p>
            <a:fld id="{258567E5-1E20-4F18-B9AB-B14435D431B5}" type="datetimeFigureOut">
              <a:rPr lang="es-ES" smtClean="0"/>
              <a:t>28/11/2022</a:t>
            </a:fld>
            <a:endParaRPr lang="es-ES"/>
          </a:p>
        </p:txBody>
      </p:sp>
      <p:sp>
        <p:nvSpPr>
          <p:cNvPr id="6" name="Marcador de pie de página 5">
            <a:extLst>
              <a:ext uri="{FF2B5EF4-FFF2-40B4-BE49-F238E27FC236}">
                <a16:creationId xmlns:a16="http://schemas.microsoft.com/office/drawing/2014/main" id="{1468DF85-29D3-04E9-1735-A4146D78635C}"/>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16B9FFA1-BA85-4D7A-0C6B-0639AB49A620}"/>
              </a:ext>
            </a:extLst>
          </p:cNvPr>
          <p:cNvSpPr>
            <a:spLocks noGrp="1"/>
          </p:cNvSpPr>
          <p:nvPr>
            <p:ph type="sldNum" sz="quarter" idx="12"/>
          </p:nvPr>
        </p:nvSpPr>
        <p:spPr/>
        <p:txBody>
          <a:bodyPr/>
          <a:lstStyle/>
          <a:p>
            <a:fld id="{7FE1EED7-BF38-4A92-A6CC-6A8D597A0D64}" type="slidenum">
              <a:rPr lang="es-ES" smtClean="0"/>
              <a:t>‹Nº›</a:t>
            </a:fld>
            <a:endParaRPr lang="es-ES"/>
          </a:p>
        </p:txBody>
      </p:sp>
    </p:spTree>
    <p:extLst>
      <p:ext uri="{BB962C8B-B14F-4D97-AF65-F5344CB8AC3E}">
        <p14:creationId xmlns:p14="http://schemas.microsoft.com/office/powerpoint/2010/main" val="668629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A27E38D8-068D-3283-B5DF-0FD4080CDD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F3C4F145-BEEF-2D0D-30F9-4449DCAE84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006FF497-72BC-5F05-3F57-E32840BD9F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8567E5-1E20-4F18-B9AB-B14435D431B5}" type="datetimeFigureOut">
              <a:rPr lang="es-ES" smtClean="0"/>
              <a:t>28/11/2022</a:t>
            </a:fld>
            <a:endParaRPr lang="es-ES"/>
          </a:p>
        </p:txBody>
      </p:sp>
      <p:sp>
        <p:nvSpPr>
          <p:cNvPr id="5" name="Marcador de pie de página 4">
            <a:extLst>
              <a:ext uri="{FF2B5EF4-FFF2-40B4-BE49-F238E27FC236}">
                <a16:creationId xmlns:a16="http://schemas.microsoft.com/office/drawing/2014/main" id="{6192E7A5-F9B0-C098-22F1-58FBE95479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EA5DF053-370F-74B4-FBD9-E1FDF28E32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E1EED7-BF38-4A92-A6CC-6A8D597A0D64}" type="slidenum">
              <a:rPr lang="es-ES" smtClean="0"/>
              <a:t>‹Nº›</a:t>
            </a:fld>
            <a:endParaRPr lang="es-ES"/>
          </a:p>
        </p:txBody>
      </p:sp>
    </p:spTree>
    <p:extLst>
      <p:ext uri="{BB962C8B-B14F-4D97-AF65-F5344CB8AC3E}">
        <p14:creationId xmlns:p14="http://schemas.microsoft.com/office/powerpoint/2010/main" val="314328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youtube.com/watch?v=fjrm-4xQW5I"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3F2A8B-6301-EDD4-82EF-DCF2A8782A81}"/>
              </a:ext>
            </a:extLst>
          </p:cNvPr>
          <p:cNvSpPr>
            <a:spLocks noGrp="1"/>
          </p:cNvSpPr>
          <p:nvPr>
            <p:ph type="ctrTitle"/>
          </p:nvPr>
        </p:nvSpPr>
        <p:spPr/>
        <p:txBody>
          <a:bodyPr/>
          <a:lstStyle/>
          <a:p>
            <a:r>
              <a:rPr lang="es-ES" dirty="0"/>
              <a:t>CIBERNETICA </a:t>
            </a:r>
            <a:br>
              <a:rPr lang="es-ES" dirty="0"/>
            </a:br>
            <a:r>
              <a:rPr lang="es-ES" dirty="0"/>
              <a:t>PRIMER Y SEGUNDO ORDEN</a:t>
            </a:r>
          </a:p>
        </p:txBody>
      </p:sp>
      <p:sp>
        <p:nvSpPr>
          <p:cNvPr id="3" name="Subtítulo 2">
            <a:extLst>
              <a:ext uri="{FF2B5EF4-FFF2-40B4-BE49-F238E27FC236}">
                <a16:creationId xmlns:a16="http://schemas.microsoft.com/office/drawing/2014/main" id="{AACB62A3-B01D-13AC-5095-AC2E2F60E7F6}"/>
              </a:ext>
            </a:extLst>
          </p:cNvPr>
          <p:cNvSpPr>
            <a:spLocks noGrp="1"/>
          </p:cNvSpPr>
          <p:nvPr>
            <p:ph type="subTitle" idx="1"/>
          </p:nvPr>
        </p:nvSpPr>
        <p:spPr/>
        <p:txBody>
          <a:bodyPr/>
          <a:lstStyle/>
          <a:p>
            <a:r>
              <a:rPr lang="es-ES" dirty="0"/>
              <a:t>Psc. Cl. Verónica Freire P, MsC.</a:t>
            </a:r>
          </a:p>
          <a:p>
            <a:r>
              <a:rPr lang="es-ES" dirty="0"/>
              <a:t>PSICOLOGA CLINICA-TERAPEUTA FAMILIAR-PSICOPEDAGOGA</a:t>
            </a:r>
          </a:p>
          <a:p>
            <a:r>
              <a:rPr lang="es-ES">
                <a:hlinkClick r:id="rId2"/>
              </a:rPr>
              <a:t>https://www.youtube.com/watch?v=fjrm-4xQW5I</a:t>
            </a:r>
            <a:endParaRPr lang="es-ES"/>
          </a:p>
          <a:p>
            <a:endParaRPr lang="es-ES" dirty="0"/>
          </a:p>
        </p:txBody>
      </p:sp>
    </p:spTree>
    <p:extLst>
      <p:ext uri="{BB962C8B-B14F-4D97-AF65-F5344CB8AC3E}">
        <p14:creationId xmlns:p14="http://schemas.microsoft.com/office/powerpoint/2010/main" val="9575099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B756DA-CFB7-6E94-B314-E736F1C5BB12}"/>
              </a:ext>
            </a:extLst>
          </p:cNvPr>
          <p:cNvSpPr>
            <a:spLocks noGrp="1"/>
          </p:cNvSpPr>
          <p:nvPr>
            <p:ph type="title"/>
          </p:nvPr>
        </p:nvSpPr>
        <p:spPr/>
        <p:txBody>
          <a:bodyPr/>
          <a:lstStyle/>
          <a:p>
            <a:r>
              <a:rPr kumimoji="0" lang="es-ES" sz="4400" b="0" i="0" u="none" strike="noStrike" kern="1200" cap="none" spc="0" normalizeH="0" baseline="0" noProof="0" dirty="0">
                <a:ln>
                  <a:noFill/>
                </a:ln>
                <a:solidFill>
                  <a:prstClr val="black"/>
                </a:solidFill>
                <a:effectLst/>
                <a:uLnTx/>
                <a:uFillTx/>
                <a:latin typeface="Calibri Light" panose="020F0302020204030204"/>
                <a:ea typeface="+mj-ea"/>
                <a:cs typeface="+mj-cs"/>
              </a:rPr>
              <a:t>Cibernética de 2° orden….</a:t>
            </a:r>
            <a:endParaRPr lang="es-ES" dirty="0"/>
          </a:p>
        </p:txBody>
      </p:sp>
      <p:sp>
        <p:nvSpPr>
          <p:cNvPr id="3" name="Marcador de contenido 2">
            <a:extLst>
              <a:ext uri="{FF2B5EF4-FFF2-40B4-BE49-F238E27FC236}">
                <a16:creationId xmlns:a16="http://schemas.microsoft.com/office/drawing/2014/main" id="{8078DC62-9C2B-CDF9-8451-3ABBB2972119}"/>
              </a:ext>
            </a:extLst>
          </p:cNvPr>
          <p:cNvSpPr>
            <a:spLocks noGrp="1"/>
          </p:cNvSpPr>
          <p:nvPr>
            <p:ph idx="1"/>
          </p:nvPr>
        </p:nvSpPr>
        <p:spPr/>
        <p:txBody>
          <a:bodyPr/>
          <a:lstStyle/>
          <a:p>
            <a:pPr algn="just"/>
            <a:r>
              <a:rPr lang="es-ES" dirty="0"/>
              <a:t>La “realidad” contiene cosas u objetos que existen de modo independiente del observador.</a:t>
            </a:r>
          </a:p>
          <a:p>
            <a:pPr algn="just"/>
            <a:r>
              <a:rPr lang="es-ES" dirty="0"/>
              <a:t>La cibernética de 2° orden da cuenta del observador y de las observaciones en los siguientes términos: </a:t>
            </a:r>
          </a:p>
          <a:p>
            <a:pPr marL="514350" indent="-514350" algn="just">
              <a:buAutoNum type="arabicParenR"/>
            </a:pPr>
            <a:r>
              <a:rPr lang="es-ES" dirty="0"/>
              <a:t>las observaciones no son absolutas sino relativas al punto de vista del observador</a:t>
            </a:r>
          </a:p>
          <a:p>
            <a:pPr marL="0" indent="0" algn="just">
              <a:buNone/>
            </a:pPr>
            <a:r>
              <a:rPr lang="es-ES" dirty="0"/>
              <a:t>2) las observaciones afectan a lo observado. </a:t>
            </a:r>
          </a:p>
        </p:txBody>
      </p:sp>
    </p:spTree>
    <p:extLst>
      <p:ext uri="{BB962C8B-B14F-4D97-AF65-F5344CB8AC3E}">
        <p14:creationId xmlns:p14="http://schemas.microsoft.com/office/powerpoint/2010/main" val="4054892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52BE99-9C80-276B-ADBA-68909DD63F7F}"/>
              </a:ext>
            </a:extLst>
          </p:cNvPr>
          <p:cNvSpPr>
            <a:spLocks noGrp="1"/>
          </p:cNvSpPr>
          <p:nvPr>
            <p:ph type="title"/>
          </p:nvPr>
        </p:nvSpPr>
        <p:spPr/>
        <p:txBody>
          <a:bodyPr/>
          <a:lstStyle/>
          <a:p>
            <a:r>
              <a:rPr kumimoji="0" lang="es-ES" sz="4400" b="0" i="0" u="none" strike="noStrike" kern="1200" cap="none" spc="0" normalizeH="0" baseline="0" noProof="0" dirty="0">
                <a:ln>
                  <a:noFill/>
                </a:ln>
                <a:solidFill>
                  <a:prstClr val="black"/>
                </a:solidFill>
                <a:effectLst/>
                <a:uLnTx/>
                <a:uFillTx/>
                <a:latin typeface="Calibri Light" panose="020F0302020204030204"/>
                <a:ea typeface="+mj-ea"/>
                <a:cs typeface="+mj-cs"/>
              </a:rPr>
              <a:t>Cibernética de 2° orden….</a:t>
            </a:r>
            <a:endParaRPr lang="es-ES" dirty="0"/>
          </a:p>
        </p:txBody>
      </p:sp>
      <p:sp>
        <p:nvSpPr>
          <p:cNvPr id="3" name="Marcador de contenido 2">
            <a:extLst>
              <a:ext uri="{FF2B5EF4-FFF2-40B4-BE49-F238E27FC236}">
                <a16:creationId xmlns:a16="http://schemas.microsoft.com/office/drawing/2014/main" id="{B2222342-FA03-3FF6-E6FC-42903BE18A1A}"/>
              </a:ext>
            </a:extLst>
          </p:cNvPr>
          <p:cNvSpPr>
            <a:spLocks noGrp="1"/>
          </p:cNvSpPr>
          <p:nvPr>
            <p:ph idx="1"/>
          </p:nvPr>
        </p:nvSpPr>
        <p:spPr/>
        <p:txBody>
          <a:bodyPr/>
          <a:lstStyle/>
          <a:p>
            <a:pPr algn="just"/>
            <a:r>
              <a:rPr lang="es-ES" dirty="0"/>
              <a:t>Si se acepta que el observador influye en aquello que observa, incluso cuando observa a otro sujeto, se aceptará también que los procesos cognoscitivos de ambos sujetos se afectan mutuamente continua y recursivamente, particularmente en la relación terapéutica (</a:t>
            </a:r>
            <a:r>
              <a:rPr lang="es-ES" dirty="0" err="1"/>
              <a:t>Feixas</a:t>
            </a:r>
            <a:r>
              <a:rPr lang="es-ES" dirty="0"/>
              <a:t> &amp; Villegas, 2000). </a:t>
            </a:r>
          </a:p>
          <a:p>
            <a:pPr algn="just"/>
            <a:r>
              <a:rPr lang="es-ES" dirty="0"/>
              <a:t>Los modelos terapéuticos actuales toman como fundamento a la cibernética de 2° orden, sin embargo, el modelo cibernético con su noción de </a:t>
            </a:r>
            <a:r>
              <a:rPr lang="es-ES" dirty="0" err="1"/>
              <a:t>feedback</a:t>
            </a:r>
            <a:r>
              <a:rPr lang="es-ES" dirty="0"/>
              <a:t> resta importancia al concepto de poder y lo cataloga dentro de la causalidad circular y la complementariedad.</a:t>
            </a:r>
          </a:p>
        </p:txBody>
      </p:sp>
    </p:spTree>
    <p:extLst>
      <p:ext uri="{BB962C8B-B14F-4D97-AF65-F5344CB8AC3E}">
        <p14:creationId xmlns:p14="http://schemas.microsoft.com/office/powerpoint/2010/main" val="1949360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5A02D4-6DAD-9E06-2A5B-9ACB494B6FEC}"/>
              </a:ext>
            </a:extLst>
          </p:cNvPr>
          <p:cNvSpPr>
            <a:spLocks noGrp="1"/>
          </p:cNvSpPr>
          <p:nvPr>
            <p:ph type="title"/>
          </p:nvPr>
        </p:nvSpPr>
        <p:spPr/>
        <p:txBody>
          <a:bodyPr/>
          <a:lstStyle/>
          <a:p>
            <a:r>
              <a:rPr lang="es-ES" dirty="0"/>
              <a:t>A manera de conclusión…</a:t>
            </a:r>
          </a:p>
        </p:txBody>
      </p:sp>
      <p:sp>
        <p:nvSpPr>
          <p:cNvPr id="3" name="Marcador de contenido 2">
            <a:extLst>
              <a:ext uri="{FF2B5EF4-FFF2-40B4-BE49-F238E27FC236}">
                <a16:creationId xmlns:a16="http://schemas.microsoft.com/office/drawing/2014/main" id="{4435F710-8680-4A23-58A6-7DBCFF0F15A6}"/>
              </a:ext>
            </a:extLst>
          </p:cNvPr>
          <p:cNvSpPr>
            <a:spLocks noGrp="1"/>
          </p:cNvSpPr>
          <p:nvPr>
            <p:ph idx="1"/>
          </p:nvPr>
        </p:nvSpPr>
        <p:spPr/>
        <p:txBody>
          <a:bodyPr/>
          <a:lstStyle/>
          <a:p>
            <a:pPr algn="just"/>
            <a:r>
              <a:rPr lang="es-ES" dirty="0"/>
              <a:t>En el campo de la Terapia Familiar, este desarrollo epistemológico permitió la descripción de actividades terapéuticas que hasta entonces sólo habían sido definidas como estilísticas. </a:t>
            </a:r>
          </a:p>
          <a:p>
            <a:pPr algn="just"/>
            <a:r>
              <a:rPr lang="es-ES" dirty="0"/>
              <a:t>Aparecen así intervenciones generadoras de crisis, movimientos desequilibradores y actividades provocativas destinadas a empujar a la familia más allá del umbral y desencadenar cambios cualitativos, representadas en la clínica sistémica por autores como Minuchin (1974), </a:t>
            </a:r>
            <a:r>
              <a:rPr lang="es-ES" dirty="0" err="1"/>
              <a:t>Palazzoli</a:t>
            </a:r>
            <a:r>
              <a:rPr lang="es-ES" dirty="0"/>
              <a:t> (1975) y Whitaker (1982) ente otros.</a:t>
            </a:r>
          </a:p>
        </p:txBody>
      </p:sp>
    </p:spTree>
    <p:extLst>
      <p:ext uri="{BB962C8B-B14F-4D97-AF65-F5344CB8AC3E}">
        <p14:creationId xmlns:p14="http://schemas.microsoft.com/office/powerpoint/2010/main" val="31611352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390FC4-1B8D-F555-F5FD-C87643918608}"/>
              </a:ext>
            </a:extLst>
          </p:cNvPr>
          <p:cNvSpPr>
            <a:spLocks noGrp="1"/>
          </p:cNvSpPr>
          <p:nvPr>
            <p:ph type="title"/>
          </p:nvPr>
        </p:nvSpPr>
        <p:spPr/>
        <p:txBody>
          <a:bodyPr/>
          <a:lstStyle/>
          <a:p>
            <a:r>
              <a:rPr lang="es-ES" dirty="0"/>
              <a:t>Ejemplo….</a:t>
            </a:r>
          </a:p>
        </p:txBody>
      </p:sp>
      <p:sp>
        <p:nvSpPr>
          <p:cNvPr id="3" name="Marcador de contenido 2">
            <a:extLst>
              <a:ext uri="{FF2B5EF4-FFF2-40B4-BE49-F238E27FC236}">
                <a16:creationId xmlns:a16="http://schemas.microsoft.com/office/drawing/2014/main" id="{9A726D0B-E0A6-1E43-E6E2-E3DF6872644E}"/>
              </a:ext>
            </a:extLst>
          </p:cNvPr>
          <p:cNvSpPr>
            <a:spLocks noGrp="1"/>
          </p:cNvSpPr>
          <p:nvPr>
            <p:ph idx="1"/>
          </p:nvPr>
        </p:nvSpPr>
        <p:spPr/>
        <p:txBody>
          <a:bodyPr>
            <a:normAutofit fontScale="85000" lnSpcReduction="10000"/>
          </a:bodyPr>
          <a:lstStyle/>
          <a:p>
            <a:pPr algn="just"/>
            <a:r>
              <a:rPr lang="es-ES" dirty="0"/>
              <a:t>Había una vez tres sabios. Y eran muy sabios. Aunque los tres eran ciegos. Como no podían ver, se habían acostumbrado a conocer las cosas con solo tocarlas. Usaban de sus manos para darse cuenta del tamaño, de la calidad y de la calidez de cuanto se ponía a su alcance. Sucedió que un circo llegó al pueblo donde vivían los tres sabios que eran ciegos. Entre las cosas maravillosas que llegaron con el circo, venía un gran elefante blanco. Y era tan extraordinario este animal que toda la gente no hacía más que hablar de él. Los tres sabios que eran ciegos quisieron también ellos conocer al elefante. Se hicieron conducir hasta el lugar donde estaba y pidieron permiso para poder tocarlo. Como el animal era muy manso, no hubo ningún inconveniente para que lo hicieran. El primero de los tres estiró sus manos y tocó a la bestia en la cabeza. Sintió bajo sus dedos las enormes orejas y luego los dos tremendos colmillos de marfil que sobresalían de la pequeña boca. Quedó tan admirado de lo que había conocido que inmediatamente fue a contarles a los otros dos lo que había aprendido. Les dijo: </a:t>
            </a:r>
          </a:p>
        </p:txBody>
      </p:sp>
    </p:spTree>
    <p:extLst>
      <p:ext uri="{BB962C8B-B14F-4D97-AF65-F5344CB8AC3E}">
        <p14:creationId xmlns:p14="http://schemas.microsoft.com/office/powerpoint/2010/main" val="6550655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20962A-1D85-C15B-12F9-C9533DC87198}"/>
              </a:ext>
            </a:extLst>
          </p:cNvPr>
          <p:cNvSpPr>
            <a:spLocks noGrp="1"/>
          </p:cNvSpPr>
          <p:nvPr>
            <p:ph type="title"/>
          </p:nvPr>
        </p:nvSpPr>
        <p:spPr/>
        <p:txBody>
          <a:bodyPr/>
          <a:lstStyle/>
          <a:p>
            <a:r>
              <a:rPr lang="es-ES" dirty="0"/>
              <a:t>Ejemplo…</a:t>
            </a:r>
          </a:p>
        </p:txBody>
      </p:sp>
      <p:sp>
        <p:nvSpPr>
          <p:cNvPr id="3" name="Marcador de contenido 2">
            <a:extLst>
              <a:ext uri="{FF2B5EF4-FFF2-40B4-BE49-F238E27FC236}">
                <a16:creationId xmlns:a16="http://schemas.microsoft.com/office/drawing/2014/main" id="{DABCDD13-FB5E-D6C2-0195-ED93743A1040}"/>
              </a:ext>
            </a:extLst>
          </p:cNvPr>
          <p:cNvSpPr>
            <a:spLocks noGrp="1"/>
          </p:cNvSpPr>
          <p:nvPr>
            <p:ph idx="1"/>
          </p:nvPr>
        </p:nvSpPr>
        <p:spPr/>
        <p:txBody>
          <a:bodyPr>
            <a:normAutofit fontScale="85000" lnSpcReduction="20000"/>
          </a:bodyPr>
          <a:lstStyle/>
          <a:p>
            <a:pPr algn="just"/>
            <a:r>
              <a:rPr lang="es-ES" dirty="0"/>
              <a:t>- El elefante es como un tronco, cubierto a ambos lados por dos frazadas, y del cual salen dos grandes lanzas frías y duras. Pero resulta que cuando le tocó el turno al segundo sabio, sus manos tocaron al animal en la panza. Trataron de rodear su cuerpo, pero éste era tan alto que no alcanzaba a abarcarlo con los dos brazos abiertos. Luego de mucho palpar, decidió también él contar lo que había aprendido. Les dijo: - El elefante se parece a un tambor colocado sobre cuatro gruesas patas, y está forrado de cuero con pelo para afuera. Entonces fue el tercer sabio, y agarró el animal justo por la cola. se colgó de ella y comenzó a hamacarse como hacen los chicos con una soga. Como esto le gustaba a la bestia, estuvo largo rato divirtiéndose en medio de la risa de todos. Cuando dejó el juego, comentaba lo que sabía. También él dijo: - Yo sé muy bien lo que es un elefante. Es una cuerda fuerte y gruesa, que tiene un pincel en la punta. Sirve para hamacarse. Resulta que cuando volvieron a casa y comenzaron a charlar entre ellos lo que habían descubierto sobre el elefante no se podían poner de acuerdo. </a:t>
            </a:r>
          </a:p>
        </p:txBody>
      </p:sp>
    </p:spTree>
    <p:extLst>
      <p:ext uri="{BB962C8B-B14F-4D97-AF65-F5344CB8AC3E}">
        <p14:creationId xmlns:p14="http://schemas.microsoft.com/office/powerpoint/2010/main" val="16165621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9DACA5-B1EC-4B57-0768-8677B0B5E096}"/>
              </a:ext>
            </a:extLst>
          </p:cNvPr>
          <p:cNvSpPr>
            <a:spLocks noGrp="1"/>
          </p:cNvSpPr>
          <p:nvPr>
            <p:ph type="title"/>
          </p:nvPr>
        </p:nvSpPr>
        <p:spPr/>
        <p:txBody>
          <a:bodyPr/>
          <a:lstStyle/>
          <a:p>
            <a:r>
              <a:rPr lang="es-ES" dirty="0"/>
              <a:t>Ejemplo…</a:t>
            </a:r>
          </a:p>
        </p:txBody>
      </p:sp>
      <p:sp>
        <p:nvSpPr>
          <p:cNvPr id="3" name="Marcador de contenido 2">
            <a:extLst>
              <a:ext uri="{FF2B5EF4-FFF2-40B4-BE49-F238E27FC236}">
                <a16:creationId xmlns:a16="http://schemas.microsoft.com/office/drawing/2014/main" id="{1D12DC34-E6FE-EF77-A8B1-9C1C3C85432B}"/>
              </a:ext>
            </a:extLst>
          </p:cNvPr>
          <p:cNvSpPr>
            <a:spLocks noGrp="1"/>
          </p:cNvSpPr>
          <p:nvPr>
            <p:ph idx="1"/>
          </p:nvPr>
        </p:nvSpPr>
        <p:spPr/>
        <p:txBody>
          <a:bodyPr/>
          <a:lstStyle/>
          <a:p>
            <a:pPr algn="just"/>
            <a:r>
              <a:rPr lang="es-ES" dirty="0"/>
              <a:t>Cada uno estaba plenamente seguro de lo que conocía. Y además tenía la certeza de que sólo había un elefante y de que los tres estaban hablando de lo mismo. pero lo que decían parecía imposible de concordar. Tanto charlaron y discutieron que casi se pelearon. Pero al fin de cuentas, como eran los tres muy sabios, decidieron hacerse ayudar, y fueron a preguntar a otro sabio que había tenido la oportunidad de ver al elefante con sus propios ojos. Y entonces descubrieron que cada uno de ellos tenía razón. Una parte de la razón. Pero que conocían del elefante solamente la parte que habían tocado. Y le creyeron al que lo había visto y les hablaba del elefante entero. Los tres ciegos (Mamerto </a:t>
            </a:r>
            <a:r>
              <a:rPr lang="es-ES" dirty="0" err="1"/>
              <a:t>Menapace</a:t>
            </a:r>
            <a:r>
              <a:rPr lang="es-ES" dirty="0"/>
              <a:t>, 1996)</a:t>
            </a:r>
          </a:p>
        </p:txBody>
      </p:sp>
    </p:spTree>
    <p:extLst>
      <p:ext uri="{BB962C8B-B14F-4D97-AF65-F5344CB8AC3E}">
        <p14:creationId xmlns:p14="http://schemas.microsoft.com/office/powerpoint/2010/main" val="41684450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90363B4-50ED-343D-2098-B6338F26AAB5}"/>
              </a:ext>
            </a:extLst>
          </p:cNvPr>
          <p:cNvSpPr>
            <a:spLocks noGrp="1"/>
          </p:cNvSpPr>
          <p:nvPr>
            <p:ph type="title"/>
          </p:nvPr>
        </p:nvSpPr>
        <p:spPr>
          <a:xfrm>
            <a:off x="1050235" y="2766218"/>
            <a:ext cx="10515600" cy="1325563"/>
          </a:xfrm>
        </p:spPr>
        <p:txBody>
          <a:bodyPr/>
          <a:lstStyle/>
          <a:p>
            <a:pPr algn="ctr"/>
            <a:r>
              <a:rPr lang="es-ES" b="1" dirty="0"/>
              <a:t>GRACIAS….</a:t>
            </a:r>
          </a:p>
        </p:txBody>
      </p:sp>
    </p:spTree>
    <p:extLst>
      <p:ext uri="{BB962C8B-B14F-4D97-AF65-F5344CB8AC3E}">
        <p14:creationId xmlns:p14="http://schemas.microsoft.com/office/powerpoint/2010/main" val="3857863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D386E878-241F-5009-BCBF-89A7852F9C61}"/>
              </a:ext>
            </a:extLst>
          </p:cNvPr>
          <p:cNvSpPr>
            <a:spLocks noGrp="1"/>
          </p:cNvSpPr>
          <p:nvPr>
            <p:ph type="title"/>
          </p:nvPr>
        </p:nvSpPr>
        <p:spPr/>
        <p:txBody>
          <a:bodyPr/>
          <a:lstStyle/>
          <a:p>
            <a:r>
              <a:rPr lang="es-ES" dirty="0"/>
              <a:t>Introducción…</a:t>
            </a:r>
          </a:p>
        </p:txBody>
      </p:sp>
      <p:sp>
        <p:nvSpPr>
          <p:cNvPr id="5" name="Marcador de contenido 4">
            <a:extLst>
              <a:ext uri="{FF2B5EF4-FFF2-40B4-BE49-F238E27FC236}">
                <a16:creationId xmlns:a16="http://schemas.microsoft.com/office/drawing/2014/main" id="{779BB1EA-F385-4EF5-3408-EB9311B96991}"/>
              </a:ext>
            </a:extLst>
          </p:cNvPr>
          <p:cNvSpPr>
            <a:spLocks noGrp="1"/>
          </p:cNvSpPr>
          <p:nvPr>
            <p:ph idx="1"/>
          </p:nvPr>
        </p:nvSpPr>
        <p:spPr/>
        <p:txBody>
          <a:bodyPr/>
          <a:lstStyle/>
          <a:p>
            <a:pPr algn="just"/>
            <a:r>
              <a:rPr lang="es-ES" dirty="0"/>
              <a:t>La palabra cibernética, etimológicamente deriva de una palabra griega (kibernao) que significa dirigir, conducir, guiar, pilotar, gobernar y a partir de allí se la tomó para referirse a la ciencia de la comunicación y el control tanto en las máquinas como en los seres humanos.</a:t>
            </a:r>
          </a:p>
          <a:p>
            <a:pPr algn="just"/>
            <a:r>
              <a:rPr lang="es-ES" dirty="0"/>
              <a:t>La Cibernética se ocupó primeramente de los procesos de comunicación y control en los sistemas naturales y artificiales (Wiener, 1948).</a:t>
            </a:r>
          </a:p>
        </p:txBody>
      </p:sp>
    </p:spTree>
    <p:extLst>
      <p:ext uri="{BB962C8B-B14F-4D97-AF65-F5344CB8AC3E}">
        <p14:creationId xmlns:p14="http://schemas.microsoft.com/office/powerpoint/2010/main" val="2532880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F36910-66A8-DEF0-11F6-576FF4E767AC}"/>
              </a:ext>
            </a:extLst>
          </p:cNvPr>
          <p:cNvSpPr>
            <a:spLocks noGrp="1"/>
          </p:cNvSpPr>
          <p:nvPr>
            <p:ph type="title"/>
          </p:nvPr>
        </p:nvSpPr>
        <p:spPr/>
        <p:txBody>
          <a:bodyPr/>
          <a:lstStyle/>
          <a:p>
            <a:r>
              <a:rPr lang="es-ES" dirty="0"/>
              <a:t>Algunas definiciones…</a:t>
            </a:r>
          </a:p>
        </p:txBody>
      </p:sp>
      <p:sp>
        <p:nvSpPr>
          <p:cNvPr id="3" name="Marcador de contenido 2">
            <a:extLst>
              <a:ext uri="{FF2B5EF4-FFF2-40B4-BE49-F238E27FC236}">
                <a16:creationId xmlns:a16="http://schemas.microsoft.com/office/drawing/2014/main" id="{EBDE5611-041B-BA1D-887C-FBDF314EBE90}"/>
              </a:ext>
            </a:extLst>
          </p:cNvPr>
          <p:cNvSpPr>
            <a:spLocks noGrp="1"/>
          </p:cNvSpPr>
          <p:nvPr>
            <p:ph idx="1"/>
          </p:nvPr>
        </p:nvSpPr>
        <p:spPr/>
        <p:txBody>
          <a:bodyPr/>
          <a:lstStyle/>
          <a:p>
            <a:pPr algn="just"/>
            <a:r>
              <a:rPr lang="es-ES" dirty="0"/>
              <a:t>Bateson (1972) es la nueva ciencia de la forma y los patrones de organización</a:t>
            </a:r>
          </a:p>
          <a:p>
            <a:pPr algn="just"/>
            <a:r>
              <a:rPr lang="es-ES" dirty="0" err="1"/>
              <a:t>Keeney</a:t>
            </a:r>
            <a:r>
              <a:rPr lang="es-ES" dirty="0"/>
              <a:t> (1987) es una ciencia que se ocupa de las pautas y la organización en los diferentes tipos de sistemas. </a:t>
            </a:r>
          </a:p>
          <a:p>
            <a:pPr algn="just"/>
            <a:r>
              <a:rPr lang="es-ES" dirty="0"/>
              <a:t>Foerster (1973) en la historia de la Cibernética se puede observar un proceso que se desarrolla en tres niveles de complejidad: una Cibernética de Orden ‘0’, implícita, la Cibernética de Primer Orden y una Cibernética de Segundo Orden</a:t>
            </a:r>
          </a:p>
        </p:txBody>
      </p:sp>
    </p:spTree>
    <p:extLst>
      <p:ext uri="{BB962C8B-B14F-4D97-AF65-F5344CB8AC3E}">
        <p14:creationId xmlns:p14="http://schemas.microsoft.com/office/powerpoint/2010/main" val="2365708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9CAEFA-2EF5-83EA-AEC0-5D3CB72F4681}"/>
              </a:ext>
            </a:extLst>
          </p:cNvPr>
          <p:cNvSpPr>
            <a:spLocks noGrp="1"/>
          </p:cNvSpPr>
          <p:nvPr>
            <p:ph type="title"/>
          </p:nvPr>
        </p:nvSpPr>
        <p:spPr/>
        <p:txBody>
          <a:bodyPr/>
          <a:lstStyle/>
          <a:p>
            <a:r>
              <a:rPr lang="es-ES" dirty="0"/>
              <a:t>Algunas definiciones…</a:t>
            </a:r>
          </a:p>
        </p:txBody>
      </p:sp>
      <p:sp>
        <p:nvSpPr>
          <p:cNvPr id="3" name="Marcador de contenido 2">
            <a:extLst>
              <a:ext uri="{FF2B5EF4-FFF2-40B4-BE49-F238E27FC236}">
                <a16:creationId xmlns:a16="http://schemas.microsoft.com/office/drawing/2014/main" id="{4626124C-C4DE-54A5-A506-7CFA9424C602}"/>
              </a:ext>
            </a:extLst>
          </p:cNvPr>
          <p:cNvSpPr>
            <a:spLocks noGrp="1"/>
          </p:cNvSpPr>
          <p:nvPr>
            <p:ph idx="1"/>
          </p:nvPr>
        </p:nvSpPr>
        <p:spPr/>
        <p:txBody>
          <a:bodyPr/>
          <a:lstStyle/>
          <a:p>
            <a:pPr algn="just"/>
            <a:r>
              <a:rPr lang="es-ES" dirty="0"/>
              <a:t>La teoría cibernética resalta la idea de circularidad. </a:t>
            </a:r>
          </a:p>
          <a:p>
            <a:pPr algn="just"/>
            <a:r>
              <a:rPr lang="es-ES" dirty="0"/>
              <a:t>En el campo de la salud mental ha habido un creciente desencanto de la causalidad lineal. </a:t>
            </a:r>
          </a:p>
          <a:p>
            <a:pPr algn="just"/>
            <a:r>
              <a:rPr lang="es-ES" dirty="0"/>
              <a:t>Tradicionalmente se ha pensado en la enfermedad mental en términos lineales, con explicaciones causales del padecimiento. </a:t>
            </a:r>
          </a:p>
          <a:p>
            <a:pPr algn="just"/>
            <a:r>
              <a:rPr lang="es-ES" dirty="0"/>
              <a:t>Los esfuerzos por explicar el comportamiento sintomático se han basado, en general, en un modelo médico o en un modelo psicodinámico (Hoffman, 1987).</a:t>
            </a:r>
          </a:p>
        </p:txBody>
      </p:sp>
    </p:spTree>
    <p:extLst>
      <p:ext uri="{BB962C8B-B14F-4D97-AF65-F5344CB8AC3E}">
        <p14:creationId xmlns:p14="http://schemas.microsoft.com/office/powerpoint/2010/main" val="3296760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98F24B-58B2-1939-FD63-DB5134F9D712}"/>
              </a:ext>
            </a:extLst>
          </p:cNvPr>
          <p:cNvSpPr>
            <a:spLocks noGrp="1"/>
          </p:cNvSpPr>
          <p:nvPr>
            <p:ph type="title"/>
          </p:nvPr>
        </p:nvSpPr>
        <p:spPr/>
        <p:txBody>
          <a:bodyPr/>
          <a:lstStyle/>
          <a:p>
            <a:r>
              <a:rPr kumimoji="0" lang="es-ES" sz="4400" b="0" i="0" u="none" strike="noStrike" kern="1200" cap="none" spc="0" normalizeH="0" baseline="0" noProof="0" dirty="0">
                <a:ln>
                  <a:noFill/>
                </a:ln>
                <a:solidFill>
                  <a:prstClr val="black"/>
                </a:solidFill>
                <a:effectLst/>
                <a:uLnTx/>
                <a:uFillTx/>
                <a:latin typeface="Calibri Light" panose="020F0302020204030204"/>
                <a:ea typeface="+mj-ea"/>
                <a:cs typeface="+mj-cs"/>
              </a:rPr>
              <a:t>Algunas definiciones…</a:t>
            </a:r>
            <a:endParaRPr lang="es-ES" dirty="0"/>
          </a:p>
        </p:txBody>
      </p:sp>
      <p:sp>
        <p:nvSpPr>
          <p:cNvPr id="3" name="Marcador de contenido 2">
            <a:extLst>
              <a:ext uri="{FF2B5EF4-FFF2-40B4-BE49-F238E27FC236}">
                <a16:creationId xmlns:a16="http://schemas.microsoft.com/office/drawing/2014/main" id="{0A8FA06D-46BB-3A5D-ADA8-1A17981C6D59}"/>
              </a:ext>
            </a:extLst>
          </p:cNvPr>
          <p:cNvSpPr>
            <a:spLocks noGrp="1"/>
          </p:cNvSpPr>
          <p:nvPr>
            <p:ph idx="1"/>
          </p:nvPr>
        </p:nvSpPr>
        <p:spPr/>
        <p:txBody>
          <a:bodyPr/>
          <a:lstStyle/>
          <a:p>
            <a:pPr algn="just"/>
            <a:r>
              <a:rPr lang="es-ES" dirty="0"/>
              <a:t>En psicoterapia, ya no es posible creer que el terapeuta “causa un efecto” sobre el paciente o la familia por medio de su personalidad, su habilidad o su técnica. </a:t>
            </a:r>
          </a:p>
          <a:p>
            <a:pPr algn="just"/>
            <a:r>
              <a:rPr lang="es-ES" dirty="0"/>
              <a:t>La familia es un sistema que trasciende los límites de la persona aislada, podemos observar redundancias y pautas que no se generan en sentido lineal, sino que operan de forma circular (Hoffman, 1987)</a:t>
            </a:r>
          </a:p>
        </p:txBody>
      </p:sp>
    </p:spTree>
    <p:extLst>
      <p:ext uri="{BB962C8B-B14F-4D97-AF65-F5344CB8AC3E}">
        <p14:creationId xmlns:p14="http://schemas.microsoft.com/office/powerpoint/2010/main" val="4063965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DF5024-2B29-78D3-AF87-21828FD1E466}"/>
              </a:ext>
            </a:extLst>
          </p:cNvPr>
          <p:cNvSpPr>
            <a:spLocks noGrp="1"/>
          </p:cNvSpPr>
          <p:nvPr>
            <p:ph type="title"/>
          </p:nvPr>
        </p:nvSpPr>
        <p:spPr/>
        <p:txBody>
          <a:bodyPr/>
          <a:lstStyle/>
          <a:p>
            <a:r>
              <a:rPr lang="es-ES" dirty="0"/>
              <a:t>Postulados de la Cibernética</a:t>
            </a:r>
          </a:p>
        </p:txBody>
      </p:sp>
      <p:sp>
        <p:nvSpPr>
          <p:cNvPr id="3" name="Marcador de contenido 2">
            <a:extLst>
              <a:ext uri="{FF2B5EF4-FFF2-40B4-BE49-F238E27FC236}">
                <a16:creationId xmlns:a16="http://schemas.microsoft.com/office/drawing/2014/main" id="{3AD9A740-3F45-52B1-1061-DF9491C93918}"/>
              </a:ext>
            </a:extLst>
          </p:cNvPr>
          <p:cNvSpPr>
            <a:spLocks noGrp="1"/>
          </p:cNvSpPr>
          <p:nvPr>
            <p:ph idx="1"/>
          </p:nvPr>
        </p:nvSpPr>
        <p:spPr/>
        <p:txBody>
          <a:bodyPr/>
          <a:lstStyle/>
          <a:p>
            <a:pPr>
              <a:lnSpc>
                <a:spcPct val="107000"/>
              </a:lnSpc>
              <a:spcAft>
                <a:spcPts val="800"/>
              </a:spcAft>
            </a:pPr>
            <a:r>
              <a:rPr lang="es-ES" sz="2800" dirty="0">
                <a:effectLst/>
                <a:latin typeface="Calibri" panose="020F0502020204030204" pitchFamily="34" charset="0"/>
                <a:ea typeface="Calibri" panose="020F0502020204030204" pitchFamily="34" charset="0"/>
                <a:cs typeface="Times New Roman" panose="02020603050405020304" pitchFamily="18" charset="0"/>
              </a:rPr>
              <a:t>Circularidad</a:t>
            </a:r>
          </a:p>
          <a:p>
            <a:pPr>
              <a:lnSpc>
                <a:spcPct val="107000"/>
              </a:lnSpc>
              <a:spcAft>
                <a:spcPts val="800"/>
              </a:spcAft>
            </a:pPr>
            <a:r>
              <a:rPr lang="es-ES" dirty="0">
                <a:latin typeface="Calibri" panose="020F0502020204030204" pitchFamily="34" charset="0"/>
                <a:ea typeface="Calibri" panose="020F0502020204030204" pitchFamily="34" charset="0"/>
                <a:cs typeface="Times New Roman" panose="02020603050405020304" pitchFamily="18" charset="0"/>
              </a:rPr>
              <a:t>E</a:t>
            </a:r>
            <a:r>
              <a:rPr lang="es-ES" sz="2800" dirty="0">
                <a:effectLst/>
                <a:latin typeface="Calibri" panose="020F0502020204030204" pitchFamily="34" charset="0"/>
                <a:ea typeface="Calibri" panose="020F0502020204030204" pitchFamily="34" charset="0"/>
                <a:cs typeface="Times New Roman" panose="02020603050405020304" pitchFamily="18" charset="0"/>
              </a:rPr>
              <a:t>structura</a:t>
            </a:r>
          </a:p>
          <a:p>
            <a:pPr>
              <a:lnSpc>
                <a:spcPct val="107000"/>
              </a:lnSpc>
              <a:spcAft>
                <a:spcPts val="800"/>
              </a:spcAft>
            </a:pPr>
            <a:r>
              <a:rPr lang="es-ES" dirty="0">
                <a:latin typeface="Calibri" panose="020F0502020204030204" pitchFamily="34" charset="0"/>
                <a:ea typeface="Calibri" panose="020F0502020204030204" pitchFamily="34" charset="0"/>
                <a:cs typeface="Times New Roman" panose="02020603050405020304" pitchFamily="18" charset="0"/>
              </a:rPr>
              <a:t>S</a:t>
            </a:r>
            <a:r>
              <a:rPr lang="es-ES" sz="2800" dirty="0">
                <a:effectLst/>
                <a:latin typeface="Calibri" panose="020F0502020204030204" pitchFamily="34" charset="0"/>
                <a:ea typeface="Calibri" panose="020F0502020204030204" pitchFamily="34" charset="0"/>
                <a:cs typeface="Times New Roman" panose="02020603050405020304" pitchFamily="18" charset="0"/>
              </a:rPr>
              <a:t>istemas abiertos</a:t>
            </a:r>
          </a:p>
          <a:p>
            <a:pPr>
              <a:lnSpc>
                <a:spcPct val="107000"/>
              </a:lnSpc>
              <a:spcAft>
                <a:spcPts val="800"/>
              </a:spcAft>
            </a:pPr>
            <a:r>
              <a:rPr lang="es-ES" sz="2800" dirty="0">
                <a:effectLst/>
                <a:latin typeface="Calibri" panose="020F0502020204030204" pitchFamily="34" charset="0"/>
                <a:ea typeface="Calibri" panose="020F0502020204030204" pitchFamily="34" charset="0"/>
                <a:cs typeface="Times New Roman" panose="02020603050405020304" pitchFamily="18" charset="0"/>
              </a:rPr>
              <a:t>Sistemas cerrados </a:t>
            </a:r>
          </a:p>
          <a:p>
            <a:pPr>
              <a:lnSpc>
                <a:spcPct val="107000"/>
              </a:lnSpc>
              <a:spcAft>
                <a:spcPts val="800"/>
              </a:spcAft>
            </a:pPr>
            <a:r>
              <a:rPr lang="es-ES" sz="2800" dirty="0">
                <a:effectLst/>
                <a:latin typeface="Calibri" panose="020F0502020204030204" pitchFamily="34" charset="0"/>
                <a:ea typeface="Calibri" panose="020F0502020204030204" pitchFamily="34" charset="0"/>
                <a:cs typeface="Times New Roman" panose="02020603050405020304" pitchFamily="18" charset="0"/>
              </a:rPr>
              <a:t>Retroalimentación</a:t>
            </a:r>
          </a:p>
          <a:p>
            <a:endParaRPr lang="es-ES" dirty="0"/>
          </a:p>
        </p:txBody>
      </p:sp>
    </p:spTree>
    <p:extLst>
      <p:ext uri="{BB962C8B-B14F-4D97-AF65-F5344CB8AC3E}">
        <p14:creationId xmlns:p14="http://schemas.microsoft.com/office/powerpoint/2010/main" val="398268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AD53C9-498B-206B-BB69-3F6BD3675935}"/>
              </a:ext>
            </a:extLst>
          </p:cNvPr>
          <p:cNvSpPr>
            <a:spLocks noGrp="1"/>
          </p:cNvSpPr>
          <p:nvPr>
            <p:ph type="title"/>
          </p:nvPr>
        </p:nvSpPr>
        <p:spPr/>
        <p:txBody>
          <a:bodyPr/>
          <a:lstStyle/>
          <a:p>
            <a:r>
              <a:rPr lang="es-ES" dirty="0"/>
              <a:t>Cibernética de 1er orden….</a:t>
            </a:r>
          </a:p>
        </p:txBody>
      </p:sp>
      <p:sp>
        <p:nvSpPr>
          <p:cNvPr id="3" name="Marcador de contenido 2">
            <a:extLst>
              <a:ext uri="{FF2B5EF4-FFF2-40B4-BE49-F238E27FC236}">
                <a16:creationId xmlns:a16="http://schemas.microsoft.com/office/drawing/2014/main" id="{BA0F5DB8-AA45-1F20-07C3-4D577B40E845}"/>
              </a:ext>
            </a:extLst>
          </p:cNvPr>
          <p:cNvSpPr>
            <a:spLocks noGrp="1"/>
          </p:cNvSpPr>
          <p:nvPr>
            <p:ph idx="1"/>
          </p:nvPr>
        </p:nvSpPr>
        <p:spPr/>
        <p:txBody>
          <a:bodyPr/>
          <a:lstStyle/>
          <a:p>
            <a:pPr algn="just"/>
            <a:r>
              <a:rPr lang="es-ES" dirty="0"/>
              <a:t>La cibernética de primer orden se basa en estudiar la realidad externa, sin importar la actividad cognoscitiva que lo hace posible. </a:t>
            </a:r>
          </a:p>
          <a:p>
            <a:pPr algn="just"/>
            <a:r>
              <a:rPr lang="es-ES" dirty="0"/>
              <a:t>En la cibernética de primer orden, el sujeto que observa está fuera de las cosas observadas.</a:t>
            </a:r>
          </a:p>
          <a:p>
            <a:pPr algn="just"/>
            <a:r>
              <a:rPr lang="es-ES" dirty="0"/>
              <a:t>La cibernética de 1er orden se basa en la premisa del estudio de la realidad externa, es decir, el observador describe la realidad que está “ahí fuera”, se mantiene “fuera” del fenómeno observado, premisa de la objetividad (</a:t>
            </a:r>
            <a:r>
              <a:rPr lang="es-ES" dirty="0" err="1"/>
              <a:t>Feixas</a:t>
            </a:r>
            <a:r>
              <a:rPr lang="es-ES" dirty="0"/>
              <a:t> y Villegas, 2000). </a:t>
            </a:r>
          </a:p>
          <a:p>
            <a:pPr algn="just"/>
            <a:endParaRPr lang="es-ES" dirty="0"/>
          </a:p>
        </p:txBody>
      </p:sp>
    </p:spTree>
    <p:extLst>
      <p:ext uri="{BB962C8B-B14F-4D97-AF65-F5344CB8AC3E}">
        <p14:creationId xmlns:p14="http://schemas.microsoft.com/office/powerpoint/2010/main" val="947504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D37385-DFED-7183-CC5E-5DD91DA55DD4}"/>
              </a:ext>
            </a:extLst>
          </p:cNvPr>
          <p:cNvSpPr>
            <a:spLocks noGrp="1"/>
          </p:cNvSpPr>
          <p:nvPr>
            <p:ph type="title"/>
          </p:nvPr>
        </p:nvSpPr>
        <p:spPr/>
        <p:txBody>
          <a:bodyPr/>
          <a:lstStyle/>
          <a:p>
            <a:r>
              <a:rPr lang="es-ES" dirty="0"/>
              <a:t>Cibernética de 2° orden….</a:t>
            </a:r>
          </a:p>
        </p:txBody>
      </p:sp>
      <p:sp>
        <p:nvSpPr>
          <p:cNvPr id="3" name="Marcador de contenido 2">
            <a:extLst>
              <a:ext uri="{FF2B5EF4-FFF2-40B4-BE49-F238E27FC236}">
                <a16:creationId xmlns:a16="http://schemas.microsoft.com/office/drawing/2014/main" id="{2BA65C84-6E32-0571-E9A4-BDB89EBD0958}"/>
              </a:ext>
            </a:extLst>
          </p:cNvPr>
          <p:cNvSpPr>
            <a:spLocks noGrp="1"/>
          </p:cNvSpPr>
          <p:nvPr>
            <p:ph idx="1"/>
          </p:nvPr>
        </p:nvSpPr>
        <p:spPr/>
        <p:txBody>
          <a:bodyPr/>
          <a:lstStyle/>
          <a:p>
            <a:pPr algn="just"/>
            <a:endParaRPr lang="es-ES" dirty="0"/>
          </a:p>
          <a:p>
            <a:pPr algn="just"/>
            <a:r>
              <a:rPr lang="es-ES" dirty="0"/>
              <a:t>La cibernética de segundo orden estudia el papel del observador que construye (e influye en) la realidad observada, de manera que esta cibernética trata de las pautas de relación que se dan en los procesos; toda descripción resulta ser autorreferencial, lo que significa que el observador se incluye a sí mismo al observar la realidad (</a:t>
            </a:r>
            <a:r>
              <a:rPr lang="es-ES" dirty="0" err="1"/>
              <a:t>Feixas</a:t>
            </a:r>
            <a:r>
              <a:rPr lang="es-ES" dirty="0"/>
              <a:t> &amp; Villegas, 2000).</a:t>
            </a:r>
          </a:p>
          <a:p>
            <a:pPr algn="just"/>
            <a:r>
              <a:rPr lang="es-ES" dirty="0"/>
              <a:t>La cibernética de segundo orden el sujeto que observa está dentro de las cosas observadas, he aquí el salto cuántico. </a:t>
            </a:r>
          </a:p>
        </p:txBody>
      </p:sp>
    </p:spTree>
    <p:extLst>
      <p:ext uri="{BB962C8B-B14F-4D97-AF65-F5344CB8AC3E}">
        <p14:creationId xmlns:p14="http://schemas.microsoft.com/office/powerpoint/2010/main" val="3365330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F2016F-9EDD-426B-49A7-CBE366CF69BE}"/>
              </a:ext>
            </a:extLst>
          </p:cNvPr>
          <p:cNvSpPr>
            <a:spLocks noGrp="1"/>
          </p:cNvSpPr>
          <p:nvPr>
            <p:ph type="title"/>
          </p:nvPr>
        </p:nvSpPr>
        <p:spPr/>
        <p:txBody>
          <a:bodyPr/>
          <a:lstStyle/>
          <a:p>
            <a:r>
              <a:rPr kumimoji="0" lang="es-ES" sz="4400" b="0" i="0" u="none" strike="noStrike" kern="1200" cap="none" spc="0" normalizeH="0" baseline="0" noProof="0" dirty="0">
                <a:ln>
                  <a:noFill/>
                </a:ln>
                <a:solidFill>
                  <a:prstClr val="black"/>
                </a:solidFill>
                <a:effectLst/>
                <a:uLnTx/>
                <a:uFillTx/>
                <a:latin typeface="Calibri Light" panose="020F0302020204030204"/>
                <a:ea typeface="+mj-ea"/>
                <a:cs typeface="+mj-cs"/>
              </a:rPr>
              <a:t>Cibernética de 2° orden….</a:t>
            </a:r>
            <a:endParaRPr lang="es-ES" dirty="0"/>
          </a:p>
        </p:txBody>
      </p:sp>
      <p:sp>
        <p:nvSpPr>
          <p:cNvPr id="3" name="Marcador de contenido 2">
            <a:extLst>
              <a:ext uri="{FF2B5EF4-FFF2-40B4-BE49-F238E27FC236}">
                <a16:creationId xmlns:a16="http://schemas.microsoft.com/office/drawing/2014/main" id="{E7BBFDAD-F4A1-1EBD-143E-247BB8747835}"/>
              </a:ext>
            </a:extLst>
          </p:cNvPr>
          <p:cNvSpPr>
            <a:spLocks noGrp="1"/>
          </p:cNvSpPr>
          <p:nvPr>
            <p:ph idx="1"/>
          </p:nvPr>
        </p:nvSpPr>
        <p:spPr/>
        <p:txBody>
          <a:bodyPr>
            <a:normAutofit lnSpcReduction="10000"/>
          </a:bodyPr>
          <a:lstStyle/>
          <a:p>
            <a:pPr algn="just"/>
            <a:r>
              <a:rPr lang="es-ES" dirty="0"/>
              <a:t>La cibernética de 2° orden se centra en el rol del observador que construye la realidad observada, no sólo la describe; en esta cibernética, la pretensión de objetividad es insostenible.</a:t>
            </a:r>
          </a:p>
          <a:p>
            <a:pPr algn="just"/>
            <a:r>
              <a:rPr lang="es-ES" dirty="0"/>
              <a:t>La cibernética de 2° orden, se interesa por el sujeto observador más que por las cosas observadas, nació de responder a la interrogante sobre la actividad del conocimiento y a la pregunta de si éste es producto de la autorregulación (</a:t>
            </a:r>
            <a:r>
              <a:rPr lang="es-ES" dirty="0" err="1"/>
              <a:t>Glasersfeld</a:t>
            </a:r>
            <a:r>
              <a:rPr lang="es-ES" dirty="0"/>
              <a:t>, 2000).</a:t>
            </a:r>
          </a:p>
          <a:p>
            <a:pPr algn="just"/>
            <a:r>
              <a:rPr lang="es-ES" dirty="0"/>
              <a:t>si se eliminan las propiedades del sujeto que observa no quedan observaciones, ni descripciones ni explicaciones (Foerster, 2000). Desde la cibernética de segundo orden se sostiene que el observador es parte del fenómeno observado</a:t>
            </a:r>
          </a:p>
        </p:txBody>
      </p:sp>
    </p:spTree>
    <p:extLst>
      <p:ext uri="{BB962C8B-B14F-4D97-AF65-F5344CB8AC3E}">
        <p14:creationId xmlns:p14="http://schemas.microsoft.com/office/powerpoint/2010/main" val="113622590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1517</Words>
  <Application>Microsoft Office PowerPoint</Application>
  <PresentationFormat>Panorámica</PresentationFormat>
  <Paragraphs>55</Paragraphs>
  <Slides>16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16</vt:i4>
      </vt:variant>
    </vt:vector>
  </HeadingPairs>
  <TitlesOfParts>
    <vt:vector size="20" baseType="lpstr">
      <vt:lpstr>Arial</vt:lpstr>
      <vt:lpstr>Calibri</vt:lpstr>
      <vt:lpstr>Calibri Light</vt:lpstr>
      <vt:lpstr>Tema de Office</vt:lpstr>
      <vt:lpstr>CIBERNETICA  PRIMER Y SEGUNDO ORDEN</vt:lpstr>
      <vt:lpstr>Introducción…</vt:lpstr>
      <vt:lpstr>Algunas definiciones…</vt:lpstr>
      <vt:lpstr>Algunas definiciones…</vt:lpstr>
      <vt:lpstr>Algunas definiciones…</vt:lpstr>
      <vt:lpstr>Postulados de la Cibernética</vt:lpstr>
      <vt:lpstr>Cibernética de 1er orden….</vt:lpstr>
      <vt:lpstr>Cibernética de 2° orden….</vt:lpstr>
      <vt:lpstr>Cibernética de 2° orden….</vt:lpstr>
      <vt:lpstr>Cibernética de 2° orden….</vt:lpstr>
      <vt:lpstr>Cibernética de 2° orden….</vt:lpstr>
      <vt:lpstr>A manera de conclusión…</vt:lpstr>
      <vt:lpstr>Ejemplo….</vt:lpstr>
      <vt:lpstr>Ejemplo…</vt:lpstr>
      <vt:lpstr>Ejemplo…</vt:lpstr>
      <vt:lpstr>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CIBERNETICA  PRIMER Y SEGUNDO ORDEN</dc:title>
  <dc:creator>vero freire palacios</dc:creator>
  <cp:lastModifiedBy>vero freire palacios</cp:lastModifiedBy>
  <cp:revision>2</cp:revision>
  <dcterms:created xsi:type="dcterms:W3CDTF">2022-11-29T03:43:35Z</dcterms:created>
  <dcterms:modified xsi:type="dcterms:W3CDTF">2022-11-29T03:49:12Z</dcterms:modified>
</cp:coreProperties>
</file>