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68" d="100"/>
          <a:sy n="68" d="100"/>
        </p:scale>
        <p:origin x="6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544114-6B73-4CE0-9D4C-7B11DF5CEEE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39F5FF6E-B7C7-4126-B483-3118C6A00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69C56EC8-2D3B-42F7-B3CF-3C8B3B6D81ED}"/>
              </a:ext>
            </a:extLst>
          </p:cNvPr>
          <p:cNvSpPr>
            <a:spLocks noGrp="1"/>
          </p:cNvSpPr>
          <p:nvPr>
            <p:ph type="dt" sz="half" idx="10"/>
          </p:nvPr>
        </p:nvSpPr>
        <p:spPr/>
        <p:txBody>
          <a:bodyPr/>
          <a:lstStyle/>
          <a:p>
            <a:fld id="{1C253E5D-7A24-4EC6-A6D4-04BAFA2DAC91}" type="datetimeFigureOut">
              <a:rPr lang="es-ES" smtClean="0"/>
              <a:t>24/04/2022</a:t>
            </a:fld>
            <a:endParaRPr lang="es-ES"/>
          </a:p>
        </p:txBody>
      </p:sp>
      <p:sp>
        <p:nvSpPr>
          <p:cNvPr id="5" name="Marcador de pie de página 4">
            <a:extLst>
              <a:ext uri="{FF2B5EF4-FFF2-40B4-BE49-F238E27FC236}">
                <a16:creationId xmlns:a16="http://schemas.microsoft.com/office/drawing/2014/main" id="{64BE76C7-2B14-4992-BA27-245E2BE76FA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59211CA-A2C2-47F0-A2E7-2C6D1B135B8E}"/>
              </a:ext>
            </a:extLst>
          </p:cNvPr>
          <p:cNvSpPr>
            <a:spLocks noGrp="1"/>
          </p:cNvSpPr>
          <p:nvPr>
            <p:ph type="sldNum" sz="quarter" idx="12"/>
          </p:nvPr>
        </p:nvSpPr>
        <p:spPr/>
        <p:txBody>
          <a:bodyPr/>
          <a:lstStyle/>
          <a:p>
            <a:fld id="{2FCA7D2C-B305-43D3-BFAD-33167AD69564}" type="slidenum">
              <a:rPr lang="es-ES" smtClean="0"/>
              <a:t>‹Nº›</a:t>
            </a:fld>
            <a:endParaRPr lang="es-ES"/>
          </a:p>
        </p:txBody>
      </p:sp>
    </p:spTree>
    <p:extLst>
      <p:ext uri="{BB962C8B-B14F-4D97-AF65-F5344CB8AC3E}">
        <p14:creationId xmlns:p14="http://schemas.microsoft.com/office/powerpoint/2010/main" val="561142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BF4546-802E-45CE-A036-08BD49EAC5E6}"/>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649A927C-F892-45B8-AE71-29C9BEF9EEB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5D75BCC-2E0F-45A2-B15C-75DBE60767BF}"/>
              </a:ext>
            </a:extLst>
          </p:cNvPr>
          <p:cNvSpPr>
            <a:spLocks noGrp="1"/>
          </p:cNvSpPr>
          <p:nvPr>
            <p:ph type="dt" sz="half" idx="10"/>
          </p:nvPr>
        </p:nvSpPr>
        <p:spPr/>
        <p:txBody>
          <a:bodyPr/>
          <a:lstStyle/>
          <a:p>
            <a:fld id="{1C253E5D-7A24-4EC6-A6D4-04BAFA2DAC91}" type="datetimeFigureOut">
              <a:rPr lang="es-ES" smtClean="0"/>
              <a:t>24/04/2022</a:t>
            </a:fld>
            <a:endParaRPr lang="es-ES"/>
          </a:p>
        </p:txBody>
      </p:sp>
      <p:sp>
        <p:nvSpPr>
          <p:cNvPr id="5" name="Marcador de pie de página 4">
            <a:extLst>
              <a:ext uri="{FF2B5EF4-FFF2-40B4-BE49-F238E27FC236}">
                <a16:creationId xmlns:a16="http://schemas.microsoft.com/office/drawing/2014/main" id="{7E461530-9575-42C0-9579-15BB84D791A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6F9F008-38C7-4349-88D2-36A3E9C21173}"/>
              </a:ext>
            </a:extLst>
          </p:cNvPr>
          <p:cNvSpPr>
            <a:spLocks noGrp="1"/>
          </p:cNvSpPr>
          <p:nvPr>
            <p:ph type="sldNum" sz="quarter" idx="12"/>
          </p:nvPr>
        </p:nvSpPr>
        <p:spPr/>
        <p:txBody>
          <a:bodyPr/>
          <a:lstStyle/>
          <a:p>
            <a:fld id="{2FCA7D2C-B305-43D3-BFAD-33167AD69564}" type="slidenum">
              <a:rPr lang="es-ES" smtClean="0"/>
              <a:t>‹Nº›</a:t>
            </a:fld>
            <a:endParaRPr lang="es-ES"/>
          </a:p>
        </p:txBody>
      </p:sp>
    </p:spTree>
    <p:extLst>
      <p:ext uri="{BB962C8B-B14F-4D97-AF65-F5344CB8AC3E}">
        <p14:creationId xmlns:p14="http://schemas.microsoft.com/office/powerpoint/2010/main" val="2893151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FC2DF4F-B6DD-43E0-AE36-5BA78143F67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FBEE4675-5F91-41D9-A669-59B1AFA0639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E40108D-32B7-4FFB-95A3-64A53FFB61E6}"/>
              </a:ext>
            </a:extLst>
          </p:cNvPr>
          <p:cNvSpPr>
            <a:spLocks noGrp="1"/>
          </p:cNvSpPr>
          <p:nvPr>
            <p:ph type="dt" sz="half" idx="10"/>
          </p:nvPr>
        </p:nvSpPr>
        <p:spPr/>
        <p:txBody>
          <a:bodyPr/>
          <a:lstStyle/>
          <a:p>
            <a:fld id="{1C253E5D-7A24-4EC6-A6D4-04BAFA2DAC91}" type="datetimeFigureOut">
              <a:rPr lang="es-ES" smtClean="0"/>
              <a:t>24/04/2022</a:t>
            </a:fld>
            <a:endParaRPr lang="es-ES"/>
          </a:p>
        </p:txBody>
      </p:sp>
      <p:sp>
        <p:nvSpPr>
          <p:cNvPr id="5" name="Marcador de pie de página 4">
            <a:extLst>
              <a:ext uri="{FF2B5EF4-FFF2-40B4-BE49-F238E27FC236}">
                <a16:creationId xmlns:a16="http://schemas.microsoft.com/office/drawing/2014/main" id="{83A01E3D-6AA4-4431-B37E-411A35F3B8B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416B7CEB-E2BF-4969-9D22-08E6C2E2B92C}"/>
              </a:ext>
            </a:extLst>
          </p:cNvPr>
          <p:cNvSpPr>
            <a:spLocks noGrp="1"/>
          </p:cNvSpPr>
          <p:nvPr>
            <p:ph type="sldNum" sz="quarter" idx="12"/>
          </p:nvPr>
        </p:nvSpPr>
        <p:spPr/>
        <p:txBody>
          <a:bodyPr/>
          <a:lstStyle/>
          <a:p>
            <a:fld id="{2FCA7D2C-B305-43D3-BFAD-33167AD69564}" type="slidenum">
              <a:rPr lang="es-ES" smtClean="0"/>
              <a:t>‹Nº›</a:t>
            </a:fld>
            <a:endParaRPr lang="es-ES"/>
          </a:p>
        </p:txBody>
      </p:sp>
    </p:spTree>
    <p:extLst>
      <p:ext uri="{BB962C8B-B14F-4D97-AF65-F5344CB8AC3E}">
        <p14:creationId xmlns:p14="http://schemas.microsoft.com/office/powerpoint/2010/main" val="4047197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D928D9-E8D9-4826-870B-8864728BFA7A}"/>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1DF64783-D653-400A-83A1-210EC36943C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F0D79BE5-153E-48E8-920B-00513D712CB8}"/>
              </a:ext>
            </a:extLst>
          </p:cNvPr>
          <p:cNvSpPr>
            <a:spLocks noGrp="1"/>
          </p:cNvSpPr>
          <p:nvPr>
            <p:ph type="dt" sz="half" idx="10"/>
          </p:nvPr>
        </p:nvSpPr>
        <p:spPr/>
        <p:txBody>
          <a:bodyPr/>
          <a:lstStyle/>
          <a:p>
            <a:fld id="{1C253E5D-7A24-4EC6-A6D4-04BAFA2DAC91}" type="datetimeFigureOut">
              <a:rPr lang="es-ES" smtClean="0"/>
              <a:t>24/04/2022</a:t>
            </a:fld>
            <a:endParaRPr lang="es-ES"/>
          </a:p>
        </p:txBody>
      </p:sp>
      <p:sp>
        <p:nvSpPr>
          <p:cNvPr id="5" name="Marcador de pie de página 4">
            <a:extLst>
              <a:ext uri="{FF2B5EF4-FFF2-40B4-BE49-F238E27FC236}">
                <a16:creationId xmlns:a16="http://schemas.microsoft.com/office/drawing/2014/main" id="{1F2FC70D-86AC-41AB-BA70-D22BEBAAC69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B840B798-CC79-48B3-8FBF-5A9E54E195DD}"/>
              </a:ext>
            </a:extLst>
          </p:cNvPr>
          <p:cNvSpPr>
            <a:spLocks noGrp="1"/>
          </p:cNvSpPr>
          <p:nvPr>
            <p:ph type="sldNum" sz="quarter" idx="12"/>
          </p:nvPr>
        </p:nvSpPr>
        <p:spPr/>
        <p:txBody>
          <a:bodyPr/>
          <a:lstStyle/>
          <a:p>
            <a:fld id="{2FCA7D2C-B305-43D3-BFAD-33167AD69564}" type="slidenum">
              <a:rPr lang="es-ES" smtClean="0"/>
              <a:t>‹Nº›</a:t>
            </a:fld>
            <a:endParaRPr lang="es-ES"/>
          </a:p>
        </p:txBody>
      </p:sp>
    </p:spTree>
    <p:extLst>
      <p:ext uri="{BB962C8B-B14F-4D97-AF65-F5344CB8AC3E}">
        <p14:creationId xmlns:p14="http://schemas.microsoft.com/office/powerpoint/2010/main" val="3755899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038E1D-6522-4D3D-999C-6C41DE805D8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4ADCBA40-A4E7-4D68-A1D1-5862114C78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D411DAD-C2F6-40D5-AF0F-7BE96249D479}"/>
              </a:ext>
            </a:extLst>
          </p:cNvPr>
          <p:cNvSpPr>
            <a:spLocks noGrp="1"/>
          </p:cNvSpPr>
          <p:nvPr>
            <p:ph type="dt" sz="half" idx="10"/>
          </p:nvPr>
        </p:nvSpPr>
        <p:spPr/>
        <p:txBody>
          <a:bodyPr/>
          <a:lstStyle/>
          <a:p>
            <a:fld id="{1C253E5D-7A24-4EC6-A6D4-04BAFA2DAC91}" type="datetimeFigureOut">
              <a:rPr lang="es-ES" smtClean="0"/>
              <a:t>24/04/2022</a:t>
            </a:fld>
            <a:endParaRPr lang="es-ES"/>
          </a:p>
        </p:txBody>
      </p:sp>
      <p:sp>
        <p:nvSpPr>
          <p:cNvPr id="5" name="Marcador de pie de página 4">
            <a:extLst>
              <a:ext uri="{FF2B5EF4-FFF2-40B4-BE49-F238E27FC236}">
                <a16:creationId xmlns:a16="http://schemas.microsoft.com/office/drawing/2014/main" id="{D16FF62D-AFE7-4CD9-AA35-6CAA82C7048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434530D-C1B7-4510-9BED-D8800063CB36}"/>
              </a:ext>
            </a:extLst>
          </p:cNvPr>
          <p:cNvSpPr>
            <a:spLocks noGrp="1"/>
          </p:cNvSpPr>
          <p:nvPr>
            <p:ph type="sldNum" sz="quarter" idx="12"/>
          </p:nvPr>
        </p:nvSpPr>
        <p:spPr/>
        <p:txBody>
          <a:bodyPr/>
          <a:lstStyle/>
          <a:p>
            <a:fld id="{2FCA7D2C-B305-43D3-BFAD-33167AD69564}" type="slidenum">
              <a:rPr lang="es-ES" smtClean="0"/>
              <a:t>‹Nº›</a:t>
            </a:fld>
            <a:endParaRPr lang="es-ES"/>
          </a:p>
        </p:txBody>
      </p:sp>
    </p:spTree>
    <p:extLst>
      <p:ext uri="{BB962C8B-B14F-4D97-AF65-F5344CB8AC3E}">
        <p14:creationId xmlns:p14="http://schemas.microsoft.com/office/powerpoint/2010/main" val="286639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6FB2CD-72CE-464F-8353-E1DE352F1F7E}"/>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2BE50E06-61D4-41D2-93F7-2A73BC5B0CF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10112B2C-5FEF-47C9-896B-B2FEE191F4D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3A5C7E1B-93E6-49E5-B88F-24A38BF3D6C6}"/>
              </a:ext>
            </a:extLst>
          </p:cNvPr>
          <p:cNvSpPr>
            <a:spLocks noGrp="1"/>
          </p:cNvSpPr>
          <p:nvPr>
            <p:ph type="dt" sz="half" idx="10"/>
          </p:nvPr>
        </p:nvSpPr>
        <p:spPr/>
        <p:txBody>
          <a:bodyPr/>
          <a:lstStyle/>
          <a:p>
            <a:fld id="{1C253E5D-7A24-4EC6-A6D4-04BAFA2DAC91}" type="datetimeFigureOut">
              <a:rPr lang="es-ES" smtClean="0"/>
              <a:t>24/04/2022</a:t>
            </a:fld>
            <a:endParaRPr lang="es-ES"/>
          </a:p>
        </p:txBody>
      </p:sp>
      <p:sp>
        <p:nvSpPr>
          <p:cNvPr id="6" name="Marcador de pie de página 5">
            <a:extLst>
              <a:ext uri="{FF2B5EF4-FFF2-40B4-BE49-F238E27FC236}">
                <a16:creationId xmlns:a16="http://schemas.microsoft.com/office/drawing/2014/main" id="{4B6BD9BA-6F80-41F5-84B6-C1DDBF1CEA9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B7BAEAC6-6BC8-4DB4-8134-868584FBB811}"/>
              </a:ext>
            </a:extLst>
          </p:cNvPr>
          <p:cNvSpPr>
            <a:spLocks noGrp="1"/>
          </p:cNvSpPr>
          <p:nvPr>
            <p:ph type="sldNum" sz="quarter" idx="12"/>
          </p:nvPr>
        </p:nvSpPr>
        <p:spPr/>
        <p:txBody>
          <a:bodyPr/>
          <a:lstStyle/>
          <a:p>
            <a:fld id="{2FCA7D2C-B305-43D3-BFAD-33167AD69564}" type="slidenum">
              <a:rPr lang="es-ES" smtClean="0"/>
              <a:t>‹Nº›</a:t>
            </a:fld>
            <a:endParaRPr lang="es-ES"/>
          </a:p>
        </p:txBody>
      </p:sp>
    </p:spTree>
    <p:extLst>
      <p:ext uri="{BB962C8B-B14F-4D97-AF65-F5344CB8AC3E}">
        <p14:creationId xmlns:p14="http://schemas.microsoft.com/office/powerpoint/2010/main" val="171373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137B5B-1479-4864-BDF2-35FB9E909685}"/>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1C413D65-FB8E-4643-A342-82808FA795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953D991-6AB1-4A34-B067-B7EC99E8D7F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32A28215-42E0-4499-8D8C-5D8EAD68DB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508BDBD-1D31-4DA3-A157-8544A811524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0FE9F68B-D381-436C-A234-E3E5107864E3}"/>
              </a:ext>
            </a:extLst>
          </p:cNvPr>
          <p:cNvSpPr>
            <a:spLocks noGrp="1"/>
          </p:cNvSpPr>
          <p:nvPr>
            <p:ph type="dt" sz="half" idx="10"/>
          </p:nvPr>
        </p:nvSpPr>
        <p:spPr/>
        <p:txBody>
          <a:bodyPr/>
          <a:lstStyle/>
          <a:p>
            <a:fld id="{1C253E5D-7A24-4EC6-A6D4-04BAFA2DAC91}" type="datetimeFigureOut">
              <a:rPr lang="es-ES" smtClean="0"/>
              <a:t>24/04/2022</a:t>
            </a:fld>
            <a:endParaRPr lang="es-ES"/>
          </a:p>
        </p:txBody>
      </p:sp>
      <p:sp>
        <p:nvSpPr>
          <p:cNvPr id="8" name="Marcador de pie de página 7">
            <a:extLst>
              <a:ext uri="{FF2B5EF4-FFF2-40B4-BE49-F238E27FC236}">
                <a16:creationId xmlns:a16="http://schemas.microsoft.com/office/drawing/2014/main" id="{BAE9BCC7-DC65-4373-A9CE-D94AA49148A6}"/>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E5A70211-A2BA-4C78-AE63-52ACF911E421}"/>
              </a:ext>
            </a:extLst>
          </p:cNvPr>
          <p:cNvSpPr>
            <a:spLocks noGrp="1"/>
          </p:cNvSpPr>
          <p:nvPr>
            <p:ph type="sldNum" sz="quarter" idx="12"/>
          </p:nvPr>
        </p:nvSpPr>
        <p:spPr/>
        <p:txBody>
          <a:bodyPr/>
          <a:lstStyle/>
          <a:p>
            <a:fld id="{2FCA7D2C-B305-43D3-BFAD-33167AD69564}" type="slidenum">
              <a:rPr lang="es-ES" smtClean="0"/>
              <a:t>‹Nº›</a:t>
            </a:fld>
            <a:endParaRPr lang="es-ES"/>
          </a:p>
        </p:txBody>
      </p:sp>
    </p:spTree>
    <p:extLst>
      <p:ext uri="{BB962C8B-B14F-4D97-AF65-F5344CB8AC3E}">
        <p14:creationId xmlns:p14="http://schemas.microsoft.com/office/powerpoint/2010/main" val="2881142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83BEB1-A310-4C5C-A094-64B7E92ED47B}"/>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638E2E50-04EB-4D83-B334-A6464223CABE}"/>
              </a:ext>
            </a:extLst>
          </p:cNvPr>
          <p:cNvSpPr>
            <a:spLocks noGrp="1"/>
          </p:cNvSpPr>
          <p:nvPr>
            <p:ph type="dt" sz="half" idx="10"/>
          </p:nvPr>
        </p:nvSpPr>
        <p:spPr/>
        <p:txBody>
          <a:bodyPr/>
          <a:lstStyle/>
          <a:p>
            <a:fld id="{1C253E5D-7A24-4EC6-A6D4-04BAFA2DAC91}" type="datetimeFigureOut">
              <a:rPr lang="es-ES" smtClean="0"/>
              <a:t>24/04/2022</a:t>
            </a:fld>
            <a:endParaRPr lang="es-ES"/>
          </a:p>
        </p:txBody>
      </p:sp>
      <p:sp>
        <p:nvSpPr>
          <p:cNvPr id="4" name="Marcador de pie de página 3">
            <a:extLst>
              <a:ext uri="{FF2B5EF4-FFF2-40B4-BE49-F238E27FC236}">
                <a16:creationId xmlns:a16="http://schemas.microsoft.com/office/drawing/2014/main" id="{E0FA6184-07BE-4073-AF9B-050F516248FC}"/>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9F5B58E7-B795-4B9F-ABAB-0B7BC35ABBDD}"/>
              </a:ext>
            </a:extLst>
          </p:cNvPr>
          <p:cNvSpPr>
            <a:spLocks noGrp="1"/>
          </p:cNvSpPr>
          <p:nvPr>
            <p:ph type="sldNum" sz="quarter" idx="12"/>
          </p:nvPr>
        </p:nvSpPr>
        <p:spPr/>
        <p:txBody>
          <a:bodyPr/>
          <a:lstStyle/>
          <a:p>
            <a:fld id="{2FCA7D2C-B305-43D3-BFAD-33167AD69564}" type="slidenum">
              <a:rPr lang="es-ES" smtClean="0"/>
              <a:t>‹Nº›</a:t>
            </a:fld>
            <a:endParaRPr lang="es-ES"/>
          </a:p>
        </p:txBody>
      </p:sp>
    </p:spTree>
    <p:extLst>
      <p:ext uri="{BB962C8B-B14F-4D97-AF65-F5344CB8AC3E}">
        <p14:creationId xmlns:p14="http://schemas.microsoft.com/office/powerpoint/2010/main" val="3951637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BDDA28F-83FB-4041-9EF7-972D6294BB51}"/>
              </a:ext>
            </a:extLst>
          </p:cNvPr>
          <p:cNvSpPr>
            <a:spLocks noGrp="1"/>
          </p:cNvSpPr>
          <p:nvPr>
            <p:ph type="dt" sz="half" idx="10"/>
          </p:nvPr>
        </p:nvSpPr>
        <p:spPr/>
        <p:txBody>
          <a:bodyPr/>
          <a:lstStyle/>
          <a:p>
            <a:fld id="{1C253E5D-7A24-4EC6-A6D4-04BAFA2DAC91}" type="datetimeFigureOut">
              <a:rPr lang="es-ES" smtClean="0"/>
              <a:t>24/04/2022</a:t>
            </a:fld>
            <a:endParaRPr lang="es-ES"/>
          </a:p>
        </p:txBody>
      </p:sp>
      <p:sp>
        <p:nvSpPr>
          <p:cNvPr id="3" name="Marcador de pie de página 2">
            <a:extLst>
              <a:ext uri="{FF2B5EF4-FFF2-40B4-BE49-F238E27FC236}">
                <a16:creationId xmlns:a16="http://schemas.microsoft.com/office/drawing/2014/main" id="{E4EE3305-379F-4B2B-9758-26CA4C10EA3B}"/>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6AA7A070-37EF-49ED-A6A5-8CB660B87A22}"/>
              </a:ext>
            </a:extLst>
          </p:cNvPr>
          <p:cNvSpPr>
            <a:spLocks noGrp="1"/>
          </p:cNvSpPr>
          <p:nvPr>
            <p:ph type="sldNum" sz="quarter" idx="12"/>
          </p:nvPr>
        </p:nvSpPr>
        <p:spPr/>
        <p:txBody>
          <a:bodyPr/>
          <a:lstStyle/>
          <a:p>
            <a:fld id="{2FCA7D2C-B305-43D3-BFAD-33167AD69564}" type="slidenum">
              <a:rPr lang="es-ES" smtClean="0"/>
              <a:t>‹Nº›</a:t>
            </a:fld>
            <a:endParaRPr lang="es-ES"/>
          </a:p>
        </p:txBody>
      </p:sp>
    </p:spTree>
    <p:extLst>
      <p:ext uri="{BB962C8B-B14F-4D97-AF65-F5344CB8AC3E}">
        <p14:creationId xmlns:p14="http://schemas.microsoft.com/office/powerpoint/2010/main" val="86532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E3651C-B1DE-43E4-AEF7-91DB0550F2A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1A980F06-1E33-45BF-B349-989A1156EB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0E26EC1E-7421-46C8-95B5-F38E3AB63C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992A39B-4692-410E-A8BC-398F1781D439}"/>
              </a:ext>
            </a:extLst>
          </p:cNvPr>
          <p:cNvSpPr>
            <a:spLocks noGrp="1"/>
          </p:cNvSpPr>
          <p:nvPr>
            <p:ph type="dt" sz="half" idx="10"/>
          </p:nvPr>
        </p:nvSpPr>
        <p:spPr/>
        <p:txBody>
          <a:bodyPr/>
          <a:lstStyle/>
          <a:p>
            <a:fld id="{1C253E5D-7A24-4EC6-A6D4-04BAFA2DAC91}" type="datetimeFigureOut">
              <a:rPr lang="es-ES" smtClean="0"/>
              <a:t>24/04/2022</a:t>
            </a:fld>
            <a:endParaRPr lang="es-ES"/>
          </a:p>
        </p:txBody>
      </p:sp>
      <p:sp>
        <p:nvSpPr>
          <p:cNvPr id="6" name="Marcador de pie de página 5">
            <a:extLst>
              <a:ext uri="{FF2B5EF4-FFF2-40B4-BE49-F238E27FC236}">
                <a16:creationId xmlns:a16="http://schemas.microsoft.com/office/drawing/2014/main" id="{F5E78942-1C83-470C-8E36-CD9C962429F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2059A6BD-3558-441F-8915-06EEE4153AA1}"/>
              </a:ext>
            </a:extLst>
          </p:cNvPr>
          <p:cNvSpPr>
            <a:spLocks noGrp="1"/>
          </p:cNvSpPr>
          <p:nvPr>
            <p:ph type="sldNum" sz="quarter" idx="12"/>
          </p:nvPr>
        </p:nvSpPr>
        <p:spPr/>
        <p:txBody>
          <a:bodyPr/>
          <a:lstStyle/>
          <a:p>
            <a:fld id="{2FCA7D2C-B305-43D3-BFAD-33167AD69564}" type="slidenum">
              <a:rPr lang="es-ES" smtClean="0"/>
              <a:t>‹Nº›</a:t>
            </a:fld>
            <a:endParaRPr lang="es-ES"/>
          </a:p>
        </p:txBody>
      </p:sp>
    </p:spTree>
    <p:extLst>
      <p:ext uri="{BB962C8B-B14F-4D97-AF65-F5344CB8AC3E}">
        <p14:creationId xmlns:p14="http://schemas.microsoft.com/office/powerpoint/2010/main" val="977141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F585DD-279D-4F35-AEFC-C30A77E4B90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D5CCA17E-9DE1-4FC7-9237-9E0F1A473E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0F0BE69D-4418-4FDC-A421-0DB8F6F348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3A31AE6-8181-4670-8DDE-4D9E43DF3045}"/>
              </a:ext>
            </a:extLst>
          </p:cNvPr>
          <p:cNvSpPr>
            <a:spLocks noGrp="1"/>
          </p:cNvSpPr>
          <p:nvPr>
            <p:ph type="dt" sz="half" idx="10"/>
          </p:nvPr>
        </p:nvSpPr>
        <p:spPr/>
        <p:txBody>
          <a:bodyPr/>
          <a:lstStyle/>
          <a:p>
            <a:fld id="{1C253E5D-7A24-4EC6-A6D4-04BAFA2DAC91}" type="datetimeFigureOut">
              <a:rPr lang="es-ES" smtClean="0"/>
              <a:t>24/04/2022</a:t>
            </a:fld>
            <a:endParaRPr lang="es-ES"/>
          </a:p>
        </p:txBody>
      </p:sp>
      <p:sp>
        <p:nvSpPr>
          <p:cNvPr id="6" name="Marcador de pie de página 5">
            <a:extLst>
              <a:ext uri="{FF2B5EF4-FFF2-40B4-BE49-F238E27FC236}">
                <a16:creationId xmlns:a16="http://schemas.microsoft.com/office/drawing/2014/main" id="{4501455A-22FB-402E-AAFF-A1FFFD6DC829}"/>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386F48DA-C8E2-421E-BBFB-6F491F3EACDC}"/>
              </a:ext>
            </a:extLst>
          </p:cNvPr>
          <p:cNvSpPr>
            <a:spLocks noGrp="1"/>
          </p:cNvSpPr>
          <p:nvPr>
            <p:ph type="sldNum" sz="quarter" idx="12"/>
          </p:nvPr>
        </p:nvSpPr>
        <p:spPr/>
        <p:txBody>
          <a:bodyPr/>
          <a:lstStyle/>
          <a:p>
            <a:fld id="{2FCA7D2C-B305-43D3-BFAD-33167AD69564}" type="slidenum">
              <a:rPr lang="es-ES" smtClean="0"/>
              <a:t>‹Nº›</a:t>
            </a:fld>
            <a:endParaRPr lang="es-ES"/>
          </a:p>
        </p:txBody>
      </p:sp>
    </p:spTree>
    <p:extLst>
      <p:ext uri="{BB962C8B-B14F-4D97-AF65-F5344CB8AC3E}">
        <p14:creationId xmlns:p14="http://schemas.microsoft.com/office/powerpoint/2010/main" val="2257143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C8E3102-091C-4989-927F-15CCB37D7C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913FCE8D-553D-4062-8941-005FDD67C8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55CDBE7-0D9A-4CA1-A570-FC6D029466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253E5D-7A24-4EC6-A6D4-04BAFA2DAC91}" type="datetimeFigureOut">
              <a:rPr lang="es-ES" smtClean="0"/>
              <a:t>24/04/2022</a:t>
            </a:fld>
            <a:endParaRPr lang="es-ES"/>
          </a:p>
        </p:txBody>
      </p:sp>
      <p:sp>
        <p:nvSpPr>
          <p:cNvPr id="5" name="Marcador de pie de página 4">
            <a:extLst>
              <a:ext uri="{FF2B5EF4-FFF2-40B4-BE49-F238E27FC236}">
                <a16:creationId xmlns:a16="http://schemas.microsoft.com/office/drawing/2014/main" id="{0D57AFD9-DC2F-410B-9E78-42C5743AE7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39CD6591-F351-4039-BAD7-83FCC7DBD9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CA7D2C-B305-43D3-BFAD-33167AD69564}" type="slidenum">
              <a:rPr lang="es-ES" smtClean="0"/>
              <a:t>‹Nº›</a:t>
            </a:fld>
            <a:endParaRPr lang="es-ES"/>
          </a:p>
        </p:txBody>
      </p:sp>
    </p:spTree>
    <p:extLst>
      <p:ext uri="{BB962C8B-B14F-4D97-AF65-F5344CB8AC3E}">
        <p14:creationId xmlns:p14="http://schemas.microsoft.com/office/powerpoint/2010/main" val="19106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youtube.com/watch?v=tAPOnUCIa3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16157B-BD6C-43AC-AEB2-D8AF8D3B0FC0}"/>
              </a:ext>
            </a:extLst>
          </p:cNvPr>
          <p:cNvSpPr>
            <a:spLocks noGrp="1"/>
          </p:cNvSpPr>
          <p:nvPr>
            <p:ph type="ctrTitle"/>
          </p:nvPr>
        </p:nvSpPr>
        <p:spPr/>
        <p:txBody>
          <a:bodyPr/>
          <a:lstStyle/>
          <a:p>
            <a:r>
              <a:rPr lang="es-ES" dirty="0"/>
              <a:t>ANTECEDENTES DEL ENFOQUE SISTÉMICO</a:t>
            </a:r>
          </a:p>
        </p:txBody>
      </p:sp>
      <p:sp>
        <p:nvSpPr>
          <p:cNvPr id="3" name="Subtítulo 2">
            <a:extLst>
              <a:ext uri="{FF2B5EF4-FFF2-40B4-BE49-F238E27FC236}">
                <a16:creationId xmlns:a16="http://schemas.microsoft.com/office/drawing/2014/main" id="{2F741D25-188B-4C6E-987E-1B3E8289B7A1}"/>
              </a:ext>
            </a:extLst>
          </p:cNvPr>
          <p:cNvSpPr>
            <a:spLocks noGrp="1"/>
          </p:cNvSpPr>
          <p:nvPr>
            <p:ph type="subTitle" idx="1"/>
          </p:nvPr>
        </p:nvSpPr>
        <p:spPr/>
        <p:txBody>
          <a:bodyPr>
            <a:normAutofit lnSpcReduction="10000"/>
          </a:bodyPr>
          <a:lstStyle/>
          <a:p>
            <a:r>
              <a:rPr lang="es-ES" dirty="0"/>
              <a:t>Psc. Cl. Verónica Freire Palacios, MsC.</a:t>
            </a:r>
          </a:p>
          <a:p>
            <a:r>
              <a:rPr lang="es-ES" dirty="0"/>
              <a:t>PSICOLOGA CLINICA-TERAPEUTA FAMILIAR-PSICOPEDAGOGA</a:t>
            </a:r>
          </a:p>
          <a:p>
            <a:r>
              <a:rPr lang="es-ES" dirty="0"/>
              <a:t>UNACH</a:t>
            </a:r>
          </a:p>
          <a:p>
            <a:r>
              <a:rPr lang="es-ES" dirty="0">
                <a:hlinkClick r:id="rId2"/>
              </a:rPr>
              <a:t>https://www.youtube.com/watch?v=tAPOnUCIa3s</a:t>
            </a:r>
            <a:endParaRPr lang="es-ES" dirty="0"/>
          </a:p>
          <a:p>
            <a:endParaRPr lang="es-ES" dirty="0"/>
          </a:p>
        </p:txBody>
      </p:sp>
    </p:spTree>
    <p:extLst>
      <p:ext uri="{BB962C8B-B14F-4D97-AF65-F5344CB8AC3E}">
        <p14:creationId xmlns:p14="http://schemas.microsoft.com/office/powerpoint/2010/main" val="50004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AA1E5-9B0E-4585-9982-81244A0E7EF2}"/>
              </a:ext>
            </a:extLst>
          </p:cNvPr>
          <p:cNvSpPr>
            <a:spLocks noGrp="1"/>
          </p:cNvSpPr>
          <p:nvPr>
            <p:ph type="title"/>
          </p:nvPr>
        </p:nvSpPr>
        <p:spPr/>
        <p:txBody>
          <a:bodyPr/>
          <a:lstStyle/>
          <a:p>
            <a:r>
              <a:rPr kumimoji="0" lang="es-ES" sz="4400" b="1" i="0" u="none" strike="noStrike" kern="1200" cap="none" spc="0" normalizeH="0" baseline="0" noProof="0" dirty="0">
                <a:ln>
                  <a:noFill/>
                </a:ln>
                <a:solidFill>
                  <a:prstClr val="black"/>
                </a:solidFill>
                <a:effectLst/>
                <a:uLnTx/>
                <a:uFillTx/>
                <a:latin typeface="Calibri Light" panose="020F0302020204030204"/>
                <a:ea typeface="+mj-ea"/>
                <a:cs typeface="+mj-cs"/>
              </a:rPr>
              <a:t>Corrientes de pensamiento…</a:t>
            </a:r>
            <a:endParaRPr lang="es-ES" dirty="0"/>
          </a:p>
        </p:txBody>
      </p:sp>
      <p:sp>
        <p:nvSpPr>
          <p:cNvPr id="3" name="Marcador de contenido 2">
            <a:extLst>
              <a:ext uri="{FF2B5EF4-FFF2-40B4-BE49-F238E27FC236}">
                <a16:creationId xmlns:a16="http://schemas.microsoft.com/office/drawing/2014/main" id="{2429CDEF-D505-4172-9077-E4680CD12C2A}"/>
              </a:ext>
            </a:extLst>
          </p:cNvPr>
          <p:cNvSpPr>
            <a:spLocks noGrp="1"/>
          </p:cNvSpPr>
          <p:nvPr>
            <p:ph idx="1"/>
          </p:nvPr>
        </p:nvSpPr>
        <p:spPr/>
        <p:txBody>
          <a:bodyPr/>
          <a:lstStyle/>
          <a:p>
            <a:r>
              <a:rPr lang="es-ES" b="1" dirty="0"/>
              <a:t>Teoría de juegos, </a:t>
            </a:r>
            <a:r>
              <a:rPr lang="es-ES" dirty="0"/>
              <a:t>de </a:t>
            </a:r>
            <a:r>
              <a:rPr lang="es-ES" dirty="0" err="1"/>
              <a:t>Von</a:t>
            </a:r>
            <a:r>
              <a:rPr lang="es-ES" dirty="0"/>
              <a:t> Neumann y Morgenstern, que además se desarrolla paralelamente a la herramienta básica de los </a:t>
            </a:r>
            <a:r>
              <a:rPr lang="es-ES" dirty="0" err="1"/>
              <a:t>sistemistas</a:t>
            </a:r>
            <a:r>
              <a:rPr lang="es-ES" dirty="0"/>
              <a:t>: el ordenador.</a:t>
            </a:r>
          </a:p>
        </p:txBody>
      </p:sp>
    </p:spTree>
    <p:extLst>
      <p:ext uri="{BB962C8B-B14F-4D97-AF65-F5344CB8AC3E}">
        <p14:creationId xmlns:p14="http://schemas.microsoft.com/office/powerpoint/2010/main" val="2904584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8F2290-C4A1-4FD1-B139-C6C0783C7EF8}"/>
              </a:ext>
            </a:extLst>
          </p:cNvPr>
          <p:cNvSpPr>
            <a:spLocks noGrp="1"/>
          </p:cNvSpPr>
          <p:nvPr>
            <p:ph type="title"/>
          </p:nvPr>
        </p:nvSpPr>
        <p:spPr/>
        <p:txBody>
          <a:bodyPr/>
          <a:lstStyle/>
          <a:p>
            <a:r>
              <a:rPr lang="es-ES" b="1" dirty="0"/>
              <a:t>Diferencias… </a:t>
            </a:r>
          </a:p>
        </p:txBody>
      </p:sp>
      <p:sp>
        <p:nvSpPr>
          <p:cNvPr id="3" name="Marcador de contenido 2">
            <a:extLst>
              <a:ext uri="{FF2B5EF4-FFF2-40B4-BE49-F238E27FC236}">
                <a16:creationId xmlns:a16="http://schemas.microsoft.com/office/drawing/2014/main" id="{7E2F21CA-1128-416E-88C1-108425CEDFCD}"/>
              </a:ext>
            </a:extLst>
          </p:cNvPr>
          <p:cNvSpPr>
            <a:spLocks noGrp="1"/>
          </p:cNvSpPr>
          <p:nvPr>
            <p:ph idx="1"/>
          </p:nvPr>
        </p:nvSpPr>
        <p:spPr/>
        <p:txBody>
          <a:bodyPr/>
          <a:lstStyle/>
          <a:p>
            <a:pPr algn="just"/>
            <a:r>
              <a:rPr lang="es-ES" dirty="0"/>
              <a:t>La principal diferencia con la Cibernética es que el enfoque sistémico es mucho más general y la engloba. Mientras la cibernética es la ciencia del control y la regulación, el enfoque sistémico se ocupa de las características invariantes que existen en los sistemas.</a:t>
            </a:r>
          </a:p>
          <a:p>
            <a:pPr algn="just"/>
            <a:r>
              <a:rPr lang="es-ES" dirty="0"/>
              <a:t>La T.G.S. pretende establecer un formalismo matemático para describir el conjunto de sistemas que existen en la naturaleza. El enfoque sistémico propone una forma de ver las cosas pero no una visión tan estricta como la de la T.G.S</a:t>
            </a:r>
          </a:p>
        </p:txBody>
      </p:sp>
    </p:spTree>
    <p:extLst>
      <p:ext uri="{BB962C8B-B14F-4D97-AF65-F5344CB8AC3E}">
        <p14:creationId xmlns:p14="http://schemas.microsoft.com/office/powerpoint/2010/main" val="3192521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AE58F0-58C5-4C31-B49B-E14A1F793551}"/>
              </a:ext>
            </a:extLst>
          </p:cNvPr>
          <p:cNvSpPr>
            <a:spLocks noGrp="1"/>
          </p:cNvSpPr>
          <p:nvPr>
            <p:ph type="title"/>
          </p:nvPr>
        </p:nvSpPr>
        <p:spPr/>
        <p:txBody>
          <a:bodyPr/>
          <a:lstStyle/>
          <a:p>
            <a:r>
              <a:rPr lang="es-ES" b="1" dirty="0"/>
              <a:t>Pensamiento sistémico…</a:t>
            </a:r>
          </a:p>
        </p:txBody>
      </p:sp>
      <p:sp>
        <p:nvSpPr>
          <p:cNvPr id="3" name="Marcador de contenido 2">
            <a:extLst>
              <a:ext uri="{FF2B5EF4-FFF2-40B4-BE49-F238E27FC236}">
                <a16:creationId xmlns:a16="http://schemas.microsoft.com/office/drawing/2014/main" id="{A097A04D-AF3A-4097-9E60-A9D0E7A9AC9D}"/>
              </a:ext>
            </a:extLst>
          </p:cNvPr>
          <p:cNvSpPr>
            <a:spLocks noGrp="1"/>
          </p:cNvSpPr>
          <p:nvPr>
            <p:ph idx="1"/>
          </p:nvPr>
        </p:nvSpPr>
        <p:spPr/>
        <p:txBody>
          <a:bodyPr>
            <a:normAutofit lnSpcReduction="10000"/>
          </a:bodyPr>
          <a:lstStyle/>
          <a:p>
            <a:pPr algn="just"/>
            <a:r>
              <a:rPr lang="es-ES" dirty="0"/>
              <a:t>Las ideas de </a:t>
            </a:r>
            <a:r>
              <a:rPr lang="es-ES" dirty="0" err="1"/>
              <a:t>Joël</a:t>
            </a:r>
            <a:r>
              <a:rPr lang="es-ES" dirty="0"/>
              <a:t> de Rosnay sobre cómo se desarrolló el enfoque sistémico. Se distingue tres etapas en la evolución de las ideas sobre sistemas. </a:t>
            </a:r>
          </a:p>
          <a:p>
            <a:pPr algn="just"/>
            <a:r>
              <a:rPr lang="es-ES" dirty="0"/>
              <a:t>La primera corresponde con la década de los 40 en la que se establecieron diversos principios de control y regulación en las máquinas y se aplicaron en los organismos vivos.</a:t>
            </a:r>
          </a:p>
          <a:p>
            <a:pPr algn="just"/>
            <a:r>
              <a:rPr lang="es-ES" dirty="0"/>
              <a:t>En los años 50 se dio el paso inverso, nociones asociadas a los organismos como memoria, reconocimiento de formas, fenómenos adaptativos, aprendizaje, </a:t>
            </a:r>
            <a:r>
              <a:rPr lang="es-ES" dirty="0" err="1"/>
              <a:t>etc</a:t>
            </a:r>
            <a:r>
              <a:rPr lang="es-ES" dirty="0"/>
              <a:t>, se empezaron a trasladar al mundo de las máquinas intentando que éstas simularan el comportamiento de los seres vivos. (Segunda etapa)</a:t>
            </a:r>
          </a:p>
        </p:txBody>
      </p:sp>
    </p:spTree>
    <p:extLst>
      <p:ext uri="{BB962C8B-B14F-4D97-AF65-F5344CB8AC3E}">
        <p14:creationId xmlns:p14="http://schemas.microsoft.com/office/powerpoint/2010/main" val="2122202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74AB699-0924-4E40-804E-6BB09C6182A4}"/>
              </a:ext>
            </a:extLst>
          </p:cNvPr>
          <p:cNvPicPr>
            <a:picLocks noChangeAspect="1"/>
          </p:cNvPicPr>
          <p:nvPr/>
        </p:nvPicPr>
        <p:blipFill rotWithShape="1">
          <a:blip r:embed="rId2"/>
          <a:srcRect l="26304" t="17569" r="24891" b="11672"/>
          <a:stretch/>
        </p:blipFill>
        <p:spPr>
          <a:xfrm>
            <a:off x="2040835" y="1007165"/>
            <a:ext cx="8388626" cy="5605669"/>
          </a:xfrm>
          <a:prstGeom prst="rect">
            <a:avLst/>
          </a:prstGeom>
        </p:spPr>
      </p:pic>
    </p:spTree>
    <p:extLst>
      <p:ext uri="{BB962C8B-B14F-4D97-AF65-F5344CB8AC3E}">
        <p14:creationId xmlns:p14="http://schemas.microsoft.com/office/powerpoint/2010/main" val="1446399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E72A06-BC9E-4DE4-8A94-4CD3F788E039}"/>
              </a:ext>
            </a:extLst>
          </p:cNvPr>
          <p:cNvSpPr>
            <a:spLocks noGrp="1"/>
          </p:cNvSpPr>
          <p:nvPr>
            <p:ph type="title"/>
          </p:nvPr>
        </p:nvSpPr>
        <p:spPr/>
        <p:txBody>
          <a:bodyPr/>
          <a:lstStyle/>
          <a:p>
            <a:r>
              <a:rPr kumimoji="0" lang="es-ES" sz="4400" b="1" i="0" u="none" strike="noStrike" kern="1200" cap="none" spc="0" normalizeH="0" baseline="0" noProof="0" dirty="0">
                <a:ln>
                  <a:noFill/>
                </a:ln>
                <a:solidFill>
                  <a:prstClr val="black"/>
                </a:solidFill>
                <a:effectLst/>
                <a:uLnTx/>
                <a:uFillTx/>
                <a:latin typeface="Calibri Light" panose="020F0302020204030204"/>
                <a:ea typeface="+mj-ea"/>
                <a:cs typeface="+mj-cs"/>
              </a:rPr>
              <a:t>Pensamiento sistémico…</a:t>
            </a:r>
            <a:endParaRPr lang="es-ES" dirty="0"/>
          </a:p>
        </p:txBody>
      </p:sp>
      <p:sp>
        <p:nvSpPr>
          <p:cNvPr id="3" name="Marcador de contenido 2">
            <a:extLst>
              <a:ext uri="{FF2B5EF4-FFF2-40B4-BE49-F238E27FC236}">
                <a16:creationId xmlns:a16="http://schemas.microsoft.com/office/drawing/2014/main" id="{045A6FD5-DD0B-4635-9704-00DA2F10E3B1}"/>
              </a:ext>
            </a:extLst>
          </p:cNvPr>
          <p:cNvSpPr>
            <a:spLocks noGrp="1"/>
          </p:cNvSpPr>
          <p:nvPr>
            <p:ph idx="1"/>
          </p:nvPr>
        </p:nvSpPr>
        <p:spPr/>
        <p:txBody>
          <a:bodyPr/>
          <a:lstStyle/>
          <a:p>
            <a:pPr algn="just"/>
            <a:r>
              <a:rPr lang="es-ES" dirty="0"/>
              <a:t>En los años 60 estas ideas se extienden a la empresa, la sociedad y la ecología y dan lugar a lo que podríamos llamar enfoque de sistemas generales, que intenta aplicar todos estos conceptos a sistemas de actividades humanas. (tercera etapa).</a:t>
            </a:r>
          </a:p>
          <a:p>
            <a:pPr algn="just"/>
            <a:r>
              <a:rPr lang="es-ES" dirty="0"/>
              <a:t>Estas tres etapas constituyen para Rosnay el eje de la evolución del pensamiento sistémico.</a:t>
            </a:r>
          </a:p>
        </p:txBody>
      </p:sp>
    </p:spTree>
    <p:extLst>
      <p:ext uri="{BB962C8B-B14F-4D97-AF65-F5344CB8AC3E}">
        <p14:creationId xmlns:p14="http://schemas.microsoft.com/office/powerpoint/2010/main" val="842348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05891E7C-8BE3-4522-939F-102638A1C26D}"/>
              </a:ext>
            </a:extLst>
          </p:cNvPr>
          <p:cNvPicPr>
            <a:picLocks noChangeAspect="1"/>
          </p:cNvPicPr>
          <p:nvPr/>
        </p:nvPicPr>
        <p:blipFill rotWithShape="1">
          <a:blip r:embed="rId2"/>
          <a:srcRect l="25978" t="46375" r="24892" b="19599"/>
          <a:stretch/>
        </p:blipFill>
        <p:spPr>
          <a:xfrm>
            <a:off x="1298713" y="1692965"/>
            <a:ext cx="10084905" cy="3472069"/>
          </a:xfrm>
          <a:prstGeom prst="rect">
            <a:avLst/>
          </a:prstGeom>
        </p:spPr>
      </p:pic>
    </p:spTree>
    <p:extLst>
      <p:ext uri="{BB962C8B-B14F-4D97-AF65-F5344CB8AC3E}">
        <p14:creationId xmlns:p14="http://schemas.microsoft.com/office/powerpoint/2010/main" val="1343046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27BA46-C9B7-4CB8-9A2C-28F3F10E024D}"/>
              </a:ext>
            </a:extLst>
          </p:cNvPr>
          <p:cNvSpPr>
            <a:spLocks noGrp="1"/>
          </p:cNvSpPr>
          <p:nvPr>
            <p:ph type="title"/>
          </p:nvPr>
        </p:nvSpPr>
        <p:spPr/>
        <p:txBody>
          <a:bodyPr/>
          <a:lstStyle/>
          <a:p>
            <a:r>
              <a:rPr lang="es-ES" b="1" dirty="0"/>
              <a:t>Fundamentos de la Teoría General de las Sistemas…</a:t>
            </a:r>
          </a:p>
        </p:txBody>
      </p:sp>
      <p:sp>
        <p:nvSpPr>
          <p:cNvPr id="3" name="Marcador de contenido 2">
            <a:extLst>
              <a:ext uri="{FF2B5EF4-FFF2-40B4-BE49-F238E27FC236}">
                <a16:creationId xmlns:a16="http://schemas.microsoft.com/office/drawing/2014/main" id="{059C5CB3-10A1-4B1F-8A54-EBF080877B2A}"/>
              </a:ext>
            </a:extLst>
          </p:cNvPr>
          <p:cNvSpPr>
            <a:spLocks noGrp="1"/>
          </p:cNvSpPr>
          <p:nvPr>
            <p:ph idx="1"/>
          </p:nvPr>
        </p:nvSpPr>
        <p:spPr/>
        <p:txBody>
          <a:bodyPr/>
          <a:lstStyle/>
          <a:p>
            <a:pPr algn="just"/>
            <a:r>
              <a:rPr lang="es-ES" dirty="0"/>
              <a:t>Fundador de la teoría a Bertalanffy, sus formulaciones relacionadas con el concepto de sistema abierto fueron las primeras en introducir la idea de sistema como un movimiento científico.</a:t>
            </a:r>
          </a:p>
          <a:p>
            <a:pPr marL="0" indent="0" algn="just">
              <a:buNone/>
            </a:pPr>
            <a:endParaRPr lang="es-ES" dirty="0"/>
          </a:p>
          <a:p>
            <a:pPr algn="just"/>
            <a:r>
              <a:rPr lang="es-ES" dirty="0"/>
              <a:t>Basándose primordialmente en la biología donde sostenía que el problema fundamental era encontrar las leyes de sistemas biológicos donde hay subordinación de las partes y los procesos componentes.</a:t>
            </a:r>
          </a:p>
        </p:txBody>
      </p:sp>
    </p:spTree>
    <p:extLst>
      <p:ext uri="{BB962C8B-B14F-4D97-AF65-F5344CB8AC3E}">
        <p14:creationId xmlns:p14="http://schemas.microsoft.com/office/powerpoint/2010/main" val="423374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53BEB8-1D41-47D1-B0F3-1F374DEAAE58}"/>
              </a:ext>
            </a:extLst>
          </p:cNvPr>
          <p:cNvSpPr>
            <a:spLocks noGrp="1"/>
          </p:cNvSpPr>
          <p:nvPr>
            <p:ph type="title"/>
          </p:nvPr>
        </p:nvSpPr>
        <p:spPr/>
        <p:txBody>
          <a:bodyPr/>
          <a:lstStyle/>
          <a:p>
            <a:r>
              <a:rPr kumimoji="0" lang="es-ES" sz="4400" b="1" i="0" u="none" strike="noStrike" kern="1200" cap="none" spc="0" normalizeH="0" baseline="0" noProof="0" dirty="0">
                <a:ln>
                  <a:noFill/>
                </a:ln>
                <a:solidFill>
                  <a:prstClr val="black"/>
                </a:solidFill>
                <a:effectLst/>
                <a:uLnTx/>
                <a:uFillTx/>
                <a:latin typeface="Calibri Light" panose="020F0302020204030204"/>
                <a:ea typeface="+mj-ea"/>
                <a:cs typeface="+mj-cs"/>
              </a:rPr>
              <a:t>Fundamentos de la Teoría General de las Sistemas…</a:t>
            </a:r>
            <a:endParaRPr lang="es-ES" dirty="0"/>
          </a:p>
        </p:txBody>
      </p:sp>
      <p:sp>
        <p:nvSpPr>
          <p:cNvPr id="3" name="Marcador de contenido 2">
            <a:extLst>
              <a:ext uri="{FF2B5EF4-FFF2-40B4-BE49-F238E27FC236}">
                <a16:creationId xmlns:a16="http://schemas.microsoft.com/office/drawing/2014/main" id="{49911ED6-4613-49BE-AECF-93546D681980}"/>
              </a:ext>
            </a:extLst>
          </p:cNvPr>
          <p:cNvSpPr>
            <a:spLocks noGrp="1"/>
          </p:cNvSpPr>
          <p:nvPr>
            <p:ph idx="1"/>
          </p:nvPr>
        </p:nvSpPr>
        <p:spPr/>
        <p:txBody>
          <a:bodyPr/>
          <a:lstStyle/>
          <a:p>
            <a:pPr algn="just"/>
            <a:endParaRPr lang="es-ES" dirty="0"/>
          </a:p>
          <a:p>
            <a:pPr algn="just"/>
            <a:r>
              <a:rPr lang="es-ES" dirty="0"/>
              <a:t>En 1947 Bertalanffy afirmaba: "existen modelos, principios y leyes aplicables a sistemas generalizados o a subclases suyas independientemente de su naturaleza, del carácter de los elementos componentes y de las relaciones o "fuerzas" existentes entre ellos.</a:t>
            </a:r>
          </a:p>
          <a:p>
            <a:pPr algn="just"/>
            <a:r>
              <a:rPr lang="es-ES" dirty="0"/>
              <a:t> Para los seguidores de Bertalanffy la Teoría General de Sistemas es, una perspectiva o paradigma nuevo, una nueva forma de hacer ciencia, es un paradigma para desarrollar teorías y síntesis transdisciplinar.</a:t>
            </a:r>
          </a:p>
        </p:txBody>
      </p:sp>
    </p:spTree>
    <p:extLst>
      <p:ext uri="{BB962C8B-B14F-4D97-AF65-F5344CB8AC3E}">
        <p14:creationId xmlns:p14="http://schemas.microsoft.com/office/powerpoint/2010/main" val="2184160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5AF91D-0EF6-4C3B-892B-EA065A5AD041}"/>
              </a:ext>
            </a:extLst>
          </p:cNvPr>
          <p:cNvSpPr>
            <a:spLocks noGrp="1"/>
          </p:cNvSpPr>
          <p:nvPr>
            <p:ph type="title"/>
          </p:nvPr>
        </p:nvSpPr>
        <p:spPr/>
        <p:txBody>
          <a:bodyPr/>
          <a:lstStyle/>
          <a:p>
            <a:r>
              <a:rPr lang="es-ES" b="1" dirty="0"/>
              <a:t>Conclusiones…</a:t>
            </a:r>
          </a:p>
        </p:txBody>
      </p:sp>
      <p:sp>
        <p:nvSpPr>
          <p:cNvPr id="3" name="Marcador de contenido 2">
            <a:extLst>
              <a:ext uri="{FF2B5EF4-FFF2-40B4-BE49-F238E27FC236}">
                <a16:creationId xmlns:a16="http://schemas.microsoft.com/office/drawing/2014/main" id="{DEA894B9-33F5-41F6-9184-055A42BBEC97}"/>
              </a:ext>
            </a:extLst>
          </p:cNvPr>
          <p:cNvSpPr>
            <a:spLocks noGrp="1"/>
          </p:cNvSpPr>
          <p:nvPr>
            <p:ph idx="1"/>
          </p:nvPr>
        </p:nvSpPr>
        <p:spPr/>
        <p:txBody>
          <a:bodyPr/>
          <a:lstStyle/>
          <a:p>
            <a:pPr algn="just"/>
            <a:r>
              <a:rPr lang="es-ES" dirty="0"/>
              <a:t>Enfoque sistémico, se trata más de una forma de interpretación, de una herramienta, que de una disciplina científica. </a:t>
            </a:r>
          </a:p>
          <a:p>
            <a:pPr algn="just"/>
            <a:r>
              <a:rPr lang="es-ES" dirty="0"/>
              <a:t>Enfoque sistémico es una herramienta conceptual que permite manejar realidades complejas y que además es un reflejo de esa realidad. </a:t>
            </a:r>
          </a:p>
          <a:p>
            <a:pPr algn="just"/>
            <a:r>
              <a:rPr lang="es-ES" dirty="0"/>
              <a:t>Bertalanffy adopta una actitud de interés transdisciplinar, en la complejidad y en la interdependencia. Una visión global que permita percibir la realidad compleja de las cosas y no un reduccionismo que tome como base el propio </a:t>
            </a:r>
            <a:r>
              <a:rPr lang="es-ES"/>
              <a:t>método sistémico.</a:t>
            </a:r>
            <a:endParaRPr lang="es-ES" dirty="0"/>
          </a:p>
        </p:txBody>
      </p:sp>
    </p:spTree>
    <p:extLst>
      <p:ext uri="{BB962C8B-B14F-4D97-AF65-F5344CB8AC3E}">
        <p14:creationId xmlns:p14="http://schemas.microsoft.com/office/powerpoint/2010/main" val="21490940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83D0287D-5E87-49C0-818A-8136DC1C701D}"/>
              </a:ext>
            </a:extLst>
          </p:cNvPr>
          <p:cNvSpPr>
            <a:spLocks noGrp="1"/>
          </p:cNvSpPr>
          <p:nvPr>
            <p:ph type="title"/>
          </p:nvPr>
        </p:nvSpPr>
        <p:spPr>
          <a:xfrm>
            <a:off x="838200" y="2939513"/>
            <a:ext cx="10515600" cy="1325563"/>
          </a:xfrm>
        </p:spPr>
        <p:txBody>
          <a:bodyPr>
            <a:noAutofit/>
          </a:bodyPr>
          <a:lstStyle/>
          <a:p>
            <a:pPr algn="ctr"/>
            <a:br>
              <a:rPr lang="es-ES" sz="6000" b="1" dirty="0"/>
            </a:br>
            <a:r>
              <a:rPr lang="es-ES" sz="6000" b="1" dirty="0"/>
              <a:t>GRACIAS…</a:t>
            </a:r>
            <a:br>
              <a:rPr lang="es-ES" sz="6000" b="1" dirty="0"/>
            </a:br>
            <a:endParaRPr lang="es-ES" sz="6000" b="1" dirty="0"/>
          </a:p>
        </p:txBody>
      </p:sp>
    </p:spTree>
    <p:extLst>
      <p:ext uri="{BB962C8B-B14F-4D97-AF65-F5344CB8AC3E}">
        <p14:creationId xmlns:p14="http://schemas.microsoft.com/office/powerpoint/2010/main" val="3245996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77D48D-8F4E-4FC2-A794-1BAA58BD48B9}"/>
              </a:ext>
            </a:extLst>
          </p:cNvPr>
          <p:cNvSpPr>
            <a:spLocks noGrp="1"/>
          </p:cNvSpPr>
          <p:nvPr>
            <p:ph type="title"/>
          </p:nvPr>
        </p:nvSpPr>
        <p:spPr/>
        <p:txBody>
          <a:bodyPr>
            <a:normAutofit/>
          </a:bodyPr>
          <a:lstStyle/>
          <a:p>
            <a:r>
              <a:rPr lang="es-ES" b="1" dirty="0"/>
              <a:t>INTRODUCCION</a:t>
            </a:r>
          </a:p>
        </p:txBody>
      </p:sp>
      <p:sp>
        <p:nvSpPr>
          <p:cNvPr id="3" name="Marcador de contenido 2">
            <a:extLst>
              <a:ext uri="{FF2B5EF4-FFF2-40B4-BE49-F238E27FC236}">
                <a16:creationId xmlns:a16="http://schemas.microsoft.com/office/drawing/2014/main" id="{5CCAC8BB-A09F-4198-8CE7-3D8E1BB8C400}"/>
              </a:ext>
            </a:extLst>
          </p:cNvPr>
          <p:cNvSpPr>
            <a:spLocks noGrp="1"/>
          </p:cNvSpPr>
          <p:nvPr>
            <p:ph idx="1"/>
          </p:nvPr>
        </p:nvSpPr>
        <p:spPr/>
        <p:txBody>
          <a:bodyPr/>
          <a:lstStyle/>
          <a:p>
            <a:pPr algn="just"/>
            <a:endParaRPr lang="es-ES" dirty="0"/>
          </a:p>
          <a:p>
            <a:pPr algn="just"/>
            <a:r>
              <a:rPr lang="es-ES" dirty="0"/>
              <a:t>El enfoque sistémico es una aproximación multidisciplinar a una serie de problemas que se han querido o creído distinguir en muy diversos campos del saber humano. </a:t>
            </a:r>
          </a:p>
          <a:p>
            <a:pPr algn="just"/>
            <a:r>
              <a:rPr lang="es-ES" dirty="0"/>
              <a:t>Este objeto común recibe el nombre genérico de "sistema" y alrededor de él se desarrollan diferentes formas de enfoque sistémico.</a:t>
            </a:r>
          </a:p>
        </p:txBody>
      </p:sp>
    </p:spTree>
    <p:extLst>
      <p:ext uri="{BB962C8B-B14F-4D97-AF65-F5344CB8AC3E}">
        <p14:creationId xmlns:p14="http://schemas.microsoft.com/office/powerpoint/2010/main" val="3110073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ED2A71-3184-4FB3-85CA-148D668DA704}"/>
              </a:ext>
            </a:extLst>
          </p:cNvPr>
          <p:cNvSpPr>
            <a:spLocks noGrp="1"/>
          </p:cNvSpPr>
          <p:nvPr>
            <p:ph type="title"/>
          </p:nvPr>
        </p:nvSpPr>
        <p:spPr/>
        <p:txBody>
          <a:bodyPr/>
          <a:lstStyle/>
          <a:p>
            <a:r>
              <a:rPr lang="es-ES" b="1" dirty="0"/>
              <a:t>El enfoque sistémico</a:t>
            </a:r>
          </a:p>
        </p:txBody>
      </p:sp>
      <p:sp>
        <p:nvSpPr>
          <p:cNvPr id="3" name="Marcador de contenido 2">
            <a:extLst>
              <a:ext uri="{FF2B5EF4-FFF2-40B4-BE49-F238E27FC236}">
                <a16:creationId xmlns:a16="http://schemas.microsoft.com/office/drawing/2014/main" id="{3CAE44B2-E487-40EA-9996-410FD268D54C}"/>
              </a:ext>
            </a:extLst>
          </p:cNvPr>
          <p:cNvSpPr>
            <a:spLocks noGrp="1"/>
          </p:cNvSpPr>
          <p:nvPr>
            <p:ph idx="1"/>
          </p:nvPr>
        </p:nvSpPr>
        <p:spPr/>
        <p:txBody>
          <a:bodyPr/>
          <a:lstStyle/>
          <a:p>
            <a:pPr algn="just"/>
            <a:r>
              <a:rPr lang="es-ES" dirty="0"/>
              <a:t>La base del pensamiento sistémico consiste en reconocer la existencia de una serie de conceptos genéricos aplicables y aplicados en diversos estudios.</a:t>
            </a:r>
          </a:p>
          <a:p>
            <a:pPr algn="just"/>
            <a:r>
              <a:rPr lang="es-ES" dirty="0"/>
              <a:t>Nociones como la energía, flujos, ciclos, realimentación, sistema abierto, reservas, recursos de comunicación, catalizadores, interacciones mutuas, jerarquías, agentes de transformación, equilibrios y desequilibrios, estabilidad, evolución, etc., son aplicables a la idea genérica de sistema sin entrar en la disciplina concreta ni en el tipo del sistema considerado.</a:t>
            </a:r>
          </a:p>
        </p:txBody>
      </p:sp>
    </p:spTree>
    <p:extLst>
      <p:ext uri="{BB962C8B-B14F-4D97-AF65-F5344CB8AC3E}">
        <p14:creationId xmlns:p14="http://schemas.microsoft.com/office/powerpoint/2010/main" val="1469442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277576-C0A3-42F3-AC3B-5229A7B919DF}"/>
              </a:ext>
            </a:extLst>
          </p:cNvPr>
          <p:cNvSpPr>
            <a:spLocks noGrp="1"/>
          </p:cNvSpPr>
          <p:nvPr>
            <p:ph type="title"/>
          </p:nvPr>
        </p:nvSpPr>
        <p:spPr/>
        <p:txBody>
          <a:bodyPr/>
          <a:lstStyle/>
          <a:p>
            <a:r>
              <a:rPr lang="es-ES" b="1" dirty="0"/>
              <a:t>El enfoque sistémico</a:t>
            </a:r>
          </a:p>
        </p:txBody>
      </p:sp>
      <p:sp>
        <p:nvSpPr>
          <p:cNvPr id="3" name="Marcador de contenido 2">
            <a:extLst>
              <a:ext uri="{FF2B5EF4-FFF2-40B4-BE49-F238E27FC236}">
                <a16:creationId xmlns:a16="http://schemas.microsoft.com/office/drawing/2014/main" id="{60B9CAF6-12FF-4951-B000-CC00D1D2E7E3}"/>
              </a:ext>
            </a:extLst>
          </p:cNvPr>
          <p:cNvSpPr>
            <a:spLocks noGrp="1"/>
          </p:cNvSpPr>
          <p:nvPr>
            <p:ph idx="1"/>
          </p:nvPr>
        </p:nvSpPr>
        <p:spPr/>
        <p:txBody>
          <a:bodyPr/>
          <a:lstStyle/>
          <a:p>
            <a:pPr algn="just"/>
            <a:r>
              <a:rPr lang="es-ES" dirty="0"/>
              <a:t>Rosnay menciona que el enfoque sistémico debe verse no como una nueva ciencia, una nueva teoría o una disciplina sino como una nueva metodología que trata de organizar el conocimiento para dar más eficacia a la acción.</a:t>
            </a:r>
          </a:p>
          <a:p>
            <a:pPr marL="0" indent="0" algn="just">
              <a:buNone/>
            </a:pPr>
            <a:endParaRPr lang="es-ES" dirty="0"/>
          </a:p>
          <a:p>
            <a:pPr algn="just"/>
            <a:r>
              <a:rPr lang="es-ES" dirty="0"/>
              <a:t>Ésta puede ser la diferencia fundamental entre los que consideran el enfoque sistémico como una herramienta, una metodología que ayuda a interpretar y manejar un mundo complejo y los que consideran que los sistemas son un nuevo paradigma en la ciencia.</a:t>
            </a:r>
          </a:p>
        </p:txBody>
      </p:sp>
    </p:spTree>
    <p:extLst>
      <p:ext uri="{BB962C8B-B14F-4D97-AF65-F5344CB8AC3E}">
        <p14:creationId xmlns:p14="http://schemas.microsoft.com/office/powerpoint/2010/main" val="9895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330E72-9355-48F5-9DCC-0BF6CB038EC5}"/>
              </a:ext>
            </a:extLst>
          </p:cNvPr>
          <p:cNvSpPr>
            <a:spLocks noGrp="1"/>
          </p:cNvSpPr>
          <p:nvPr>
            <p:ph type="title"/>
          </p:nvPr>
        </p:nvSpPr>
        <p:spPr/>
        <p:txBody>
          <a:bodyPr/>
          <a:lstStyle/>
          <a:p>
            <a:r>
              <a:rPr lang="es-ES" b="1" dirty="0"/>
              <a:t>Diferencias entre Enfoques</a:t>
            </a:r>
          </a:p>
        </p:txBody>
      </p:sp>
      <p:pic>
        <p:nvPicPr>
          <p:cNvPr id="5" name="Marcador de contenido 4">
            <a:extLst>
              <a:ext uri="{FF2B5EF4-FFF2-40B4-BE49-F238E27FC236}">
                <a16:creationId xmlns:a16="http://schemas.microsoft.com/office/drawing/2014/main" id="{1E5CE0B0-7BFF-45A9-87CC-AC5FA22DFA38}"/>
              </a:ext>
            </a:extLst>
          </p:cNvPr>
          <p:cNvPicPr>
            <a:picLocks noGrp="1" noChangeAspect="1"/>
          </p:cNvPicPr>
          <p:nvPr>
            <p:ph idx="1"/>
          </p:nvPr>
        </p:nvPicPr>
        <p:blipFill rotWithShape="1">
          <a:blip r:embed="rId2"/>
          <a:srcRect l="20377" t="20478" r="21919" b="41871"/>
          <a:stretch/>
        </p:blipFill>
        <p:spPr>
          <a:xfrm>
            <a:off x="1868557" y="1690688"/>
            <a:ext cx="8295860" cy="3509110"/>
          </a:xfrm>
        </p:spPr>
      </p:pic>
    </p:spTree>
    <p:extLst>
      <p:ext uri="{BB962C8B-B14F-4D97-AF65-F5344CB8AC3E}">
        <p14:creationId xmlns:p14="http://schemas.microsoft.com/office/powerpoint/2010/main" val="1670103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6098A1-EDFD-42DD-92A0-813456C98493}"/>
              </a:ext>
            </a:extLst>
          </p:cNvPr>
          <p:cNvSpPr>
            <a:spLocks noGrp="1"/>
          </p:cNvSpPr>
          <p:nvPr>
            <p:ph type="title"/>
          </p:nvPr>
        </p:nvSpPr>
        <p:spPr/>
        <p:txBody>
          <a:bodyPr/>
          <a:lstStyle/>
          <a:p>
            <a:r>
              <a:rPr lang="es-ES" b="1" dirty="0"/>
              <a:t>Diferencias entre Enfoques</a:t>
            </a:r>
          </a:p>
        </p:txBody>
      </p:sp>
      <p:pic>
        <p:nvPicPr>
          <p:cNvPr id="5" name="Marcador de contenido 4">
            <a:extLst>
              <a:ext uri="{FF2B5EF4-FFF2-40B4-BE49-F238E27FC236}">
                <a16:creationId xmlns:a16="http://schemas.microsoft.com/office/drawing/2014/main" id="{F64F6730-EB75-4CEB-9B6F-A2B983FA247A}"/>
              </a:ext>
            </a:extLst>
          </p:cNvPr>
          <p:cNvPicPr>
            <a:picLocks noGrp="1" noChangeAspect="1"/>
          </p:cNvPicPr>
          <p:nvPr>
            <p:ph idx="1"/>
          </p:nvPr>
        </p:nvPicPr>
        <p:blipFill rotWithShape="1">
          <a:blip r:embed="rId2"/>
          <a:srcRect l="22726" t="52138" r="22079" b="17399"/>
          <a:stretch/>
        </p:blipFill>
        <p:spPr>
          <a:xfrm>
            <a:off x="1596788" y="1992572"/>
            <a:ext cx="8488907" cy="3848669"/>
          </a:xfrm>
        </p:spPr>
      </p:pic>
    </p:spTree>
    <p:extLst>
      <p:ext uri="{BB962C8B-B14F-4D97-AF65-F5344CB8AC3E}">
        <p14:creationId xmlns:p14="http://schemas.microsoft.com/office/powerpoint/2010/main" val="575038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199251-1B4F-4838-A527-AD3C197BCBFE}"/>
              </a:ext>
            </a:extLst>
          </p:cNvPr>
          <p:cNvSpPr>
            <a:spLocks noGrp="1"/>
          </p:cNvSpPr>
          <p:nvPr>
            <p:ph type="title"/>
          </p:nvPr>
        </p:nvSpPr>
        <p:spPr/>
        <p:txBody>
          <a:bodyPr/>
          <a:lstStyle/>
          <a:p>
            <a:r>
              <a:rPr lang="es-ES" b="1" dirty="0"/>
              <a:t>Orígenes del Enfoque Sistémico</a:t>
            </a:r>
          </a:p>
        </p:txBody>
      </p:sp>
      <p:sp>
        <p:nvSpPr>
          <p:cNvPr id="3" name="Marcador de contenido 2">
            <a:extLst>
              <a:ext uri="{FF2B5EF4-FFF2-40B4-BE49-F238E27FC236}">
                <a16:creationId xmlns:a16="http://schemas.microsoft.com/office/drawing/2014/main" id="{B47902DB-031C-4E73-952D-5C02D891DF85}"/>
              </a:ext>
            </a:extLst>
          </p:cNvPr>
          <p:cNvSpPr>
            <a:spLocks noGrp="1"/>
          </p:cNvSpPr>
          <p:nvPr>
            <p:ph idx="1"/>
          </p:nvPr>
        </p:nvSpPr>
        <p:spPr/>
        <p:txBody>
          <a:bodyPr/>
          <a:lstStyle/>
          <a:p>
            <a:pPr algn="just"/>
            <a:r>
              <a:rPr lang="es-ES" dirty="0"/>
              <a:t>Ludwig </a:t>
            </a:r>
            <a:r>
              <a:rPr lang="es-ES" dirty="0" err="1"/>
              <a:t>von</a:t>
            </a:r>
            <a:r>
              <a:rPr lang="es-ES" dirty="0"/>
              <a:t> Bertalanffy es considerado como el padre de la Teoría General de Sistemas, menciona a Aristóteles como el primero que formuló el aserto sistémico fundamental: "el todo es más que la suma de las partes“.</a:t>
            </a:r>
          </a:p>
          <a:p>
            <a:pPr algn="just"/>
            <a:r>
              <a:rPr lang="es-ES" dirty="0"/>
              <a:t>Cinco corrientes de pensamiento que dieron origen al enfoque sistémico.</a:t>
            </a:r>
          </a:p>
          <a:p>
            <a:pPr algn="just"/>
            <a:endParaRPr lang="es-ES" dirty="0"/>
          </a:p>
        </p:txBody>
      </p:sp>
    </p:spTree>
    <p:extLst>
      <p:ext uri="{BB962C8B-B14F-4D97-AF65-F5344CB8AC3E}">
        <p14:creationId xmlns:p14="http://schemas.microsoft.com/office/powerpoint/2010/main" val="4186951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158D26-614F-4EE4-945E-91E7ABC4DF5C}"/>
              </a:ext>
            </a:extLst>
          </p:cNvPr>
          <p:cNvSpPr>
            <a:spLocks noGrp="1"/>
          </p:cNvSpPr>
          <p:nvPr>
            <p:ph type="title"/>
          </p:nvPr>
        </p:nvSpPr>
        <p:spPr/>
        <p:txBody>
          <a:bodyPr/>
          <a:lstStyle/>
          <a:p>
            <a:r>
              <a:rPr lang="es-ES" b="1" dirty="0"/>
              <a:t>Corrientes de pensamiento…</a:t>
            </a:r>
          </a:p>
        </p:txBody>
      </p:sp>
      <p:sp>
        <p:nvSpPr>
          <p:cNvPr id="3" name="Marcador de contenido 2">
            <a:extLst>
              <a:ext uri="{FF2B5EF4-FFF2-40B4-BE49-F238E27FC236}">
                <a16:creationId xmlns:a16="http://schemas.microsoft.com/office/drawing/2014/main" id="{AE36FC96-6030-477C-B5D4-964E0F45C9A0}"/>
              </a:ext>
            </a:extLst>
          </p:cNvPr>
          <p:cNvSpPr>
            <a:spLocks noGrp="1"/>
          </p:cNvSpPr>
          <p:nvPr>
            <p:ph idx="1"/>
          </p:nvPr>
        </p:nvSpPr>
        <p:spPr/>
        <p:txBody>
          <a:bodyPr/>
          <a:lstStyle/>
          <a:p>
            <a:pPr algn="just"/>
            <a:r>
              <a:rPr lang="es-ES" b="1" dirty="0"/>
              <a:t>Filosofía biológica</a:t>
            </a:r>
            <a:r>
              <a:rPr lang="es-ES" dirty="0"/>
              <a:t>, de Ludwig </a:t>
            </a:r>
            <a:r>
              <a:rPr lang="es-ES" dirty="0" err="1"/>
              <a:t>von</a:t>
            </a:r>
            <a:r>
              <a:rPr lang="es-ES" dirty="0"/>
              <a:t> Bertalanffy, cuyas ideas cristalizaron más tarde en la Teoría General de Sistemas, representada por la Sociedad Internacional para la Investigación General de Sistemas.</a:t>
            </a:r>
          </a:p>
          <a:p>
            <a:pPr marL="0" indent="0" algn="just">
              <a:buNone/>
            </a:pPr>
            <a:endParaRPr lang="es-ES" dirty="0"/>
          </a:p>
          <a:p>
            <a:pPr algn="just"/>
            <a:r>
              <a:rPr lang="es-ES" b="1" dirty="0"/>
              <a:t>Cibernética, </a:t>
            </a:r>
            <a:r>
              <a:rPr lang="es-ES" dirty="0"/>
              <a:t>de Norbert Wiener y Ross Ashby, que en sus orígenes se centraba en el estudio de los mecanismos de regulación en los organismos y en las máquinas.</a:t>
            </a:r>
          </a:p>
          <a:p>
            <a:pPr marL="0" indent="0" algn="just">
              <a:buNone/>
            </a:pPr>
            <a:endParaRPr lang="es-ES" dirty="0"/>
          </a:p>
        </p:txBody>
      </p:sp>
    </p:spTree>
    <p:extLst>
      <p:ext uri="{BB962C8B-B14F-4D97-AF65-F5344CB8AC3E}">
        <p14:creationId xmlns:p14="http://schemas.microsoft.com/office/powerpoint/2010/main" val="2404801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AE44C8-75EC-4F43-91BC-3D266D506093}"/>
              </a:ext>
            </a:extLst>
          </p:cNvPr>
          <p:cNvSpPr>
            <a:spLocks noGrp="1"/>
          </p:cNvSpPr>
          <p:nvPr>
            <p:ph type="title"/>
          </p:nvPr>
        </p:nvSpPr>
        <p:spPr/>
        <p:txBody>
          <a:bodyPr/>
          <a:lstStyle/>
          <a:p>
            <a:r>
              <a:rPr lang="es-ES" b="1" dirty="0"/>
              <a:t>Corrientes de pensamiento…</a:t>
            </a:r>
          </a:p>
        </p:txBody>
      </p:sp>
      <p:sp>
        <p:nvSpPr>
          <p:cNvPr id="3" name="Marcador de contenido 2">
            <a:extLst>
              <a:ext uri="{FF2B5EF4-FFF2-40B4-BE49-F238E27FC236}">
                <a16:creationId xmlns:a16="http://schemas.microsoft.com/office/drawing/2014/main" id="{DB9828DB-BD00-420B-AF6D-0524C10107B2}"/>
              </a:ext>
            </a:extLst>
          </p:cNvPr>
          <p:cNvSpPr>
            <a:spLocks noGrp="1"/>
          </p:cNvSpPr>
          <p:nvPr>
            <p:ph idx="1"/>
          </p:nvPr>
        </p:nvSpPr>
        <p:spPr/>
        <p:txBody>
          <a:bodyPr/>
          <a:lstStyle/>
          <a:p>
            <a:pPr algn="just"/>
            <a:r>
              <a:rPr lang="es-ES" b="1" dirty="0"/>
              <a:t>Teoría de la información y de las comunicaciones</a:t>
            </a:r>
            <a:r>
              <a:rPr lang="es-ES" dirty="0"/>
              <a:t>, de Shannon, Weaver y Cherry que proporcionaron un lenguaje matemático para el manejo de la información y una base formal muy sólida para el estudio de problemas lingüísticos, matemáticos y teóricos relacionados con la transmisión de mensaje.</a:t>
            </a:r>
          </a:p>
          <a:p>
            <a:pPr algn="just"/>
            <a:r>
              <a:rPr lang="es-ES" b="1" dirty="0"/>
              <a:t>Investigación operativa, </a:t>
            </a:r>
            <a:r>
              <a:rPr lang="es-ES" dirty="0"/>
              <a:t>de E.C. Williams, originada en Inglaterra durante la II Guerra Mundial e institucionalizada por la Sociedad de Investigación Operativa Americana y la Sociedad de Investigación Operativa de Gran Bretaña.</a:t>
            </a:r>
          </a:p>
        </p:txBody>
      </p:sp>
    </p:spTree>
    <p:extLst>
      <p:ext uri="{BB962C8B-B14F-4D97-AF65-F5344CB8AC3E}">
        <p14:creationId xmlns:p14="http://schemas.microsoft.com/office/powerpoint/2010/main" val="31009975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1025</Words>
  <Application>Microsoft Office PowerPoint</Application>
  <PresentationFormat>Panorámica</PresentationFormat>
  <Paragraphs>53</Paragraphs>
  <Slides>19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19</vt:i4>
      </vt:variant>
    </vt:vector>
  </HeadingPairs>
  <TitlesOfParts>
    <vt:vector size="23" baseType="lpstr">
      <vt:lpstr>Arial</vt:lpstr>
      <vt:lpstr>Calibri</vt:lpstr>
      <vt:lpstr>Calibri Light</vt:lpstr>
      <vt:lpstr>Tema de Office</vt:lpstr>
      <vt:lpstr>ANTECEDENTES DEL ENFOQUE SISTÉMICO</vt:lpstr>
      <vt:lpstr>INTRODUCCION</vt:lpstr>
      <vt:lpstr>El enfoque sistémico</vt:lpstr>
      <vt:lpstr>El enfoque sistémico</vt:lpstr>
      <vt:lpstr>Diferencias entre Enfoques</vt:lpstr>
      <vt:lpstr>Diferencias entre Enfoques</vt:lpstr>
      <vt:lpstr>Orígenes del Enfoque Sistémico</vt:lpstr>
      <vt:lpstr>Corrientes de pensamiento…</vt:lpstr>
      <vt:lpstr>Corrientes de pensamiento…</vt:lpstr>
      <vt:lpstr>Corrientes de pensamiento…</vt:lpstr>
      <vt:lpstr>Diferencias… </vt:lpstr>
      <vt:lpstr>Pensamiento sistémico…</vt:lpstr>
      <vt:lpstr>Presentación de PowerPoint</vt:lpstr>
      <vt:lpstr>Pensamiento sistémico…</vt:lpstr>
      <vt:lpstr>Presentación de PowerPoint</vt:lpstr>
      <vt:lpstr>Fundamentos de la Teoría General de las Sistemas…</vt:lpstr>
      <vt:lpstr>Fundamentos de la Teoría General de las Sistemas…</vt:lpstr>
      <vt:lpstr>Conclusiones…</vt:lpstr>
      <vt:lpstr> GRACIAS…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ANTECEDENTES DEL ENFOQUE SISTÉMICO</dc:title>
  <dc:creator>vero freire palacios</dc:creator>
  <cp:lastModifiedBy>vero freire palacios</cp:lastModifiedBy>
  <cp:revision>2</cp:revision>
  <dcterms:created xsi:type="dcterms:W3CDTF">2022-04-24T22:46:01Z</dcterms:created>
  <dcterms:modified xsi:type="dcterms:W3CDTF">2022-04-24T23:12:57Z</dcterms:modified>
</cp:coreProperties>
</file>