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>
      <p:cViewPr varScale="1">
        <p:scale>
          <a:sx n="104" d="100"/>
          <a:sy n="104" d="100"/>
        </p:scale>
        <p:origin x="18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EA97C-4F04-40D5-9634-F5A4F8E8C3BE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C"/>
        </a:p>
      </dgm:t>
    </dgm:pt>
    <dgm:pt modelId="{5B8E3959-69FB-4CAF-9911-B4580D034BBB}">
      <dgm:prSet phldrT="[Texto]" custT="1"/>
      <dgm:spPr/>
      <dgm:t>
        <a:bodyPr/>
        <a:lstStyle/>
        <a:p>
          <a:r>
            <a:rPr lang="es-MX" sz="2800" dirty="0"/>
            <a:t>El agua corporal total distribuye en dos compartimientos: </a:t>
          </a:r>
          <a:endParaRPr lang="es-EC" sz="2800" dirty="0"/>
        </a:p>
      </dgm:t>
    </dgm:pt>
    <dgm:pt modelId="{D088E06C-9A79-48D7-893B-C5C04C3E55CC}" type="parTrans" cxnId="{50BCEF37-EB8E-48A4-98FA-4FF6C1140008}">
      <dgm:prSet/>
      <dgm:spPr/>
      <dgm:t>
        <a:bodyPr/>
        <a:lstStyle/>
        <a:p>
          <a:endParaRPr lang="es-EC"/>
        </a:p>
      </dgm:t>
    </dgm:pt>
    <dgm:pt modelId="{68E53B0F-1EF3-461F-9D86-2C20E9A011B0}" type="sibTrans" cxnId="{50BCEF37-EB8E-48A4-98FA-4FF6C1140008}">
      <dgm:prSet/>
      <dgm:spPr/>
      <dgm:t>
        <a:bodyPr/>
        <a:lstStyle/>
        <a:p>
          <a:endParaRPr lang="es-EC"/>
        </a:p>
      </dgm:t>
    </dgm:pt>
    <dgm:pt modelId="{E22C8DF0-F3C8-49EA-A63E-86031F54374F}">
      <dgm:prSet phldrT="[Texto]" custT="1"/>
      <dgm:spPr/>
      <dgm:t>
        <a:bodyPr/>
        <a:lstStyle/>
        <a:p>
          <a:r>
            <a:rPr lang="es-MX" sz="2800" dirty="0"/>
            <a:t>LEC1 → constituido por el LIV y el LIS; </a:t>
          </a:r>
          <a:endParaRPr lang="es-EC" sz="2800" dirty="0"/>
        </a:p>
      </dgm:t>
    </dgm:pt>
    <dgm:pt modelId="{54987EA3-5194-4C0F-8785-7EAE5141FA07}" type="parTrans" cxnId="{F19F5411-8312-4CB1-A3D6-29F3A2ABDAB9}">
      <dgm:prSet/>
      <dgm:spPr/>
      <dgm:t>
        <a:bodyPr/>
        <a:lstStyle/>
        <a:p>
          <a:endParaRPr lang="es-EC"/>
        </a:p>
      </dgm:t>
    </dgm:pt>
    <dgm:pt modelId="{7B08FC9D-8FBD-4488-8968-10F7BCE90177}" type="sibTrans" cxnId="{F19F5411-8312-4CB1-A3D6-29F3A2ABDAB9}">
      <dgm:prSet/>
      <dgm:spPr/>
      <dgm:t>
        <a:bodyPr/>
        <a:lstStyle/>
        <a:p>
          <a:endParaRPr lang="es-EC"/>
        </a:p>
      </dgm:t>
    </dgm:pt>
    <dgm:pt modelId="{5514B4B7-7756-488E-A9F2-7687018DED9C}">
      <dgm:prSet phldrT="[Texto]"/>
      <dgm:spPr/>
      <dgm:t>
        <a:bodyPr/>
        <a:lstStyle/>
        <a:p>
          <a:r>
            <a:rPr lang="es-EC" dirty="0"/>
            <a:t>LIC </a:t>
          </a:r>
        </a:p>
      </dgm:t>
    </dgm:pt>
    <dgm:pt modelId="{B1D50989-69A0-4950-9FC7-F1A1C40115A4}" type="parTrans" cxnId="{7806674A-64B0-4830-AEE6-B8E5C78543C5}">
      <dgm:prSet/>
      <dgm:spPr/>
      <dgm:t>
        <a:bodyPr/>
        <a:lstStyle/>
        <a:p>
          <a:endParaRPr lang="es-EC"/>
        </a:p>
      </dgm:t>
    </dgm:pt>
    <dgm:pt modelId="{5927E3E8-69C3-42D0-8E3A-11FCD0C44360}" type="sibTrans" cxnId="{7806674A-64B0-4830-AEE6-B8E5C78543C5}">
      <dgm:prSet/>
      <dgm:spPr/>
      <dgm:t>
        <a:bodyPr/>
        <a:lstStyle/>
        <a:p>
          <a:endParaRPr lang="es-EC"/>
        </a:p>
      </dgm:t>
    </dgm:pt>
    <dgm:pt modelId="{3625B702-D1AB-4C94-9957-6BB85EEC111A}" type="pres">
      <dgm:prSet presAssocID="{D13EA97C-4F04-40D5-9634-F5A4F8E8C3BE}" presName="linear" presStyleCnt="0">
        <dgm:presLayoutVars>
          <dgm:dir/>
          <dgm:animLvl val="lvl"/>
          <dgm:resizeHandles val="exact"/>
        </dgm:presLayoutVars>
      </dgm:prSet>
      <dgm:spPr/>
    </dgm:pt>
    <dgm:pt modelId="{7DD3D4E0-548A-4A07-8B73-59F2E576FF58}" type="pres">
      <dgm:prSet presAssocID="{5B8E3959-69FB-4CAF-9911-B4580D034BBB}" presName="parentLin" presStyleCnt="0"/>
      <dgm:spPr/>
    </dgm:pt>
    <dgm:pt modelId="{E7F47E37-DAA8-4B0A-8A79-055A98902C9A}" type="pres">
      <dgm:prSet presAssocID="{5B8E3959-69FB-4CAF-9911-B4580D034BBB}" presName="parentLeftMargin" presStyleLbl="node1" presStyleIdx="0" presStyleCnt="3"/>
      <dgm:spPr/>
    </dgm:pt>
    <dgm:pt modelId="{C7A505E2-CF69-42BA-B073-C137088A2820}" type="pres">
      <dgm:prSet presAssocID="{5B8E3959-69FB-4CAF-9911-B4580D034BB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EA286BD-6460-40EA-B77B-D7F3C6C054C0}" type="pres">
      <dgm:prSet presAssocID="{5B8E3959-69FB-4CAF-9911-B4580D034BBB}" presName="negativeSpace" presStyleCnt="0"/>
      <dgm:spPr/>
    </dgm:pt>
    <dgm:pt modelId="{849A39DC-97CD-4BF8-A1B2-60F7DA50C20F}" type="pres">
      <dgm:prSet presAssocID="{5B8E3959-69FB-4CAF-9911-B4580D034BBB}" presName="childText" presStyleLbl="conFgAcc1" presStyleIdx="0" presStyleCnt="3">
        <dgm:presLayoutVars>
          <dgm:bulletEnabled val="1"/>
        </dgm:presLayoutVars>
      </dgm:prSet>
      <dgm:spPr/>
    </dgm:pt>
    <dgm:pt modelId="{73472E07-9E71-47ED-885A-D5729241BD3A}" type="pres">
      <dgm:prSet presAssocID="{68E53B0F-1EF3-461F-9D86-2C20E9A011B0}" presName="spaceBetweenRectangles" presStyleCnt="0"/>
      <dgm:spPr/>
    </dgm:pt>
    <dgm:pt modelId="{B606A285-53BC-422F-BD82-32E2D99CB176}" type="pres">
      <dgm:prSet presAssocID="{E22C8DF0-F3C8-49EA-A63E-86031F54374F}" presName="parentLin" presStyleCnt="0"/>
      <dgm:spPr/>
    </dgm:pt>
    <dgm:pt modelId="{3C7C2A2D-288A-468F-843F-C10B78A3ED0D}" type="pres">
      <dgm:prSet presAssocID="{E22C8DF0-F3C8-49EA-A63E-86031F54374F}" presName="parentLeftMargin" presStyleLbl="node1" presStyleIdx="0" presStyleCnt="3"/>
      <dgm:spPr/>
    </dgm:pt>
    <dgm:pt modelId="{F0DCFC54-2436-467F-A543-F78B3385048F}" type="pres">
      <dgm:prSet presAssocID="{E22C8DF0-F3C8-49EA-A63E-86031F54374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1579A89-1686-457A-A466-CD506DDB014E}" type="pres">
      <dgm:prSet presAssocID="{E22C8DF0-F3C8-49EA-A63E-86031F54374F}" presName="negativeSpace" presStyleCnt="0"/>
      <dgm:spPr/>
    </dgm:pt>
    <dgm:pt modelId="{C4106859-3E54-4467-B5B4-A486F9A5A855}" type="pres">
      <dgm:prSet presAssocID="{E22C8DF0-F3C8-49EA-A63E-86031F54374F}" presName="childText" presStyleLbl="conFgAcc1" presStyleIdx="1" presStyleCnt="3">
        <dgm:presLayoutVars>
          <dgm:bulletEnabled val="1"/>
        </dgm:presLayoutVars>
      </dgm:prSet>
      <dgm:spPr/>
    </dgm:pt>
    <dgm:pt modelId="{6A888633-A981-4D93-BE22-B880D86E417F}" type="pres">
      <dgm:prSet presAssocID="{7B08FC9D-8FBD-4488-8968-10F7BCE90177}" presName="spaceBetweenRectangles" presStyleCnt="0"/>
      <dgm:spPr/>
    </dgm:pt>
    <dgm:pt modelId="{5FE7E2A5-85F6-41B6-815C-ADFC357A930E}" type="pres">
      <dgm:prSet presAssocID="{5514B4B7-7756-488E-A9F2-7687018DED9C}" presName="parentLin" presStyleCnt="0"/>
      <dgm:spPr/>
    </dgm:pt>
    <dgm:pt modelId="{727993B6-BE6C-4B13-9B46-E85B7A184454}" type="pres">
      <dgm:prSet presAssocID="{5514B4B7-7756-488E-A9F2-7687018DED9C}" presName="parentLeftMargin" presStyleLbl="node1" presStyleIdx="1" presStyleCnt="3"/>
      <dgm:spPr/>
    </dgm:pt>
    <dgm:pt modelId="{BFD7CA45-EA17-4DA7-8EF9-2CAA5B7E1D75}" type="pres">
      <dgm:prSet presAssocID="{5514B4B7-7756-488E-A9F2-7687018DED9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1047ADF-19CD-413D-885C-E94B79E6B2FC}" type="pres">
      <dgm:prSet presAssocID="{5514B4B7-7756-488E-A9F2-7687018DED9C}" presName="negativeSpace" presStyleCnt="0"/>
      <dgm:spPr/>
    </dgm:pt>
    <dgm:pt modelId="{571366CC-0A0E-4BD2-BFCE-B9F39BC9B5E7}" type="pres">
      <dgm:prSet presAssocID="{5514B4B7-7756-488E-A9F2-7687018DED9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B741B07-D071-4279-9E29-5B2801EDCE67}" type="presOf" srcId="{E22C8DF0-F3C8-49EA-A63E-86031F54374F}" destId="{3C7C2A2D-288A-468F-843F-C10B78A3ED0D}" srcOrd="0" destOrd="0" presId="urn:microsoft.com/office/officeart/2005/8/layout/list1"/>
    <dgm:cxn modelId="{F19F5411-8312-4CB1-A3D6-29F3A2ABDAB9}" srcId="{D13EA97C-4F04-40D5-9634-F5A4F8E8C3BE}" destId="{E22C8DF0-F3C8-49EA-A63E-86031F54374F}" srcOrd="1" destOrd="0" parTransId="{54987EA3-5194-4C0F-8785-7EAE5141FA07}" sibTransId="{7B08FC9D-8FBD-4488-8968-10F7BCE90177}"/>
    <dgm:cxn modelId="{00131924-41A5-4FFB-B436-1C8E0A28CA9A}" type="presOf" srcId="{5514B4B7-7756-488E-A9F2-7687018DED9C}" destId="{BFD7CA45-EA17-4DA7-8EF9-2CAA5B7E1D75}" srcOrd="1" destOrd="0" presId="urn:microsoft.com/office/officeart/2005/8/layout/list1"/>
    <dgm:cxn modelId="{50BCEF37-EB8E-48A4-98FA-4FF6C1140008}" srcId="{D13EA97C-4F04-40D5-9634-F5A4F8E8C3BE}" destId="{5B8E3959-69FB-4CAF-9911-B4580D034BBB}" srcOrd="0" destOrd="0" parTransId="{D088E06C-9A79-48D7-893B-C5C04C3E55CC}" sibTransId="{68E53B0F-1EF3-461F-9D86-2C20E9A011B0}"/>
    <dgm:cxn modelId="{A5261E48-DAEE-4DBE-A256-FCBB4374A79B}" type="presOf" srcId="{5B8E3959-69FB-4CAF-9911-B4580D034BBB}" destId="{E7F47E37-DAA8-4B0A-8A79-055A98902C9A}" srcOrd="0" destOrd="0" presId="urn:microsoft.com/office/officeart/2005/8/layout/list1"/>
    <dgm:cxn modelId="{7806674A-64B0-4830-AEE6-B8E5C78543C5}" srcId="{D13EA97C-4F04-40D5-9634-F5A4F8E8C3BE}" destId="{5514B4B7-7756-488E-A9F2-7687018DED9C}" srcOrd="2" destOrd="0" parTransId="{B1D50989-69A0-4950-9FC7-F1A1C40115A4}" sibTransId="{5927E3E8-69C3-42D0-8E3A-11FCD0C44360}"/>
    <dgm:cxn modelId="{1467EA8A-AAD2-409D-86F7-794368D084A3}" type="presOf" srcId="{E22C8DF0-F3C8-49EA-A63E-86031F54374F}" destId="{F0DCFC54-2436-467F-A543-F78B3385048F}" srcOrd="1" destOrd="0" presId="urn:microsoft.com/office/officeart/2005/8/layout/list1"/>
    <dgm:cxn modelId="{A9FBB296-4C90-47FE-A72D-E02B5BDDBBF7}" type="presOf" srcId="{5B8E3959-69FB-4CAF-9911-B4580D034BBB}" destId="{C7A505E2-CF69-42BA-B073-C137088A2820}" srcOrd="1" destOrd="0" presId="urn:microsoft.com/office/officeart/2005/8/layout/list1"/>
    <dgm:cxn modelId="{6AA0B7A6-CCA5-458C-AF89-512473122144}" type="presOf" srcId="{D13EA97C-4F04-40D5-9634-F5A4F8E8C3BE}" destId="{3625B702-D1AB-4C94-9957-6BB85EEC111A}" srcOrd="0" destOrd="0" presId="urn:microsoft.com/office/officeart/2005/8/layout/list1"/>
    <dgm:cxn modelId="{AB3EBFD5-F255-4AC3-A191-B5BF1E555C46}" type="presOf" srcId="{5514B4B7-7756-488E-A9F2-7687018DED9C}" destId="{727993B6-BE6C-4B13-9B46-E85B7A184454}" srcOrd="0" destOrd="0" presId="urn:microsoft.com/office/officeart/2005/8/layout/list1"/>
    <dgm:cxn modelId="{BCBDA106-D8C1-4466-8106-86111DC153BC}" type="presParOf" srcId="{3625B702-D1AB-4C94-9957-6BB85EEC111A}" destId="{7DD3D4E0-548A-4A07-8B73-59F2E576FF58}" srcOrd="0" destOrd="0" presId="urn:microsoft.com/office/officeart/2005/8/layout/list1"/>
    <dgm:cxn modelId="{CDE4FB93-4085-4DC8-A89E-2F204601E22B}" type="presParOf" srcId="{7DD3D4E0-548A-4A07-8B73-59F2E576FF58}" destId="{E7F47E37-DAA8-4B0A-8A79-055A98902C9A}" srcOrd="0" destOrd="0" presId="urn:microsoft.com/office/officeart/2005/8/layout/list1"/>
    <dgm:cxn modelId="{D8D6A236-55E8-4D29-B03D-709B0BD2146D}" type="presParOf" srcId="{7DD3D4E0-548A-4A07-8B73-59F2E576FF58}" destId="{C7A505E2-CF69-42BA-B073-C137088A2820}" srcOrd="1" destOrd="0" presId="urn:microsoft.com/office/officeart/2005/8/layout/list1"/>
    <dgm:cxn modelId="{0D12A3A6-E034-46D7-8E7E-8E95E1B899A1}" type="presParOf" srcId="{3625B702-D1AB-4C94-9957-6BB85EEC111A}" destId="{9EA286BD-6460-40EA-B77B-D7F3C6C054C0}" srcOrd="1" destOrd="0" presId="urn:microsoft.com/office/officeart/2005/8/layout/list1"/>
    <dgm:cxn modelId="{398F066D-473A-4865-8734-4A605C263CE9}" type="presParOf" srcId="{3625B702-D1AB-4C94-9957-6BB85EEC111A}" destId="{849A39DC-97CD-4BF8-A1B2-60F7DA50C20F}" srcOrd="2" destOrd="0" presId="urn:microsoft.com/office/officeart/2005/8/layout/list1"/>
    <dgm:cxn modelId="{CB737440-6C86-4D91-A5C2-9EF86CAE6A11}" type="presParOf" srcId="{3625B702-D1AB-4C94-9957-6BB85EEC111A}" destId="{73472E07-9E71-47ED-885A-D5729241BD3A}" srcOrd="3" destOrd="0" presId="urn:microsoft.com/office/officeart/2005/8/layout/list1"/>
    <dgm:cxn modelId="{D5A6FF98-D194-4B55-8C35-DF4379AD93EC}" type="presParOf" srcId="{3625B702-D1AB-4C94-9957-6BB85EEC111A}" destId="{B606A285-53BC-422F-BD82-32E2D99CB176}" srcOrd="4" destOrd="0" presId="urn:microsoft.com/office/officeart/2005/8/layout/list1"/>
    <dgm:cxn modelId="{FF5E26BA-42EA-4CBE-B058-2C8B64B415C4}" type="presParOf" srcId="{B606A285-53BC-422F-BD82-32E2D99CB176}" destId="{3C7C2A2D-288A-468F-843F-C10B78A3ED0D}" srcOrd="0" destOrd="0" presId="urn:microsoft.com/office/officeart/2005/8/layout/list1"/>
    <dgm:cxn modelId="{AAEB43AB-3AA3-4AA8-8EAB-E5F03DE9AD65}" type="presParOf" srcId="{B606A285-53BC-422F-BD82-32E2D99CB176}" destId="{F0DCFC54-2436-467F-A543-F78B3385048F}" srcOrd="1" destOrd="0" presId="urn:microsoft.com/office/officeart/2005/8/layout/list1"/>
    <dgm:cxn modelId="{01507D95-8DF9-4D77-90AC-C1E67E68B4B7}" type="presParOf" srcId="{3625B702-D1AB-4C94-9957-6BB85EEC111A}" destId="{F1579A89-1686-457A-A466-CD506DDB014E}" srcOrd="5" destOrd="0" presId="urn:microsoft.com/office/officeart/2005/8/layout/list1"/>
    <dgm:cxn modelId="{438F2A2B-76F7-4CFA-A514-7F5B1B9BD412}" type="presParOf" srcId="{3625B702-D1AB-4C94-9957-6BB85EEC111A}" destId="{C4106859-3E54-4467-B5B4-A486F9A5A855}" srcOrd="6" destOrd="0" presId="urn:microsoft.com/office/officeart/2005/8/layout/list1"/>
    <dgm:cxn modelId="{798C4CD2-EFF9-48AF-AA9A-3B99C1CC2E70}" type="presParOf" srcId="{3625B702-D1AB-4C94-9957-6BB85EEC111A}" destId="{6A888633-A981-4D93-BE22-B880D86E417F}" srcOrd="7" destOrd="0" presId="urn:microsoft.com/office/officeart/2005/8/layout/list1"/>
    <dgm:cxn modelId="{53573AD9-BBF7-4088-9CA5-1A608B3B55AC}" type="presParOf" srcId="{3625B702-D1AB-4C94-9957-6BB85EEC111A}" destId="{5FE7E2A5-85F6-41B6-815C-ADFC357A930E}" srcOrd="8" destOrd="0" presId="urn:microsoft.com/office/officeart/2005/8/layout/list1"/>
    <dgm:cxn modelId="{AEE114A4-788D-4DD5-A516-223059D37816}" type="presParOf" srcId="{5FE7E2A5-85F6-41B6-815C-ADFC357A930E}" destId="{727993B6-BE6C-4B13-9B46-E85B7A184454}" srcOrd="0" destOrd="0" presId="urn:microsoft.com/office/officeart/2005/8/layout/list1"/>
    <dgm:cxn modelId="{528CA6D6-DE95-4A51-963D-969E3D8ACAC1}" type="presParOf" srcId="{5FE7E2A5-85F6-41B6-815C-ADFC357A930E}" destId="{BFD7CA45-EA17-4DA7-8EF9-2CAA5B7E1D75}" srcOrd="1" destOrd="0" presId="urn:microsoft.com/office/officeart/2005/8/layout/list1"/>
    <dgm:cxn modelId="{1619F292-E387-44AA-8876-C12B98CBF815}" type="presParOf" srcId="{3625B702-D1AB-4C94-9957-6BB85EEC111A}" destId="{A1047ADF-19CD-413D-885C-E94B79E6B2FC}" srcOrd="9" destOrd="0" presId="urn:microsoft.com/office/officeart/2005/8/layout/list1"/>
    <dgm:cxn modelId="{E973C0B0-3587-43C5-B682-706B75B1AAAC}" type="presParOf" srcId="{3625B702-D1AB-4C94-9957-6BB85EEC111A}" destId="{571366CC-0A0E-4BD2-BFCE-B9F39BC9B5E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A39DC-97CD-4BF8-A1B2-60F7DA50C20F}">
      <dsp:nvSpPr>
        <dsp:cNvPr id="0" name=""/>
        <dsp:cNvSpPr/>
      </dsp:nvSpPr>
      <dsp:spPr>
        <a:xfrm>
          <a:off x="0" y="690803"/>
          <a:ext cx="7920880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A505E2-CF69-42BA-B073-C137088A2820}">
      <dsp:nvSpPr>
        <dsp:cNvPr id="0" name=""/>
        <dsp:cNvSpPr/>
      </dsp:nvSpPr>
      <dsp:spPr>
        <a:xfrm>
          <a:off x="396044" y="41363"/>
          <a:ext cx="5544616" cy="1298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El agua corporal total distribuye en dos compartimientos: </a:t>
          </a:r>
          <a:endParaRPr lang="es-EC" sz="2800" kern="1200" dirty="0"/>
        </a:p>
      </dsp:txBody>
      <dsp:txXfrm>
        <a:off x="459450" y="104769"/>
        <a:ext cx="5417804" cy="1172068"/>
      </dsp:txXfrm>
    </dsp:sp>
    <dsp:sp modelId="{C4106859-3E54-4467-B5B4-A486F9A5A855}">
      <dsp:nvSpPr>
        <dsp:cNvPr id="0" name=""/>
        <dsp:cNvSpPr/>
      </dsp:nvSpPr>
      <dsp:spPr>
        <a:xfrm>
          <a:off x="0" y="2686643"/>
          <a:ext cx="7920880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DCFC54-2436-467F-A543-F78B3385048F}">
      <dsp:nvSpPr>
        <dsp:cNvPr id="0" name=""/>
        <dsp:cNvSpPr/>
      </dsp:nvSpPr>
      <dsp:spPr>
        <a:xfrm>
          <a:off x="396044" y="2037204"/>
          <a:ext cx="5544616" cy="129888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LEC1 → constituido por el LIV y el LIS; </a:t>
          </a:r>
          <a:endParaRPr lang="es-EC" sz="2800" kern="1200" dirty="0"/>
        </a:p>
      </dsp:txBody>
      <dsp:txXfrm>
        <a:off x="459450" y="2100610"/>
        <a:ext cx="5417804" cy="1172068"/>
      </dsp:txXfrm>
    </dsp:sp>
    <dsp:sp modelId="{571366CC-0A0E-4BD2-BFCE-B9F39BC9B5E7}">
      <dsp:nvSpPr>
        <dsp:cNvPr id="0" name=""/>
        <dsp:cNvSpPr/>
      </dsp:nvSpPr>
      <dsp:spPr>
        <a:xfrm>
          <a:off x="0" y="4682484"/>
          <a:ext cx="7920880" cy="110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D7CA45-EA17-4DA7-8EF9-2CAA5B7E1D75}">
      <dsp:nvSpPr>
        <dsp:cNvPr id="0" name=""/>
        <dsp:cNvSpPr/>
      </dsp:nvSpPr>
      <dsp:spPr>
        <a:xfrm>
          <a:off x="396044" y="4033043"/>
          <a:ext cx="5544616" cy="129888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400" kern="1200" dirty="0"/>
            <a:t>LIC </a:t>
          </a:r>
        </a:p>
      </dsp:txBody>
      <dsp:txXfrm>
        <a:off x="459450" y="4096449"/>
        <a:ext cx="5417804" cy="1172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B3231-1B71-402D-AED2-8141D642E30C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DFCCD-E488-401B-8390-8A518226037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84054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DFCCD-E488-401B-8390-8A5182260374}" type="slidenum">
              <a:rPr lang="es-EC" smtClean="0"/>
              <a:t>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77663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9439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8920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1289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1514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4437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749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0182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377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5375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265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6610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755C1-C405-43A2-89FD-966F9D854F21}" type="datetimeFigureOut">
              <a:rPr lang="es-EC" smtClean="0"/>
              <a:t>25/11/20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1E60-1B27-4FBB-8783-F58D0F1D13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3790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laca"/>
          <p:cNvSpPr/>
          <p:nvPr/>
        </p:nvSpPr>
        <p:spPr>
          <a:xfrm>
            <a:off x="683568" y="620688"/>
            <a:ext cx="7992888" cy="1152128"/>
          </a:xfrm>
          <a:prstGeom prst="plaqu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>
                <a:latin typeface="AR CENA" pitchFamily="2" charset="0"/>
              </a:rPr>
              <a:t>LÍQUIDOS Y ELECTROLITOS EN PEDIATRÍA </a:t>
            </a:r>
            <a:endParaRPr lang="es-EC" sz="3200" dirty="0">
              <a:latin typeface="AR CENA" pitchFamily="2" charset="0"/>
            </a:endParaRPr>
          </a:p>
        </p:txBody>
      </p:sp>
      <p:sp>
        <p:nvSpPr>
          <p:cNvPr id="7" name="6 Llamada de flecha hacia arriba"/>
          <p:cNvSpPr/>
          <p:nvPr/>
        </p:nvSpPr>
        <p:spPr>
          <a:xfrm>
            <a:off x="755576" y="2204864"/>
            <a:ext cx="7848872" cy="3672408"/>
          </a:xfrm>
          <a:prstGeom prst="upArrow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2400" dirty="0">
                <a:solidFill>
                  <a:schemeClr val="tx1"/>
                </a:solidFill>
              </a:rPr>
              <a:t> </a:t>
            </a:r>
            <a:r>
              <a:rPr lang="es-MX" sz="2800" dirty="0">
                <a:solidFill>
                  <a:schemeClr val="tx1"/>
                </a:solidFill>
                <a:latin typeface="AR CENA" pitchFamily="2" charset="0"/>
              </a:rPr>
              <a:t>El requerimiento diario de líquidos varía en cada grupo de edad, por lo tanto el requerimiento en un neonato es diferente al del lactante, esté del pre-escolar, al del escolar y el adolescente; en términos generales entre más masa magra tenga un niño mayor es su porcentaje de agua. </a:t>
            </a:r>
            <a:endParaRPr lang="es-EC" sz="2800" dirty="0">
              <a:solidFill>
                <a:schemeClr val="tx1"/>
              </a:solidFill>
              <a:latin typeface="AR CEN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495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588408896"/>
              </p:ext>
            </p:extLst>
          </p:nvPr>
        </p:nvGraphicFramePr>
        <p:xfrm>
          <a:off x="539552" y="620688"/>
          <a:ext cx="792088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8475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dondear rectángulo de esquina diagonal"/>
          <p:cNvSpPr/>
          <p:nvPr/>
        </p:nvSpPr>
        <p:spPr>
          <a:xfrm>
            <a:off x="1305000" y="1008228"/>
            <a:ext cx="6696744" cy="792088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LÍQUIDOS DE MANTENIMIENTO</a:t>
            </a:r>
          </a:p>
        </p:txBody>
      </p:sp>
      <p:sp>
        <p:nvSpPr>
          <p:cNvPr id="5" name="4 Documento"/>
          <p:cNvSpPr/>
          <p:nvPr/>
        </p:nvSpPr>
        <p:spPr>
          <a:xfrm>
            <a:off x="1305000" y="2132856"/>
            <a:ext cx="6696744" cy="3528392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Son definidos como los líquidos que el niño necesita para proveer a su organismo aproximadamente del 20% al 25% de su metabolismo basal, en otras palabras los líquidos mínimos que el niño necesita para vivir y esto está relacionado a la cantidad de kilocalorías metabolizadas por el niño. </a:t>
            </a:r>
            <a:endParaRPr lang="es-EC" sz="2800" dirty="0">
              <a:solidFill>
                <a:schemeClr val="tx1">
                  <a:lumMod val="95000"/>
                  <a:lumOff val="5000"/>
                </a:schemeClr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1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340768"/>
            <a:ext cx="2535623" cy="64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/>
              <a:t> </a:t>
            </a:r>
            <a:r>
              <a:rPr lang="es-EC" i="1" dirty="0">
                <a:latin typeface="Agency FB" pitchFamily="34" charset="0"/>
              </a:rPr>
              <a:t>Método del peso:  </a:t>
            </a:r>
            <a:endParaRPr lang="es-EC" dirty="0">
              <a:latin typeface="Agency FB" pitchFamily="34" charset="0"/>
            </a:endParaRPr>
          </a:p>
          <a:p>
            <a:endParaRPr lang="es-EC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441884"/>
              </p:ext>
            </p:extLst>
          </p:nvPr>
        </p:nvGraphicFramePr>
        <p:xfrm>
          <a:off x="107504" y="2053013"/>
          <a:ext cx="8856984" cy="47654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28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805">
                <a:tc>
                  <a:txBody>
                    <a:bodyPr/>
                    <a:lstStyle/>
                    <a:p>
                      <a:r>
                        <a:rPr lang="es-EC" dirty="0"/>
                        <a:t>GRUPO DE EDAD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CANTIDAD DE LÍQUIDO DIARIO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123">
                <a:tc>
                  <a:txBody>
                    <a:bodyPr/>
                    <a:lstStyle/>
                    <a:p>
                      <a:endParaRPr lang="es-EC" sz="1800" u="none" strike="noStrike" kern="1200" baseline="0" dirty="0"/>
                    </a:p>
                    <a:p>
                      <a:r>
                        <a:rPr lang="es-EC" sz="1800" u="none" strike="noStrike" kern="1200" baseline="0" dirty="0"/>
                        <a:t> Prematuro o ˂ 1500g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800" u="none" strike="noStrike" kern="1200" baseline="0" dirty="0"/>
                    </a:p>
                    <a:p>
                      <a:r>
                        <a:rPr lang="es-EC" sz="1800" u="none" strike="noStrike" kern="1200" baseline="0" dirty="0"/>
                        <a:t> 90 – 100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123">
                <a:tc>
                  <a:txBody>
                    <a:bodyPr/>
                    <a:lstStyle/>
                    <a:p>
                      <a:endParaRPr lang="es-EC" sz="1800" u="none" strike="noStrike" kern="1200" baseline="0" dirty="0"/>
                    </a:p>
                    <a:p>
                      <a:r>
                        <a:rPr lang="es-EC" sz="1800" u="none" strike="noStrike" kern="1200" baseline="0" dirty="0"/>
                        <a:t> Recién nacido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800" u="none" strike="noStrike" kern="1200" baseline="0" dirty="0"/>
                    </a:p>
                    <a:p>
                      <a:r>
                        <a:rPr lang="es-EC" sz="1800" u="none" strike="noStrike" kern="1200" baseline="0" dirty="0"/>
                        <a:t> 60 – 80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123">
                <a:tc>
                  <a:txBody>
                    <a:bodyPr/>
                    <a:lstStyle/>
                    <a:p>
                      <a:endParaRPr lang="es-EC" sz="1800" u="none" strike="noStrike" kern="1200" baseline="0" dirty="0"/>
                    </a:p>
                    <a:p>
                      <a:r>
                        <a:rPr lang="es-EC" sz="1800" u="none" strike="noStrike" kern="1200" baseline="0" dirty="0"/>
                        <a:t> Lactante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sz="1800" u="none" strike="noStrike" kern="1200" baseline="0" dirty="0"/>
                    </a:p>
                    <a:p>
                      <a:r>
                        <a:rPr lang="es-MX" sz="1800" u="none" strike="noStrike" kern="1200" baseline="0" dirty="0"/>
                        <a:t> 120 – 180 (en promedio 150)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123">
                <a:tc>
                  <a:txBody>
                    <a:bodyPr/>
                    <a:lstStyle/>
                    <a:p>
                      <a:endParaRPr lang="es-EC" sz="1800" u="none" strike="noStrike" kern="1200" baseline="0" dirty="0"/>
                    </a:p>
                    <a:p>
                      <a:r>
                        <a:rPr lang="es-EC" sz="1800" u="none" strike="noStrike" kern="1200" baseline="0" dirty="0"/>
                        <a:t> Pre-escolar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057">
                <a:tc>
                  <a:txBody>
                    <a:bodyPr/>
                    <a:lstStyle/>
                    <a:p>
                      <a:r>
                        <a:rPr lang="es-EC" sz="1800" u="none" strike="noStrike" kern="1200" baseline="0" dirty="0"/>
                        <a:t> Escolar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Pergamino horizontal"/>
          <p:cNvSpPr/>
          <p:nvPr/>
        </p:nvSpPr>
        <p:spPr>
          <a:xfrm>
            <a:off x="1043608" y="32970"/>
            <a:ext cx="7128792" cy="1439028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itchFamily="34" charset="0"/>
              </a:rPr>
              <a:t>Hay 2 formas diferentes por las cuales se puede calcular los líquidos de mantenimiento</a:t>
            </a:r>
            <a:endParaRPr lang="es-EC" sz="2400" b="1" dirty="0">
              <a:solidFill>
                <a:schemeClr val="tx1">
                  <a:lumMod val="95000"/>
                  <a:lumOff val="5000"/>
                </a:schemeClr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49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rectangular redondeada"/>
          <p:cNvSpPr/>
          <p:nvPr/>
        </p:nvSpPr>
        <p:spPr>
          <a:xfrm>
            <a:off x="1771002" y="797318"/>
            <a:ext cx="5825333" cy="1296144"/>
          </a:xfrm>
          <a:prstGeom prst="wedgeRoundRectCallout">
            <a:avLst>
              <a:gd name="adj1" fmla="val -33010"/>
              <a:gd name="adj2" fmla="val 108463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i="1" dirty="0"/>
              <a:t>Por ejemplo: </a:t>
            </a:r>
            <a:r>
              <a:rPr lang="es-MX" dirty="0"/>
              <a:t>paciente de 6 meses que pesa 8 kg, ¿cuánto es su líquido de mantenimiento? </a:t>
            </a:r>
            <a:endParaRPr lang="es-EC" dirty="0"/>
          </a:p>
        </p:txBody>
      </p:sp>
      <p:sp>
        <p:nvSpPr>
          <p:cNvPr id="7" name="6 Rectángulo redondeado"/>
          <p:cNvSpPr/>
          <p:nvPr/>
        </p:nvSpPr>
        <p:spPr>
          <a:xfrm>
            <a:off x="762891" y="3068960"/>
            <a:ext cx="7704856" cy="21602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C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EC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Requerimiento de líquido </a:t>
            </a:r>
            <a:endParaRPr lang="es-EC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s-EC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Peso = 8 kg; Requerimiento líquido 150 cc/kg- día) </a:t>
            </a:r>
          </a:p>
          <a:p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(8 kg)(150 cc/kg-día) = 1200 cc/día </a:t>
            </a:r>
            <a:endParaRPr lang="es-EC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58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C" dirty="0"/>
            </a:br>
            <a:r>
              <a:rPr lang="es-EC" i="1" dirty="0">
                <a:solidFill>
                  <a:srgbClr val="33CC33"/>
                </a:solidFill>
              </a:rPr>
              <a:t>Método de </a:t>
            </a:r>
            <a:r>
              <a:rPr lang="es-EC" i="1" dirty="0" err="1">
                <a:solidFill>
                  <a:srgbClr val="33CC33"/>
                </a:solidFill>
              </a:rPr>
              <a:t>Holliday</a:t>
            </a:r>
            <a:r>
              <a:rPr lang="es-EC" i="1" dirty="0">
                <a:solidFill>
                  <a:srgbClr val="33CC33"/>
                </a:solidFill>
              </a:rPr>
              <a:t> Segar </a:t>
            </a:r>
            <a:br>
              <a:rPr lang="es-EC" dirty="0"/>
            </a:b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es-MX" i="1" dirty="0">
                <a:solidFill>
                  <a:srgbClr val="00B0F0"/>
                </a:solidFill>
              </a:rPr>
              <a:t>Se utiliza en cualquier grupo de edad excepto recién nacidos; es el método más exacto ya que se basa en las kilocalorías metabolizadas. </a:t>
            </a:r>
          </a:p>
          <a:p>
            <a:pPr marL="0" indent="0">
              <a:buNone/>
            </a:pPr>
            <a:endParaRPr lang="es-MX" dirty="0"/>
          </a:p>
          <a:p>
            <a:endParaRPr lang="es-EC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567270"/>
              </p:ext>
            </p:extLst>
          </p:nvPr>
        </p:nvGraphicFramePr>
        <p:xfrm>
          <a:off x="1331640" y="3140968"/>
          <a:ext cx="6096000" cy="3383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800" u="none" strike="noStrike" kern="1200" baseline="0" dirty="0"/>
                        <a:t>Peso (kg)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800" u="none" strike="noStrike" kern="1200" baseline="0" dirty="0"/>
                        <a:t>Requerimiento de líquido (cc/kg/día)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≤ 10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– 20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1000 + 50 cc por cada kg adicional a 10 kg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20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1500 + 20 cc por cada kg adicional a 20 kg 	</a:t>
                      </a:r>
                    </a:p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573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ovalada"/>
          <p:cNvSpPr/>
          <p:nvPr/>
        </p:nvSpPr>
        <p:spPr>
          <a:xfrm>
            <a:off x="1531162" y="836712"/>
            <a:ext cx="7145294" cy="1368152"/>
          </a:xfrm>
          <a:prstGeom prst="wedgeEllipseCallout">
            <a:avLst>
              <a:gd name="adj1" fmla="val -18951"/>
              <a:gd name="adj2" fmla="val 11273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i="1" dirty="0"/>
              <a:t>Por ejemplo: </a:t>
            </a:r>
            <a:r>
              <a:rPr lang="es-MX" dirty="0"/>
              <a:t>paciente de 9 años que pesa 27 kg, ¿cuánto es su líquido de mantenimiento? </a:t>
            </a:r>
            <a:endParaRPr lang="es-EC" dirty="0"/>
          </a:p>
        </p:txBody>
      </p:sp>
      <p:sp>
        <p:nvSpPr>
          <p:cNvPr id="7" name="6 Preparación"/>
          <p:cNvSpPr/>
          <p:nvPr/>
        </p:nvSpPr>
        <p:spPr>
          <a:xfrm>
            <a:off x="755576" y="3212976"/>
            <a:ext cx="7920880" cy="2232248"/>
          </a:xfrm>
          <a:prstGeom prst="flowChartPreparati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C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Requerimiento de líquido </a:t>
            </a:r>
            <a:endParaRPr lang="es-EC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hay 7 kg por encima de 20 por lo tanto: </a:t>
            </a:r>
          </a:p>
          <a:p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1500 + 20 (7) = 1640 cc/día </a:t>
            </a:r>
          </a:p>
        </p:txBody>
      </p:sp>
    </p:spTree>
    <p:extLst>
      <p:ext uri="{BB962C8B-B14F-4D97-AF65-F5344CB8AC3E}">
        <p14:creationId xmlns:p14="http://schemas.microsoft.com/office/powerpoint/2010/main" val="2967649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Llamada rectangular"/>
          <p:cNvSpPr/>
          <p:nvPr/>
        </p:nvSpPr>
        <p:spPr>
          <a:xfrm>
            <a:off x="827584" y="1700808"/>
            <a:ext cx="7488832" cy="3528392"/>
          </a:xfrm>
          <a:prstGeom prst="wedgeRectCallout">
            <a:avLst>
              <a:gd name="adj1" fmla="val -20833"/>
              <a:gd name="adj2" fmla="val 750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/>
              <a:t>› 10Kg= 4cc</a:t>
            </a:r>
          </a:p>
          <a:p>
            <a:pPr algn="ctr"/>
            <a:r>
              <a:rPr lang="es-EC" dirty="0"/>
              <a:t>10-20 Kg= por los primeros 10Kg dar 40cc+ExC*2</a:t>
            </a:r>
          </a:p>
          <a:p>
            <a:pPr algn="ctr"/>
            <a:r>
              <a:rPr lang="es-EC" dirty="0"/>
              <a:t>+ de 20 Kg=  por los primeros 20Kg dar 60cc+ </a:t>
            </a:r>
            <a:r>
              <a:rPr lang="es-EC" dirty="0" err="1"/>
              <a:t>Exc</a:t>
            </a:r>
            <a:r>
              <a:rPr lang="es-EC" dirty="0"/>
              <a:t>*1</a:t>
            </a:r>
          </a:p>
        </p:txBody>
      </p:sp>
    </p:spTree>
    <p:extLst>
      <p:ext uri="{BB962C8B-B14F-4D97-AF65-F5344CB8AC3E}">
        <p14:creationId xmlns:p14="http://schemas.microsoft.com/office/powerpoint/2010/main" val="1936411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32"/>
            <a:ext cx="9144000" cy="684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825963" y="2967335"/>
            <a:ext cx="5492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</a:t>
            </a:r>
            <a:r>
              <a:rPr lang="es-E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UCHAS GRACIAS</a:t>
            </a:r>
          </a:p>
        </p:txBody>
      </p:sp>
    </p:spTree>
    <p:extLst>
      <p:ext uri="{BB962C8B-B14F-4D97-AF65-F5344CB8AC3E}">
        <p14:creationId xmlns:p14="http://schemas.microsoft.com/office/powerpoint/2010/main" val="52356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418</Words>
  <Application>Microsoft Macintosh PowerPoint</Application>
  <PresentationFormat>Presentación en pantalla (4:3)</PresentationFormat>
  <Paragraphs>51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Agency FB</vt:lpstr>
      <vt:lpstr>AR CENA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Método de Holliday Segar  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Líquidos y electrolitos en pediatría</dc:title>
  <dc:creator>USUARIO</dc:creator>
  <cp:lastModifiedBy>Cielito Betancourt</cp:lastModifiedBy>
  <cp:revision>11</cp:revision>
  <dcterms:created xsi:type="dcterms:W3CDTF">2018-10-04T02:50:28Z</dcterms:created>
  <dcterms:modified xsi:type="dcterms:W3CDTF">2020-11-25T05:23:48Z</dcterms:modified>
</cp:coreProperties>
</file>