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Open Sans" charset="1" panose="020B0606030504020204"/>
      <p:regular r:id="rId28"/>
    </p:embeddedFont>
    <p:embeddedFont>
      <p:font typeface="League Spartan" charset="1" panose="00000800000000000000"/>
      <p:regular r:id="rId29"/>
    </p:embeddedFont>
    <p:embeddedFont>
      <p:font typeface="Open Sans Ultra-Bold" charset="1" panose="00000000000000000000"/>
      <p:regular r:id="rId30"/>
    </p:embeddedFont>
    <p:embeddedFont>
      <p:font typeface="Oswald Bold" charset="1" panose="00000800000000000000"/>
      <p:regular r:id="rId31"/>
    </p:embeddedFont>
    <p:embeddedFont>
      <p:font typeface="DM Sans" charset="1" panose="00000000000000000000"/>
      <p:regular r:id="rId32"/>
    </p:embeddedFont>
    <p:embeddedFont>
      <p:font typeface="DM Sans Bold" charset="1" panose="00000000000000000000"/>
      <p:regular r:id="rId33"/>
    </p:embeddedFont>
    <p:embeddedFont>
      <p:font typeface="Oswald" charset="1" panose="00000500000000000000"/>
      <p:regular r:id="rId34"/>
    </p:embeddedFont>
    <p:embeddedFont>
      <p:font typeface="DM Sans Italics" charset="1" panose="00000000000000000000"/>
      <p:regular r:id="rId35"/>
    </p:embeddedFont>
    <p:embeddedFont>
      <p:font typeface="Glacial Indifference Bold" charset="1" panose="00000800000000000000"/>
      <p:regular r:id="rId36"/>
    </p:embeddedFont>
    <p:embeddedFont>
      <p:font typeface="Tenor Sans" charset="1" panose="02000000000000000000"/>
      <p:regular r:id="rId37"/>
    </p:embeddedFont>
    <p:embeddedFont>
      <p:font typeface="Glacial Indifference" charset="1" panose="00000000000000000000"/>
      <p:regular r:id="rId38"/>
    </p:embeddedFont>
    <p:embeddedFont>
      <p:font typeface="Kollektif Bold" charset="1" panose="020B0604020101010102"/>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51.png" Type="http://schemas.openxmlformats.org/officeDocument/2006/relationships/image"/><Relationship Id="rId6" Target="../media/image5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2" Target="../media/image24.png" Type="http://schemas.openxmlformats.org/officeDocument/2006/relationships/image"/><Relationship Id="rId3" Target="../media/image27.png" Type="http://schemas.openxmlformats.org/officeDocument/2006/relationships/image"/><Relationship Id="rId4" Target="../media/image53.jpe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2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jpeg" Type="http://schemas.openxmlformats.org/officeDocument/2006/relationships/image"/><Relationship Id="rId3" Target="../media/image60.png" Type="http://schemas.openxmlformats.org/officeDocument/2006/relationships/image"/><Relationship Id="rId4" Target="../media/image61.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 Id="rId4" Target="../media/image64.png" Type="http://schemas.openxmlformats.org/officeDocument/2006/relationships/image"/><Relationship Id="rId5" Target="../media/image65.svg" Type="http://schemas.openxmlformats.org/officeDocument/2006/relationships/image"/><Relationship Id="rId6" Target="../media/image66.png" Type="http://schemas.openxmlformats.org/officeDocument/2006/relationships/image"/><Relationship Id="rId7" Target="../media/image67.svg" Type="http://schemas.openxmlformats.org/officeDocument/2006/relationships/image"/><Relationship Id="rId8" Target="../media/image68.png" Type="http://schemas.openxmlformats.org/officeDocument/2006/relationships/image"/><Relationship Id="rId9" Target="../media/image6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79.png" Type="http://schemas.openxmlformats.org/officeDocument/2006/relationships/image"/><Relationship Id="rId6" Target="../media/image8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4.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2" Target="../media/image24.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25.png" Type="http://schemas.openxmlformats.org/officeDocument/2006/relationships/image"/><Relationship Id="rId14" Target="../media/image26.svg" Type="http://schemas.openxmlformats.org/officeDocument/2006/relationships/image"/><Relationship Id="rId2" Target="../media/image24.png" Type="http://schemas.openxmlformats.org/officeDocument/2006/relationships/image"/><Relationship Id="rId3" Target="../media/image33.png" Type="http://schemas.openxmlformats.org/officeDocument/2006/relationships/image"/><Relationship Id="rId4" Target="../media/image34.sv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png" Type="http://schemas.openxmlformats.org/officeDocument/2006/relationships/image"/><Relationship Id="rId11" Target="../media/image50.svg" Type="http://schemas.openxmlformats.org/officeDocument/2006/relationships/image"/><Relationship Id="rId2" Target="../media/image24.png" Type="http://schemas.openxmlformats.org/officeDocument/2006/relationships/image"/><Relationship Id="rId3" Target="../media/image43.png" Type="http://schemas.openxmlformats.org/officeDocument/2006/relationships/image"/><Relationship Id="rId4" Target="../media/image44.svg" Type="http://schemas.openxmlformats.org/officeDocument/2006/relationships/image"/><Relationship Id="rId5" Target="../media/image27.pn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04" t="0" r="-2204" b="0"/>
            </a:stretch>
          </a:blipFill>
        </p:spPr>
      </p:sp>
      <p:grpSp>
        <p:nvGrpSpPr>
          <p:cNvPr name="Group 3" id="3"/>
          <p:cNvGrpSpPr/>
          <p:nvPr/>
        </p:nvGrpSpPr>
        <p:grpSpPr>
          <a:xfrm rot="0">
            <a:off x="1028700" y="952267"/>
            <a:ext cx="16230600" cy="8382465"/>
            <a:chOff x="0" y="0"/>
            <a:chExt cx="6045684" cy="3122357"/>
          </a:xfrm>
        </p:grpSpPr>
        <p:sp>
          <p:nvSpPr>
            <p:cNvPr name="Freeform 4" id="4"/>
            <p:cNvSpPr/>
            <p:nvPr/>
          </p:nvSpPr>
          <p:spPr>
            <a:xfrm flipH="false" flipV="false" rot="0">
              <a:off x="0" y="0"/>
              <a:ext cx="6045684" cy="3122357"/>
            </a:xfrm>
            <a:custGeom>
              <a:avLst/>
              <a:gdLst/>
              <a:ahLst/>
              <a:cxnLst/>
              <a:rect r="r" b="b" t="t" l="l"/>
              <a:pathLst>
                <a:path h="3122357" w="6045684">
                  <a:moveTo>
                    <a:pt x="0" y="0"/>
                  </a:moveTo>
                  <a:lnTo>
                    <a:pt x="6045684" y="0"/>
                  </a:lnTo>
                  <a:lnTo>
                    <a:pt x="6045684" y="3122357"/>
                  </a:lnTo>
                  <a:lnTo>
                    <a:pt x="0" y="3122357"/>
                  </a:lnTo>
                  <a:close/>
                </a:path>
              </a:pathLst>
            </a:custGeom>
            <a:solidFill>
              <a:srgbClr val="000000">
                <a:alpha val="0"/>
              </a:srgbClr>
            </a:solidFill>
            <a:ln w="66675" cap="sq">
              <a:solidFill>
                <a:srgbClr val="9753A8"/>
              </a:solidFill>
              <a:prstDash val="solid"/>
              <a:miter/>
            </a:ln>
          </p:spPr>
        </p:sp>
        <p:sp>
          <p:nvSpPr>
            <p:cNvPr name="TextBox 5" id="5"/>
            <p:cNvSpPr txBox="true"/>
            <p:nvPr/>
          </p:nvSpPr>
          <p:spPr>
            <a:xfrm>
              <a:off x="0" y="0"/>
              <a:ext cx="6045684" cy="3122357"/>
            </a:xfrm>
            <a:prstGeom prst="rect">
              <a:avLst/>
            </a:prstGeom>
          </p:spPr>
          <p:txBody>
            <a:bodyPr anchor="ctr" rtlCol="false" tIns="48876" lIns="48876" bIns="48876" rIns="48876"/>
            <a:lstStyle/>
            <a:p>
              <a:pPr algn="ctr">
                <a:lnSpc>
                  <a:spcPts val="1813"/>
                </a:lnSpc>
              </a:pPr>
            </a:p>
          </p:txBody>
        </p:sp>
      </p:grpSp>
      <p:grpSp>
        <p:nvGrpSpPr>
          <p:cNvPr name="Group 6" id="6"/>
          <p:cNvGrpSpPr/>
          <p:nvPr/>
        </p:nvGrpSpPr>
        <p:grpSpPr>
          <a:xfrm rot="0">
            <a:off x="12374539" y="8993151"/>
            <a:ext cx="4284389" cy="1567256"/>
            <a:chOff x="0" y="0"/>
            <a:chExt cx="1128399" cy="412775"/>
          </a:xfrm>
        </p:grpSpPr>
        <p:sp>
          <p:nvSpPr>
            <p:cNvPr name="Freeform 7" id="7"/>
            <p:cNvSpPr/>
            <p:nvPr/>
          </p:nvSpPr>
          <p:spPr>
            <a:xfrm flipH="false" flipV="false" rot="0">
              <a:off x="0" y="0"/>
              <a:ext cx="1128399" cy="412775"/>
            </a:xfrm>
            <a:custGeom>
              <a:avLst/>
              <a:gdLst/>
              <a:ahLst/>
              <a:cxnLst/>
              <a:rect r="r" b="b" t="t" l="l"/>
              <a:pathLst>
                <a:path h="412775" w="1128399">
                  <a:moveTo>
                    <a:pt x="0" y="0"/>
                  </a:moveTo>
                  <a:lnTo>
                    <a:pt x="1128399" y="0"/>
                  </a:lnTo>
                  <a:lnTo>
                    <a:pt x="1128399" y="412775"/>
                  </a:lnTo>
                  <a:lnTo>
                    <a:pt x="0" y="412775"/>
                  </a:lnTo>
                  <a:close/>
                </a:path>
              </a:pathLst>
            </a:custGeom>
            <a:solidFill>
              <a:srgbClr val="EDECED"/>
            </a:solidFill>
          </p:spPr>
        </p:sp>
        <p:sp>
          <p:nvSpPr>
            <p:cNvPr name="TextBox 8" id="8"/>
            <p:cNvSpPr txBox="true"/>
            <p:nvPr/>
          </p:nvSpPr>
          <p:spPr>
            <a:xfrm>
              <a:off x="0" y="-47625"/>
              <a:ext cx="1128399" cy="4604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5400000">
            <a:off x="14012664" y="3237235"/>
            <a:ext cx="6983416" cy="1567256"/>
            <a:chOff x="0" y="0"/>
            <a:chExt cx="1839254" cy="412775"/>
          </a:xfrm>
        </p:grpSpPr>
        <p:sp>
          <p:nvSpPr>
            <p:cNvPr name="Freeform 10" id="10"/>
            <p:cNvSpPr/>
            <p:nvPr/>
          </p:nvSpPr>
          <p:spPr>
            <a:xfrm flipH="false" flipV="false" rot="0">
              <a:off x="0" y="0"/>
              <a:ext cx="1839254" cy="412775"/>
            </a:xfrm>
            <a:custGeom>
              <a:avLst/>
              <a:gdLst/>
              <a:ahLst/>
              <a:cxnLst/>
              <a:rect r="r" b="b" t="t" l="l"/>
              <a:pathLst>
                <a:path h="412775" w="1839254">
                  <a:moveTo>
                    <a:pt x="0" y="0"/>
                  </a:moveTo>
                  <a:lnTo>
                    <a:pt x="1839254" y="0"/>
                  </a:lnTo>
                  <a:lnTo>
                    <a:pt x="1839254" y="412775"/>
                  </a:lnTo>
                  <a:lnTo>
                    <a:pt x="0" y="412775"/>
                  </a:lnTo>
                  <a:close/>
                </a:path>
              </a:pathLst>
            </a:custGeom>
            <a:solidFill>
              <a:srgbClr val="EDECED"/>
            </a:solidFill>
          </p:spPr>
        </p:sp>
        <p:sp>
          <p:nvSpPr>
            <p:cNvPr name="TextBox 11" id="11"/>
            <p:cNvSpPr txBox="true"/>
            <p:nvPr/>
          </p:nvSpPr>
          <p:spPr>
            <a:xfrm>
              <a:off x="0" y="-47625"/>
              <a:ext cx="1839254" cy="460400"/>
            </a:xfrm>
            <a:prstGeom prst="rect">
              <a:avLst/>
            </a:prstGeom>
          </p:spPr>
          <p:txBody>
            <a:bodyPr anchor="ctr" rtlCol="false" tIns="50800" lIns="50800" bIns="50800" rIns="50800"/>
            <a:lstStyle/>
            <a:p>
              <a:pPr algn="ctr">
                <a:lnSpc>
                  <a:spcPts val="2800"/>
                </a:lnSpc>
              </a:pPr>
            </a:p>
          </p:txBody>
        </p:sp>
      </p:grpSp>
      <p:sp>
        <p:nvSpPr>
          <p:cNvPr name="Freeform 12" id="12"/>
          <p:cNvSpPr/>
          <p:nvPr/>
        </p:nvSpPr>
        <p:spPr>
          <a:xfrm flipH="true" flipV="true" rot="5400000">
            <a:off x="10540746" y="-52264"/>
            <a:ext cx="11547949" cy="9406329"/>
          </a:xfrm>
          <a:custGeom>
            <a:avLst/>
            <a:gdLst/>
            <a:ahLst/>
            <a:cxnLst/>
            <a:rect r="r" b="b" t="t" l="l"/>
            <a:pathLst>
              <a:path h="9406329" w="11547949">
                <a:moveTo>
                  <a:pt x="11547949" y="9406329"/>
                </a:moveTo>
                <a:lnTo>
                  <a:pt x="0" y="9406329"/>
                </a:lnTo>
                <a:lnTo>
                  <a:pt x="0" y="0"/>
                </a:lnTo>
                <a:lnTo>
                  <a:pt x="11547949" y="0"/>
                </a:lnTo>
                <a:lnTo>
                  <a:pt x="11547949" y="9406329"/>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2044553" y="1500019"/>
            <a:ext cx="9224082" cy="563880"/>
          </a:xfrm>
          <a:prstGeom prst="rect">
            <a:avLst/>
          </a:prstGeom>
        </p:spPr>
        <p:txBody>
          <a:bodyPr anchor="t" rtlCol="false" tIns="0" lIns="0" bIns="0" rIns="0">
            <a:spAutoFit/>
          </a:bodyPr>
          <a:lstStyle/>
          <a:p>
            <a:pPr algn="l">
              <a:lnSpc>
                <a:spcPts val="4620"/>
              </a:lnSpc>
              <a:spcBef>
                <a:spcPct val="0"/>
              </a:spcBef>
            </a:pPr>
            <a:r>
              <a:rPr lang="en-US" sz="3300">
                <a:solidFill>
                  <a:srgbClr val="000000"/>
                </a:solidFill>
                <a:latin typeface="Open Sans"/>
                <a:ea typeface="Open Sans"/>
                <a:cs typeface="Open Sans"/>
                <a:sym typeface="Open Sans"/>
              </a:rPr>
              <a:t>UNACH</a:t>
            </a:r>
          </a:p>
        </p:txBody>
      </p:sp>
      <p:sp>
        <p:nvSpPr>
          <p:cNvPr name="TextBox 14" id="14"/>
          <p:cNvSpPr txBox="true"/>
          <p:nvPr/>
        </p:nvSpPr>
        <p:spPr>
          <a:xfrm rot="0">
            <a:off x="2118001" y="4445850"/>
            <a:ext cx="11119114" cy="1248665"/>
          </a:xfrm>
          <a:prstGeom prst="rect">
            <a:avLst/>
          </a:prstGeom>
        </p:spPr>
        <p:txBody>
          <a:bodyPr anchor="t" rtlCol="false" tIns="0" lIns="0" bIns="0" rIns="0">
            <a:spAutoFit/>
          </a:bodyPr>
          <a:lstStyle/>
          <a:p>
            <a:pPr algn="l">
              <a:lnSpc>
                <a:spcPts val="9759"/>
              </a:lnSpc>
            </a:pPr>
            <a:r>
              <a:rPr lang="en-US" sz="8200" b="true">
                <a:solidFill>
                  <a:srgbClr val="000000"/>
                </a:solidFill>
                <a:latin typeface="League Spartan"/>
                <a:ea typeface="League Spartan"/>
                <a:cs typeface="League Spartan"/>
                <a:sym typeface="League Spartan"/>
              </a:rPr>
              <a:t>CONTEMPORÁNEAS</a:t>
            </a:r>
          </a:p>
        </p:txBody>
      </p:sp>
      <p:sp>
        <p:nvSpPr>
          <p:cNvPr name="TextBox 15" id="15"/>
          <p:cNvSpPr txBox="true"/>
          <p:nvPr/>
        </p:nvSpPr>
        <p:spPr>
          <a:xfrm rot="0">
            <a:off x="2184676" y="3226149"/>
            <a:ext cx="11052439" cy="1162304"/>
          </a:xfrm>
          <a:prstGeom prst="rect">
            <a:avLst/>
          </a:prstGeom>
        </p:spPr>
        <p:txBody>
          <a:bodyPr anchor="t" rtlCol="false" tIns="0" lIns="0" bIns="0" rIns="0">
            <a:spAutoFit/>
          </a:bodyPr>
          <a:lstStyle/>
          <a:p>
            <a:pPr algn="l">
              <a:lnSpc>
                <a:spcPts val="9163"/>
              </a:lnSpc>
            </a:pPr>
            <a:r>
              <a:rPr lang="en-US" sz="7700" b="true">
                <a:solidFill>
                  <a:srgbClr val="000000"/>
                </a:solidFill>
                <a:latin typeface="League Spartan"/>
                <a:ea typeface="League Spartan"/>
                <a:cs typeface="League Spartan"/>
                <a:sym typeface="League Spartan"/>
              </a:rPr>
              <a:t>TEORÍAS </a:t>
            </a:r>
          </a:p>
        </p:txBody>
      </p:sp>
      <p:sp>
        <p:nvSpPr>
          <p:cNvPr name="TextBox 16" id="16"/>
          <p:cNvSpPr txBox="true"/>
          <p:nvPr/>
        </p:nvSpPr>
        <p:spPr>
          <a:xfrm rot="0">
            <a:off x="2184676" y="7149986"/>
            <a:ext cx="4756684" cy="362585"/>
          </a:xfrm>
          <a:prstGeom prst="rect">
            <a:avLst/>
          </a:prstGeom>
        </p:spPr>
        <p:txBody>
          <a:bodyPr anchor="t" rtlCol="false" tIns="0" lIns="0" bIns="0" rIns="0">
            <a:spAutoFit/>
          </a:bodyPr>
          <a:lstStyle/>
          <a:p>
            <a:pPr algn="just" marL="0" indent="0" lvl="0">
              <a:lnSpc>
                <a:spcPts val="2859"/>
              </a:lnSpc>
              <a:spcBef>
                <a:spcPct val="0"/>
              </a:spcBef>
            </a:pPr>
            <a:r>
              <a:rPr lang="en-US" b="true" sz="2199">
                <a:solidFill>
                  <a:srgbClr val="000000"/>
                </a:solidFill>
                <a:latin typeface="League Spartan"/>
                <a:ea typeface="League Spartan"/>
                <a:cs typeface="League Spartan"/>
                <a:sym typeface="League Spartan"/>
              </a:rPr>
              <a:t>DOCENTE</a:t>
            </a:r>
          </a:p>
        </p:txBody>
      </p:sp>
      <p:sp>
        <p:nvSpPr>
          <p:cNvPr name="TextBox 17" id="17"/>
          <p:cNvSpPr txBox="true"/>
          <p:nvPr/>
        </p:nvSpPr>
        <p:spPr>
          <a:xfrm rot="0">
            <a:off x="2184676" y="7737619"/>
            <a:ext cx="4756684" cy="327025"/>
          </a:xfrm>
          <a:prstGeom prst="rect">
            <a:avLst/>
          </a:prstGeom>
        </p:spPr>
        <p:txBody>
          <a:bodyPr anchor="t" rtlCol="false" tIns="0" lIns="0" bIns="0" rIns="0">
            <a:spAutoFit/>
          </a:bodyPr>
          <a:lstStyle/>
          <a:p>
            <a:pPr algn="just" marL="0" indent="0" lvl="0">
              <a:lnSpc>
                <a:spcPts val="2600"/>
              </a:lnSpc>
              <a:spcBef>
                <a:spcPct val="0"/>
              </a:spcBef>
            </a:pPr>
            <a:r>
              <a:rPr lang="en-US" sz="2000">
                <a:solidFill>
                  <a:srgbClr val="000000"/>
                </a:solidFill>
                <a:latin typeface="Open Sans"/>
                <a:ea typeface="Open Sans"/>
                <a:cs typeface="Open Sans"/>
                <a:sym typeface="Open Sans"/>
              </a:rPr>
              <a:t>MSC. GLADYS BONILLA</a:t>
            </a:r>
          </a:p>
        </p:txBody>
      </p:sp>
      <p:sp>
        <p:nvSpPr>
          <p:cNvPr name="AutoShape 18" id="18"/>
          <p:cNvSpPr/>
          <p:nvPr/>
        </p:nvSpPr>
        <p:spPr>
          <a:xfrm flipV="true">
            <a:off x="13553005" y="935761"/>
            <a:ext cx="5036482" cy="5036482"/>
          </a:xfrm>
          <a:prstGeom prst="line">
            <a:avLst/>
          </a:prstGeom>
          <a:ln cap="flat" w="114300">
            <a:solidFill>
              <a:srgbClr val="FF99FF"/>
            </a:solidFill>
            <a:prstDash val="solid"/>
            <a:headEnd type="none" len="sm" w="sm"/>
            <a:tailEnd type="none" len="sm" w="sm"/>
          </a:ln>
        </p:spPr>
      </p:sp>
      <p:sp>
        <p:nvSpPr>
          <p:cNvPr name="AutoShape 19" id="19"/>
          <p:cNvSpPr/>
          <p:nvPr/>
        </p:nvSpPr>
        <p:spPr>
          <a:xfrm flipV="true">
            <a:off x="14602740" y="4540846"/>
            <a:ext cx="1216428" cy="1216428"/>
          </a:xfrm>
          <a:prstGeom prst="line">
            <a:avLst/>
          </a:prstGeom>
          <a:ln cap="flat" w="114300">
            <a:solidFill>
              <a:srgbClr val="FF99FF"/>
            </a:solidFill>
            <a:prstDash val="solid"/>
            <a:headEnd type="none" len="sm" w="sm"/>
            <a:tailEnd type="none" len="sm" w="sm"/>
          </a:ln>
        </p:spPr>
      </p:sp>
      <p:sp>
        <p:nvSpPr>
          <p:cNvPr name="AutoShape 20" id="20"/>
          <p:cNvSpPr/>
          <p:nvPr/>
        </p:nvSpPr>
        <p:spPr>
          <a:xfrm flipV="true">
            <a:off x="12944791" y="7512571"/>
            <a:ext cx="2942644" cy="2942644"/>
          </a:xfrm>
          <a:prstGeom prst="line">
            <a:avLst/>
          </a:prstGeom>
          <a:ln cap="flat" w="114300">
            <a:solidFill>
              <a:srgbClr val="782A8C"/>
            </a:solidFill>
            <a:prstDash val="solid"/>
            <a:headEnd type="none" len="sm" w="sm"/>
            <a:tailEnd type="none" len="sm" w="sm"/>
          </a:ln>
        </p:spPr>
      </p:sp>
      <p:sp>
        <p:nvSpPr>
          <p:cNvPr name="AutoShape 21" id="21"/>
          <p:cNvSpPr/>
          <p:nvPr/>
        </p:nvSpPr>
        <p:spPr>
          <a:xfrm flipV="true">
            <a:off x="11473469" y="9776779"/>
            <a:ext cx="2942644" cy="2942644"/>
          </a:xfrm>
          <a:prstGeom prst="line">
            <a:avLst/>
          </a:prstGeom>
          <a:ln cap="flat" w="114300">
            <a:solidFill>
              <a:srgbClr val="782A8C"/>
            </a:solidFill>
            <a:prstDash val="solid"/>
            <a:headEnd type="none" len="sm" w="sm"/>
            <a:tailEnd type="none" len="sm" w="sm"/>
          </a:ln>
        </p:spPr>
      </p:sp>
      <p:sp>
        <p:nvSpPr>
          <p:cNvPr name="TextBox 22" id="22"/>
          <p:cNvSpPr txBox="true"/>
          <p:nvPr/>
        </p:nvSpPr>
        <p:spPr>
          <a:xfrm rot="0">
            <a:off x="2184676" y="8293244"/>
            <a:ext cx="4756684" cy="327025"/>
          </a:xfrm>
          <a:prstGeom prst="rect">
            <a:avLst/>
          </a:prstGeom>
        </p:spPr>
        <p:txBody>
          <a:bodyPr anchor="t" rtlCol="false" tIns="0" lIns="0" bIns="0" rIns="0">
            <a:spAutoFit/>
          </a:bodyPr>
          <a:lstStyle/>
          <a:p>
            <a:pPr algn="just" marL="0" indent="0" lvl="0">
              <a:lnSpc>
                <a:spcPts val="2600"/>
              </a:lnSpc>
              <a:spcBef>
                <a:spcPct val="0"/>
              </a:spcBef>
            </a:pPr>
            <a:r>
              <a:rPr lang="en-US" sz="2000">
                <a:solidFill>
                  <a:srgbClr val="000000"/>
                </a:solidFill>
                <a:latin typeface="Open Sans"/>
                <a:ea typeface="Open Sans"/>
                <a:cs typeface="Open Sans"/>
                <a:sym typeface="Open Sans"/>
              </a:rPr>
              <a:t>2024-2S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Freeform 3" id="3"/>
          <p:cNvSpPr/>
          <p:nvPr/>
        </p:nvSpPr>
        <p:spPr>
          <a:xfrm flipH="false" flipV="false" rot="-10580377">
            <a:off x="9407140" y="-9309963"/>
            <a:ext cx="24036383" cy="24664199"/>
          </a:xfrm>
          <a:custGeom>
            <a:avLst/>
            <a:gdLst/>
            <a:ahLst/>
            <a:cxnLst/>
            <a:rect r="r" b="b" t="t" l="l"/>
            <a:pathLst>
              <a:path h="24664199" w="24036383">
                <a:moveTo>
                  <a:pt x="0" y="0"/>
                </a:moveTo>
                <a:lnTo>
                  <a:pt x="24036383" y="0"/>
                </a:lnTo>
                <a:lnTo>
                  <a:pt x="24036383" y="24664198"/>
                </a:lnTo>
                <a:lnTo>
                  <a:pt x="0" y="246641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561733" y="4570713"/>
            <a:ext cx="6683546" cy="3378342"/>
          </a:xfrm>
          <a:prstGeom prst="rect">
            <a:avLst/>
          </a:prstGeom>
        </p:spPr>
        <p:txBody>
          <a:bodyPr anchor="t" rtlCol="false" tIns="0" lIns="0" bIns="0" rIns="0">
            <a:spAutoFit/>
          </a:bodyPr>
          <a:lstStyle/>
          <a:p>
            <a:pPr algn="just" marL="0" indent="0" lvl="0">
              <a:lnSpc>
                <a:spcPts val="3842"/>
              </a:lnSpc>
              <a:spcBef>
                <a:spcPct val="0"/>
              </a:spcBef>
            </a:pPr>
            <a:r>
              <a:rPr lang="en-US" sz="2744" i="true">
                <a:solidFill>
                  <a:srgbClr val="000000"/>
                </a:solidFill>
                <a:latin typeface="DM Sans Italics"/>
                <a:ea typeface="DM Sans Italics"/>
                <a:cs typeface="DM Sans Italics"/>
                <a:sym typeface="DM Sans Italics"/>
              </a:rPr>
              <a:t>El funcionalismo ha sido criticado por su tendencia a justificar el status quo y por no considerar adecuadamente los conflictos y cambios sociales. También se le ha acusado de ser demasiado determinista y de no prestar suficiente atención a la agencia individual.</a:t>
            </a:r>
          </a:p>
        </p:txBody>
      </p:sp>
      <p:sp>
        <p:nvSpPr>
          <p:cNvPr name="TextBox 5" id="5"/>
          <p:cNvSpPr txBox="true"/>
          <p:nvPr/>
        </p:nvSpPr>
        <p:spPr>
          <a:xfrm rot="0">
            <a:off x="1561733" y="2105045"/>
            <a:ext cx="8097687" cy="1594138"/>
          </a:xfrm>
          <a:prstGeom prst="rect">
            <a:avLst/>
          </a:prstGeom>
        </p:spPr>
        <p:txBody>
          <a:bodyPr anchor="t" rtlCol="false" tIns="0" lIns="0" bIns="0" rIns="0">
            <a:spAutoFit/>
          </a:bodyPr>
          <a:lstStyle/>
          <a:p>
            <a:pPr algn="l" marL="0" indent="0" lvl="0">
              <a:lnSpc>
                <a:spcPts val="13015"/>
              </a:lnSpc>
              <a:spcBef>
                <a:spcPct val="0"/>
              </a:spcBef>
            </a:pPr>
            <a:r>
              <a:rPr lang="en-US" b="true" sz="9431" spc="924">
                <a:solidFill>
                  <a:srgbClr val="231F20"/>
                </a:solidFill>
                <a:latin typeface="Oswald Bold"/>
                <a:ea typeface="Oswald Bold"/>
                <a:cs typeface="Oswald Bold"/>
                <a:sym typeface="Oswald Bold"/>
              </a:rPr>
              <a:t>CRÍTICAS</a:t>
            </a:r>
          </a:p>
        </p:txBody>
      </p:sp>
      <p:sp>
        <p:nvSpPr>
          <p:cNvPr name="Freeform 6" id="6"/>
          <p:cNvSpPr/>
          <p:nvPr/>
        </p:nvSpPr>
        <p:spPr>
          <a:xfrm flipH="true" flipV="false" rot="0">
            <a:off x="-4254153" y="7476061"/>
            <a:ext cx="11881594" cy="3564478"/>
          </a:xfrm>
          <a:custGeom>
            <a:avLst/>
            <a:gdLst/>
            <a:ahLst/>
            <a:cxnLst/>
            <a:rect r="r" b="b" t="t" l="l"/>
            <a:pathLst>
              <a:path h="3564478" w="11881594">
                <a:moveTo>
                  <a:pt x="11881594" y="0"/>
                </a:moveTo>
                <a:lnTo>
                  <a:pt x="0" y="0"/>
                </a:lnTo>
                <a:lnTo>
                  <a:pt x="0" y="3564478"/>
                </a:lnTo>
                <a:lnTo>
                  <a:pt x="11881594" y="3564478"/>
                </a:lnTo>
                <a:lnTo>
                  <a:pt x="1188159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13662994" y="337474"/>
            <a:ext cx="4296549" cy="9570246"/>
            <a:chOff x="0" y="0"/>
            <a:chExt cx="1131601" cy="2520559"/>
          </a:xfrm>
        </p:grpSpPr>
        <p:sp>
          <p:nvSpPr>
            <p:cNvPr name="Freeform 4" id="4"/>
            <p:cNvSpPr/>
            <p:nvPr/>
          </p:nvSpPr>
          <p:spPr>
            <a:xfrm flipH="false" flipV="false" rot="0">
              <a:off x="0" y="0"/>
              <a:ext cx="1131601" cy="2520559"/>
            </a:xfrm>
            <a:custGeom>
              <a:avLst/>
              <a:gdLst/>
              <a:ahLst/>
              <a:cxnLst/>
              <a:rect r="r" b="b" t="t" l="l"/>
              <a:pathLst>
                <a:path h="2520559" w="1131601">
                  <a:moveTo>
                    <a:pt x="0" y="0"/>
                  </a:moveTo>
                  <a:lnTo>
                    <a:pt x="1131601" y="0"/>
                  </a:lnTo>
                  <a:lnTo>
                    <a:pt x="1131601" y="2520559"/>
                  </a:lnTo>
                  <a:lnTo>
                    <a:pt x="0" y="2520559"/>
                  </a:lnTo>
                  <a:close/>
                </a:path>
              </a:pathLst>
            </a:custGeom>
            <a:solidFill>
              <a:srgbClr val="CCCCCC"/>
            </a:solidFill>
          </p:spPr>
        </p:sp>
        <p:sp>
          <p:nvSpPr>
            <p:cNvPr name="TextBox 5" id="5"/>
            <p:cNvSpPr txBox="true"/>
            <p:nvPr/>
          </p:nvSpPr>
          <p:spPr>
            <a:xfrm>
              <a:off x="0" y="-19050"/>
              <a:ext cx="1131601" cy="2539609"/>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2142191" y="4828880"/>
            <a:ext cx="9752965" cy="1032847"/>
          </a:xfrm>
          <a:custGeom>
            <a:avLst/>
            <a:gdLst/>
            <a:ahLst/>
            <a:cxnLst/>
            <a:rect r="r" b="b" t="t" l="l"/>
            <a:pathLst>
              <a:path h="1032847" w="9752965">
                <a:moveTo>
                  <a:pt x="0" y="0"/>
                </a:moveTo>
                <a:lnTo>
                  <a:pt x="9752965" y="0"/>
                </a:lnTo>
                <a:lnTo>
                  <a:pt x="9752965" y="1032847"/>
                </a:lnTo>
                <a:lnTo>
                  <a:pt x="0" y="1032847"/>
                </a:lnTo>
                <a:lnTo>
                  <a:pt x="0" y="0"/>
                </a:lnTo>
                <a:close/>
              </a:path>
            </a:pathLst>
          </a:custGeom>
          <a:blipFill>
            <a:blip r:embed="rId3"/>
            <a:stretch>
              <a:fillRect l="0" t="-86495" r="0" b="0"/>
            </a:stretch>
          </a:blipFill>
        </p:spPr>
      </p:sp>
      <p:sp>
        <p:nvSpPr>
          <p:cNvPr name="Freeform 7" id="7"/>
          <p:cNvSpPr/>
          <p:nvPr/>
        </p:nvSpPr>
        <p:spPr>
          <a:xfrm flipH="false" flipV="false" rot="0">
            <a:off x="10758785" y="1049603"/>
            <a:ext cx="6176060" cy="8208697"/>
          </a:xfrm>
          <a:custGeom>
            <a:avLst/>
            <a:gdLst/>
            <a:ahLst/>
            <a:cxnLst/>
            <a:rect r="r" b="b" t="t" l="l"/>
            <a:pathLst>
              <a:path h="8208697" w="6176060">
                <a:moveTo>
                  <a:pt x="0" y="0"/>
                </a:moveTo>
                <a:lnTo>
                  <a:pt x="6176060" y="0"/>
                </a:lnTo>
                <a:lnTo>
                  <a:pt x="6176060" y="8208697"/>
                </a:lnTo>
                <a:lnTo>
                  <a:pt x="0" y="8208697"/>
                </a:lnTo>
                <a:lnTo>
                  <a:pt x="0" y="0"/>
                </a:lnTo>
                <a:close/>
              </a:path>
            </a:pathLst>
          </a:custGeom>
          <a:blipFill>
            <a:blip r:embed="rId4"/>
            <a:stretch>
              <a:fillRect l="-49746" t="0" r="-49746" b="0"/>
            </a:stretch>
          </a:blipFill>
        </p:spPr>
      </p:sp>
      <p:grpSp>
        <p:nvGrpSpPr>
          <p:cNvPr name="Group 8" id="8"/>
          <p:cNvGrpSpPr/>
          <p:nvPr/>
        </p:nvGrpSpPr>
        <p:grpSpPr>
          <a:xfrm rot="0">
            <a:off x="2142191" y="3396305"/>
            <a:ext cx="9610044" cy="1948998"/>
            <a:chOff x="0" y="0"/>
            <a:chExt cx="3682024" cy="746746"/>
          </a:xfrm>
        </p:grpSpPr>
        <p:sp>
          <p:nvSpPr>
            <p:cNvPr name="Freeform 9" id="9"/>
            <p:cNvSpPr/>
            <p:nvPr/>
          </p:nvSpPr>
          <p:spPr>
            <a:xfrm flipH="false" flipV="false" rot="0">
              <a:off x="0" y="0"/>
              <a:ext cx="3682024" cy="746746"/>
            </a:xfrm>
            <a:custGeom>
              <a:avLst/>
              <a:gdLst/>
              <a:ahLst/>
              <a:cxnLst/>
              <a:rect r="r" b="b" t="t" l="l"/>
              <a:pathLst>
                <a:path h="746746" w="3682024">
                  <a:moveTo>
                    <a:pt x="0" y="0"/>
                  </a:moveTo>
                  <a:lnTo>
                    <a:pt x="3682024" y="0"/>
                  </a:lnTo>
                  <a:lnTo>
                    <a:pt x="3682024" y="746746"/>
                  </a:lnTo>
                  <a:lnTo>
                    <a:pt x="0" y="746746"/>
                  </a:lnTo>
                  <a:close/>
                </a:path>
              </a:pathLst>
            </a:custGeom>
            <a:solidFill>
              <a:srgbClr val="EFEFEF"/>
            </a:solidFill>
          </p:spPr>
        </p:sp>
        <p:sp>
          <p:nvSpPr>
            <p:cNvPr name="TextBox 10" id="10"/>
            <p:cNvSpPr txBox="true"/>
            <p:nvPr/>
          </p:nvSpPr>
          <p:spPr>
            <a:xfrm>
              <a:off x="0" y="-19050"/>
              <a:ext cx="3682024" cy="765796"/>
            </a:xfrm>
            <a:prstGeom prst="rect">
              <a:avLst/>
            </a:prstGeom>
          </p:spPr>
          <p:txBody>
            <a:bodyPr anchor="ctr" rtlCol="false" tIns="50800" lIns="50800" bIns="50800" rIns="50800"/>
            <a:lstStyle/>
            <a:p>
              <a:pPr algn="ctr">
                <a:lnSpc>
                  <a:spcPts val="2859"/>
                </a:lnSpc>
              </a:pPr>
            </a:p>
          </p:txBody>
        </p:sp>
      </p:grpSp>
      <p:sp>
        <p:nvSpPr>
          <p:cNvPr name="Freeform 11" id="11"/>
          <p:cNvSpPr/>
          <p:nvPr/>
        </p:nvSpPr>
        <p:spPr>
          <a:xfrm flipH="false" flipV="false" rot="0">
            <a:off x="2474235" y="3673321"/>
            <a:ext cx="1156649" cy="1173721"/>
          </a:xfrm>
          <a:custGeom>
            <a:avLst/>
            <a:gdLst/>
            <a:ahLst/>
            <a:cxnLst/>
            <a:rect r="r" b="b" t="t" l="l"/>
            <a:pathLst>
              <a:path h="1173721" w="1156649">
                <a:moveTo>
                  <a:pt x="0" y="0"/>
                </a:moveTo>
                <a:lnTo>
                  <a:pt x="1156649" y="0"/>
                </a:lnTo>
                <a:lnTo>
                  <a:pt x="1156649" y="1173721"/>
                </a:lnTo>
                <a:lnTo>
                  <a:pt x="0" y="117372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2142191" y="7210022"/>
            <a:ext cx="9752965" cy="1032847"/>
          </a:xfrm>
          <a:custGeom>
            <a:avLst/>
            <a:gdLst/>
            <a:ahLst/>
            <a:cxnLst/>
            <a:rect r="r" b="b" t="t" l="l"/>
            <a:pathLst>
              <a:path h="1032847" w="9752965">
                <a:moveTo>
                  <a:pt x="0" y="0"/>
                </a:moveTo>
                <a:lnTo>
                  <a:pt x="9752965" y="0"/>
                </a:lnTo>
                <a:lnTo>
                  <a:pt x="9752965" y="1032847"/>
                </a:lnTo>
                <a:lnTo>
                  <a:pt x="0" y="1032847"/>
                </a:lnTo>
                <a:lnTo>
                  <a:pt x="0" y="0"/>
                </a:lnTo>
                <a:close/>
              </a:path>
            </a:pathLst>
          </a:custGeom>
          <a:blipFill>
            <a:blip r:embed="rId3"/>
            <a:stretch>
              <a:fillRect l="0" t="-86495" r="0" b="0"/>
            </a:stretch>
          </a:blipFill>
        </p:spPr>
      </p:sp>
      <p:grpSp>
        <p:nvGrpSpPr>
          <p:cNvPr name="Group 13" id="13"/>
          <p:cNvGrpSpPr/>
          <p:nvPr/>
        </p:nvGrpSpPr>
        <p:grpSpPr>
          <a:xfrm rot="0">
            <a:off x="2142191" y="5777447"/>
            <a:ext cx="9610044" cy="1948998"/>
            <a:chOff x="0" y="0"/>
            <a:chExt cx="3682024" cy="746746"/>
          </a:xfrm>
        </p:grpSpPr>
        <p:sp>
          <p:nvSpPr>
            <p:cNvPr name="Freeform 14" id="14"/>
            <p:cNvSpPr/>
            <p:nvPr/>
          </p:nvSpPr>
          <p:spPr>
            <a:xfrm flipH="false" flipV="false" rot="0">
              <a:off x="0" y="0"/>
              <a:ext cx="3682024" cy="746746"/>
            </a:xfrm>
            <a:custGeom>
              <a:avLst/>
              <a:gdLst/>
              <a:ahLst/>
              <a:cxnLst/>
              <a:rect r="r" b="b" t="t" l="l"/>
              <a:pathLst>
                <a:path h="746746" w="3682024">
                  <a:moveTo>
                    <a:pt x="0" y="0"/>
                  </a:moveTo>
                  <a:lnTo>
                    <a:pt x="3682024" y="0"/>
                  </a:lnTo>
                  <a:lnTo>
                    <a:pt x="3682024" y="746746"/>
                  </a:lnTo>
                  <a:lnTo>
                    <a:pt x="0" y="746746"/>
                  </a:lnTo>
                  <a:close/>
                </a:path>
              </a:pathLst>
            </a:custGeom>
            <a:solidFill>
              <a:srgbClr val="EFEFEF"/>
            </a:solidFill>
          </p:spPr>
        </p:sp>
        <p:sp>
          <p:nvSpPr>
            <p:cNvPr name="TextBox 15" id="15"/>
            <p:cNvSpPr txBox="true"/>
            <p:nvPr/>
          </p:nvSpPr>
          <p:spPr>
            <a:xfrm>
              <a:off x="0" y="-19050"/>
              <a:ext cx="3682024" cy="765796"/>
            </a:xfrm>
            <a:prstGeom prst="rect">
              <a:avLst/>
            </a:prstGeom>
          </p:spPr>
          <p:txBody>
            <a:bodyPr anchor="ctr" rtlCol="false" tIns="50800" lIns="50800" bIns="50800" rIns="50800"/>
            <a:lstStyle/>
            <a:p>
              <a:pPr algn="ctr">
                <a:lnSpc>
                  <a:spcPts val="2859"/>
                </a:lnSpc>
              </a:pPr>
            </a:p>
          </p:txBody>
        </p:sp>
      </p:grpSp>
      <p:sp>
        <p:nvSpPr>
          <p:cNvPr name="Freeform 16" id="16"/>
          <p:cNvSpPr/>
          <p:nvPr/>
        </p:nvSpPr>
        <p:spPr>
          <a:xfrm flipH="false" flipV="false" rot="0">
            <a:off x="2371799" y="6162574"/>
            <a:ext cx="1159455" cy="1178744"/>
          </a:xfrm>
          <a:custGeom>
            <a:avLst/>
            <a:gdLst/>
            <a:ahLst/>
            <a:cxnLst/>
            <a:rect r="r" b="b" t="t" l="l"/>
            <a:pathLst>
              <a:path h="1178744" w="1159455">
                <a:moveTo>
                  <a:pt x="0" y="0"/>
                </a:moveTo>
                <a:lnTo>
                  <a:pt x="1159455" y="0"/>
                </a:lnTo>
                <a:lnTo>
                  <a:pt x="1159455" y="1178744"/>
                </a:lnTo>
                <a:lnTo>
                  <a:pt x="0" y="11787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2142191" y="964805"/>
            <a:ext cx="7416941" cy="1929384"/>
          </a:xfrm>
          <a:prstGeom prst="rect">
            <a:avLst/>
          </a:prstGeom>
        </p:spPr>
        <p:txBody>
          <a:bodyPr anchor="t" rtlCol="false" tIns="0" lIns="0" bIns="0" rIns="0">
            <a:spAutoFit/>
          </a:bodyPr>
          <a:lstStyle/>
          <a:p>
            <a:pPr algn="l">
              <a:lnSpc>
                <a:spcPts val="7728"/>
              </a:lnSpc>
            </a:pPr>
            <a:r>
              <a:rPr lang="en-US" b="true" sz="5600" spc="548">
                <a:solidFill>
                  <a:srgbClr val="231F20"/>
                </a:solidFill>
                <a:latin typeface="Oswald Bold"/>
                <a:ea typeface="Oswald Bold"/>
                <a:cs typeface="Oswald Bold"/>
                <a:sym typeface="Oswald Bold"/>
              </a:rPr>
              <a:t>EJEMPLOS DE APLICACIÓN</a:t>
            </a:r>
          </a:p>
        </p:txBody>
      </p:sp>
      <p:sp>
        <p:nvSpPr>
          <p:cNvPr name="TextBox 18" id="18"/>
          <p:cNvSpPr txBox="true"/>
          <p:nvPr/>
        </p:nvSpPr>
        <p:spPr>
          <a:xfrm rot="0">
            <a:off x="3722906" y="3586445"/>
            <a:ext cx="7843336" cy="1521095"/>
          </a:xfrm>
          <a:prstGeom prst="rect">
            <a:avLst/>
          </a:prstGeom>
        </p:spPr>
        <p:txBody>
          <a:bodyPr anchor="t" rtlCol="false" tIns="0" lIns="0" bIns="0" rIns="0">
            <a:spAutoFit/>
          </a:bodyPr>
          <a:lstStyle/>
          <a:p>
            <a:pPr algn="just" marL="0" indent="0" lvl="0">
              <a:lnSpc>
                <a:spcPts val="3050"/>
              </a:lnSpc>
              <a:spcBef>
                <a:spcPct val="0"/>
              </a:spcBef>
            </a:pPr>
            <a:r>
              <a:rPr lang="en-US" sz="2210" spc="216">
                <a:solidFill>
                  <a:srgbClr val="231F20"/>
                </a:solidFill>
                <a:latin typeface="DM Sans"/>
                <a:ea typeface="DM Sans"/>
                <a:cs typeface="DM Sans"/>
                <a:sym typeface="DM Sans"/>
              </a:rPr>
              <a:t>- Educación: Según el funcionalismo, la educación no solo transmite conocimientos, sino que también inculca valores y normas sociales que son esenciales para la cohesión social.</a:t>
            </a:r>
          </a:p>
        </p:txBody>
      </p:sp>
      <p:sp>
        <p:nvSpPr>
          <p:cNvPr name="TextBox 19" id="19"/>
          <p:cNvSpPr txBox="true"/>
          <p:nvPr/>
        </p:nvSpPr>
        <p:spPr>
          <a:xfrm rot="0">
            <a:off x="3908899" y="6005886"/>
            <a:ext cx="7657343" cy="1521095"/>
          </a:xfrm>
          <a:prstGeom prst="rect">
            <a:avLst/>
          </a:prstGeom>
        </p:spPr>
        <p:txBody>
          <a:bodyPr anchor="t" rtlCol="false" tIns="0" lIns="0" bIns="0" rIns="0">
            <a:spAutoFit/>
          </a:bodyPr>
          <a:lstStyle/>
          <a:p>
            <a:pPr algn="just" marL="0" indent="0" lvl="0">
              <a:lnSpc>
                <a:spcPts val="3050"/>
              </a:lnSpc>
              <a:spcBef>
                <a:spcPct val="0"/>
              </a:spcBef>
            </a:pPr>
            <a:r>
              <a:rPr lang="en-US" sz="2210" spc="216">
                <a:solidFill>
                  <a:srgbClr val="231F20"/>
                </a:solidFill>
                <a:latin typeface="DM Sans"/>
                <a:ea typeface="DM Sans"/>
                <a:cs typeface="DM Sans"/>
                <a:sym typeface="DM Sans"/>
              </a:rPr>
              <a:t>- Religión: La religión puede ser vista como una institución que proporciona un sentido de pertenencia y propósito, contribuyendo así a la estabilidad social.</a:t>
            </a:r>
          </a:p>
        </p:txBody>
      </p:sp>
      <p:sp>
        <p:nvSpPr>
          <p:cNvPr name="Freeform 20" id="20"/>
          <p:cNvSpPr/>
          <p:nvPr/>
        </p:nvSpPr>
        <p:spPr>
          <a:xfrm flipH="false" flipV="false" rot="0">
            <a:off x="-2779578" y="7341318"/>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25670" y="3666165"/>
            <a:ext cx="17836661" cy="3861785"/>
          </a:xfrm>
          <a:prstGeom prst="rect">
            <a:avLst/>
          </a:prstGeom>
        </p:spPr>
        <p:txBody>
          <a:bodyPr anchor="t" rtlCol="false" tIns="0" lIns="0" bIns="0" rIns="0">
            <a:spAutoFit/>
          </a:bodyPr>
          <a:lstStyle/>
          <a:p>
            <a:pPr algn="ctr">
              <a:lnSpc>
                <a:spcPts val="14646"/>
              </a:lnSpc>
            </a:pPr>
            <a:r>
              <a:rPr lang="en-US" b="true" sz="15920" spc="-509">
                <a:solidFill>
                  <a:srgbClr val="022033"/>
                </a:solidFill>
                <a:latin typeface="Glacial Indifference Bold"/>
                <a:ea typeface="Glacial Indifference Bold"/>
                <a:cs typeface="Glacial Indifference Bold"/>
                <a:sym typeface="Glacial Indifference Bold"/>
              </a:rPr>
              <a:t>TEORÍA CONDUCTISTA</a:t>
            </a:r>
          </a:p>
        </p:txBody>
      </p:sp>
      <p:grpSp>
        <p:nvGrpSpPr>
          <p:cNvPr name="Group 3" id="3"/>
          <p:cNvGrpSpPr/>
          <p:nvPr/>
        </p:nvGrpSpPr>
        <p:grpSpPr>
          <a:xfrm rot="0">
            <a:off x="5101429" y="1884757"/>
            <a:ext cx="8085142" cy="938466"/>
            <a:chOff x="0" y="0"/>
            <a:chExt cx="2129420" cy="247168"/>
          </a:xfrm>
        </p:grpSpPr>
        <p:sp>
          <p:nvSpPr>
            <p:cNvPr name="Freeform 4" id="4"/>
            <p:cNvSpPr/>
            <p:nvPr/>
          </p:nvSpPr>
          <p:spPr>
            <a:xfrm flipH="false" flipV="false" rot="0">
              <a:off x="0" y="0"/>
              <a:ext cx="2129420" cy="247168"/>
            </a:xfrm>
            <a:custGeom>
              <a:avLst/>
              <a:gdLst/>
              <a:ahLst/>
              <a:cxnLst/>
              <a:rect r="r" b="b" t="t" l="l"/>
              <a:pathLst>
                <a:path h="247168" w="2129420">
                  <a:moveTo>
                    <a:pt x="24896" y="0"/>
                  </a:moveTo>
                  <a:lnTo>
                    <a:pt x="2104524" y="0"/>
                  </a:lnTo>
                  <a:cubicBezTo>
                    <a:pt x="2111127" y="0"/>
                    <a:pt x="2117459" y="2623"/>
                    <a:pt x="2122128" y="7292"/>
                  </a:cubicBezTo>
                  <a:cubicBezTo>
                    <a:pt x="2126797" y="11961"/>
                    <a:pt x="2129420" y="18293"/>
                    <a:pt x="2129420" y="24896"/>
                  </a:cubicBezTo>
                  <a:lnTo>
                    <a:pt x="2129420" y="222272"/>
                  </a:lnTo>
                  <a:cubicBezTo>
                    <a:pt x="2129420" y="228875"/>
                    <a:pt x="2126797" y="235207"/>
                    <a:pt x="2122128" y="239876"/>
                  </a:cubicBezTo>
                  <a:cubicBezTo>
                    <a:pt x="2117459" y="244545"/>
                    <a:pt x="2111127" y="247168"/>
                    <a:pt x="2104524" y="247168"/>
                  </a:cubicBezTo>
                  <a:lnTo>
                    <a:pt x="24896" y="247168"/>
                  </a:lnTo>
                  <a:cubicBezTo>
                    <a:pt x="11146" y="247168"/>
                    <a:pt x="0" y="236022"/>
                    <a:pt x="0" y="222272"/>
                  </a:cubicBezTo>
                  <a:lnTo>
                    <a:pt x="0" y="24896"/>
                  </a:lnTo>
                  <a:cubicBezTo>
                    <a:pt x="0" y="18293"/>
                    <a:pt x="2623" y="11961"/>
                    <a:pt x="7292" y="7292"/>
                  </a:cubicBezTo>
                  <a:cubicBezTo>
                    <a:pt x="11961" y="2623"/>
                    <a:pt x="18293" y="0"/>
                    <a:pt x="24896" y="0"/>
                  </a:cubicBezTo>
                  <a:close/>
                </a:path>
              </a:pathLst>
            </a:custGeom>
            <a:solidFill>
              <a:srgbClr val="F3E780"/>
            </a:solidFill>
          </p:spPr>
        </p:sp>
        <p:sp>
          <p:nvSpPr>
            <p:cNvPr name="TextBox 5" id="5"/>
            <p:cNvSpPr txBox="true"/>
            <p:nvPr/>
          </p:nvSpPr>
          <p:spPr>
            <a:xfrm>
              <a:off x="0" y="-38100"/>
              <a:ext cx="2129420" cy="28526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609474" y="6630732"/>
            <a:ext cx="4378481" cy="437848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68AB9"/>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5400000">
            <a:off x="362774" y="-30820"/>
            <a:ext cx="3688357" cy="4114800"/>
          </a:xfrm>
          <a:custGeom>
            <a:avLst/>
            <a:gdLst/>
            <a:ahLst/>
            <a:cxnLst/>
            <a:rect r="r" b="b" t="t" l="l"/>
            <a:pathLst>
              <a:path h="4114800" w="3688357">
                <a:moveTo>
                  <a:pt x="0" y="0"/>
                </a:moveTo>
                <a:lnTo>
                  <a:pt x="3688357" y="0"/>
                </a:lnTo>
                <a:lnTo>
                  <a:pt x="368835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2531874" y="7031606"/>
            <a:ext cx="1237134" cy="1200949"/>
            <a:chOff x="0" y="0"/>
            <a:chExt cx="325830" cy="316299"/>
          </a:xfrm>
        </p:grpSpPr>
        <p:sp>
          <p:nvSpPr>
            <p:cNvPr name="Freeform 11" id="11"/>
            <p:cNvSpPr/>
            <p:nvPr/>
          </p:nvSpPr>
          <p:spPr>
            <a:xfrm flipH="false" flipV="false" rot="0">
              <a:off x="0" y="0"/>
              <a:ext cx="325830" cy="316299"/>
            </a:xfrm>
            <a:custGeom>
              <a:avLst/>
              <a:gdLst/>
              <a:ahLst/>
              <a:cxnLst/>
              <a:rect r="r" b="b" t="t" l="l"/>
              <a:pathLst>
                <a:path h="316299" w="325830">
                  <a:moveTo>
                    <a:pt x="158150" y="0"/>
                  </a:moveTo>
                  <a:lnTo>
                    <a:pt x="167680" y="0"/>
                  </a:lnTo>
                  <a:cubicBezTo>
                    <a:pt x="255024" y="0"/>
                    <a:pt x="325830" y="70806"/>
                    <a:pt x="325830" y="158150"/>
                  </a:cubicBezTo>
                  <a:lnTo>
                    <a:pt x="325830" y="158150"/>
                  </a:lnTo>
                  <a:cubicBezTo>
                    <a:pt x="325830" y="245493"/>
                    <a:pt x="255024" y="316299"/>
                    <a:pt x="167680" y="316299"/>
                  </a:cubicBezTo>
                  <a:lnTo>
                    <a:pt x="158150" y="316299"/>
                  </a:lnTo>
                  <a:cubicBezTo>
                    <a:pt x="70806" y="316299"/>
                    <a:pt x="0" y="245493"/>
                    <a:pt x="0" y="158150"/>
                  </a:cubicBezTo>
                  <a:lnTo>
                    <a:pt x="0" y="158150"/>
                  </a:lnTo>
                  <a:cubicBezTo>
                    <a:pt x="0" y="70806"/>
                    <a:pt x="70806" y="0"/>
                    <a:pt x="158150" y="0"/>
                  </a:cubicBezTo>
                  <a:close/>
                </a:path>
              </a:pathLst>
            </a:custGeom>
            <a:solidFill>
              <a:srgbClr val="BFD1E1"/>
            </a:solidFill>
          </p:spPr>
        </p:sp>
        <p:sp>
          <p:nvSpPr>
            <p:cNvPr name="TextBox 12" id="12"/>
            <p:cNvSpPr txBox="true"/>
            <p:nvPr/>
          </p:nvSpPr>
          <p:spPr>
            <a:xfrm>
              <a:off x="0" y="-38100"/>
              <a:ext cx="325830" cy="354399"/>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5728559" y="1153041"/>
            <a:ext cx="1237134" cy="1200949"/>
            <a:chOff x="0" y="0"/>
            <a:chExt cx="325830" cy="316299"/>
          </a:xfrm>
        </p:grpSpPr>
        <p:sp>
          <p:nvSpPr>
            <p:cNvPr name="Freeform 14" id="14"/>
            <p:cNvSpPr/>
            <p:nvPr/>
          </p:nvSpPr>
          <p:spPr>
            <a:xfrm flipH="false" flipV="false" rot="0">
              <a:off x="0" y="0"/>
              <a:ext cx="325830" cy="316299"/>
            </a:xfrm>
            <a:custGeom>
              <a:avLst/>
              <a:gdLst/>
              <a:ahLst/>
              <a:cxnLst/>
              <a:rect r="r" b="b" t="t" l="l"/>
              <a:pathLst>
                <a:path h="316299" w="325830">
                  <a:moveTo>
                    <a:pt x="158150" y="0"/>
                  </a:moveTo>
                  <a:lnTo>
                    <a:pt x="167680" y="0"/>
                  </a:lnTo>
                  <a:cubicBezTo>
                    <a:pt x="255024" y="0"/>
                    <a:pt x="325830" y="70806"/>
                    <a:pt x="325830" y="158150"/>
                  </a:cubicBezTo>
                  <a:lnTo>
                    <a:pt x="325830" y="158150"/>
                  </a:lnTo>
                  <a:cubicBezTo>
                    <a:pt x="325830" y="245493"/>
                    <a:pt x="255024" y="316299"/>
                    <a:pt x="167680" y="316299"/>
                  </a:cubicBezTo>
                  <a:lnTo>
                    <a:pt x="158150" y="316299"/>
                  </a:lnTo>
                  <a:cubicBezTo>
                    <a:pt x="70806" y="316299"/>
                    <a:pt x="0" y="245493"/>
                    <a:pt x="0" y="158150"/>
                  </a:cubicBezTo>
                  <a:lnTo>
                    <a:pt x="0" y="158150"/>
                  </a:lnTo>
                  <a:cubicBezTo>
                    <a:pt x="0" y="70806"/>
                    <a:pt x="70806" y="0"/>
                    <a:pt x="158150" y="0"/>
                  </a:cubicBezTo>
                  <a:close/>
                </a:path>
              </a:pathLst>
            </a:custGeom>
            <a:solidFill>
              <a:srgbClr val="568AB9"/>
            </a:solidFill>
          </p:spPr>
        </p:sp>
        <p:sp>
          <p:nvSpPr>
            <p:cNvPr name="TextBox 15" id="15"/>
            <p:cNvSpPr txBox="true"/>
            <p:nvPr/>
          </p:nvSpPr>
          <p:spPr>
            <a:xfrm>
              <a:off x="0" y="-38100"/>
              <a:ext cx="325830" cy="354399"/>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14289726" y="6393076"/>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7" id="17"/>
          <p:cNvSpPr txBox="true"/>
          <p:nvPr/>
        </p:nvSpPr>
        <p:spPr>
          <a:xfrm rot="0">
            <a:off x="7953301" y="1928781"/>
            <a:ext cx="2381399" cy="745641"/>
          </a:xfrm>
          <a:prstGeom prst="rect">
            <a:avLst/>
          </a:prstGeom>
        </p:spPr>
        <p:txBody>
          <a:bodyPr anchor="t" rtlCol="false" tIns="0" lIns="0" bIns="0" rIns="0">
            <a:spAutoFit/>
          </a:bodyPr>
          <a:lstStyle/>
          <a:p>
            <a:pPr algn="ctr">
              <a:lnSpc>
                <a:spcPts val="6198"/>
              </a:lnSpc>
            </a:pPr>
            <a:r>
              <a:rPr lang="en-US" sz="4245" spc="437">
                <a:solidFill>
                  <a:srgbClr val="022033"/>
                </a:solidFill>
                <a:latin typeface="Tenor Sans"/>
                <a:ea typeface="Tenor Sans"/>
                <a:cs typeface="Tenor Sans"/>
                <a:sym typeface="Tenor Sans"/>
              </a:rPr>
              <a:t>UNACH</a:t>
            </a:r>
          </a:p>
        </p:txBody>
      </p:sp>
      <p:grpSp>
        <p:nvGrpSpPr>
          <p:cNvPr name="Group 18" id="18"/>
          <p:cNvGrpSpPr/>
          <p:nvPr/>
        </p:nvGrpSpPr>
        <p:grpSpPr>
          <a:xfrm rot="0">
            <a:off x="13804199" y="8450476"/>
            <a:ext cx="971055" cy="934870"/>
            <a:chOff x="0" y="0"/>
            <a:chExt cx="255751" cy="246221"/>
          </a:xfrm>
        </p:grpSpPr>
        <p:sp>
          <p:nvSpPr>
            <p:cNvPr name="Freeform 19" id="19"/>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96B5D3"/>
            </a:solidFill>
          </p:spPr>
        </p:sp>
        <p:sp>
          <p:nvSpPr>
            <p:cNvPr name="TextBox 20" id="20"/>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97987" y="3034120"/>
            <a:ext cx="2949122" cy="5898243"/>
            <a:chOff x="0" y="0"/>
            <a:chExt cx="3175000" cy="6350000"/>
          </a:xfrm>
        </p:grpSpPr>
        <p:sp>
          <p:nvSpPr>
            <p:cNvPr name="Freeform 3" id="3"/>
            <p:cNvSpPr/>
            <p:nvPr/>
          </p:nvSpPr>
          <p:spPr>
            <a:xfrm flipH="false" flipV="false" rot="0">
              <a:off x="0" y="0"/>
              <a:ext cx="3175000" cy="6350000"/>
            </a:xfrm>
            <a:custGeom>
              <a:avLst/>
              <a:gdLst/>
              <a:ahLst/>
              <a:cxnLst/>
              <a:rect r="r" b="b" t="t" l="l"/>
              <a:pathLst>
                <a:path h="6350000" w="3175000">
                  <a:moveTo>
                    <a:pt x="3175000" y="0"/>
                  </a:moveTo>
                  <a:lnTo>
                    <a:pt x="3175000" y="6350000"/>
                  </a:lnTo>
                  <a:cubicBezTo>
                    <a:pt x="1421498" y="6350000"/>
                    <a:pt x="0" y="4928502"/>
                    <a:pt x="0" y="3175000"/>
                  </a:cubicBezTo>
                  <a:cubicBezTo>
                    <a:pt x="0" y="1421498"/>
                    <a:pt x="1421498" y="0"/>
                    <a:pt x="3175000" y="0"/>
                  </a:cubicBezTo>
                  <a:close/>
                </a:path>
              </a:pathLst>
            </a:custGeom>
            <a:blipFill>
              <a:blip r:embed="rId2"/>
              <a:stretch>
                <a:fillRect l="-100093" t="0" r="-100093" b="0"/>
              </a:stretch>
            </a:blipFill>
          </p:spPr>
        </p:sp>
      </p:grpSp>
      <p:sp>
        <p:nvSpPr>
          <p:cNvPr name="TextBox 4" id="4"/>
          <p:cNvSpPr txBox="true"/>
          <p:nvPr/>
        </p:nvSpPr>
        <p:spPr>
          <a:xfrm rot="0">
            <a:off x="6393738" y="3393592"/>
            <a:ext cx="9041483" cy="6460199"/>
          </a:xfrm>
          <a:prstGeom prst="rect">
            <a:avLst/>
          </a:prstGeom>
        </p:spPr>
        <p:txBody>
          <a:bodyPr anchor="t" rtlCol="false" tIns="0" lIns="0" bIns="0" rIns="0">
            <a:spAutoFit/>
          </a:bodyPr>
          <a:lstStyle/>
          <a:p>
            <a:pPr algn="just">
              <a:lnSpc>
                <a:spcPts val="5126"/>
              </a:lnSpc>
              <a:spcBef>
                <a:spcPct val="0"/>
              </a:spcBef>
            </a:pPr>
            <a:r>
              <a:rPr lang="en-US" sz="3661" spc="205">
                <a:solidFill>
                  <a:srgbClr val="022033"/>
                </a:solidFill>
                <a:latin typeface="Tenor Sans"/>
                <a:ea typeface="Tenor Sans"/>
                <a:cs typeface="Tenor Sans"/>
                <a:sym typeface="Tenor Sans"/>
              </a:rPr>
              <a:t>La teoría conductista es una corriente de la psicología que se centra en el estudio del comportamiento observable y medible, dejando de lado los procesos mentales internos. Esta teoría sostiene que el comportamiento humano es el resultado del aprendizaje a través de la observación y la experiencia¹².</a:t>
            </a:r>
          </a:p>
        </p:txBody>
      </p:sp>
      <p:sp>
        <p:nvSpPr>
          <p:cNvPr name="TextBox 5" id="5"/>
          <p:cNvSpPr txBox="true"/>
          <p:nvPr/>
        </p:nvSpPr>
        <p:spPr>
          <a:xfrm rot="0">
            <a:off x="1711560" y="1343025"/>
            <a:ext cx="14864881" cy="1451010"/>
          </a:xfrm>
          <a:prstGeom prst="rect">
            <a:avLst/>
          </a:prstGeom>
        </p:spPr>
        <p:txBody>
          <a:bodyPr anchor="t" rtlCol="false" tIns="0" lIns="0" bIns="0" rIns="0">
            <a:spAutoFit/>
          </a:bodyPr>
          <a:lstStyle/>
          <a:p>
            <a:pPr algn="ctr">
              <a:lnSpc>
                <a:spcPts val="10679"/>
              </a:lnSpc>
            </a:pPr>
            <a:r>
              <a:rPr lang="en-US" sz="11608">
                <a:solidFill>
                  <a:srgbClr val="022033"/>
                </a:solidFill>
                <a:latin typeface="Glacial Indifference"/>
                <a:ea typeface="Glacial Indifference"/>
                <a:cs typeface="Glacial Indifference"/>
                <a:sym typeface="Glacial Indifference"/>
              </a:rPr>
              <a:t>INTRODUCCIÓN</a:t>
            </a:r>
          </a:p>
        </p:txBody>
      </p:sp>
      <p:grpSp>
        <p:nvGrpSpPr>
          <p:cNvPr name="Group 6" id="6"/>
          <p:cNvGrpSpPr/>
          <p:nvPr/>
        </p:nvGrpSpPr>
        <p:grpSpPr>
          <a:xfrm rot="0">
            <a:off x="16098759" y="604794"/>
            <a:ext cx="4378481" cy="437848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5D3"/>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6288245" y="5780212"/>
            <a:ext cx="971055" cy="934870"/>
            <a:chOff x="0" y="0"/>
            <a:chExt cx="255751" cy="246221"/>
          </a:xfrm>
        </p:grpSpPr>
        <p:sp>
          <p:nvSpPr>
            <p:cNvPr name="Freeform 10" id="10"/>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568AB9"/>
            </a:solidFill>
          </p:spPr>
        </p:sp>
        <p:sp>
          <p:nvSpPr>
            <p:cNvPr name="TextBox 11" id="11"/>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49484" y="4602915"/>
            <a:ext cx="13789032" cy="4098942"/>
            <a:chOff x="0" y="0"/>
            <a:chExt cx="3631679" cy="1079557"/>
          </a:xfrm>
        </p:grpSpPr>
        <p:sp>
          <p:nvSpPr>
            <p:cNvPr name="Freeform 3" id="3"/>
            <p:cNvSpPr/>
            <p:nvPr/>
          </p:nvSpPr>
          <p:spPr>
            <a:xfrm flipH="false" flipV="false" rot="0">
              <a:off x="0" y="0"/>
              <a:ext cx="3631679" cy="1079557"/>
            </a:xfrm>
            <a:custGeom>
              <a:avLst/>
              <a:gdLst/>
              <a:ahLst/>
              <a:cxnLst/>
              <a:rect r="r" b="b" t="t" l="l"/>
              <a:pathLst>
                <a:path h="1079557" w="3631679">
                  <a:moveTo>
                    <a:pt x="19651" y="0"/>
                  </a:moveTo>
                  <a:lnTo>
                    <a:pt x="3612028" y="0"/>
                  </a:lnTo>
                  <a:cubicBezTo>
                    <a:pt x="3617240" y="0"/>
                    <a:pt x="3622238" y="2070"/>
                    <a:pt x="3625924" y="5756"/>
                  </a:cubicBezTo>
                  <a:cubicBezTo>
                    <a:pt x="3629609" y="9441"/>
                    <a:pt x="3631679" y="14439"/>
                    <a:pt x="3631679" y="19651"/>
                  </a:cubicBezTo>
                  <a:lnTo>
                    <a:pt x="3631679" y="1059906"/>
                  </a:lnTo>
                  <a:cubicBezTo>
                    <a:pt x="3631679" y="1070759"/>
                    <a:pt x="3622881" y="1079557"/>
                    <a:pt x="3612028" y="1079557"/>
                  </a:cubicBezTo>
                  <a:lnTo>
                    <a:pt x="19651" y="1079557"/>
                  </a:lnTo>
                  <a:cubicBezTo>
                    <a:pt x="8798" y="1079557"/>
                    <a:pt x="0" y="1070759"/>
                    <a:pt x="0" y="1059906"/>
                  </a:cubicBezTo>
                  <a:lnTo>
                    <a:pt x="0" y="19651"/>
                  </a:lnTo>
                  <a:cubicBezTo>
                    <a:pt x="0" y="8798"/>
                    <a:pt x="8798" y="0"/>
                    <a:pt x="19651" y="0"/>
                  </a:cubicBezTo>
                  <a:close/>
                </a:path>
              </a:pathLst>
            </a:custGeom>
            <a:solidFill>
              <a:srgbClr val="BFD1E1"/>
            </a:solidFill>
          </p:spPr>
        </p:sp>
        <p:sp>
          <p:nvSpPr>
            <p:cNvPr name="TextBox 4" id="4"/>
            <p:cNvSpPr txBox="true"/>
            <p:nvPr/>
          </p:nvSpPr>
          <p:spPr>
            <a:xfrm>
              <a:off x="0" y="-38100"/>
              <a:ext cx="3631679" cy="1117657"/>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309982"/>
            <a:ext cx="4060780" cy="406078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50000" r="0" b="0"/>
              </a:stretch>
            </a:blipFill>
          </p:spPr>
        </p:sp>
      </p:grpSp>
      <p:sp>
        <p:nvSpPr>
          <p:cNvPr name="TextBox 7" id="7"/>
          <p:cNvSpPr txBox="true"/>
          <p:nvPr/>
        </p:nvSpPr>
        <p:spPr>
          <a:xfrm rot="0">
            <a:off x="5379639" y="1872504"/>
            <a:ext cx="8826181" cy="1606622"/>
          </a:xfrm>
          <a:prstGeom prst="rect">
            <a:avLst/>
          </a:prstGeom>
        </p:spPr>
        <p:txBody>
          <a:bodyPr anchor="t" rtlCol="false" tIns="0" lIns="0" bIns="0" rIns="0">
            <a:spAutoFit/>
          </a:bodyPr>
          <a:lstStyle/>
          <a:p>
            <a:pPr algn="ctr">
              <a:lnSpc>
                <a:spcPts val="6080"/>
              </a:lnSpc>
            </a:pPr>
            <a:r>
              <a:rPr lang="en-US" sz="6609" spc="-548">
                <a:solidFill>
                  <a:srgbClr val="022033"/>
                </a:solidFill>
                <a:latin typeface="Glacial Indifference"/>
                <a:ea typeface="Glacial Indifference"/>
                <a:cs typeface="Glacial Indifference"/>
                <a:sym typeface="Glacial Indifference"/>
              </a:rPr>
              <a:t>ORÍGENES Y PRINCIPALES EXPONENTES</a:t>
            </a:r>
          </a:p>
        </p:txBody>
      </p:sp>
      <p:sp>
        <p:nvSpPr>
          <p:cNvPr name="TextBox 8" id="8"/>
          <p:cNvSpPr txBox="true"/>
          <p:nvPr/>
        </p:nvSpPr>
        <p:spPr>
          <a:xfrm rot="0">
            <a:off x="4029963" y="5086350"/>
            <a:ext cx="11525534" cy="3199131"/>
          </a:xfrm>
          <a:prstGeom prst="rect">
            <a:avLst/>
          </a:prstGeom>
        </p:spPr>
        <p:txBody>
          <a:bodyPr anchor="t" rtlCol="false" tIns="0" lIns="0" bIns="0" rIns="0">
            <a:spAutoFit/>
          </a:bodyPr>
          <a:lstStyle/>
          <a:p>
            <a:pPr algn="just">
              <a:lnSpc>
                <a:spcPts val="3219"/>
              </a:lnSpc>
              <a:spcBef>
                <a:spcPct val="0"/>
              </a:spcBef>
            </a:pPr>
            <a:r>
              <a:rPr lang="en-US" sz="2299" spc="128">
                <a:solidFill>
                  <a:srgbClr val="022033"/>
                </a:solidFill>
                <a:latin typeface="Tenor Sans"/>
                <a:ea typeface="Tenor Sans"/>
                <a:cs typeface="Tenor Sans"/>
                <a:sym typeface="Tenor Sans"/>
              </a:rPr>
              <a:t>El conductismo fue fundado por John B. Watson a principios del siglo XX. Watson promovió la idea de que la psicología debía enfocarse en los comportamientos observables en lugar de los procesos mentales internos, que eran difíciles de medir y cuantificar². Otros psicólogos importantes que contribuyeron al desarrollo del conductismo incluyen a Ivan Pavlov, conocido por sus experimentos de condicionamiento clásico, Burrhus Frederic Skinner, quien desarrolló el condicionamiento operante, Edward Lee Thorndike y Clark L. Hull</a:t>
            </a:r>
          </a:p>
        </p:txBody>
      </p:sp>
      <p:sp>
        <p:nvSpPr>
          <p:cNvPr name="Freeform 9" id="9"/>
          <p:cNvSpPr/>
          <p:nvPr/>
        </p:nvSpPr>
        <p:spPr>
          <a:xfrm flipH="false" flipV="false" rot="0">
            <a:off x="13764581" y="150980"/>
            <a:ext cx="4372659" cy="4878220"/>
          </a:xfrm>
          <a:custGeom>
            <a:avLst/>
            <a:gdLst/>
            <a:ahLst/>
            <a:cxnLst/>
            <a:rect r="r" b="b" t="t" l="l"/>
            <a:pathLst>
              <a:path h="4878220" w="4372659">
                <a:moveTo>
                  <a:pt x="0" y="0"/>
                </a:moveTo>
                <a:lnTo>
                  <a:pt x="4372659" y="0"/>
                </a:lnTo>
                <a:lnTo>
                  <a:pt x="4372659" y="4878220"/>
                </a:lnTo>
                <a:lnTo>
                  <a:pt x="0" y="48782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28750" y="2676153"/>
            <a:ext cx="7315200" cy="1928553"/>
          </a:xfrm>
          <a:custGeom>
            <a:avLst/>
            <a:gdLst/>
            <a:ahLst/>
            <a:cxnLst/>
            <a:rect r="r" b="b" t="t" l="l"/>
            <a:pathLst>
              <a:path h="1928553" w="7315200">
                <a:moveTo>
                  <a:pt x="0" y="0"/>
                </a:moveTo>
                <a:lnTo>
                  <a:pt x="7315200" y="0"/>
                </a:lnTo>
                <a:lnTo>
                  <a:pt x="7315200" y="1928553"/>
                </a:lnTo>
                <a:lnTo>
                  <a:pt x="0" y="19285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544050" y="2674348"/>
            <a:ext cx="7315200" cy="1928553"/>
          </a:xfrm>
          <a:custGeom>
            <a:avLst/>
            <a:gdLst/>
            <a:ahLst/>
            <a:cxnLst/>
            <a:rect r="r" b="b" t="t" l="l"/>
            <a:pathLst>
              <a:path h="1928553" w="7315200">
                <a:moveTo>
                  <a:pt x="0" y="0"/>
                </a:moveTo>
                <a:lnTo>
                  <a:pt x="7315200" y="0"/>
                </a:lnTo>
                <a:lnTo>
                  <a:pt x="7315200" y="1928552"/>
                </a:lnTo>
                <a:lnTo>
                  <a:pt x="0" y="19285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28750" y="5001145"/>
            <a:ext cx="7315200" cy="1928553"/>
          </a:xfrm>
          <a:custGeom>
            <a:avLst/>
            <a:gdLst/>
            <a:ahLst/>
            <a:cxnLst/>
            <a:rect r="r" b="b" t="t" l="l"/>
            <a:pathLst>
              <a:path h="1928553" w="7315200">
                <a:moveTo>
                  <a:pt x="0" y="0"/>
                </a:moveTo>
                <a:lnTo>
                  <a:pt x="7315200" y="0"/>
                </a:lnTo>
                <a:lnTo>
                  <a:pt x="7315200" y="1928552"/>
                </a:lnTo>
                <a:lnTo>
                  <a:pt x="0" y="19285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544050" y="4999339"/>
            <a:ext cx="7315200" cy="1928553"/>
          </a:xfrm>
          <a:custGeom>
            <a:avLst/>
            <a:gdLst/>
            <a:ahLst/>
            <a:cxnLst/>
            <a:rect r="r" b="b" t="t" l="l"/>
            <a:pathLst>
              <a:path h="1928553" w="7315200">
                <a:moveTo>
                  <a:pt x="0" y="0"/>
                </a:moveTo>
                <a:lnTo>
                  <a:pt x="7315200" y="0"/>
                </a:lnTo>
                <a:lnTo>
                  <a:pt x="7315200" y="1928553"/>
                </a:lnTo>
                <a:lnTo>
                  <a:pt x="0" y="192855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5456869" y="650680"/>
            <a:ext cx="7374262" cy="1251711"/>
          </a:xfrm>
          <a:prstGeom prst="rect">
            <a:avLst/>
          </a:prstGeom>
        </p:spPr>
        <p:txBody>
          <a:bodyPr anchor="t" rtlCol="false" tIns="0" lIns="0" bIns="0" rIns="0">
            <a:spAutoFit/>
          </a:bodyPr>
          <a:lstStyle/>
          <a:p>
            <a:pPr algn="ctr">
              <a:lnSpc>
                <a:spcPts val="4783"/>
              </a:lnSpc>
            </a:pPr>
            <a:r>
              <a:rPr lang="en-US" sz="5199">
                <a:solidFill>
                  <a:srgbClr val="022033"/>
                </a:solidFill>
                <a:latin typeface="Glacial Indifference"/>
                <a:ea typeface="Glacial Indifference"/>
                <a:cs typeface="Glacial Indifference"/>
                <a:sym typeface="Glacial Indifference"/>
              </a:rPr>
              <a:t>CARACTERÍSTICAS PRINCIPALES</a:t>
            </a:r>
          </a:p>
        </p:txBody>
      </p:sp>
      <p:sp>
        <p:nvSpPr>
          <p:cNvPr name="TextBox 7" id="7"/>
          <p:cNvSpPr txBox="true"/>
          <p:nvPr/>
        </p:nvSpPr>
        <p:spPr>
          <a:xfrm rot="0">
            <a:off x="2105364" y="2885732"/>
            <a:ext cx="5961972" cy="1471295"/>
          </a:xfrm>
          <a:prstGeom prst="rect">
            <a:avLst/>
          </a:prstGeom>
        </p:spPr>
        <p:txBody>
          <a:bodyPr anchor="t" rtlCol="false" tIns="0" lIns="0" bIns="0" rIns="0">
            <a:spAutoFit/>
          </a:bodyPr>
          <a:lstStyle/>
          <a:p>
            <a:pPr algn="ctr">
              <a:lnSpc>
                <a:spcPts val="2379"/>
              </a:lnSpc>
              <a:spcBef>
                <a:spcPct val="0"/>
              </a:spcBef>
            </a:pPr>
            <a:r>
              <a:rPr lang="en-US" sz="1699" spc="95">
                <a:solidFill>
                  <a:srgbClr val="022033"/>
                </a:solidFill>
                <a:latin typeface="Tenor Sans"/>
                <a:ea typeface="Tenor Sans"/>
                <a:cs typeface="Tenor Sans"/>
                <a:sym typeface="Tenor Sans"/>
              </a:rPr>
              <a:t>1. Enfoque en el Comportamiento Observable: El conductismo se centra en el estudio de los comportamientos que pueden ser observados y medidos, ignorando los procesos mentales internos².</a:t>
            </a:r>
          </a:p>
        </p:txBody>
      </p:sp>
      <p:sp>
        <p:nvSpPr>
          <p:cNvPr name="TextBox 8" id="8"/>
          <p:cNvSpPr txBox="true"/>
          <p:nvPr/>
        </p:nvSpPr>
        <p:spPr>
          <a:xfrm rot="0">
            <a:off x="10220664" y="3031564"/>
            <a:ext cx="5961972" cy="1176020"/>
          </a:xfrm>
          <a:prstGeom prst="rect">
            <a:avLst/>
          </a:prstGeom>
        </p:spPr>
        <p:txBody>
          <a:bodyPr anchor="t" rtlCol="false" tIns="0" lIns="0" bIns="0" rIns="0">
            <a:spAutoFit/>
          </a:bodyPr>
          <a:lstStyle/>
          <a:p>
            <a:pPr algn="ctr">
              <a:lnSpc>
                <a:spcPts val="2379"/>
              </a:lnSpc>
              <a:spcBef>
                <a:spcPct val="0"/>
              </a:spcBef>
            </a:pPr>
            <a:r>
              <a:rPr lang="en-US" sz="1699" spc="95">
                <a:solidFill>
                  <a:srgbClr val="022033"/>
                </a:solidFill>
                <a:latin typeface="Tenor Sans"/>
                <a:ea typeface="Tenor Sans"/>
                <a:cs typeface="Tenor Sans"/>
                <a:sym typeface="Tenor Sans"/>
              </a:rPr>
              <a:t>2. Condicionamiento: El aprendizaje se produce a través del condicionamiento, que puede ser clásico (asociación de estímulos) o operante (refuerzo y castigo)².</a:t>
            </a:r>
          </a:p>
        </p:txBody>
      </p:sp>
      <p:sp>
        <p:nvSpPr>
          <p:cNvPr name="TextBox 9" id="9"/>
          <p:cNvSpPr txBox="true"/>
          <p:nvPr/>
        </p:nvSpPr>
        <p:spPr>
          <a:xfrm rot="0">
            <a:off x="10220664" y="5208918"/>
            <a:ext cx="5961972" cy="1471295"/>
          </a:xfrm>
          <a:prstGeom prst="rect">
            <a:avLst/>
          </a:prstGeom>
        </p:spPr>
        <p:txBody>
          <a:bodyPr anchor="t" rtlCol="false" tIns="0" lIns="0" bIns="0" rIns="0">
            <a:spAutoFit/>
          </a:bodyPr>
          <a:lstStyle/>
          <a:p>
            <a:pPr algn="ctr">
              <a:lnSpc>
                <a:spcPts val="2379"/>
              </a:lnSpc>
              <a:spcBef>
                <a:spcPct val="0"/>
              </a:spcBef>
            </a:pPr>
            <a:r>
              <a:rPr lang="en-US" sz="1699" spc="95">
                <a:solidFill>
                  <a:srgbClr val="022033"/>
                </a:solidFill>
                <a:latin typeface="Tenor Sans"/>
                <a:ea typeface="Tenor Sans"/>
                <a:cs typeface="Tenor Sans"/>
                <a:sym typeface="Tenor Sans"/>
              </a:rPr>
              <a:t>4. Importancia del Entorno: El comportamiento se ve influenciado en gran medida por el entorno y las consecuencias de las acciones, más que por factores internos como los instintos o los pensamientos¹.</a:t>
            </a:r>
          </a:p>
        </p:txBody>
      </p:sp>
      <p:sp>
        <p:nvSpPr>
          <p:cNvPr name="TextBox 10" id="10"/>
          <p:cNvSpPr txBox="true"/>
          <p:nvPr/>
        </p:nvSpPr>
        <p:spPr>
          <a:xfrm rot="0">
            <a:off x="2105364" y="5208918"/>
            <a:ext cx="5961972" cy="1471295"/>
          </a:xfrm>
          <a:prstGeom prst="rect">
            <a:avLst/>
          </a:prstGeom>
        </p:spPr>
        <p:txBody>
          <a:bodyPr anchor="t" rtlCol="false" tIns="0" lIns="0" bIns="0" rIns="0">
            <a:spAutoFit/>
          </a:bodyPr>
          <a:lstStyle/>
          <a:p>
            <a:pPr algn="ctr">
              <a:lnSpc>
                <a:spcPts val="2379"/>
              </a:lnSpc>
              <a:spcBef>
                <a:spcPct val="0"/>
              </a:spcBef>
            </a:pPr>
            <a:r>
              <a:rPr lang="en-US" sz="1699" spc="95">
                <a:solidFill>
                  <a:srgbClr val="022033"/>
                </a:solidFill>
                <a:latin typeface="Tenor Sans"/>
                <a:ea typeface="Tenor Sans"/>
                <a:cs typeface="Tenor Sans"/>
                <a:sym typeface="Tenor Sans"/>
              </a:rPr>
              <a:t>3. Tabula Rasa: Los conductistas tienden a ver a los seres vivos como "tabulas rasas", es decir, que su comportamiento está determinado principalmente por el aprendizaje y no por predisposiciones biológicas¹.</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41024" y="7293966"/>
            <a:ext cx="12005953" cy="2339821"/>
            <a:chOff x="0" y="0"/>
            <a:chExt cx="3162062" cy="616249"/>
          </a:xfrm>
        </p:grpSpPr>
        <p:sp>
          <p:nvSpPr>
            <p:cNvPr name="Freeform 3" id="3"/>
            <p:cNvSpPr/>
            <p:nvPr/>
          </p:nvSpPr>
          <p:spPr>
            <a:xfrm flipH="false" flipV="false" rot="0">
              <a:off x="0" y="0"/>
              <a:ext cx="3162062" cy="616249"/>
            </a:xfrm>
            <a:custGeom>
              <a:avLst/>
              <a:gdLst/>
              <a:ahLst/>
              <a:cxnLst/>
              <a:rect r="r" b="b" t="t" l="l"/>
              <a:pathLst>
                <a:path h="616249" w="3162062">
                  <a:moveTo>
                    <a:pt x="32887" y="0"/>
                  </a:moveTo>
                  <a:lnTo>
                    <a:pt x="3129175" y="0"/>
                  </a:lnTo>
                  <a:cubicBezTo>
                    <a:pt x="3147338" y="0"/>
                    <a:pt x="3162062" y="14724"/>
                    <a:pt x="3162062" y="32887"/>
                  </a:cubicBezTo>
                  <a:lnTo>
                    <a:pt x="3162062" y="583362"/>
                  </a:lnTo>
                  <a:cubicBezTo>
                    <a:pt x="3162062" y="601525"/>
                    <a:pt x="3147338" y="616249"/>
                    <a:pt x="3129175" y="616249"/>
                  </a:cubicBezTo>
                  <a:lnTo>
                    <a:pt x="32887" y="616249"/>
                  </a:lnTo>
                  <a:cubicBezTo>
                    <a:pt x="14724" y="616249"/>
                    <a:pt x="0" y="601525"/>
                    <a:pt x="0" y="583362"/>
                  </a:cubicBezTo>
                  <a:lnTo>
                    <a:pt x="0" y="32887"/>
                  </a:lnTo>
                  <a:cubicBezTo>
                    <a:pt x="0" y="14724"/>
                    <a:pt x="14724" y="0"/>
                    <a:pt x="32887" y="0"/>
                  </a:cubicBezTo>
                  <a:close/>
                </a:path>
              </a:pathLst>
            </a:custGeom>
            <a:solidFill>
              <a:srgbClr val="96B5D3"/>
            </a:solidFill>
          </p:spPr>
        </p:sp>
        <p:sp>
          <p:nvSpPr>
            <p:cNvPr name="TextBox 4" id="4"/>
            <p:cNvSpPr txBox="true"/>
            <p:nvPr/>
          </p:nvSpPr>
          <p:spPr>
            <a:xfrm>
              <a:off x="0" y="-38100"/>
              <a:ext cx="3162062" cy="654349"/>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044958" y="675492"/>
            <a:ext cx="8198084" cy="4099042"/>
            <a:chOff x="0" y="0"/>
            <a:chExt cx="6350000" cy="3175000"/>
          </a:xfrm>
        </p:grpSpPr>
        <p:sp>
          <p:nvSpPr>
            <p:cNvPr name="Freeform 6" id="6"/>
            <p:cNvSpPr/>
            <p:nvPr/>
          </p:nvSpPr>
          <p:spPr>
            <a:xfrm flipH="false" flipV="false" rot="0">
              <a:off x="0" y="0"/>
              <a:ext cx="6350000" cy="3175000"/>
            </a:xfrm>
            <a:custGeom>
              <a:avLst/>
              <a:gdLst/>
              <a:ahLst/>
              <a:cxnLst/>
              <a:rect r="r" b="b" t="t" l="l"/>
              <a:pathLst>
                <a:path h="3175000" w="6350000">
                  <a:moveTo>
                    <a:pt x="6350000" y="3175000"/>
                  </a:moveTo>
                  <a:lnTo>
                    <a:pt x="0" y="3175000"/>
                  </a:lnTo>
                  <a:cubicBezTo>
                    <a:pt x="0" y="1421498"/>
                    <a:pt x="1421498" y="0"/>
                    <a:pt x="3175000" y="0"/>
                  </a:cubicBezTo>
                  <a:cubicBezTo>
                    <a:pt x="4928502" y="0"/>
                    <a:pt x="6350000" y="1421498"/>
                    <a:pt x="6350000" y="3175000"/>
                  </a:cubicBezTo>
                  <a:close/>
                </a:path>
              </a:pathLst>
            </a:custGeom>
            <a:blipFill>
              <a:blip r:embed="rId2"/>
              <a:stretch>
                <a:fillRect l="0" t="-16750" r="0" b="-16750"/>
              </a:stretch>
            </a:blipFill>
          </p:spPr>
        </p:sp>
      </p:grpSp>
      <p:sp>
        <p:nvSpPr>
          <p:cNvPr name="TextBox 7" id="7"/>
          <p:cNvSpPr txBox="true"/>
          <p:nvPr/>
        </p:nvSpPr>
        <p:spPr>
          <a:xfrm rot="0">
            <a:off x="3230984" y="5514975"/>
            <a:ext cx="11826032" cy="1778991"/>
          </a:xfrm>
          <a:prstGeom prst="rect">
            <a:avLst/>
          </a:prstGeom>
        </p:spPr>
        <p:txBody>
          <a:bodyPr anchor="t" rtlCol="false" tIns="0" lIns="0" bIns="0" rIns="0">
            <a:spAutoFit/>
          </a:bodyPr>
          <a:lstStyle/>
          <a:p>
            <a:pPr algn="ctr">
              <a:lnSpc>
                <a:spcPts val="13004"/>
              </a:lnSpc>
            </a:pPr>
            <a:r>
              <a:rPr lang="en-US" sz="14135">
                <a:solidFill>
                  <a:srgbClr val="022033"/>
                </a:solidFill>
                <a:latin typeface="Glacial Indifference"/>
                <a:ea typeface="Glacial Indifference"/>
                <a:cs typeface="Glacial Indifference"/>
                <a:sym typeface="Glacial Indifference"/>
              </a:rPr>
              <a:t>APLICACIONES</a:t>
            </a:r>
          </a:p>
        </p:txBody>
      </p:sp>
      <p:grpSp>
        <p:nvGrpSpPr>
          <p:cNvPr name="Group 8" id="8"/>
          <p:cNvGrpSpPr/>
          <p:nvPr/>
        </p:nvGrpSpPr>
        <p:grpSpPr>
          <a:xfrm rot="0">
            <a:off x="1764733" y="4307099"/>
            <a:ext cx="971055" cy="934870"/>
            <a:chOff x="0" y="0"/>
            <a:chExt cx="255751" cy="246221"/>
          </a:xfrm>
        </p:grpSpPr>
        <p:sp>
          <p:nvSpPr>
            <p:cNvPr name="Freeform 9" id="9"/>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BFD1E1"/>
            </a:solidFill>
          </p:spPr>
        </p:sp>
        <p:sp>
          <p:nvSpPr>
            <p:cNvPr name="TextBox 10" id="10"/>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571488" y="6826531"/>
            <a:ext cx="971055" cy="934870"/>
            <a:chOff x="0" y="0"/>
            <a:chExt cx="255751" cy="246221"/>
          </a:xfrm>
        </p:grpSpPr>
        <p:sp>
          <p:nvSpPr>
            <p:cNvPr name="Freeform 12" id="12"/>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F3E780"/>
            </a:solidFill>
          </p:spPr>
        </p:sp>
        <p:sp>
          <p:nvSpPr>
            <p:cNvPr name="TextBox 13" id="13"/>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487255" y="675492"/>
            <a:ext cx="971055" cy="934870"/>
            <a:chOff x="0" y="0"/>
            <a:chExt cx="255751" cy="246221"/>
          </a:xfrm>
        </p:grpSpPr>
        <p:sp>
          <p:nvSpPr>
            <p:cNvPr name="Freeform 15" id="15"/>
            <p:cNvSpPr/>
            <p:nvPr/>
          </p:nvSpPr>
          <p:spPr>
            <a:xfrm flipH="false" flipV="false" rot="0">
              <a:off x="0" y="0"/>
              <a:ext cx="255751" cy="246221"/>
            </a:xfrm>
            <a:custGeom>
              <a:avLst/>
              <a:gdLst/>
              <a:ahLst/>
              <a:cxnLst/>
              <a:rect r="r" b="b" t="t" l="l"/>
              <a:pathLst>
                <a:path h="246221" w="255751">
                  <a:moveTo>
                    <a:pt x="123111" y="0"/>
                  </a:moveTo>
                  <a:lnTo>
                    <a:pt x="132641" y="0"/>
                  </a:lnTo>
                  <a:cubicBezTo>
                    <a:pt x="200633" y="0"/>
                    <a:pt x="255751" y="55118"/>
                    <a:pt x="255751" y="123111"/>
                  </a:cubicBezTo>
                  <a:lnTo>
                    <a:pt x="255751" y="123111"/>
                  </a:lnTo>
                  <a:cubicBezTo>
                    <a:pt x="255751" y="155761"/>
                    <a:pt x="242781" y="187075"/>
                    <a:pt x="219693" y="210163"/>
                  </a:cubicBezTo>
                  <a:cubicBezTo>
                    <a:pt x="196605" y="233251"/>
                    <a:pt x="165292" y="246221"/>
                    <a:pt x="132641" y="246221"/>
                  </a:cubicBezTo>
                  <a:lnTo>
                    <a:pt x="123111" y="246221"/>
                  </a:lnTo>
                  <a:cubicBezTo>
                    <a:pt x="55118" y="246221"/>
                    <a:pt x="0" y="191103"/>
                    <a:pt x="0" y="123111"/>
                  </a:cubicBezTo>
                  <a:lnTo>
                    <a:pt x="0" y="123111"/>
                  </a:lnTo>
                  <a:cubicBezTo>
                    <a:pt x="0" y="55118"/>
                    <a:pt x="55118" y="0"/>
                    <a:pt x="123111" y="0"/>
                  </a:cubicBezTo>
                  <a:close/>
                </a:path>
              </a:pathLst>
            </a:custGeom>
            <a:solidFill>
              <a:srgbClr val="568AB9"/>
            </a:solidFill>
          </p:spPr>
        </p:sp>
        <p:sp>
          <p:nvSpPr>
            <p:cNvPr name="TextBox 16" id="16"/>
            <p:cNvSpPr txBox="true"/>
            <p:nvPr/>
          </p:nvSpPr>
          <p:spPr>
            <a:xfrm>
              <a:off x="0" y="-38100"/>
              <a:ext cx="255751" cy="284321"/>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3960600" y="7482980"/>
            <a:ext cx="10366800" cy="1889405"/>
          </a:xfrm>
          <a:prstGeom prst="rect">
            <a:avLst/>
          </a:prstGeom>
        </p:spPr>
        <p:txBody>
          <a:bodyPr anchor="t" rtlCol="false" tIns="0" lIns="0" bIns="0" rIns="0">
            <a:spAutoFit/>
          </a:bodyPr>
          <a:lstStyle/>
          <a:p>
            <a:pPr algn="just">
              <a:lnSpc>
                <a:spcPts val="2544"/>
              </a:lnSpc>
            </a:pPr>
            <a:r>
              <a:rPr lang="en-US" sz="1830" spc="104">
                <a:solidFill>
                  <a:srgbClr val="022033"/>
                </a:solidFill>
                <a:latin typeface="Tenor Sans"/>
                <a:ea typeface="Tenor Sans"/>
                <a:cs typeface="Tenor Sans"/>
                <a:sym typeface="Tenor Sans"/>
              </a:rPr>
              <a:t>EL CONDUCTISMO HA TENIDO UNA GRAN INFLUENCIA EN LA EDUCACIÓN Y LA FORMACIÓN. TÉCNICAS COMO EL REFUERZO POSITIVO SE UTILIZAN PARA FOMENTAR COMPORTAMIENTOS DESEADOS, MIENTRAS QUE EL CASTIGO SE EMPLEA PARA DESALENTAR COMPORTAMIENTOS NO DESEADOS². A PESAR DE LAS CRÍTICAS POR SU ENFOQUE LIMITADO, SIGUE SIENDO UNA TEORÍA INFLUYENTE EN LA PSICOLOGÍA Y LA EDUCACIÓN².</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2700000">
            <a:off x="11386843" y="7201845"/>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flipV="true">
            <a:off x="14131544" y="7969488"/>
            <a:ext cx="5132702" cy="5185216"/>
          </a:xfrm>
          <a:prstGeom prst="line">
            <a:avLst/>
          </a:prstGeom>
          <a:ln cap="flat" w="28575">
            <a:solidFill>
              <a:srgbClr val="8CA9AD"/>
            </a:solidFill>
            <a:prstDash val="solid"/>
            <a:headEnd type="none" len="sm" w="sm"/>
            <a:tailEnd type="none" len="sm" w="sm"/>
          </a:ln>
        </p:spPr>
      </p:sp>
      <p:sp>
        <p:nvSpPr>
          <p:cNvPr name="AutoShape 6" id="6"/>
          <p:cNvSpPr/>
          <p:nvPr/>
        </p:nvSpPr>
        <p:spPr>
          <a:xfrm flipV="true">
            <a:off x="14444220" y="8329798"/>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flipV="true">
            <a:off x="14802690" y="8681112"/>
            <a:ext cx="4867141" cy="4867141"/>
          </a:xfrm>
          <a:prstGeom prst="line">
            <a:avLst/>
          </a:prstGeom>
          <a:ln cap="flat" w="28575">
            <a:solidFill>
              <a:srgbClr val="8CA9AD"/>
            </a:solidFill>
            <a:prstDash val="solid"/>
            <a:headEnd type="none" len="sm" w="sm"/>
            <a:tailEnd type="none" len="sm" w="sm"/>
          </a:ln>
        </p:spPr>
      </p:sp>
      <p:sp>
        <p:nvSpPr>
          <p:cNvPr name="TextBox 8" id="8"/>
          <p:cNvSpPr txBox="true"/>
          <p:nvPr/>
        </p:nvSpPr>
        <p:spPr>
          <a:xfrm rot="0">
            <a:off x="3486377" y="3749675"/>
            <a:ext cx="11315247" cy="2787649"/>
          </a:xfrm>
          <a:prstGeom prst="rect">
            <a:avLst/>
          </a:prstGeom>
        </p:spPr>
        <p:txBody>
          <a:bodyPr anchor="t" rtlCol="false" tIns="0" lIns="0" bIns="0" rIns="0">
            <a:spAutoFit/>
          </a:bodyPr>
          <a:lstStyle/>
          <a:p>
            <a:pPr algn="ctr">
              <a:lnSpc>
                <a:spcPts val="9999"/>
              </a:lnSpc>
            </a:pPr>
            <a:r>
              <a:rPr lang="en-US" b="true" sz="9999">
                <a:solidFill>
                  <a:srgbClr val="227C9D"/>
                </a:solidFill>
                <a:latin typeface="Kollektif Bold"/>
                <a:ea typeface="Kollektif Bold"/>
                <a:cs typeface="Kollektif Bold"/>
                <a:sym typeface="Kollektif Bold"/>
              </a:rPr>
              <a:t>TEORÍA COGNITIVISTA</a:t>
            </a:r>
          </a:p>
        </p:txBody>
      </p:sp>
      <p:sp>
        <p:nvSpPr>
          <p:cNvPr name="TextBox 9" id="9"/>
          <p:cNvSpPr txBox="true"/>
          <p:nvPr/>
        </p:nvSpPr>
        <p:spPr>
          <a:xfrm rot="0">
            <a:off x="5545397" y="841236"/>
            <a:ext cx="7197206" cy="523246"/>
          </a:xfrm>
          <a:prstGeom prst="rect">
            <a:avLst/>
          </a:prstGeom>
        </p:spPr>
        <p:txBody>
          <a:bodyPr anchor="t" rtlCol="false" tIns="0" lIns="0" bIns="0" rIns="0">
            <a:spAutoFit/>
          </a:bodyPr>
          <a:lstStyle/>
          <a:p>
            <a:pPr algn="ctr">
              <a:lnSpc>
                <a:spcPts val="4070"/>
              </a:lnSpc>
            </a:pPr>
            <a:r>
              <a:rPr lang="en-US" sz="3700">
                <a:solidFill>
                  <a:srgbClr val="545454"/>
                </a:solidFill>
                <a:latin typeface="DM Sans"/>
                <a:ea typeface="DM Sans"/>
                <a:cs typeface="DM Sans"/>
                <a:sym typeface="DM Sans"/>
              </a:rPr>
              <a:t>UNACH</a:t>
            </a:r>
          </a:p>
        </p:txBody>
      </p:sp>
      <p:sp>
        <p:nvSpPr>
          <p:cNvPr name="Freeform 10" id="10"/>
          <p:cNvSpPr/>
          <p:nvPr/>
        </p:nvSpPr>
        <p:spPr>
          <a:xfrm flipH="false" flipV="false" rot="-10800000">
            <a:off x="9525" y="63583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083809" y="63869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0" y="74707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10800000">
            <a:off x="0" y="8554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5400000">
            <a:off x="1083809" y="85545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10800000">
            <a:off x="1083809" y="962372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0800000">
            <a:off x="3321750" y="8583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3321750" y="74993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5400000">
            <a:off x="4405559" y="85831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2237941" y="966693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3321750" y="966693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5400000">
            <a:off x="0" y="96383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5400000">
            <a:off x="15470622" y="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16554431" y="0"/>
            <a:ext cx="1083809" cy="1083809"/>
          </a:xfrm>
          <a:custGeom>
            <a:avLst/>
            <a:gdLst/>
            <a:ahLst/>
            <a:cxnLst/>
            <a:rect r="r" b="b" t="t" l="l"/>
            <a:pathLst>
              <a:path h="1083809" w="1083809">
                <a:moveTo>
                  <a:pt x="0" y="0"/>
                </a:moveTo>
                <a:lnTo>
                  <a:pt x="1083808" y="0"/>
                </a:lnTo>
                <a:lnTo>
                  <a:pt x="1083808"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true" flipV="true" rot="0">
            <a:off x="17638239" y="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5400000">
            <a:off x="14386813"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5400000">
            <a:off x="15470622"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16554431" y="2167618"/>
            <a:ext cx="1083809" cy="1083809"/>
          </a:xfrm>
          <a:custGeom>
            <a:avLst/>
            <a:gdLst/>
            <a:ahLst/>
            <a:cxnLst/>
            <a:rect r="r" b="b" t="t" l="l"/>
            <a:pathLst>
              <a:path h="1083809" w="1083809">
                <a:moveTo>
                  <a:pt x="0" y="0"/>
                </a:moveTo>
                <a:lnTo>
                  <a:pt x="1083808" y="0"/>
                </a:lnTo>
                <a:lnTo>
                  <a:pt x="1083808"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5400000">
            <a:off x="17638239" y="10838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true" flipV="true" rot="5400000">
            <a:off x="17638239" y="2167618"/>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true" flipV="true" rot="0">
            <a:off x="15470622" y="4433486"/>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true" flipV="true" rot="5400000">
            <a:off x="16554431" y="4433486"/>
            <a:ext cx="1083809" cy="1083809"/>
          </a:xfrm>
          <a:custGeom>
            <a:avLst/>
            <a:gdLst/>
            <a:ahLst/>
            <a:cxnLst/>
            <a:rect r="r" b="b" t="t" l="l"/>
            <a:pathLst>
              <a:path h="1083809" w="1083809">
                <a:moveTo>
                  <a:pt x="1083808" y="1083809"/>
                </a:moveTo>
                <a:lnTo>
                  <a:pt x="0" y="1083809"/>
                </a:lnTo>
                <a:lnTo>
                  <a:pt x="0" y="0"/>
                </a:lnTo>
                <a:lnTo>
                  <a:pt x="1083808" y="0"/>
                </a:lnTo>
                <a:lnTo>
                  <a:pt x="1083808"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2" id="32"/>
          <p:cNvGrpSpPr/>
          <p:nvPr/>
        </p:nvGrpSpPr>
        <p:grpSpPr>
          <a:xfrm rot="2700000">
            <a:off x="-1376391" y="-3093321"/>
            <a:ext cx="7415398" cy="3565095"/>
            <a:chOff x="0" y="0"/>
            <a:chExt cx="660400" cy="317500"/>
          </a:xfrm>
        </p:grpSpPr>
        <p:sp>
          <p:nvSpPr>
            <p:cNvPr name="Freeform 33" id="3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4" id="3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5" id="3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6" id="3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7" id="3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8" id="3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9" id="3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40" id="4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41" id="4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42" id="42"/>
          <p:cNvSpPr/>
          <p:nvPr/>
        </p:nvSpPr>
        <p:spPr>
          <a:xfrm>
            <a:off x="-2509797" y="905760"/>
            <a:ext cx="2628598" cy="2671969"/>
          </a:xfrm>
          <a:prstGeom prst="line">
            <a:avLst/>
          </a:prstGeom>
          <a:ln cap="flat" w="28575">
            <a:solidFill>
              <a:srgbClr val="8CA9AD"/>
            </a:solidFill>
            <a:prstDash val="solid"/>
            <a:headEnd type="none" len="sm" w="sm"/>
            <a:tailEnd type="none" len="sm" w="sm"/>
          </a:ln>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2700000">
            <a:off x="14381224" y="7574679"/>
            <a:ext cx="7415398" cy="3565095"/>
            <a:chOff x="0" y="0"/>
            <a:chExt cx="660400" cy="317500"/>
          </a:xfrm>
        </p:grpSpPr>
        <p:sp>
          <p:nvSpPr>
            <p:cNvPr name="Freeform 3" id="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4" id="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5" id="5"/>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6" id="6"/>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7" id="7"/>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8" id="8"/>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9" id="9"/>
          <p:cNvSpPr/>
          <p:nvPr/>
        </p:nvSpPr>
        <p:spPr>
          <a:xfrm>
            <a:off x="13254553" y="9891320"/>
            <a:ext cx="4347674" cy="4347674"/>
          </a:xfrm>
          <a:prstGeom prst="line">
            <a:avLst/>
          </a:prstGeom>
          <a:ln cap="flat" w="28575">
            <a:solidFill>
              <a:srgbClr val="8CA9AD"/>
            </a:solidFill>
            <a:prstDash val="solid"/>
            <a:headEnd type="none" len="sm" w="sm"/>
            <a:tailEnd type="none" len="sm" w="sm"/>
          </a:ln>
        </p:spPr>
      </p:sp>
      <p:sp>
        <p:nvSpPr>
          <p:cNvPr name="TextBox 10" id="10"/>
          <p:cNvSpPr txBox="true"/>
          <p:nvPr/>
        </p:nvSpPr>
        <p:spPr>
          <a:xfrm rot="0">
            <a:off x="2712436" y="3077758"/>
            <a:ext cx="12866041" cy="1520824"/>
          </a:xfrm>
          <a:prstGeom prst="rect">
            <a:avLst/>
          </a:prstGeom>
        </p:spPr>
        <p:txBody>
          <a:bodyPr anchor="t" rtlCol="false" tIns="0" lIns="0" bIns="0" rIns="0">
            <a:spAutoFit/>
          </a:bodyPr>
          <a:lstStyle/>
          <a:p>
            <a:pPr algn="ctr">
              <a:lnSpc>
                <a:spcPts val="9999"/>
              </a:lnSpc>
            </a:pPr>
            <a:r>
              <a:rPr lang="en-US" b="true" sz="9999">
                <a:solidFill>
                  <a:srgbClr val="227C9D"/>
                </a:solidFill>
                <a:latin typeface="Kollektif Bold"/>
                <a:ea typeface="Kollektif Bold"/>
                <a:cs typeface="Kollektif Bold"/>
                <a:sym typeface="Kollektif Bold"/>
              </a:rPr>
              <a:t>INTRODUCCIÓN</a:t>
            </a:r>
          </a:p>
        </p:txBody>
      </p:sp>
      <p:sp>
        <p:nvSpPr>
          <p:cNvPr name="TextBox 11" id="11"/>
          <p:cNvSpPr txBox="true"/>
          <p:nvPr/>
        </p:nvSpPr>
        <p:spPr>
          <a:xfrm rot="0">
            <a:off x="3784200" y="4953000"/>
            <a:ext cx="10719600" cy="2514600"/>
          </a:xfrm>
          <a:prstGeom prst="rect">
            <a:avLst/>
          </a:prstGeom>
        </p:spPr>
        <p:txBody>
          <a:bodyPr anchor="t" rtlCol="false" tIns="0" lIns="0" bIns="0" rIns="0">
            <a:spAutoFit/>
          </a:bodyPr>
          <a:lstStyle/>
          <a:p>
            <a:pPr algn="just">
              <a:lnSpc>
                <a:spcPts val="3360"/>
              </a:lnSpc>
            </a:pPr>
            <a:r>
              <a:rPr lang="en-US" sz="2800">
                <a:solidFill>
                  <a:srgbClr val="545454"/>
                </a:solidFill>
                <a:latin typeface="DM Sans"/>
                <a:ea typeface="DM Sans"/>
                <a:cs typeface="DM Sans"/>
                <a:sym typeface="DM Sans"/>
              </a:rPr>
              <a:t>La teoría cognitivista es una corriente de la psicología que se centra en el estudio de los procesos mentales internos, tales como la percepción, la memoria, el aprendizaje y el pensamiento. A diferencia del conductismo, que se enfoca en el comportamiento observable, el cognitivismo investiga cómo las personas procesan y almacenan la información.</a:t>
            </a:r>
          </a:p>
        </p:txBody>
      </p:sp>
      <p:grpSp>
        <p:nvGrpSpPr>
          <p:cNvPr name="Group 12" id="12"/>
          <p:cNvGrpSpPr/>
          <p:nvPr/>
        </p:nvGrpSpPr>
        <p:grpSpPr>
          <a:xfrm rot="2700000">
            <a:off x="-1376391" y="-3093321"/>
            <a:ext cx="7415398" cy="3565095"/>
            <a:chOff x="0" y="0"/>
            <a:chExt cx="660400" cy="317500"/>
          </a:xfrm>
        </p:grpSpPr>
        <p:sp>
          <p:nvSpPr>
            <p:cNvPr name="Freeform 13" id="13"/>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14" id="14"/>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15" id="15"/>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16" id="16"/>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17" id="17"/>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18" id="18"/>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19" id="19"/>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20" id="20"/>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21" id="21"/>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22" id="22"/>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Freeform 23" id="2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2" id="3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6" id="3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7" id="3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8" id="3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9" id="3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886333" y="1437396"/>
            <a:ext cx="10620170" cy="3363605"/>
          </a:xfrm>
          <a:prstGeom prst="rect">
            <a:avLst/>
          </a:prstGeom>
        </p:spPr>
        <p:txBody>
          <a:bodyPr anchor="t" rtlCol="false" tIns="0" lIns="0" bIns="0" rIns="0">
            <a:spAutoFit/>
          </a:bodyPr>
          <a:lstStyle/>
          <a:p>
            <a:pPr algn="ctr">
              <a:lnSpc>
                <a:spcPts val="8300"/>
              </a:lnSpc>
            </a:pPr>
            <a:r>
              <a:rPr lang="en-US" b="true" sz="8300">
                <a:solidFill>
                  <a:srgbClr val="227C9D"/>
                </a:solidFill>
                <a:latin typeface="Kollektif Bold"/>
                <a:ea typeface="Kollektif Bold"/>
                <a:cs typeface="Kollektif Bold"/>
                <a:sym typeface="Kollektif Bold"/>
              </a:rPr>
              <a:t>ORÍGENES Y PRINCIPALES EXPONENTES</a:t>
            </a:r>
          </a:p>
        </p:txBody>
      </p:sp>
      <p:sp>
        <p:nvSpPr>
          <p:cNvPr name="Freeform 3" id="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2700000">
            <a:off x="14381224" y="7574679"/>
            <a:ext cx="7415398" cy="3565095"/>
            <a:chOff x="0" y="0"/>
            <a:chExt cx="660400" cy="317500"/>
          </a:xfrm>
        </p:grpSpPr>
        <p:sp>
          <p:nvSpPr>
            <p:cNvPr name="Freeform 21" id="21"/>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2" id="22"/>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3" id="23"/>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24" id="24"/>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25" id="25"/>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26" id="26"/>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27" id="27"/>
          <p:cNvSpPr/>
          <p:nvPr/>
        </p:nvSpPr>
        <p:spPr>
          <a:xfrm>
            <a:off x="13254553" y="9891320"/>
            <a:ext cx="4347674" cy="4347674"/>
          </a:xfrm>
          <a:prstGeom prst="line">
            <a:avLst/>
          </a:prstGeom>
          <a:ln cap="flat" w="28575">
            <a:solidFill>
              <a:srgbClr val="8CA9AD"/>
            </a:solidFill>
            <a:prstDash val="solid"/>
            <a:headEnd type="none" len="sm" w="sm"/>
            <a:tailEnd type="none" len="sm" w="sm"/>
          </a:ln>
        </p:spPr>
      </p:sp>
      <p:grpSp>
        <p:nvGrpSpPr>
          <p:cNvPr name="Group 28" id="28"/>
          <p:cNvGrpSpPr/>
          <p:nvPr/>
        </p:nvGrpSpPr>
        <p:grpSpPr>
          <a:xfrm rot="2700000">
            <a:off x="-1376391" y="-3093321"/>
            <a:ext cx="7415398" cy="3565095"/>
            <a:chOff x="0" y="0"/>
            <a:chExt cx="660400" cy="317500"/>
          </a:xfrm>
        </p:grpSpPr>
        <p:sp>
          <p:nvSpPr>
            <p:cNvPr name="Freeform 29" id="29"/>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0" id="30"/>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1" id="31"/>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2" id="32"/>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3" id="33"/>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4" id="34"/>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5" id="35"/>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6" id="36"/>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37" id="37"/>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38" id="38"/>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39" id="39"/>
          <p:cNvSpPr txBox="true"/>
          <p:nvPr/>
        </p:nvSpPr>
        <p:spPr>
          <a:xfrm rot="0">
            <a:off x="3886333" y="4801001"/>
            <a:ext cx="10719600" cy="2933700"/>
          </a:xfrm>
          <a:prstGeom prst="rect">
            <a:avLst/>
          </a:prstGeom>
        </p:spPr>
        <p:txBody>
          <a:bodyPr anchor="t" rtlCol="false" tIns="0" lIns="0" bIns="0" rIns="0">
            <a:spAutoFit/>
          </a:bodyPr>
          <a:lstStyle/>
          <a:p>
            <a:pPr algn="just">
              <a:lnSpc>
                <a:spcPts val="3360"/>
              </a:lnSpc>
            </a:pPr>
            <a:r>
              <a:rPr lang="en-US" sz="2800">
                <a:solidFill>
                  <a:srgbClr val="545454"/>
                </a:solidFill>
                <a:latin typeface="DM Sans"/>
                <a:ea typeface="DM Sans"/>
                <a:cs typeface="DM Sans"/>
                <a:sym typeface="DM Sans"/>
              </a:rPr>
              <a:t>El cognitivismo surgió como una reacción al conductismo en la década de 1950. Jean Piaget y Lev Vygotsky son dos de los principales exponentes de esta teoría. Piaget es conocido por su teoría del desarrollo cognitivo, que describe cómo los niños construyen un entendimiento del mundo a través de etapas específicas². Vygotsky, por su parte, enfatizó la importancia del contexto social y cultural en el desarrollo cognitivo².</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44" t="0" r="-2244" b="0"/>
            </a:stretch>
          </a:blipFill>
        </p:spPr>
      </p:sp>
      <p:grpSp>
        <p:nvGrpSpPr>
          <p:cNvPr name="Group 3" id="3"/>
          <p:cNvGrpSpPr/>
          <p:nvPr/>
        </p:nvGrpSpPr>
        <p:grpSpPr>
          <a:xfrm rot="0">
            <a:off x="1362575" y="818571"/>
            <a:ext cx="15562849" cy="8179961"/>
            <a:chOff x="0" y="0"/>
            <a:chExt cx="5796956" cy="3046927"/>
          </a:xfrm>
        </p:grpSpPr>
        <p:sp>
          <p:nvSpPr>
            <p:cNvPr name="Freeform 4" id="4"/>
            <p:cNvSpPr/>
            <p:nvPr/>
          </p:nvSpPr>
          <p:spPr>
            <a:xfrm flipH="false" flipV="false" rot="0">
              <a:off x="0" y="0"/>
              <a:ext cx="5796955" cy="3046927"/>
            </a:xfrm>
            <a:custGeom>
              <a:avLst/>
              <a:gdLst/>
              <a:ahLst/>
              <a:cxnLst/>
              <a:rect r="r" b="b" t="t" l="l"/>
              <a:pathLst>
                <a:path h="3046927" w="5796955">
                  <a:moveTo>
                    <a:pt x="0" y="0"/>
                  </a:moveTo>
                  <a:lnTo>
                    <a:pt x="5796955" y="0"/>
                  </a:lnTo>
                  <a:lnTo>
                    <a:pt x="5796955" y="3046927"/>
                  </a:lnTo>
                  <a:lnTo>
                    <a:pt x="0" y="3046927"/>
                  </a:lnTo>
                  <a:close/>
                </a:path>
              </a:pathLst>
            </a:custGeom>
            <a:solidFill>
              <a:srgbClr val="000000">
                <a:alpha val="0"/>
              </a:srgbClr>
            </a:solidFill>
            <a:ln w="66675" cap="sq">
              <a:solidFill>
                <a:srgbClr val="570F69"/>
              </a:solidFill>
              <a:prstDash val="solid"/>
              <a:miter/>
            </a:ln>
          </p:spPr>
        </p:sp>
        <p:sp>
          <p:nvSpPr>
            <p:cNvPr name="TextBox 5" id="5"/>
            <p:cNvSpPr txBox="true"/>
            <p:nvPr/>
          </p:nvSpPr>
          <p:spPr>
            <a:xfrm>
              <a:off x="0" y="9525"/>
              <a:ext cx="5796956" cy="3037402"/>
            </a:xfrm>
            <a:prstGeom prst="rect">
              <a:avLst/>
            </a:prstGeom>
          </p:spPr>
          <p:txBody>
            <a:bodyPr anchor="ctr" rtlCol="false" tIns="48876" lIns="48876" bIns="48876" rIns="48876"/>
            <a:lstStyle/>
            <a:p>
              <a:pPr algn="ctr">
                <a:lnSpc>
                  <a:spcPts val="1813"/>
                </a:lnSpc>
              </a:pPr>
            </a:p>
          </p:txBody>
        </p:sp>
      </p:grpSp>
      <p:grpSp>
        <p:nvGrpSpPr>
          <p:cNvPr name="Group 6" id="6"/>
          <p:cNvGrpSpPr/>
          <p:nvPr/>
        </p:nvGrpSpPr>
        <p:grpSpPr>
          <a:xfrm rot="2700000">
            <a:off x="57071" y="8050244"/>
            <a:ext cx="3393988" cy="1567256"/>
            <a:chOff x="0" y="0"/>
            <a:chExt cx="893890" cy="412775"/>
          </a:xfrm>
        </p:grpSpPr>
        <p:sp>
          <p:nvSpPr>
            <p:cNvPr name="Freeform 7" id="7"/>
            <p:cNvSpPr/>
            <p:nvPr/>
          </p:nvSpPr>
          <p:spPr>
            <a:xfrm flipH="false" flipV="false" rot="0">
              <a:off x="0" y="0"/>
              <a:ext cx="893890" cy="412775"/>
            </a:xfrm>
            <a:custGeom>
              <a:avLst/>
              <a:gdLst/>
              <a:ahLst/>
              <a:cxnLst/>
              <a:rect r="r" b="b" t="t" l="l"/>
              <a:pathLst>
                <a:path h="412775" w="893890">
                  <a:moveTo>
                    <a:pt x="0" y="0"/>
                  </a:moveTo>
                  <a:lnTo>
                    <a:pt x="893890" y="0"/>
                  </a:lnTo>
                  <a:lnTo>
                    <a:pt x="893890" y="412775"/>
                  </a:lnTo>
                  <a:lnTo>
                    <a:pt x="0" y="412775"/>
                  </a:lnTo>
                  <a:close/>
                </a:path>
              </a:pathLst>
            </a:custGeom>
            <a:solidFill>
              <a:srgbClr val="EDECED"/>
            </a:solidFill>
          </p:spPr>
        </p:sp>
        <p:sp>
          <p:nvSpPr>
            <p:cNvPr name="TextBox 8" id="8"/>
            <p:cNvSpPr txBox="true"/>
            <p:nvPr/>
          </p:nvSpPr>
          <p:spPr>
            <a:xfrm>
              <a:off x="0" y="-47625"/>
              <a:ext cx="893890" cy="4604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2700000">
            <a:off x="14836942" y="550429"/>
            <a:ext cx="3393988" cy="1567256"/>
            <a:chOff x="0" y="0"/>
            <a:chExt cx="893890" cy="412775"/>
          </a:xfrm>
        </p:grpSpPr>
        <p:sp>
          <p:nvSpPr>
            <p:cNvPr name="Freeform 10" id="10"/>
            <p:cNvSpPr/>
            <p:nvPr/>
          </p:nvSpPr>
          <p:spPr>
            <a:xfrm flipH="false" flipV="false" rot="0">
              <a:off x="0" y="0"/>
              <a:ext cx="893890" cy="412775"/>
            </a:xfrm>
            <a:custGeom>
              <a:avLst/>
              <a:gdLst/>
              <a:ahLst/>
              <a:cxnLst/>
              <a:rect r="r" b="b" t="t" l="l"/>
              <a:pathLst>
                <a:path h="412775" w="893890">
                  <a:moveTo>
                    <a:pt x="0" y="0"/>
                  </a:moveTo>
                  <a:lnTo>
                    <a:pt x="893890" y="0"/>
                  </a:lnTo>
                  <a:lnTo>
                    <a:pt x="893890" y="412775"/>
                  </a:lnTo>
                  <a:lnTo>
                    <a:pt x="0" y="412775"/>
                  </a:lnTo>
                  <a:close/>
                </a:path>
              </a:pathLst>
            </a:custGeom>
            <a:solidFill>
              <a:srgbClr val="EDECED"/>
            </a:solidFill>
          </p:spPr>
        </p:sp>
        <p:sp>
          <p:nvSpPr>
            <p:cNvPr name="TextBox 11" id="11"/>
            <p:cNvSpPr txBox="true"/>
            <p:nvPr/>
          </p:nvSpPr>
          <p:spPr>
            <a:xfrm>
              <a:off x="0" y="-47625"/>
              <a:ext cx="893890" cy="460400"/>
            </a:xfrm>
            <a:prstGeom prst="rect">
              <a:avLst/>
            </a:prstGeom>
          </p:spPr>
          <p:txBody>
            <a:bodyPr anchor="ctr" rtlCol="false" tIns="50800" lIns="50800" bIns="50800" rIns="50800"/>
            <a:lstStyle/>
            <a:p>
              <a:pPr algn="ctr">
                <a:lnSpc>
                  <a:spcPts val="2800"/>
                </a:lnSpc>
              </a:pPr>
            </a:p>
          </p:txBody>
        </p:sp>
      </p:grpSp>
      <p:sp>
        <p:nvSpPr>
          <p:cNvPr name="TextBox 12" id="12"/>
          <p:cNvSpPr txBox="true"/>
          <p:nvPr/>
        </p:nvSpPr>
        <p:spPr>
          <a:xfrm rot="0">
            <a:off x="1362575" y="1334057"/>
            <a:ext cx="14574736" cy="1143000"/>
          </a:xfrm>
          <a:prstGeom prst="rect">
            <a:avLst/>
          </a:prstGeom>
        </p:spPr>
        <p:txBody>
          <a:bodyPr anchor="t" rtlCol="false" tIns="0" lIns="0" bIns="0" rIns="0">
            <a:spAutoFit/>
          </a:bodyPr>
          <a:lstStyle/>
          <a:p>
            <a:pPr algn="ctr">
              <a:lnSpc>
                <a:spcPts val="9000"/>
              </a:lnSpc>
            </a:pPr>
            <a:r>
              <a:rPr lang="en-US" sz="7500">
                <a:solidFill>
                  <a:srgbClr val="000000"/>
                </a:solidFill>
                <a:latin typeface="League Spartan"/>
                <a:ea typeface="League Spartan"/>
                <a:cs typeface="League Spartan"/>
                <a:sym typeface="League Spartan"/>
              </a:rPr>
              <a:t>Estructuralismo </a:t>
            </a:r>
          </a:p>
        </p:txBody>
      </p:sp>
      <p:sp>
        <p:nvSpPr>
          <p:cNvPr name="Freeform 13" id="13"/>
          <p:cNvSpPr/>
          <p:nvPr/>
        </p:nvSpPr>
        <p:spPr>
          <a:xfrm flipH="false" flipV="false" rot="-10800000">
            <a:off x="13871465" y="-189523"/>
            <a:ext cx="5098075" cy="5098075"/>
          </a:xfrm>
          <a:custGeom>
            <a:avLst/>
            <a:gdLst/>
            <a:ahLst/>
            <a:cxnLst/>
            <a:rect r="r" b="b" t="t" l="l"/>
            <a:pathLst>
              <a:path h="5098075" w="5098075">
                <a:moveTo>
                  <a:pt x="0" y="0"/>
                </a:moveTo>
                <a:lnTo>
                  <a:pt x="5098075" y="0"/>
                </a:lnTo>
                <a:lnTo>
                  <a:pt x="5098075" y="5098075"/>
                </a:lnTo>
                <a:lnTo>
                  <a:pt x="0" y="5098075"/>
                </a:lnTo>
                <a:lnTo>
                  <a:pt x="0" y="0"/>
                </a:lnTo>
                <a:close/>
              </a:path>
            </a:pathLst>
          </a:custGeom>
          <a:blipFill>
            <a:blip r:embed="rId3">
              <a:alphaModFix amt="77000"/>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2851339" y="2856030"/>
            <a:ext cx="6292661" cy="3697482"/>
          </a:xfrm>
          <a:prstGeom prst="rect">
            <a:avLst/>
          </a:prstGeom>
        </p:spPr>
        <p:txBody>
          <a:bodyPr anchor="t" rtlCol="false" tIns="0" lIns="0" bIns="0" rIns="0">
            <a:spAutoFit/>
          </a:bodyPr>
          <a:lstStyle/>
          <a:p>
            <a:pPr algn="just" marL="0" indent="0" lvl="0">
              <a:lnSpc>
                <a:spcPts val="3301"/>
              </a:lnSpc>
              <a:spcBef>
                <a:spcPct val="0"/>
              </a:spcBef>
            </a:pPr>
            <a:r>
              <a:rPr lang="en-US" sz="2539">
                <a:solidFill>
                  <a:srgbClr val="000000"/>
                </a:solidFill>
                <a:latin typeface="Open Sans"/>
                <a:ea typeface="Open Sans"/>
                <a:cs typeface="Open Sans"/>
                <a:sym typeface="Open Sans"/>
              </a:rPr>
              <a:t>El estructuralismo es una corriente metodológica que ha influido profundamente en las ciencias sociales y otras áreas de la cultura desde mediados del siglo XX. Se originó con las ideas del lingüista suizo Ferdinand de Saussure, quien propuso que los elementos del lenguaje se relacionan entre sí dentro de un sistema estructurado</a:t>
            </a:r>
          </a:p>
        </p:txBody>
      </p:sp>
      <p:sp>
        <p:nvSpPr>
          <p:cNvPr name="Freeform 15" id="15"/>
          <p:cNvSpPr/>
          <p:nvPr/>
        </p:nvSpPr>
        <p:spPr>
          <a:xfrm flipH="false" flipV="false" rot="-393250">
            <a:off x="-257862" y="5182846"/>
            <a:ext cx="5098075" cy="5098075"/>
          </a:xfrm>
          <a:custGeom>
            <a:avLst/>
            <a:gdLst/>
            <a:ahLst/>
            <a:cxnLst/>
            <a:rect r="r" b="b" t="t" l="l"/>
            <a:pathLst>
              <a:path h="5098075" w="5098075">
                <a:moveTo>
                  <a:pt x="0" y="0"/>
                </a:moveTo>
                <a:lnTo>
                  <a:pt x="5098075" y="0"/>
                </a:lnTo>
                <a:lnTo>
                  <a:pt x="5098075" y="5098075"/>
                </a:lnTo>
                <a:lnTo>
                  <a:pt x="0" y="5098075"/>
                </a:lnTo>
                <a:lnTo>
                  <a:pt x="0" y="0"/>
                </a:lnTo>
                <a:close/>
              </a:path>
            </a:pathLst>
          </a:custGeom>
          <a:blipFill>
            <a:blip r:embed="rId3">
              <a:alphaModFix amt="77000"/>
              <a:extLst>
                <a:ext uri="{96DAC541-7B7A-43D3-8B79-37D633B846F1}">
                  <asvg:svgBlip xmlns:asvg="http://schemas.microsoft.com/office/drawing/2016/SVG/main" r:embed="rId4"/>
                </a:ext>
              </a:extLst>
            </a:blip>
            <a:stretch>
              <a:fillRect l="0" t="0" r="0" b="0"/>
            </a:stretch>
          </a:blipFill>
        </p:spPr>
      </p:sp>
      <p:sp>
        <p:nvSpPr>
          <p:cNvPr name="TextBox 16" id="16"/>
          <p:cNvSpPr txBox="true"/>
          <p:nvPr/>
        </p:nvSpPr>
        <p:spPr>
          <a:xfrm rot="0">
            <a:off x="9644650" y="3678511"/>
            <a:ext cx="6292661" cy="2052522"/>
          </a:xfrm>
          <a:prstGeom prst="rect">
            <a:avLst/>
          </a:prstGeom>
        </p:spPr>
        <p:txBody>
          <a:bodyPr anchor="t" rtlCol="false" tIns="0" lIns="0" bIns="0" rIns="0">
            <a:spAutoFit/>
          </a:bodyPr>
          <a:lstStyle/>
          <a:p>
            <a:pPr algn="just" marL="0" indent="0" lvl="0">
              <a:lnSpc>
                <a:spcPts val="3301"/>
              </a:lnSpc>
              <a:spcBef>
                <a:spcPct val="0"/>
              </a:spcBef>
            </a:pPr>
            <a:r>
              <a:rPr lang="en-US" sz="2539">
                <a:solidFill>
                  <a:srgbClr val="000000"/>
                </a:solidFill>
                <a:latin typeface="Open Sans"/>
                <a:ea typeface="Open Sans"/>
                <a:cs typeface="Open Sans"/>
                <a:sym typeface="Open Sans"/>
              </a:rPr>
              <a:t>En el contexto contemporáneo, el estructuralismo se ha desarrollado en diversas disciplinas como la lingüística, la antropología, la psicología, la sociología y la crítica literaria, entre otras.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41904" y="4113681"/>
            <a:ext cx="7465895" cy="1540002"/>
          </a:xfrm>
          <a:prstGeom prst="rect">
            <a:avLst/>
          </a:prstGeom>
        </p:spPr>
        <p:txBody>
          <a:bodyPr anchor="t" rtlCol="false" tIns="0" lIns="0" bIns="0" rIns="0">
            <a:spAutoFit/>
          </a:bodyPr>
          <a:lstStyle/>
          <a:p>
            <a:pPr algn="l">
              <a:lnSpc>
                <a:spcPts val="5544"/>
              </a:lnSpc>
            </a:pPr>
            <a:r>
              <a:rPr lang="en-US" b="true" sz="5600">
                <a:solidFill>
                  <a:srgbClr val="FE6D73"/>
                </a:solidFill>
                <a:latin typeface="Kollektif Bold"/>
                <a:ea typeface="Kollektif Bold"/>
                <a:cs typeface="Kollektif Bold"/>
                <a:sym typeface="Kollektif Bold"/>
              </a:rPr>
              <a:t>CARACTERÍSTICAS PRINCIPALES</a:t>
            </a:r>
          </a:p>
        </p:txBody>
      </p:sp>
      <p:sp>
        <p:nvSpPr>
          <p:cNvPr name="Freeform 3" id="3"/>
          <p:cNvSpPr/>
          <p:nvPr/>
        </p:nvSpPr>
        <p:spPr>
          <a:xfrm flipH="false" flipV="false" rot="-10800000">
            <a:off x="9525" y="591366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3809" y="59422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70260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800000">
            <a:off x="0"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083809" y="8109857"/>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083809"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0800000">
            <a:off x="3321750"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3321750" y="703557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4405559" y="8119382"/>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2237941"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321750" y="9203191"/>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5400000">
            <a:off x="0" y="9193666"/>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7146501" y="1988083"/>
            <a:ext cx="5056399" cy="2533650"/>
          </a:xfrm>
          <a:prstGeom prst="rect">
            <a:avLst/>
          </a:prstGeom>
        </p:spPr>
        <p:txBody>
          <a:bodyPr anchor="t" rtlCol="false" tIns="0" lIns="0" bIns="0" rIns="0">
            <a:spAutoFit/>
          </a:bodyPr>
          <a:lstStyle/>
          <a:p>
            <a:pPr algn="just" marL="518160" indent="-259080" lvl="1">
              <a:lnSpc>
                <a:spcPts val="2879"/>
              </a:lnSpc>
              <a:buFont typeface="Arial"/>
              <a:buChar char="•"/>
            </a:pPr>
            <a:r>
              <a:rPr lang="en-US" sz="2400">
                <a:solidFill>
                  <a:srgbClr val="545454"/>
                </a:solidFill>
                <a:latin typeface="DM Sans"/>
                <a:ea typeface="DM Sans"/>
                <a:cs typeface="DM Sans"/>
                <a:sym typeface="DM Sans"/>
              </a:rPr>
              <a:t>1. Procesamiento de la Información: El cognitivismo se basa en la idea de que la mente humana funciona de manera similar a una computadora, procesando información a través de una serie de etapas¹.</a:t>
            </a:r>
          </a:p>
        </p:txBody>
      </p:sp>
      <p:sp>
        <p:nvSpPr>
          <p:cNvPr name="TextBox 16" id="16"/>
          <p:cNvSpPr txBox="true"/>
          <p:nvPr/>
        </p:nvSpPr>
        <p:spPr>
          <a:xfrm rot="0">
            <a:off x="12202901" y="1988083"/>
            <a:ext cx="5056399" cy="2895600"/>
          </a:xfrm>
          <a:prstGeom prst="rect">
            <a:avLst/>
          </a:prstGeom>
        </p:spPr>
        <p:txBody>
          <a:bodyPr anchor="t" rtlCol="false" tIns="0" lIns="0" bIns="0" rIns="0">
            <a:spAutoFit/>
          </a:bodyPr>
          <a:lstStyle/>
          <a:p>
            <a:pPr algn="just" marL="518160" indent="-259080" lvl="1">
              <a:lnSpc>
                <a:spcPts val="2879"/>
              </a:lnSpc>
              <a:buFont typeface="Arial"/>
              <a:buChar char="•"/>
            </a:pPr>
            <a:r>
              <a:rPr lang="en-US" sz="2400">
                <a:solidFill>
                  <a:srgbClr val="545454"/>
                </a:solidFill>
                <a:latin typeface="DM Sans"/>
                <a:ea typeface="DM Sans"/>
                <a:cs typeface="DM Sans"/>
                <a:sym typeface="DM Sans"/>
              </a:rPr>
              <a:t>3. Memoria y Aprendizaje: Se estudian los mecanismos de la memoria y cómo se almacena y recupera la información. El aprendizaje se ve como un proceso de adquisición y organización de conocimientos².</a:t>
            </a:r>
          </a:p>
        </p:txBody>
      </p:sp>
      <p:sp>
        <p:nvSpPr>
          <p:cNvPr name="TextBox 17" id="17"/>
          <p:cNvSpPr txBox="true"/>
          <p:nvPr/>
        </p:nvSpPr>
        <p:spPr>
          <a:xfrm rot="0">
            <a:off x="7146501" y="5188744"/>
            <a:ext cx="5056399" cy="2533650"/>
          </a:xfrm>
          <a:prstGeom prst="rect">
            <a:avLst/>
          </a:prstGeom>
        </p:spPr>
        <p:txBody>
          <a:bodyPr anchor="t" rtlCol="false" tIns="0" lIns="0" bIns="0" rIns="0">
            <a:spAutoFit/>
          </a:bodyPr>
          <a:lstStyle/>
          <a:p>
            <a:pPr algn="just" marL="518160" indent="-259080" lvl="1">
              <a:lnSpc>
                <a:spcPts val="2879"/>
              </a:lnSpc>
              <a:buFont typeface="Arial"/>
              <a:buChar char="•"/>
            </a:pPr>
            <a:r>
              <a:rPr lang="en-US" sz="2400">
                <a:solidFill>
                  <a:srgbClr val="545454"/>
                </a:solidFill>
                <a:latin typeface="DM Sans"/>
                <a:ea typeface="DM Sans"/>
                <a:cs typeface="DM Sans"/>
                <a:sym typeface="DM Sans"/>
              </a:rPr>
              <a:t>2. Constructivismo: Los cognitivistas creen que el conocimiento es una construcción activa del individuo, que se forma a través de la interacción con el entorno¹.</a:t>
            </a:r>
          </a:p>
        </p:txBody>
      </p:sp>
      <p:grpSp>
        <p:nvGrpSpPr>
          <p:cNvPr name="Group 18" id="18"/>
          <p:cNvGrpSpPr/>
          <p:nvPr/>
        </p:nvGrpSpPr>
        <p:grpSpPr>
          <a:xfrm rot="0">
            <a:off x="13288751" y="6301128"/>
            <a:ext cx="8847511" cy="8855676"/>
            <a:chOff x="0" y="0"/>
            <a:chExt cx="11796681" cy="11807568"/>
          </a:xfrm>
        </p:grpSpPr>
        <p:grpSp>
          <p:nvGrpSpPr>
            <p:cNvPr name="Group 19" id="19"/>
            <p:cNvGrpSpPr/>
            <p:nvPr/>
          </p:nvGrpSpPr>
          <p:grpSpPr>
            <a:xfrm rot="2700000">
              <a:off x="1676828" y="2799524"/>
              <a:ext cx="9887197" cy="4753460"/>
              <a:chOff x="0" y="0"/>
              <a:chExt cx="660400" cy="317500"/>
            </a:xfrm>
          </p:grpSpPr>
          <p:sp>
            <p:nvSpPr>
              <p:cNvPr name="Freeform 20" id="20"/>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1" id="21"/>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2" id="22"/>
            <p:cNvSpPr/>
            <p:nvPr/>
          </p:nvSpPr>
          <p:spPr>
            <a:xfrm>
              <a:off x="1060010" y="3892256"/>
              <a:ext cx="6913622" cy="6843603"/>
            </a:xfrm>
            <a:prstGeom prst="line">
              <a:avLst/>
            </a:prstGeom>
            <a:ln cap="flat" w="38100">
              <a:solidFill>
                <a:srgbClr val="8CA9AD"/>
              </a:solidFill>
              <a:prstDash val="solid"/>
              <a:headEnd type="none" len="sm" w="sm"/>
              <a:tailEnd type="none" len="sm" w="sm"/>
            </a:ln>
          </p:spPr>
        </p:sp>
        <p:sp>
          <p:nvSpPr>
            <p:cNvPr name="AutoShape 23" id="23"/>
            <p:cNvSpPr/>
            <p:nvPr/>
          </p:nvSpPr>
          <p:spPr>
            <a:xfrm>
              <a:off x="774748" y="4309159"/>
              <a:ext cx="6718471" cy="6718471"/>
            </a:xfrm>
            <a:prstGeom prst="line">
              <a:avLst/>
            </a:prstGeom>
            <a:ln cap="flat" w="38100">
              <a:solidFill>
                <a:srgbClr val="8CA9AD"/>
              </a:solidFill>
              <a:prstDash val="solid"/>
              <a:headEnd type="none" len="sm" w="sm"/>
              <a:tailEnd type="none" len="sm" w="sm"/>
            </a:ln>
          </p:spPr>
        </p:sp>
        <p:sp>
          <p:nvSpPr>
            <p:cNvPr name="AutoShape 24" id="24"/>
            <p:cNvSpPr/>
            <p:nvPr/>
          </p:nvSpPr>
          <p:spPr>
            <a:xfrm>
              <a:off x="535279" y="4787119"/>
              <a:ext cx="6489522" cy="6489522"/>
            </a:xfrm>
            <a:prstGeom prst="line">
              <a:avLst/>
            </a:prstGeom>
            <a:ln cap="flat" w="38100">
              <a:solidFill>
                <a:srgbClr val="8CA9AD"/>
              </a:solidFill>
              <a:prstDash val="solid"/>
              <a:headEnd type="none" len="sm" w="sm"/>
              <a:tailEnd type="none" len="sm" w="sm"/>
            </a:ln>
          </p:spPr>
        </p:sp>
        <p:sp>
          <p:nvSpPr>
            <p:cNvPr name="AutoShape 25" id="25"/>
            <p:cNvSpPr/>
            <p:nvPr/>
          </p:nvSpPr>
          <p:spPr>
            <a:xfrm>
              <a:off x="366406" y="5302142"/>
              <a:ext cx="6254021" cy="6254021"/>
            </a:xfrm>
            <a:prstGeom prst="line">
              <a:avLst/>
            </a:prstGeom>
            <a:ln cap="flat" w="38100">
              <a:solidFill>
                <a:srgbClr val="8CA9AD"/>
              </a:solidFill>
              <a:prstDash val="solid"/>
              <a:headEnd type="none" len="sm" w="sm"/>
              <a:tailEnd type="none" len="sm" w="sm"/>
            </a:ln>
          </p:spPr>
        </p:sp>
        <p:sp>
          <p:nvSpPr>
            <p:cNvPr name="AutoShape 26" id="26"/>
            <p:cNvSpPr/>
            <p:nvPr/>
          </p:nvSpPr>
          <p:spPr>
            <a:xfrm>
              <a:off x="174601" y="5888378"/>
              <a:ext cx="5796899" cy="5796899"/>
            </a:xfrm>
            <a:prstGeom prst="line">
              <a:avLst/>
            </a:prstGeom>
            <a:ln cap="flat" w="38100">
              <a:solidFill>
                <a:srgbClr val="8CA9AD"/>
              </a:solidFill>
              <a:prstDash val="solid"/>
              <a:headEnd type="none" len="sm" w="sm"/>
              <a:tailEnd type="none" len="sm" w="sm"/>
            </a:ln>
          </p:spPr>
        </p:sp>
        <p:sp>
          <p:nvSpPr>
            <p:cNvPr name="AutoShape 27" id="27"/>
            <p:cNvSpPr/>
            <p:nvPr/>
          </p:nvSpPr>
          <p:spPr>
            <a:xfrm>
              <a:off x="13508" y="6480010"/>
              <a:ext cx="5284799" cy="5314125"/>
            </a:xfrm>
            <a:prstGeom prst="line">
              <a:avLst/>
            </a:prstGeom>
            <a:ln cap="flat" w="38100">
              <a:solidFill>
                <a:srgbClr val="8CA9AD"/>
              </a:solidFill>
              <a:prstDash val="solid"/>
              <a:headEnd type="none" len="sm" w="sm"/>
              <a:tailEnd type="none" len="sm" w="sm"/>
            </a:ln>
          </p:spPr>
        </p:sp>
        <p:sp>
          <p:nvSpPr>
            <p:cNvPr name="AutoShape 28" id="28"/>
            <p:cNvSpPr/>
            <p:nvPr/>
          </p:nvSpPr>
          <p:spPr>
            <a:xfrm>
              <a:off x="47865" y="7228854"/>
              <a:ext cx="4503313" cy="4480077"/>
            </a:xfrm>
            <a:prstGeom prst="line">
              <a:avLst/>
            </a:prstGeom>
            <a:ln cap="flat" w="38100">
              <a:solidFill>
                <a:srgbClr val="8CA9AD"/>
              </a:solidFill>
              <a:prstDash val="solid"/>
              <a:headEnd type="none" len="sm" w="sm"/>
              <a:tailEnd type="none" len="sm" w="sm"/>
            </a:ln>
          </p:spPr>
        </p:sp>
        <p:sp>
          <p:nvSpPr>
            <p:cNvPr name="AutoShape 29" id="29"/>
            <p:cNvSpPr/>
            <p:nvPr/>
          </p:nvSpPr>
          <p:spPr>
            <a:xfrm>
              <a:off x="165620" y="8131631"/>
              <a:ext cx="3504797" cy="3562626"/>
            </a:xfrm>
            <a:prstGeom prst="line">
              <a:avLst/>
            </a:prstGeom>
            <a:ln cap="flat" w="38100">
              <a:solidFill>
                <a:srgbClr val="8CA9AD"/>
              </a:solidFill>
              <a:prstDash val="solid"/>
              <a:headEnd type="none" len="sm" w="sm"/>
              <a:tailEnd type="none" len="sm" w="sm"/>
            </a:ln>
          </p:spPr>
        </p:sp>
        <p:sp>
          <p:nvSpPr>
            <p:cNvPr name="AutoShape 30" id="30"/>
            <p:cNvSpPr/>
            <p:nvPr/>
          </p:nvSpPr>
          <p:spPr>
            <a:xfrm>
              <a:off x="676661" y="9346264"/>
              <a:ext cx="1790115" cy="1790115"/>
            </a:xfrm>
            <a:prstGeom prst="line">
              <a:avLst/>
            </a:prstGeom>
            <a:ln cap="flat" w="38100">
              <a:solidFill>
                <a:srgbClr val="8CA9AD"/>
              </a:solidFill>
              <a:prstDash val="solid"/>
              <a:headEnd type="none" len="sm" w="sm"/>
              <a:tailEnd type="none" len="sm" w="sm"/>
            </a:ln>
          </p:spPr>
        </p:sp>
      </p:grpSp>
      <p:sp>
        <p:nvSpPr>
          <p:cNvPr name="TextBox 31" id="31"/>
          <p:cNvSpPr txBox="true"/>
          <p:nvPr/>
        </p:nvSpPr>
        <p:spPr>
          <a:xfrm rot="0">
            <a:off x="12202901" y="5217319"/>
            <a:ext cx="5056399" cy="2533650"/>
          </a:xfrm>
          <a:prstGeom prst="rect">
            <a:avLst/>
          </a:prstGeom>
        </p:spPr>
        <p:txBody>
          <a:bodyPr anchor="t" rtlCol="false" tIns="0" lIns="0" bIns="0" rIns="0">
            <a:spAutoFit/>
          </a:bodyPr>
          <a:lstStyle/>
          <a:p>
            <a:pPr algn="just" marL="518160" indent="-259080" lvl="1">
              <a:lnSpc>
                <a:spcPts val="2879"/>
              </a:lnSpc>
              <a:buFont typeface="Arial"/>
              <a:buChar char="•"/>
            </a:pPr>
            <a:r>
              <a:rPr lang="en-US" sz="2400">
                <a:solidFill>
                  <a:srgbClr val="545454"/>
                </a:solidFill>
                <a:latin typeface="DM Sans"/>
                <a:ea typeface="DM Sans"/>
                <a:cs typeface="DM Sans"/>
                <a:sym typeface="DM Sans"/>
              </a:rPr>
              <a:t>4. Resolución de Problemas: El cognitivismo también se interesa por cómo las personas resuelven problemas y toman decisiones, analizando los procesos mentales involucrados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3833915" y="3002277"/>
            <a:ext cx="10620170" cy="1520824"/>
          </a:xfrm>
          <a:prstGeom prst="rect">
            <a:avLst/>
          </a:prstGeom>
        </p:spPr>
        <p:txBody>
          <a:bodyPr anchor="t" rtlCol="false" tIns="0" lIns="0" bIns="0" rIns="0">
            <a:spAutoFit/>
          </a:bodyPr>
          <a:lstStyle/>
          <a:p>
            <a:pPr algn="ctr">
              <a:lnSpc>
                <a:spcPts val="9999"/>
              </a:lnSpc>
            </a:pPr>
            <a:r>
              <a:rPr lang="en-US" b="true" sz="9999">
                <a:solidFill>
                  <a:srgbClr val="227C9D"/>
                </a:solidFill>
                <a:latin typeface="Kollektif Bold"/>
                <a:ea typeface="Kollektif Bold"/>
                <a:cs typeface="Kollektif Bold"/>
                <a:sym typeface="Kollektif Bold"/>
              </a:rPr>
              <a:t>APLICACIONES</a:t>
            </a:r>
          </a:p>
        </p:txBody>
      </p:sp>
      <p:sp>
        <p:nvSpPr>
          <p:cNvPr name="Freeform 3" id="3"/>
          <p:cNvSpPr/>
          <p:nvPr/>
        </p:nvSpPr>
        <p:spPr>
          <a:xfrm flipH="false" flipV="false" rot="0">
            <a:off x="17204191"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7204191"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7204191"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120382" y="-551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5400000">
            <a:off x="15036573" y="102870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0800000">
            <a:off x="16120382" y="211250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true" rot="-10800000">
            <a:off x="15036573" y="21125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2770705" y="-55109"/>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true" rot="-10800000">
            <a:off x="12770705" y="1028700"/>
            <a:ext cx="1083809" cy="1083809"/>
          </a:xfrm>
          <a:custGeom>
            <a:avLst/>
            <a:gdLst/>
            <a:ahLst/>
            <a:cxnLst/>
            <a:rect r="r" b="b" t="t" l="l"/>
            <a:pathLst>
              <a:path h="1083809" w="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0800000">
            <a:off x="9525" y="7044155"/>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83809" y="7072730"/>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8156539"/>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10800000">
            <a:off x="0"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400000">
            <a:off x="1083809" y="9240348"/>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10800000">
            <a:off x="3321750"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3321750" y="8185114"/>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5400000">
            <a:off x="4405559" y="9268923"/>
            <a:ext cx="1083809" cy="1083809"/>
          </a:xfrm>
          <a:custGeom>
            <a:avLst/>
            <a:gdLst/>
            <a:ahLst/>
            <a:cxnLst/>
            <a:rect r="r" b="b" t="t" l="l"/>
            <a:pathLst>
              <a:path h="1083809" w="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2700000">
            <a:off x="14381224" y="7574679"/>
            <a:ext cx="7415398" cy="3565095"/>
            <a:chOff x="0" y="0"/>
            <a:chExt cx="660400" cy="317500"/>
          </a:xfrm>
        </p:grpSpPr>
        <p:sp>
          <p:nvSpPr>
            <p:cNvPr name="Freeform 21" id="21"/>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22" id="22"/>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23" id="23"/>
          <p:cNvSpPr/>
          <p:nvPr/>
        </p:nvSpPr>
        <p:spPr>
          <a:xfrm>
            <a:off x="13918610" y="8394229"/>
            <a:ext cx="5185216" cy="5132702"/>
          </a:xfrm>
          <a:prstGeom prst="line">
            <a:avLst/>
          </a:prstGeom>
          <a:ln cap="flat" w="28575">
            <a:solidFill>
              <a:srgbClr val="8CA9AD"/>
            </a:solidFill>
            <a:prstDash val="solid"/>
            <a:headEnd type="none" len="sm" w="sm"/>
            <a:tailEnd type="none" len="sm" w="sm"/>
          </a:ln>
        </p:spPr>
      </p:sp>
      <p:sp>
        <p:nvSpPr>
          <p:cNvPr name="AutoShape 24" id="24"/>
          <p:cNvSpPr/>
          <p:nvPr/>
        </p:nvSpPr>
        <p:spPr>
          <a:xfrm>
            <a:off x="13704664" y="8706905"/>
            <a:ext cx="5038853" cy="5038853"/>
          </a:xfrm>
          <a:prstGeom prst="line">
            <a:avLst/>
          </a:prstGeom>
          <a:ln cap="flat" w="28575">
            <a:solidFill>
              <a:srgbClr val="8CA9AD"/>
            </a:solidFill>
            <a:prstDash val="solid"/>
            <a:headEnd type="none" len="sm" w="sm"/>
            <a:tailEnd type="none" len="sm" w="sm"/>
          </a:ln>
        </p:spPr>
      </p:sp>
      <p:sp>
        <p:nvSpPr>
          <p:cNvPr name="AutoShape 25" id="25"/>
          <p:cNvSpPr/>
          <p:nvPr/>
        </p:nvSpPr>
        <p:spPr>
          <a:xfrm>
            <a:off x="13525062" y="9065375"/>
            <a:ext cx="4867141" cy="4867141"/>
          </a:xfrm>
          <a:prstGeom prst="line">
            <a:avLst/>
          </a:prstGeom>
          <a:ln cap="flat" w="28575">
            <a:solidFill>
              <a:srgbClr val="8CA9AD"/>
            </a:solidFill>
            <a:prstDash val="solid"/>
            <a:headEnd type="none" len="sm" w="sm"/>
            <a:tailEnd type="none" len="sm" w="sm"/>
          </a:ln>
        </p:spPr>
      </p:sp>
      <p:sp>
        <p:nvSpPr>
          <p:cNvPr name="AutoShape 26" id="26"/>
          <p:cNvSpPr/>
          <p:nvPr/>
        </p:nvSpPr>
        <p:spPr>
          <a:xfrm>
            <a:off x="13398407" y="9451643"/>
            <a:ext cx="4690515" cy="4690515"/>
          </a:xfrm>
          <a:prstGeom prst="line">
            <a:avLst/>
          </a:prstGeom>
          <a:ln cap="flat" w="28575">
            <a:solidFill>
              <a:srgbClr val="8CA9AD"/>
            </a:solidFill>
            <a:prstDash val="solid"/>
            <a:headEnd type="none" len="sm" w="sm"/>
            <a:tailEnd type="none" len="sm" w="sm"/>
          </a:ln>
        </p:spPr>
      </p:sp>
      <p:sp>
        <p:nvSpPr>
          <p:cNvPr name="AutoShape 27" id="27"/>
          <p:cNvSpPr/>
          <p:nvPr/>
        </p:nvSpPr>
        <p:spPr>
          <a:xfrm>
            <a:off x="13254553" y="9891320"/>
            <a:ext cx="4347674" cy="4347674"/>
          </a:xfrm>
          <a:prstGeom prst="line">
            <a:avLst/>
          </a:prstGeom>
          <a:ln cap="flat" w="28575">
            <a:solidFill>
              <a:srgbClr val="8CA9AD"/>
            </a:solidFill>
            <a:prstDash val="solid"/>
            <a:headEnd type="none" len="sm" w="sm"/>
            <a:tailEnd type="none" len="sm" w="sm"/>
          </a:ln>
        </p:spPr>
      </p:sp>
      <p:grpSp>
        <p:nvGrpSpPr>
          <p:cNvPr name="Group 28" id="28"/>
          <p:cNvGrpSpPr/>
          <p:nvPr/>
        </p:nvGrpSpPr>
        <p:grpSpPr>
          <a:xfrm rot="2700000">
            <a:off x="-1376391" y="-3093321"/>
            <a:ext cx="7415398" cy="3565095"/>
            <a:chOff x="0" y="0"/>
            <a:chExt cx="660400" cy="317500"/>
          </a:xfrm>
        </p:grpSpPr>
        <p:sp>
          <p:nvSpPr>
            <p:cNvPr name="Freeform 29" id="29"/>
            <p:cNvSpPr/>
            <p:nvPr/>
          </p:nvSpPr>
          <p:spPr>
            <a:xfrm flipH="false" flipV="false" rot="0">
              <a:off x="0" y="0"/>
              <a:ext cx="660400" cy="317500"/>
            </a:xfrm>
            <a:custGeom>
              <a:avLst/>
              <a:gdLst/>
              <a:ahLst/>
              <a:cxnLst/>
              <a:rect r="r" b="b" t="t" l="l"/>
              <a:pathLst>
                <a:path h="3175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name="TextBox 30" id="30"/>
            <p:cNvSpPr txBox="true"/>
            <p:nvPr/>
          </p:nvSpPr>
          <p:spPr>
            <a:xfrm>
              <a:off x="0" y="146050"/>
              <a:ext cx="660400" cy="171450"/>
            </a:xfrm>
            <a:prstGeom prst="rect">
              <a:avLst/>
            </a:prstGeom>
          </p:spPr>
          <p:txBody>
            <a:bodyPr anchor="ctr" rtlCol="false" tIns="50800" lIns="50800" bIns="50800" rIns="50800"/>
            <a:lstStyle/>
            <a:p>
              <a:pPr algn="ctr">
                <a:lnSpc>
                  <a:spcPts val="2553"/>
                </a:lnSpc>
              </a:pPr>
            </a:p>
          </p:txBody>
        </p:sp>
      </p:grpSp>
      <p:sp>
        <p:nvSpPr>
          <p:cNvPr name="AutoShape 31" id="31"/>
          <p:cNvSpPr/>
          <p:nvPr/>
        </p:nvSpPr>
        <p:spPr>
          <a:xfrm>
            <a:off x="-1839005" y="-2273771"/>
            <a:ext cx="5185216" cy="5132702"/>
          </a:xfrm>
          <a:prstGeom prst="line">
            <a:avLst/>
          </a:prstGeom>
          <a:ln cap="flat" w="28575">
            <a:solidFill>
              <a:srgbClr val="8CA9AD"/>
            </a:solidFill>
            <a:prstDash val="solid"/>
            <a:headEnd type="none" len="sm" w="sm"/>
            <a:tailEnd type="none" len="sm" w="sm"/>
          </a:ln>
        </p:spPr>
      </p:sp>
      <p:sp>
        <p:nvSpPr>
          <p:cNvPr name="AutoShape 32" id="32"/>
          <p:cNvSpPr/>
          <p:nvPr/>
        </p:nvSpPr>
        <p:spPr>
          <a:xfrm>
            <a:off x="-2052951" y="-1961095"/>
            <a:ext cx="5038853" cy="5038853"/>
          </a:xfrm>
          <a:prstGeom prst="line">
            <a:avLst/>
          </a:prstGeom>
          <a:ln cap="flat" w="28575">
            <a:solidFill>
              <a:srgbClr val="8CA9AD"/>
            </a:solidFill>
            <a:prstDash val="solid"/>
            <a:headEnd type="none" len="sm" w="sm"/>
            <a:tailEnd type="none" len="sm" w="sm"/>
          </a:ln>
        </p:spPr>
      </p:sp>
      <p:sp>
        <p:nvSpPr>
          <p:cNvPr name="AutoShape 33" id="33"/>
          <p:cNvSpPr/>
          <p:nvPr/>
        </p:nvSpPr>
        <p:spPr>
          <a:xfrm>
            <a:off x="-2232553" y="-1602625"/>
            <a:ext cx="4867141" cy="4867141"/>
          </a:xfrm>
          <a:prstGeom prst="line">
            <a:avLst/>
          </a:prstGeom>
          <a:ln cap="flat" w="28575">
            <a:solidFill>
              <a:srgbClr val="8CA9AD"/>
            </a:solidFill>
            <a:prstDash val="solid"/>
            <a:headEnd type="none" len="sm" w="sm"/>
            <a:tailEnd type="none" len="sm" w="sm"/>
          </a:ln>
        </p:spPr>
      </p:sp>
      <p:sp>
        <p:nvSpPr>
          <p:cNvPr name="AutoShape 34" id="34"/>
          <p:cNvSpPr/>
          <p:nvPr/>
        </p:nvSpPr>
        <p:spPr>
          <a:xfrm>
            <a:off x="-2359208" y="-1216357"/>
            <a:ext cx="4690515" cy="4690515"/>
          </a:xfrm>
          <a:prstGeom prst="line">
            <a:avLst/>
          </a:prstGeom>
          <a:ln cap="flat" w="28575">
            <a:solidFill>
              <a:srgbClr val="8CA9AD"/>
            </a:solidFill>
            <a:prstDash val="solid"/>
            <a:headEnd type="none" len="sm" w="sm"/>
            <a:tailEnd type="none" len="sm" w="sm"/>
          </a:ln>
        </p:spPr>
      </p:sp>
      <p:sp>
        <p:nvSpPr>
          <p:cNvPr name="AutoShape 35" id="35"/>
          <p:cNvSpPr/>
          <p:nvPr/>
        </p:nvSpPr>
        <p:spPr>
          <a:xfrm>
            <a:off x="-2503062" y="-776680"/>
            <a:ext cx="4347674" cy="4347674"/>
          </a:xfrm>
          <a:prstGeom prst="line">
            <a:avLst/>
          </a:prstGeom>
          <a:ln cap="flat" w="28575">
            <a:solidFill>
              <a:srgbClr val="8CA9AD"/>
            </a:solidFill>
            <a:prstDash val="solid"/>
            <a:headEnd type="none" len="sm" w="sm"/>
            <a:tailEnd type="none" len="sm" w="sm"/>
          </a:ln>
        </p:spPr>
      </p:sp>
      <p:sp>
        <p:nvSpPr>
          <p:cNvPr name="AutoShape 36" id="36"/>
          <p:cNvSpPr/>
          <p:nvPr/>
        </p:nvSpPr>
        <p:spPr>
          <a:xfrm>
            <a:off x="-2623881" y="-332957"/>
            <a:ext cx="3963599" cy="3985594"/>
          </a:xfrm>
          <a:prstGeom prst="line">
            <a:avLst/>
          </a:prstGeom>
          <a:ln cap="flat" w="28575">
            <a:solidFill>
              <a:srgbClr val="8CA9AD"/>
            </a:solidFill>
            <a:prstDash val="solid"/>
            <a:headEnd type="none" len="sm" w="sm"/>
            <a:tailEnd type="none" len="sm" w="sm"/>
          </a:ln>
        </p:spPr>
      </p:sp>
      <p:sp>
        <p:nvSpPr>
          <p:cNvPr name="AutoShape 37" id="37"/>
          <p:cNvSpPr/>
          <p:nvPr/>
        </p:nvSpPr>
        <p:spPr>
          <a:xfrm>
            <a:off x="-2598114" y="228677"/>
            <a:ext cx="3377485" cy="3360058"/>
          </a:xfrm>
          <a:prstGeom prst="line">
            <a:avLst/>
          </a:prstGeom>
          <a:ln cap="flat" w="28575">
            <a:solidFill>
              <a:srgbClr val="8CA9AD"/>
            </a:solidFill>
            <a:prstDash val="solid"/>
            <a:headEnd type="none" len="sm" w="sm"/>
            <a:tailEnd type="none" len="sm" w="sm"/>
          </a:ln>
        </p:spPr>
      </p:sp>
      <p:sp>
        <p:nvSpPr>
          <p:cNvPr name="AutoShape 38" id="38"/>
          <p:cNvSpPr/>
          <p:nvPr/>
        </p:nvSpPr>
        <p:spPr>
          <a:xfrm>
            <a:off x="-2509797" y="905760"/>
            <a:ext cx="2628598" cy="2671969"/>
          </a:xfrm>
          <a:prstGeom prst="line">
            <a:avLst/>
          </a:prstGeom>
          <a:ln cap="flat" w="28575">
            <a:solidFill>
              <a:srgbClr val="8CA9AD"/>
            </a:solidFill>
            <a:prstDash val="solid"/>
            <a:headEnd type="none" len="sm" w="sm"/>
            <a:tailEnd type="none" len="sm" w="sm"/>
          </a:ln>
        </p:spPr>
      </p:sp>
      <p:sp>
        <p:nvSpPr>
          <p:cNvPr name="TextBox 39" id="39"/>
          <p:cNvSpPr txBox="true"/>
          <p:nvPr/>
        </p:nvSpPr>
        <p:spPr>
          <a:xfrm rot="0">
            <a:off x="3734485" y="4660864"/>
            <a:ext cx="10719600" cy="3352800"/>
          </a:xfrm>
          <a:prstGeom prst="rect">
            <a:avLst/>
          </a:prstGeom>
        </p:spPr>
        <p:txBody>
          <a:bodyPr anchor="t" rtlCol="false" tIns="0" lIns="0" bIns="0" rIns="0">
            <a:spAutoFit/>
          </a:bodyPr>
          <a:lstStyle/>
          <a:p>
            <a:pPr algn="just">
              <a:lnSpc>
                <a:spcPts val="3360"/>
              </a:lnSpc>
            </a:pPr>
            <a:r>
              <a:rPr lang="en-US" sz="2800">
                <a:solidFill>
                  <a:srgbClr val="545454"/>
                </a:solidFill>
                <a:latin typeface="DM Sans"/>
                <a:ea typeface="DM Sans"/>
                <a:cs typeface="DM Sans"/>
                <a:sym typeface="DM Sans"/>
              </a:rPr>
              <a:t>El cognitivismo ha tenido un impacto significativo en la educación, especialmente en el diseño de métodos de enseñanza que promuevan el pensamiento crítico y la resolución de problemas. Técnicas como el aprendizaje basado en problemas y el aprendizaje colaborativo se derivan de principios cognitivistas². Además, ha influido en el desarrollo de tecnologías educativas y programas de formación que buscan mejorar la capacidad de procesamiento de información y la memoria¹.</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04" t="0" r="-2204" b="0"/>
            </a:stretch>
          </a:blipFill>
        </p:spPr>
      </p:sp>
      <p:grpSp>
        <p:nvGrpSpPr>
          <p:cNvPr name="Group 3" id="3"/>
          <p:cNvGrpSpPr/>
          <p:nvPr/>
        </p:nvGrpSpPr>
        <p:grpSpPr>
          <a:xfrm rot="0">
            <a:off x="1028700" y="1028700"/>
            <a:ext cx="16230600" cy="8115119"/>
            <a:chOff x="0" y="0"/>
            <a:chExt cx="6045684" cy="3022775"/>
          </a:xfrm>
        </p:grpSpPr>
        <p:sp>
          <p:nvSpPr>
            <p:cNvPr name="Freeform 4" id="4"/>
            <p:cNvSpPr/>
            <p:nvPr/>
          </p:nvSpPr>
          <p:spPr>
            <a:xfrm flipH="false" flipV="false" rot="0">
              <a:off x="0" y="0"/>
              <a:ext cx="6045684" cy="3022775"/>
            </a:xfrm>
            <a:custGeom>
              <a:avLst/>
              <a:gdLst/>
              <a:ahLst/>
              <a:cxnLst/>
              <a:rect r="r" b="b" t="t" l="l"/>
              <a:pathLst>
                <a:path h="3022775" w="6045684">
                  <a:moveTo>
                    <a:pt x="0" y="0"/>
                  </a:moveTo>
                  <a:lnTo>
                    <a:pt x="6045684" y="0"/>
                  </a:lnTo>
                  <a:lnTo>
                    <a:pt x="6045684" y="3022775"/>
                  </a:lnTo>
                  <a:lnTo>
                    <a:pt x="0" y="3022775"/>
                  </a:lnTo>
                  <a:close/>
                </a:path>
              </a:pathLst>
            </a:custGeom>
            <a:solidFill>
              <a:srgbClr val="000000">
                <a:alpha val="0"/>
              </a:srgbClr>
            </a:solidFill>
            <a:ln w="66675" cap="sq">
              <a:solidFill>
                <a:srgbClr val="9753A8"/>
              </a:solidFill>
              <a:prstDash val="solid"/>
              <a:miter/>
            </a:ln>
          </p:spPr>
        </p:sp>
        <p:sp>
          <p:nvSpPr>
            <p:cNvPr name="TextBox 5" id="5"/>
            <p:cNvSpPr txBox="true"/>
            <p:nvPr/>
          </p:nvSpPr>
          <p:spPr>
            <a:xfrm>
              <a:off x="0" y="0"/>
              <a:ext cx="6045684" cy="3022775"/>
            </a:xfrm>
            <a:prstGeom prst="rect">
              <a:avLst/>
            </a:prstGeom>
          </p:spPr>
          <p:txBody>
            <a:bodyPr anchor="ctr" rtlCol="false" tIns="48876" lIns="48876" bIns="48876" rIns="48876"/>
            <a:lstStyle/>
            <a:p>
              <a:pPr algn="ctr">
                <a:lnSpc>
                  <a:spcPts val="1813"/>
                </a:lnSpc>
              </a:pPr>
            </a:p>
          </p:txBody>
        </p:sp>
      </p:grpSp>
      <p:grpSp>
        <p:nvGrpSpPr>
          <p:cNvPr name="Group 6" id="6"/>
          <p:cNvGrpSpPr/>
          <p:nvPr/>
        </p:nvGrpSpPr>
        <p:grpSpPr>
          <a:xfrm rot="0">
            <a:off x="12374539" y="8993151"/>
            <a:ext cx="4284389" cy="1567256"/>
            <a:chOff x="0" y="0"/>
            <a:chExt cx="1128399" cy="412775"/>
          </a:xfrm>
        </p:grpSpPr>
        <p:sp>
          <p:nvSpPr>
            <p:cNvPr name="Freeform 7" id="7"/>
            <p:cNvSpPr/>
            <p:nvPr/>
          </p:nvSpPr>
          <p:spPr>
            <a:xfrm flipH="false" flipV="false" rot="0">
              <a:off x="0" y="0"/>
              <a:ext cx="1128399" cy="412775"/>
            </a:xfrm>
            <a:custGeom>
              <a:avLst/>
              <a:gdLst/>
              <a:ahLst/>
              <a:cxnLst/>
              <a:rect r="r" b="b" t="t" l="l"/>
              <a:pathLst>
                <a:path h="412775" w="1128399">
                  <a:moveTo>
                    <a:pt x="0" y="0"/>
                  </a:moveTo>
                  <a:lnTo>
                    <a:pt x="1128399" y="0"/>
                  </a:lnTo>
                  <a:lnTo>
                    <a:pt x="1128399" y="412775"/>
                  </a:lnTo>
                  <a:lnTo>
                    <a:pt x="0" y="412775"/>
                  </a:lnTo>
                  <a:close/>
                </a:path>
              </a:pathLst>
            </a:custGeom>
            <a:solidFill>
              <a:srgbClr val="EDECED"/>
            </a:solidFill>
          </p:spPr>
        </p:sp>
        <p:sp>
          <p:nvSpPr>
            <p:cNvPr name="TextBox 8" id="8"/>
            <p:cNvSpPr txBox="true"/>
            <p:nvPr/>
          </p:nvSpPr>
          <p:spPr>
            <a:xfrm>
              <a:off x="0" y="-47625"/>
              <a:ext cx="1128399" cy="460400"/>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5400000">
            <a:off x="14012664" y="3237235"/>
            <a:ext cx="6983416" cy="1567256"/>
            <a:chOff x="0" y="0"/>
            <a:chExt cx="1839254" cy="412775"/>
          </a:xfrm>
        </p:grpSpPr>
        <p:sp>
          <p:nvSpPr>
            <p:cNvPr name="Freeform 10" id="10"/>
            <p:cNvSpPr/>
            <p:nvPr/>
          </p:nvSpPr>
          <p:spPr>
            <a:xfrm flipH="false" flipV="false" rot="0">
              <a:off x="0" y="0"/>
              <a:ext cx="1839254" cy="412775"/>
            </a:xfrm>
            <a:custGeom>
              <a:avLst/>
              <a:gdLst/>
              <a:ahLst/>
              <a:cxnLst/>
              <a:rect r="r" b="b" t="t" l="l"/>
              <a:pathLst>
                <a:path h="412775" w="1839254">
                  <a:moveTo>
                    <a:pt x="0" y="0"/>
                  </a:moveTo>
                  <a:lnTo>
                    <a:pt x="1839254" y="0"/>
                  </a:lnTo>
                  <a:lnTo>
                    <a:pt x="1839254" y="412775"/>
                  </a:lnTo>
                  <a:lnTo>
                    <a:pt x="0" y="412775"/>
                  </a:lnTo>
                  <a:close/>
                </a:path>
              </a:pathLst>
            </a:custGeom>
            <a:solidFill>
              <a:srgbClr val="EDECED"/>
            </a:solidFill>
          </p:spPr>
        </p:sp>
        <p:sp>
          <p:nvSpPr>
            <p:cNvPr name="TextBox 11" id="11"/>
            <p:cNvSpPr txBox="true"/>
            <p:nvPr/>
          </p:nvSpPr>
          <p:spPr>
            <a:xfrm>
              <a:off x="0" y="-47625"/>
              <a:ext cx="1839254" cy="460400"/>
            </a:xfrm>
            <a:prstGeom prst="rect">
              <a:avLst/>
            </a:prstGeom>
          </p:spPr>
          <p:txBody>
            <a:bodyPr anchor="ctr" rtlCol="false" tIns="50800" lIns="50800" bIns="50800" rIns="50800"/>
            <a:lstStyle/>
            <a:p>
              <a:pPr algn="ctr">
                <a:lnSpc>
                  <a:spcPts val="2800"/>
                </a:lnSpc>
              </a:pPr>
            </a:p>
          </p:txBody>
        </p:sp>
      </p:grpSp>
      <p:sp>
        <p:nvSpPr>
          <p:cNvPr name="Freeform 12" id="12"/>
          <p:cNvSpPr/>
          <p:nvPr/>
        </p:nvSpPr>
        <p:spPr>
          <a:xfrm flipH="true" flipV="true" rot="5400000">
            <a:off x="10540746" y="-52264"/>
            <a:ext cx="11547949" cy="9406329"/>
          </a:xfrm>
          <a:custGeom>
            <a:avLst/>
            <a:gdLst/>
            <a:ahLst/>
            <a:cxnLst/>
            <a:rect r="r" b="b" t="t" l="l"/>
            <a:pathLst>
              <a:path h="9406329" w="11547949">
                <a:moveTo>
                  <a:pt x="11547949" y="9406329"/>
                </a:moveTo>
                <a:lnTo>
                  <a:pt x="0" y="9406329"/>
                </a:lnTo>
                <a:lnTo>
                  <a:pt x="0" y="0"/>
                </a:lnTo>
                <a:lnTo>
                  <a:pt x="11547949" y="0"/>
                </a:lnTo>
                <a:lnTo>
                  <a:pt x="11547949" y="9406329"/>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2118001" y="1688159"/>
            <a:ext cx="491457" cy="480734"/>
          </a:xfrm>
          <a:custGeom>
            <a:avLst/>
            <a:gdLst/>
            <a:ahLst/>
            <a:cxnLst/>
            <a:rect r="r" b="b" t="t" l="l"/>
            <a:pathLst>
              <a:path h="480734" w="491457">
                <a:moveTo>
                  <a:pt x="0" y="0"/>
                </a:moveTo>
                <a:lnTo>
                  <a:pt x="491457" y="0"/>
                </a:lnTo>
                <a:lnTo>
                  <a:pt x="491457" y="480735"/>
                </a:lnTo>
                <a:lnTo>
                  <a:pt x="0" y="4807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2118001" y="4941630"/>
            <a:ext cx="11119114" cy="1825117"/>
          </a:xfrm>
          <a:prstGeom prst="rect">
            <a:avLst/>
          </a:prstGeom>
        </p:spPr>
        <p:txBody>
          <a:bodyPr anchor="t" rtlCol="false" tIns="0" lIns="0" bIns="0" rIns="0">
            <a:spAutoFit/>
          </a:bodyPr>
          <a:lstStyle/>
          <a:p>
            <a:pPr algn="l">
              <a:lnSpc>
                <a:spcPts val="14398"/>
              </a:lnSpc>
            </a:pPr>
            <a:r>
              <a:rPr lang="en-US" sz="12099" b="true">
                <a:solidFill>
                  <a:srgbClr val="000000"/>
                </a:solidFill>
                <a:latin typeface="League Spartan"/>
                <a:ea typeface="League Spartan"/>
                <a:cs typeface="League Spartan"/>
                <a:sym typeface="League Spartan"/>
              </a:rPr>
              <a:t>GRACIAS</a:t>
            </a:r>
          </a:p>
        </p:txBody>
      </p:sp>
      <p:sp>
        <p:nvSpPr>
          <p:cNvPr name="TextBox 15" id="15"/>
          <p:cNvSpPr txBox="true"/>
          <p:nvPr/>
        </p:nvSpPr>
        <p:spPr>
          <a:xfrm rot="0">
            <a:off x="2184676" y="3712404"/>
            <a:ext cx="11052439" cy="1162304"/>
          </a:xfrm>
          <a:prstGeom prst="rect">
            <a:avLst/>
          </a:prstGeom>
        </p:spPr>
        <p:txBody>
          <a:bodyPr anchor="t" rtlCol="false" tIns="0" lIns="0" bIns="0" rIns="0">
            <a:spAutoFit/>
          </a:bodyPr>
          <a:lstStyle/>
          <a:p>
            <a:pPr algn="l">
              <a:lnSpc>
                <a:spcPts val="9163"/>
              </a:lnSpc>
            </a:pPr>
            <a:r>
              <a:rPr lang="en-US" sz="7700" b="true">
                <a:solidFill>
                  <a:srgbClr val="000000"/>
                </a:solidFill>
                <a:latin typeface="League Spartan"/>
                <a:ea typeface="League Spartan"/>
                <a:cs typeface="League Spartan"/>
                <a:sym typeface="League Spartan"/>
              </a:rPr>
              <a:t>MUCHAS</a:t>
            </a:r>
          </a:p>
        </p:txBody>
      </p:sp>
      <p:sp>
        <p:nvSpPr>
          <p:cNvPr name="TextBox 16" id="16"/>
          <p:cNvSpPr txBox="true"/>
          <p:nvPr/>
        </p:nvSpPr>
        <p:spPr>
          <a:xfrm rot="0">
            <a:off x="2892124" y="1773904"/>
            <a:ext cx="5392207" cy="280670"/>
          </a:xfrm>
          <a:prstGeom prst="rect">
            <a:avLst/>
          </a:prstGeom>
        </p:spPr>
        <p:txBody>
          <a:bodyPr anchor="t" rtlCol="false" tIns="0" lIns="0" bIns="0" rIns="0">
            <a:spAutoFit/>
          </a:bodyPr>
          <a:lstStyle/>
          <a:p>
            <a:pPr algn="l">
              <a:lnSpc>
                <a:spcPts val="2380"/>
              </a:lnSpc>
            </a:pPr>
            <a:r>
              <a:rPr lang="en-US" sz="1700">
                <a:solidFill>
                  <a:srgbClr val="000000"/>
                </a:solidFill>
                <a:latin typeface="League Spartan"/>
                <a:ea typeface="League Spartan"/>
                <a:cs typeface="League Spartan"/>
                <a:sym typeface="League Spartan"/>
              </a:rPr>
              <a:t>UNACH</a:t>
            </a:r>
          </a:p>
        </p:txBody>
      </p:sp>
      <p:sp>
        <p:nvSpPr>
          <p:cNvPr name="AutoShape 17" id="17"/>
          <p:cNvSpPr/>
          <p:nvPr/>
        </p:nvSpPr>
        <p:spPr>
          <a:xfrm flipV="true">
            <a:off x="13553005" y="935761"/>
            <a:ext cx="5036482" cy="5036482"/>
          </a:xfrm>
          <a:prstGeom prst="line">
            <a:avLst/>
          </a:prstGeom>
          <a:ln cap="flat" w="114300">
            <a:solidFill>
              <a:srgbClr val="FF99FF"/>
            </a:solidFill>
            <a:prstDash val="solid"/>
            <a:headEnd type="none" len="sm" w="sm"/>
            <a:tailEnd type="none" len="sm" w="sm"/>
          </a:ln>
        </p:spPr>
      </p:sp>
      <p:sp>
        <p:nvSpPr>
          <p:cNvPr name="AutoShape 18" id="18"/>
          <p:cNvSpPr/>
          <p:nvPr/>
        </p:nvSpPr>
        <p:spPr>
          <a:xfrm flipV="true">
            <a:off x="14602740" y="4540846"/>
            <a:ext cx="1216428" cy="1216428"/>
          </a:xfrm>
          <a:prstGeom prst="line">
            <a:avLst/>
          </a:prstGeom>
          <a:ln cap="flat" w="114300">
            <a:solidFill>
              <a:srgbClr val="FF99FF"/>
            </a:solidFill>
            <a:prstDash val="solid"/>
            <a:headEnd type="none" len="sm" w="sm"/>
            <a:tailEnd type="none" len="sm" w="sm"/>
          </a:ln>
        </p:spPr>
      </p:sp>
      <p:sp>
        <p:nvSpPr>
          <p:cNvPr name="AutoShape 19" id="19"/>
          <p:cNvSpPr/>
          <p:nvPr/>
        </p:nvSpPr>
        <p:spPr>
          <a:xfrm flipV="true">
            <a:off x="12944791" y="7512571"/>
            <a:ext cx="2942644" cy="2942644"/>
          </a:xfrm>
          <a:prstGeom prst="line">
            <a:avLst/>
          </a:prstGeom>
          <a:ln cap="flat" w="114300">
            <a:solidFill>
              <a:srgbClr val="782A8C"/>
            </a:solidFill>
            <a:prstDash val="solid"/>
            <a:headEnd type="none" len="sm" w="sm"/>
            <a:tailEnd type="none" len="sm" w="sm"/>
          </a:ln>
        </p:spPr>
      </p:sp>
      <p:sp>
        <p:nvSpPr>
          <p:cNvPr name="AutoShape 20" id="20"/>
          <p:cNvSpPr/>
          <p:nvPr/>
        </p:nvSpPr>
        <p:spPr>
          <a:xfrm flipV="true">
            <a:off x="11473469" y="9776779"/>
            <a:ext cx="2942644" cy="2942644"/>
          </a:xfrm>
          <a:prstGeom prst="line">
            <a:avLst/>
          </a:prstGeom>
          <a:ln cap="flat" w="114300">
            <a:solidFill>
              <a:srgbClr val="782A8C"/>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44" t="0" r="-2244" b="0"/>
            </a:stretch>
          </a:blipFill>
        </p:spPr>
      </p:sp>
      <p:grpSp>
        <p:nvGrpSpPr>
          <p:cNvPr name="Group 3" id="3"/>
          <p:cNvGrpSpPr/>
          <p:nvPr/>
        </p:nvGrpSpPr>
        <p:grpSpPr>
          <a:xfrm rot="0">
            <a:off x="1362575" y="1028700"/>
            <a:ext cx="15562849" cy="8179961"/>
            <a:chOff x="0" y="0"/>
            <a:chExt cx="5796956" cy="3046927"/>
          </a:xfrm>
        </p:grpSpPr>
        <p:sp>
          <p:nvSpPr>
            <p:cNvPr name="Freeform 4" id="4"/>
            <p:cNvSpPr/>
            <p:nvPr/>
          </p:nvSpPr>
          <p:spPr>
            <a:xfrm flipH="false" flipV="false" rot="0">
              <a:off x="0" y="0"/>
              <a:ext cx="5796955" cy="3046927"/>
            </a:xfrm>
            <a:custGeom>
              <a:avLst/>
              <a:gdLst/>
              <a:ahLst/>
              <a:cxnLst/>
              <a:rect r="r" b="b" t="t" l="l"/>
              <a:pathLst>
                <a:path h="3046927" w="5796955">
                  <a:moveTo>
                    <a:pt x="0" y="0"/>
                  </a:moveTo>
                  <a:lnTo>
                    <a:pt x="5796955" y="0"/>
                  </a:lnTo>
                  <a:lnTo>
                    <a:pt x="5796955" y="3046927"/>
                  </a:lnTo>
                  <a:lnTo>
                    <a:pt x="0" y="3046927"/>
                  </a:lnTo>
                  <a:close/>
                </a:path>
              </a:pathLst>
            </a:custGeom>
            <a:solidFill>
              <a:srgbClr val="000000">
                <a:alpha val="0"/>
              </a:srgbClr>
            </a:solidFill>
            <a:ln w="66675" cap="sq">
              <a:solidFill>
                <a:srgbClr val="570F69"/>
              </a:solidFill>
              <a:prstDash val="solid"/>
              <a:miter/>
            </a:ln>
          </p:spPr>
        </p:sp>
        <p:sp>
          <p:nvSpPr>
            <p:cNvPr name="TextBox 5" id="5"/>
            <p:cNvSpPr txBox="true"/>
            <p:nvPr/>
          </p:nvSpPr>
          <p:spPr>
            <a:xfrm>
              <a:off x="0" y="9525"/>
              <a:ext cx="5796956" cy="3037402"/>
            </a:xfrm>
            <a:prstGeom prst="rect">
              <a:avLst/>
            </a:prstGeom>
          </p:spPr>
          <p:txBody>
            <a:bodyPr anchor="ctr" rtlCol="false" tIns="48876" lIns="48876" bIns="48876" rIns="48876"/>
            <a:lstStyle/>
            <a:p>
              <a:pPr algn="ctr">
                <a:lnSpc>
                  <a:spcPts val="1813"/>
                </a:lnSpc>
              </a:pPr>
            </a:p>
          </p:txBody>
        </p:sp>
      </p:grpSp>
      <p:grpSp>
        <p:nvGrpSpPr>
          <p:cNvPr name="Group 6" id="6"/>
          <p:cNvGrpSpPr/>
          <p:nvPr/>
        </p:nvGrpSpPr>
        <p:grpSpPr>
          <a:xfrm rot="0">
            <a:off x="6553707" y="3306067"/>
            <a:ext cx="2498868" cy="2498868"/>
            <a:chOff x="0" y="0"/>
            <a:chExt cx="3331824" cy="3331824"/>
          </a:xfrm>
        </p:grpSpPr>
        <p:grpSp>
          <p:nvGrpSpPr>
            <p:cNvPr name="Group 7" id="7"/>
            <p:cNvGrpSpPr>
              <a:grpSpLocks noChangeAspect="true"/>
            </p:cNvGrpSpPr>
            <p:nvPr/>
          </p:nvGrpSpPr>
          <p:grpSpPr>
            <a:xfrm rot="0">
              <a:off x="0" y="0"/>
              <a:ext cx="3331824" cy="3331824"/>
              <a:chOff x="0" y="0"/>
              <a:chExt cx="14400530" cy="14400530"/>
            </a:xfrm>
          </p:grpSpPr>
          <p:sp>
            <p:nvSpPr>
              <p:cNvPr name="Freeform 8" id="8"/>
              <p:cNvSpPr/>
              <p:nvPr/>
            </p:nvSpPr>
            <p:spPr>
              <a:xfrm flipH="false" flipV="false" rot="0">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782A8C"/>
              </a:solidFill>
            </p:spPr>
          </p:sp>
        </p:grpSp>
        <p:grpSp>
          <p:nvGrpSpPr>
            <p:cNvPr name="Group 9" id="9"/>
            <p:cNvGrpSpPr/>
            <p:nvPr/>
          </p:nvGrpSpPr>
          <p:grpSpPr>
            <a:xfrm rot="0">
              <a:off x="408917" y="466286"/>
              <a:ext cx="2505689" cy="250568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name="TextBox 11" id="11"/>
              <p:cNvSpPr txBox="true"/>
              <p:nvPr/>
            </p:nvSpPr>
            <p:spPr>
              <a:xfrm>
                <a:off x="76200" y="19050"/>
                <a:ext cx="660400" cy="717550"/>
              </a:xfrm>
              <a:prstGeom prst="rect">
                <a:avLst/>
              </a:prstGeom>
            </p:spPr>
            <p:txBody>
              <a:bodyPr anchor="ctr" rtlCol="false" tIns="50800" lIns="50800" bIns="50800" rIns="50800"/>
              <a:lstStyle/>
              <a:p>
                <a:pPr algn="ctr">
                  <a:lnSpc>
                    <a:spcPts val="2800"/>
                  </a:lnSpc>
                </a:pPr>
              </a:p>
            </p:txBody>
          </p:sp>
        </p:grpSp>
      </p:grpSp>
      <p:grpSp>
        <p:nvGrpSpPr>
          <p:cNvPr name="Group 12" id="12"/>
          <p:cNvGrpSpPr/>
          <p:nvPr/>
        </p:nvGrpSpPr>
        <p:grpSpPr>
          <a:xfrm rot="0">
            <a:off x="9235425" y="3306067"/>
            <a:ext cx="2498868" cy="2498868"/>
            <a:chOff x="0" y="0"/>
            <a:chExt cx="3331824" cy="3331824"/>
          </a:xfrm>
        </p:grpSpPr>
        <p:grpSp>
          <p:nvGrpSpPr>
            <p:cNvPr name="Group 13" id="13"/>
            <p:cNvGrpSpPr>
              <a:grpSpLocks noChangeAspect="true"/>
            </p:cNvGrpSpPr>
            <p:nvPr/>
          </p:nvGrpSpPr>
          <p:grpSpPr>
            <a:xfrm rot="5400000">
              <a:off x="0" y="0"/>
              <a:ext cx="3331824" cy="3331824"/>
              <a:chOff x="0" y="0"/>
              <a:chExt cx="14400530" cy="14400530"/>
            </a:xfrm>
          </p:grpSpPr>
          <p:sp>
            <p:nvSpPr>
              <p:cNvPr name="Freeform 14" id="14"/>
              <p:cNvSpPr/>
              <p:nvPr/>
            </p:nvSpPr>
            <p:spPr>
              <a:xfrm flipH="false" flipV="false" rot="0">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FF99FF"/>
              </a:solidFill>
            </p:spPr>
          </p:sp>
        </p:grpSp>
        <p:grpSp>
          <p:nvGrpSpPr>
            <p:cNvPr name="Group 15" id="15"/>
            <p:cNvGrpSpPr/>
            <p:nvPr/>
          </p:nvGrpSpPr>
          <p:grpSpPr>
            <a:xfrm rot="0">
              <a:off x="386640" y="461273"/>
              <a:ext cx="2510702" cy="251070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name="TextBox 17" id="17"/>
              <p:cNvSpPr txBox="true"/>
              <p:nvPr/>
            </p:nvSpPr>
            <p:spPr>
              <a:xfrm>
                <a:off x="76200" y="19050"/>
                <a:ext cx="660400" cy="717550"/>
              </a:xfrm>
              <a:prstGeom prst="rect">
                <a:avLst/>
              </a:prstGeom>
            </p:spPr>
            <p:txBody>
              <a:bodyPr anchor="ctr" rtlCol="false" tIns="50800" lIns="50800" bIns="50800" rIns="50800"/>
              <a:lstStyle/>
              <a:p>
                <a:pPr algn="ctr">
                  <a:lnSpc>
                    <a:spcPts val="2800"/>
                  </a:lnSpc>
                </a:pPr>
              </a:p>
            </p:txBody>
          </p:sp>
        </p:grpSp>
      </p:grpSp>
      <p:grpSp>
        <p:nvGrpSpPr>
          <p:cNvPr name="Group 18" id="18"/>
          <p:cNvGrpSpPr/>
          <p:nvPr/>
        </p:nvGrpSpPr>
        <p:grpSpPr>
          <a:xfrm rot="0">
            <a:off x="9235425" y="5936126"/>
            <a:ext cx="2498868" cy="2498868"/>
            <a:chOff x="0" y="0"/>
            <a:chExt cx="3331824" cy="3331824"/>
          </a:xfrm>
        </p:grpSpPr>
        <p:grpSp>
          <p:nvGrpSpPr>
            <p:cNvPr name="Group 19" id="19"/>
            <p:cNvGrpSpPr>
              <a:grpSpLocks noChangeAspect="true"/>
            </p:cNvGrpSpPr>
            <p:nvPr/>
          </p:nvGrpSpPr>
          <p:grpSpPr>
            <a:xfrm rot="-10800000">
              <a:off x="0" y="0"/>
              <a:ext cx="3331824" cy="3331824"/>
              <a:chOff x="0" y="0"/>
              <a:chExt cx="14400530" cy="14400530"/>
            </a:xfrm>
          </p:grpSpPr>
          <p:sp>
            <p:nvSpPr>
              <p:cNvPr name="Freeform 20" id="20"/>
              <p:cNvSpPr/>
              <p:nvPr/>
            </p:nvSpPr>
            <p:spPr>
              <a:xfrm flipH="false" flipV="false" rot="0">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782A8C"/>
              </a:solidFill>
            </p:spPr>
          </p:sp>
        </p:grpSp>
        <p:grpSp>
          <p:nvGrpSpPr>
            <p:cNvPr name="Group 21" id="21"/>
            <p:cNvGrpSpPr/>
            <p:nvPr/>
          </p:nvGrpSpPr>
          <p:grpSpPr>
            <a:xfrm rot="0">
              <a:off x="374877" y="374877"/>
              <a:ext cx="2530206" cy="2530206"/>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name="TextBox 23" id="23"/>
              <p:cNvSpPr txBox="true"/>
              <p:nvPr/>
            </p:nvSpPr>
            <p:spPr>
              <a:xfrm>
                <a:off x="76200" y="19050"/>
                <a:ext cx="660400" cy="717550"/>
              </a:xfrm>
              <a:prstGeom prst="rect">
                <a:avLst/>
              </a:prstGeom>
            </p:spPr>
            <p:txBody>
              <a:bodyPr anchor="ctr" rtlCol="false" tIns="50800" lIns="50800" bIns="50800" rIns="50800"/>
              <a:lstStyle/>
              <a:p>
                <a:pPr algn="ctr">
                  <a:lnSpc>
                    <a:spcPts val="2800"/>
                  </a:lnSpc>
                </a:pPr>
              </a:p>
            </p:txBody>
          </p:sp>
        </p:grpSp>
      </p:grpSp>
      <p:grpSp>
        <p:nvGrpSpPr>
          <p:cNvPr name="Group 24" id="24"/>
          <p:cNvGrpSpPr/>
          <p:nvPr/>
        </p:nvGrpSpPr>
        <p:grpSpPr>
          <a:xfrm rot="0">
            <a:off x="6553707" y="5936126"/>
            <a:ext cx="2521050" cy="2521050"/>
            <a:chOff x="0" y="0"/>
            <a:chExt cx="3361401" cy="3361401"/>
          </a:xfrm>
        </p:grpSpPr>
        <p:grpSp>
          <p:nvGrpSpPr>
            <p:cNvPr name="Group 25" id="25"/>
            <p:cNvGrpSpPr>
              <a:grpSpLocks noChangeAspect="true"/>
            </p:cNvGrpSpPr>
            <p:nvPr/>
          </p:nvGrpSpPr>
          <p:grpSpPr>
            <a:xfrm rot="-5400000">
              <a:off x="0" y="0"/>
              <a:ext cx="3361401" cy="3361401"/>
              <a:chOff x="0" y="0"/>
              <a:chExt cx="14400530" cy="14400530"/>
            </a:xfrm>
          </p:grpSpPr>
          <p:sp>
            <p:nvSpPr>
              <p:cNvPr name="Freeform 26" id="26"/>
              <p:cNvSpPr/>
              <p:nvPr/>
            </p:nvSpPr>
            <p:spPr>
              <a:xfrm flipH="false" flipV="false" rot="0">
                <a:off x="0" y="0"/>
                <a:ext cx="14400530" cy="14399261"/>
              </a:xfrm>
              <a:custGeom>
                <a:avLst/>
                <a:gdLst/>
                <a:ahLst/>
                <a:cxnLst/>
                <a:rect r="r" b="b" t="t" l="l"/>
                <a:pathLst>
                  <a:path h="14399261" w="14400530">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DD4EDA"/>
              </a:solidFill>
            </p:spPr>
          </p:sp>
        </p:grpSp>
        <p:grpSp>
          <p:nvGrpSpPr>
            <p:cNvPr name="Group 27" id="27"/>
            <p:cNvGrpSpPr/>
            <p:nvPr/>
          </p:nvGrpSpPr>
          <p:grpSpPr>
            <a:xfrm rot="0">
              <a:off x="408917" y="443611"/>
              <a:ext cx="2508873" cy="2508873"/>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name="TextBox 29" id="29"/>
              <p:cNvSpPr txBox="true"/>
              <p:nvPr/>
            </p:nvSpPr>
            <p:spPr>
              <a:xfrm>
                <a:off x="76200" y="19050"/>
                <a:ext cx="660400" cy="717550"/>
              </a:xfrm>
              <a:prstGeom prst="rect">
                <a:avLst/>
              </a:prstGeom>
            </p:spPr>
            <p:txBody>
              <a:bodyPr anchor="ctr" rtlCol="false" tIns="50800" lIns="50800" bIns="50800" rIns="50800"/>
              <a:lstStyle/>
              <a:p>
                <a:pPr algn="ctr">
                  <a:lnSpc>
                    <a:spcPts val="2800"/>
                  </a:lnSpc>
                </a:pPr>
              </a:p>
            </p:txBody>
          </p:sp>
        </p:grpSp>
      </p:grpSp>
      <p:sp>
        <p:nvSpPr>
          <p:cNvPr name="Freeform 30" id="30"/>
          <p:cNvSpPr/>
          <p:nvPr/>
        </p:nvSpPr>
        <p:spPr>
          <a:xfrm flipH="false" flipV="false" rot="0">
            <a:off x="7323829" y="3940553"/>
            <a:ext cx="952399" cy="1411913"/>
          </a:xfrm>
          <a:custGeom>
            <a:avLst/>
            <a:gdLst/>
            <a:ahLst/>
            <a:cxnLst/>
            <a:rect r="r" b="b" t="t" l="l"/>
            <a:pathLst>
              <a:path h="1411913" w="952399">
                <a:moveTo>
                  <a:pt x="0" y="0"/>
                </a:moveTo>
                <a:lnTo>
                  <a:pt x="952400" y="0"/>
                </a:lnTo>
                <a:lnTo>
                  <a:pt x="952400" y="1411913"/>
                </a:lnTo>
                <a:lnTo>
                  <a:pt x="0" y="14119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0">
            <a:off x="10009650" y="4057507"/>
            <a:ext cx="973317" cy="1112940"/>
          </a:xfrm>
          <a:custGeom>
            <a:avLst/>
            <a:gdLst/>
            <a:ahLst/>
            <a:cxnLst/>
            <a:rect r="r" b="b" t="t" l="l"/>
            <a:pathLst>
              <a:path h="1112940" w="973317">
                <a:moveTo>
                  <a:pt x="0" y="0"/>
                </a:moveTo>
                <a:lnTo>
                  <a:pt x="973317" y="0"/>
                </a:lnTo>
                <a:lnTo>
                  <a:pt x="973317" y="1112941"/>
                </a:lnTo>
                <a:lnTo>
                  <a:pt x="0" y="111294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2" id="32"/>
          <p:cNvSpPr/>
          <p:nvPr/>
        </p:nvSpPr>
        <p:spPr>
          <a:xfrm flipH="false" flipV="false" rot="0">
            <a:off x="7275352" y="6593053"/>
            <a:ext cx="1049354" cy="1233215"/>
          </a:xfrm>
          <a:custGeom>
            <a:avLst/>
            <a:gdLst/>
            <a:ahLst/>
            <a:cxnLst/>
            <a:rect r="r" b="b" t="t" l="l"/>
            <a:pathLst>
              <a:path h="1233215" w="1049354">
                <a:moveTo>
                  <a:pt x="0" y="0"/>
                </a:moveTo>
                <a:lnTo>
                  <a:pt x="1049354" y="0"/>
                </a:lnTo>
                <a:lnTo>
                  <a:pt x="1049354" y="1233215"/>
                </a:lnTo>
                <a:lnTo>
                  <a:pt x="0" y="12332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3" id="33"/>
          <p:cNvSpPr/>
          <p:nvPr/>
        </p:nvSpPr>
        <p:spPr>
          <a:xfrm flipH="false" flipV="false" rot="0">
            <a:off x="9703408" y="6367166"/>
            <a:ext cx="1466924" cy="1525157"/>
          </a:xfrm>
          <a:custGeom>
            <a:avLst/>
            <a:gdLst/>
            <a:ahLst/>
            <a:cxnLst/>
            <a:rect r="r" b="b" t="t" l="l"/>
            <a:pathLst>
              <a:path h="1525157" w="1466924">
                <a:moveTo>
                  <a:pt x="0" y="0"/>
                </a:moveTo>
                <a:lnTo>
                  <a:pt x="1466924" y="0"/>
                </a:lnTo>
                <a:lnTo>
                  <a:pt x="1466924" y="1525158"/>
                </a:lnTo>
                <a:lnTo>
                  <a:pt x="0" y="15251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4" id="34"/>
          <p:cNvSpPr txBox="true"/>
          <p:nvPr/>
        </p:nvSpPr>
        <p:spPr>
          <a:xfrm rot="0">
            <a:off x="2664396" y="1953649"/>
            <a:ext cx="13142058" cy="407670"/>
          </a:xfrm>
          <a:prstGeom prst="rect">
            <a:avLst/>
          </a:prstGeom>
        </p:spPr>
        <p:txBody>
          <a:bodyPr anchor="t" rtlCol="false" tIns="0" lIns="0" bIns="0" rIns="0">
            <a:spAutoFit/>
          </a:bodyPr>
          <a:lstStyle/>
          <a:p>
            <a:pPr algn="ctr">
              <a:lnSpc>
                <a:spcPts val="3089"/>
              </a:lnSpc>
            </a:pPr>
            <a:r>
              <a:rPr lang="en-US" sz="2999" spc="95">
                <a:solidFill>
                  <a:srgbClr val="000000"/>
                </a:solidFill>
                <a:latin typeface="League Spartan"/>
                <a:ea typeface="League Spartan"/>
                <a:cs typeface="League Spartan"/>
                <a:sym typeface="League Spartan"/>
              </a:rPr>
              <a:t>CARACTERÍSTICAS DEL ESTRUCTURALISMO CONTEMPORÁNEO</a:t>
            </a:r>
          </a:p>
        </p:txBody>
      </p:sp>
      <p:sp>
        <p:nvSpPr>
          <p:cNvPr name="TextBox 35" id="35"/>
          <p:cNvSpPr txBox="true"/>
          <p:nvPr/>
        </p:nvSpPr>
        <p:spPr>
          <a:xfrm rot="0">
            <a:off x="2664396" y="3077647"/>
            <a:ext cx="3071543" cy="691696"/>
          </a:xfrm>
          <a:prstGeom prst="rect">
            <a:avLst/>
          </a:prstGeom>
        </p:spPr>
        <p:txBody>
          <a:bodyPr anchor="t" rtlCol="false" tIns="0" lIns="0" bIns="0" rIns="0">
            <a:spAutoFit/>
          </a:bodyPr>
          <a:lstStyle/>
          <a:p>
            <a:pPr algn="l">
              <a:lnSpc>
                <a:spcPts val="2816"/>
              </a:lnSpc>
              <a:spcBef>
                <a:spcPct val="0"/>
              </a:spcBef>
            </a:pPr>
            <a:r>
              <a:rPr lang="en-US" sz="2011" spc="-46">
                <a:solidFill>
                  <a:srgbClr val="000000"/>
                </a:solidFill>
                <a:latin typeface="League Spartan"/>
                <a:ea typeface="League Spartan"/>
                <a:cs typeface="League Spartan"/>
                <a:sym typeface="League Spartan"/>
              </a:rPr>
              <a:t>1. Análisis de Estructuras</a:t>
            </a:r>
          </a:p>
        </p:txBody>
      </p:sp>
      <p:sp>
        <p:nvSpPr>
          <p:cNvPr name="TextBox 36" id="36"/>
          <p:cNvSpPr txBox="true"/>
          <p:nvPr/>
        </p:nvSpPr>
        <p:spPr>
          <a:xfrm rot="0">
            <a:off x="12939939" y="3277492"/>
            <a:ext cx="3985485" cy="334586"/>
          </a:xfrm>
          <a:prstGeom prst="rect">
            <a:avLst/>
          </a:prstGeom>
        </p:spPr>
        <p:txBody>
          <a:bodyPr anchor="t" rtlCol="false" tIns="0" lIns="0" bIns="0" rIns="0">
            <a:spAutoFit/>
          </a:bodyPr>
          <a:lstStyle/>
          <a:p>
            <a:pPr algn="l">
              <a:lnSpc>
                <a:spcPts val="2816"/>
              </a:lnSpc>
              <a:spcBef>
                <a:spcPct val="0"/>
              </a:spcBef>
            </a:pPr>
            <a:r>
              <a:rPr lang="en-US" sz="2011" spc="-46">
                <a:solidFill>
                  <a:srgbClr val="000000"/>
                </a:solidFill>
                <a:latin typeface="League Spartan"/>
                <a:ea typeface="League Spartan"/>
                <a:cs typeface="League Spartan"/>
                <a:sym typeface="League Spartan"/>
              </a:rPr>
              <a:t>3. Relaciones y Significados</a:t>
            </a:r>
          </a:p>
        </p:txBody>
      </p:sp>
      <p:sp>
        <p:nvSpPr>
          <p:cNvPr name="TextBox 37" id="37"/>
          <p:cNvSpPr txBox="true"/>
          <p:nvPr/>
        </p:nvSpPr>
        <p:spPr>
          <a:xfrm rot="0">
            <a:off x="12998949" y="6185586"/>
            <a:ext cx="3926475" cy="334586"/>
          </a:xfrm>
          <a:prstGeom prst="rect">
            <a:avLst/>
          </a:prstGeom>
        </p:spPr>
        <p:txBody>
          <a:bodyPr anchor="t" rtlCol="false" tIns="0" lIns="0" bIns="0" rIns="0">
            <a:spAutoFit/>
          </a:bodyPr>
          <a:lstStyle/>
          <a:p>
            <a:pPr algn="l">
              <a:lnSpc>
                <a:spcPts val="2816"/>
              </a:lnSpc>
              <a:spcBef>
                <a:spcPct val="0"/>
              </a:spcBef>
            </a:pPr>
            <a:r>
              <a:rPr lang="en-US" sz="2011" spc="-46">
                <a:solidFill>
                  <a:srgbClr val="000000"/>
                </a:solidFill>
                <a:latin typeface="League Spartan"/>
                <a:ea typeface="League Spartan"/>
                <a:cs typeface="League Spartan"/>
                <a:sym typeface="League Spartan"/>
              </a:rPr>
              <a:t>4. Influencia de la Cibernética</a:t>
            </a:r>
          </a:p>
        </p:txBody>
      </p:sp>
      <p:sp>
        <p:nvSpPr>
          <p:cNvPr name="TextBox 38" id="38"/>
          <p:cNvSpPr txBox="true"/>
          <p:nvPr/>
        </p:nvSpPr>
        <p:spPr>
          <a:xfrm rot="0">
            <a:off x="2594183" y="6420909"/>
            <a:ext cx="3071543" cy="334586"/>
          </a:xfrm>
          <a:prstGeom prst="rect">
            <a:avLst/>
          </a:prstGeom>
        </p:spPr>
        <p:txBody>
          <a:bodyPr anchor="t" rtlCol="false" tIns="0" lIns="0" bIns="0" rIns="0">
            <a:spAutoFit/>
          </a:bodyPr>
          <a:lstStyle/>
          <a:p>
            <a:pPr algn="l">
              <a:lnSpc>
                <a:spcPts val="2816"/>
              </a:lnSpc>
              <a:spcBef>
                <a:spcPct val="0"/>
              </a:spcBef>
            </a:pPr>
            <a:r>
              <a:rPr lang="en-US" sz="2011" spc="-46">
                <a:solidFill>
                  <a:srgbClr val="000000"/>
                </a:solidFill>
                <a:latin typeface="League Spartan"/>
                <a:ea typeface="League Spartan"/>
                <a:cs typeface="League Spartan"/>
                <a:sym typeface="League Spartan"/>
              </a:rPr>
              <a:t>2. Interdisciplinariedad</a:t>
            </a:r>
          </a:p>
        </p:txBody>
      </p:sp>
      <p:sp>
        <p:nvSpPr>
          <p:cNvPr name="TextBox 39" id="39"/>
          <p:cNvSpPr txBox="true"/>
          <p:nvPr/>
        </p:nvSpPr>
        <p:spPr>
          <a:xfrm rot="0">
            <a:off x="2594183" y="3750293"/>
            <a:ext cx="2689114" cy="2308101"/>
          </a:xfrm>
          <a:prstGeom prst="rect">
            <a:avLst/>
          </a:prstGeom>
        </p:spPr>
        <p:txBody>
          <a:bodyPr anchor="t" rtlCol="false" tIns="0" lIns="0" bIns="0" rIns="0">
            <a:spAutoFit/>
          </a:bodyPr>
          <a:lstStyle/>
          <a:p>
            <a:pPr algn="just">
              <a:lnSpc>
                <a:spcPts val="2056"/>
              </a:lnSpc>
            </a:pPr>
            <a:r>
              <a:rPr lang="en-US" sz="1545">
                <a:solidFill>
                  <a:srgbClr val="000000"/>
                </a:solidFill>
                <a:latin typeface="Open Sans"/>
                <a:ea typeface="Open Sans"/>
                <a:cs typeface="Open Sans"/>
                <a:sym typeface="Open Sans"/>
              </a:rPr>
              <a:t>El estructuralismo se centra en identificar y analizar las estructuras subyacentes en diversos fenómenos culturales y sociales. Estas estructuras son vistas como sistemas de relaciones que dan significado a los elementos individuales</a:t>
            </a:r>
          </a:p>
        </p:txBody>
      </p:sp>
      <p:sp>
        <p:nvSpPr>
          <p:cNvPr name="TextBox 40" id="40"/>
          <p:cNvSpPr txBox="true"/>
          <p:nvPr/>
        </p:nvSpPr>
        <p:spPr>
          <a:xfrm rot="0">
            <a:off x="2594183" y="6812226"/>
            <a:ext cx="3335179" cy="2477900"/>
          </a:xfrm>
          <a:prstGeom prst="rect">
            <a:avLst/>
          </a:prstGeom>
        </p:spPr>
        <p:txBody>
          <a:bodyPr anchor="t" rtlCol="false" tIns="0" lIns="0" bIns="0" rIns="0">
            <a:spAutoFit/>
          </a:bodyPr>
          <a:lstStyle/>
          <a:p>
            <a:pPr algn="just">
              <a:lnSpc>
                <a:spcPts val="2189"/>
              </a:lnSpc>
            </a:pPr>
            <a:r>
              <a:rPr lang="en-US" sz="1645">
                <a:solidFill>
                  <a:srgbClr val="000000"/>
                </a:solidFill>
                <a:latin typeface="Open Sans"/>
                <a:ea typeface="Open Sans"/>
                <a:cs typeface="Open Sans"/>
                <a:sym typeface="Open Sans"/>
              </a:rPr>
              <a:t>Aunque comenzó en la lingüística, el estructuralismo se ha aplicado en antropología, psicología, sociología, filosofía, y crítica literaria. Claude Lévi-Strauss, por ejemplo, aplicó principios estructuralistas al estudio de las culturas y mitos².</a:t>
            </a:r>
          </a:p>
          <a:p>
            <a:pPr algn="just">
              <a:lnSpc>
                <a:spcPts val="2189"/>
              </a:lnSpc>
            </a:pPr>
          </a:p>
        </p:txBody>
      </p:sp>
      <p:sp>
        <p:nvSpPr>
          <p:cNvPr name="TextBox 41" id="41"/>
          <p:cNvSpPr txBox="true"/>
          <p:nvPr/>
        </p:nvSpPr>
        <p:spPr>
          <a:xfrm rot="0">
            <a:off x="12939939" y="3750293"/>
            <a:ext cx="3100773" cy="1925450"/>
          </a:xfrm>
          <a:prstGeom prst="rect">
            <a:avLst/>
          </a:prstGeom>
        </p:spPr>
        <p:txBody>
          <a:bodyPr anchor="t" rtlCol="false" tIns="0" lIns="0" bIns="0" rIns="0">
            <a:spAutoFit/>
          </a:bodyPr>
          <a:lstStyle/>
          <a:p>
            <a:pPr algn="just">
              <a:lnSpc>
                <a:spcPts val="2189"/>
              </a:lnSpc>
            </a:pPr>
            <a:r>
              <a:rPr lang="en-US" sz="1645">
                <a:solidFill>
                  <a:srgbClr val="000000"/>
                </a:solidFill>
                <a:latin typeface="Open Sans"/>
                <a:ea typeface="Open Sans"/>
                <a:cs typeface="Open Sans"/>
                <a:sym typeface="Open Sans"/>
              </a:rPr>
              <a:t>Los estructuralistas creen que los significados no están en los elementos individuales, sino en las relaciones entre ellos dentro de un sistema. Esto se aplica tanto al lenguaje como a otros sistemas culturales</a:t>
            </a:r>
          </a:p>
        </p:txBody>
      </p:sp>
      <p:sp>
        <p:nvSpPr>
          <p:cNvPr name="TextBox 42" id="42"/>
          <p:cNvSpPr txBox="true"/>
          <p:nvPr/>
        </p:nvSpPr>
        <p:spPr>
          <a:xfrm rot="0">
            <a:off x="12939939" y="6736445"/>
            <a:ext cx="3926475" cy="2201675"/>
          </a:xfrm>
          <a:prstGeom prst="rect">
            <a:avLst/>
          </a:prstGeom>
        </p:spPr>
        <p:txBody>
          <a:bodyPr anchor="t" rtlCol="false" tIns="0" lIns="0" bIns="0" rIns="0">
            <a:spAutoFit/>
          </a:bodyPr>
          <a:lstStyle/>
          <a:p>
            <a:pPr algn="just">
              <a:lnSpc>
                <a:spcPts val="2189"/>
              </a:lnSpc>
            </a:pPr>
            <a:r>
              <a:rPr lang="en-US" sz="1645">
                <a:solidFill>
                  <a:srgbClr val="000000"/>
                </a:solidFill>
                <a:latin typeface="Open Sans"/>
                <a:ea typeface="Open Sans"/>
                <a:cs typeface="Open Sans"/>
                <a:sym typeface="Open Sans"/>
              </a:rPr>
              <a:t>En los años 40 y 50, el estructuralismo se vio influenciado por la cibernética, que estudia los sistemas de control y comunicación en máquinas y seres vivos. Esta influencia ayudó a desarrollar teorías más complejas sobre cómo las estructuras sociales y culturales funcionan como sistemas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44" t="0" r="-2244" b="0"/>
            </a:stretch>
          </a:blipFill>
        </p:spPr>
      </p:sp>
      <p:grpSp>
        <p:nvGrpSpPr>
          <p:cNvPr name="Group 3" id="3"/>
          <p:cNvGrpSpPr/>
          <p:nvPr/>
        </p:nvGrpSpPr>
        <p:grpSpPr>
          <a:xfrm rot="0">
            <a:off x="871128" y="3619258"/>
            <a:ext cx="3675712" cy="3853943"/>
            <a:chOff x="0" y="0"/>
            <a:chExt cx="812800" cy="852212"/>
          </a:xfrm>
        </p:grpSpPr>
        <p:sp>
          <p:nvSpPr>
            <p:cNvPr name="Freeform 4" id="4"/>
            <p:cNvSpPr/>
            <p:nvPr/>
          </p:nvSpPr>
          <p:spPr>
            <a:xfrm flipH="false" flipV="false" rot="0">
              <a:off x="0" y="0"/>
              <a:ext cx="812800" cy="852212"/>
            </a:xfrm>
            <a:custGeom>
              <a:avLst/>
              <a:gdLst/>
              <a:ahLst/>
              <a:cxnLst/>
              <a:rect r="r" b="b" t="t" l="l"/>
              <a:pathLst>
                <a:path h="852212" w="812800">
                  <a:moveTo>
                    <a:pt x="0" y="0"/>
                  </a:moveTo>
                  <a:lnTo>
                    <a:pt x="812800" y="0"/>
                  </a:lnTo>
                  <a:lnTo>
                    <a:pt x="812800" y="852212"/>
                  </a:lnTo>
                  <a:lnTo>
                    <a:pt x="0" y="852212"/>
                  </a:lnTo>
                  <a:close/>
                </a:path>
              </a:pathLst>
            </a:custGeom>
            <a:blipFill>
              <a:blip r:embed="rId3"/>
              <a:stretch>
                <a:fillRect l="-2424" t="0" r="-2424" b="0"/>
              </a:stretch>
            </a:blipFill>
            <a:ln w="66675" cap="sq">
              <a:solidFill>
                <a:srgbClr val="570F69"/>
              </a:solidFill>
              <a:prstDash val="solid"/>
              <a:miter/>
            </a:ln>
          </p:spPr>
        </p:sp>
      </p:grpSp>
      <p:grpSp>
        <p:nvGrpSpPr>
          <p:cNvPr name="Group 5" id="5"/>
          <p:cNvGrpSpPr/>
          <p:nvPr/>
        </p:nvGrpSpPr>
        <p:grpSpPr>
          <a:xfrm rot="0">
            <a:off x="483565" y="7663701"/>
            <a:ext cx="4450839" cy="834992"/>
            <a:chOff x="0" y="0"/>
            <a:chExt cx="812800" cy="152484"/>
          </a:xfrm>
        </p:grpSpPr>
        <p:sp>
          <p:nvSpPr>
            <p:cNvPr name="Freeform 6" id="6"/>
            <p:cNvSpPr/>
            <p:nvPr/>
          </p:nvSpPr>
          <p:spPr>
            <a:xfrm flipH="false" flipV="false" rot="0">
              <a:off x="0" y="0"/>
              <a:ext cx="812800" cy="152484"/>
            </a:xfrm>
            <a:custGeom>
              <a:avLst/>
              <a:gdLst/>
              <a:ahLst/>
              <a:cxnLst/>
              <a:rect r="r" b="b" t="t" l="l"/>
              <a:pathLst>
                <a:path h="152484" w="812800">
                  <a:moveTo>
                    <a:pt x="0" y="0"/>
                  </a:moveTo>
                  <a:lnTo>
                    <a:pt x="812800" y="0"/>
                  </a:lnTo>
                  <a:lnTo>
                    <a:pt x="812800" y="152484"/>
                  </a:lnTo>
                  <a:lnTo>
                    <a:pt x="0" y="152484"/>
                  </a:lnTo>
                  <a:close/>
                </a:path>
              </a:pathLst>
            </a:custGeom>
            <a:solidFill>
              <a:srgbClr val="FFFFFF"/>
            </a:solidFill>
            <a:ln w="85725" cap="sq">
              <a:solidFill>
                <a:srgbClr val="782A8C"/>
              </a:solidFill>
              <a:prstDash val="solid"/>
              <a:miter/>
            </a:ln>
          </p:spPr>
        </p:sp>
        <p:sp>
          <p:nvSpPr>
            <p:cNvPr name="TextBox 7" id="7"/>
            <p:cNvSpPr txBox="true"/>
            <p:nvPr/>
          </p:nvSpPr>
          <p:spPr>
            <a:xfrm>
              <a:off x="0" y="-57150"/>
              <a:ext cx="812800" cy="209634"/>
            </a:xfrm>
            <a:prstGeom prst="rect">
              <a:avLst/>
            </a:prstGeom>
          </p:spPr>
          <p:txBody>
            <a:bodyPr anchor="ctr" rtlCol="false" tIns="50800" lIns="50800" bIns="50800" rIns="50800"/>
            <a:lstStyle/>
            <a:p>
              <a:pPr algn="ctr">
                <a:lnSpc>
                  <a:spcPts val="4480"/>
                </a:lnSpc>
              </a:pPr>
            </a:p>
          </p:txBody>
        </p:sp>
      </p:grpSp>
      <p:grpSp>
        <p:nvGrpSpPr>
          <p:cNvPr name="Group 8" id="8"/>
          <p:cNvGrpSpPr/>
          <p:nvPr/>
        </p:nvGrpSpPr>
        <p:grpSpPr>
          <a:xfrm rot="0">
            <a:off x="5366360" y="3619258"/>
            <a:ext cx="3675712" cy="3853943"/>
            <a:chOff x="0" y="0"/>
            <a:chExt cx="812800" cy="852212"/>
          </a:xfrm>
        </p:grpSpPr>
        <p:sp>
          <p:nvSpPr>
            <p:cNvPr name="Freeform 9" id="9"/>
            <p:cNvSpPr/>
            <p:nvPr/>
          </p:nvSpPr>
          <p:spPr>
            <a:xfrm flipH="false" flipV="false" rot="0">
              <a:off x="0" y="0"/>
              <a:ext cx="812800" cy="852212"/>
            </a:xfrm>
            <a:custGeom>
              <a:avLst/>
              <a:gdLst/>
              <a:ahLst/>
              <a:cxnLst/>
              <a:rect r="r" b="b" t="t" l="l"/>
              <a:pathLst>
                <a:path h="852212" w="812800">
                  <a:moveTo>
                    <a:pt x="0" y="0"/>
                  </a:moveTo>
                  <a:lnTo>
                    <a:pt x="812800" y="0"/>
                  </a:lnTo>
                  <a:lnTo>
                    <a:pt x="812800" y="852212"/>
                  </a:lnTo>
                  <a:lnTo>
                    <a:pt x="0" y="852212"/>
                  </a:lnTo>
                  <a:close/>
                </a:path>
              </a:pathLst>
            </a:custGeom>
            <a:blipFill>
              <a:blip r:embed="rId4"/>
              <a:stretch>
                <a:fillRect l="-2424" t="0" r="-2424" b="0"/>
              </a:stretch>
            </a:blipFill>
            <a:ln w="66675" cap="sq">
              <a:solidFill>
                <a:srgbClr val="570F69"/>
              </a:solidFill>
              <a:prstDash val="solid"/>
              <a:miter/>
            </a:ln>
          </p:spPr>
        </p:sp>
      </p:grpSp>
      <p:sp>
        <p:nvSpPr>
          <p:cNvPr name="Freeform 10" id="10"/>
          <p:cNvSpPr/>
          <p:nvPr/>
        </p:nvSpPr>
        <p:spPr>
          <a:xfrm flipH="false" flipV="false" rot="-10800000">
            <a:off x="13310500" y="-221708"/>
            <a:ext cx="5046831" cy="6425363"/>
          </a:xfrm>
          <a:custGeom>
            <a:avLst/>
            <a:gdLst/>
            <a:ahLst/>
            <a:cxnLst/>
            <a:rect r="r" b="b" t="t" l="l"/>
            <a:pathLst>
              <a:path h="6425363" w="5046831">
                <a:moveTo>
                  <a:pt x="0" y="0"/>
                </a:moveTo>
                <a:lnTo>
                  <a:pt x="5046831" y="0"/>
                </a:lnTo>
                <a:lnTo>
                  <a:pt x="5046831" y="6425363"/>
                </a:lnTo>
                <a:lnTo>
                  <a:pt x="0" y="64253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10320347" y="3619258"/>
            <a:ext cx="3675712" cy="3853943"/>
            <a:chOff x="0" y="0"/>
            <a:chExt cx="812800" cy="852212"/>
          </a:xfrm>
        </p:grpSpPr>
        <p:sp>
          <p:nvSpPr>
            <p:cNvPr name="Freeform 12" id="12"/>
            <p:cNvSpPr/>
            <p:nvPr/>
          </p:nvSpPr>
          <p:spPr>
            <a:xfrm flipH="false" flipV="false" rot="0">
              <a:off x="0" y="0"/>
              <a:ext cx="812800" cy="852212"/>
            </a:xfrm>
            <a:custGeom>
              <a:avLst/>
              <a:gdLst/>
              <a:ahLst/>
              <a:cxnLst/>
              <a:rect r="r" b="b" t="t" l="l"/>
              <a:pathLst>
                <a:path h="852212" w="812800">
                  <a:moveTo>
                    <a:pt x="0" y="0"/>
                  </a:moveTo>
                  <a:lnTo>
                    <a:pt x="812800" y="0"/>
                  </a:lnTo>
                  <a:lnTo>
                    <a:pt x="812800" y="852212"/>
                  </a:lnTo>
                  <a:lnTo>
                    <a:pt x="0" y="852212"/>
                  </a:lnTo>
                  <a:close/>
                </a:path>
              </a:pathLst>
            </a:custGeom>
            <a:blipFill>
              <a:blip r:embed="rId7"/>
              <a:stretch>
                <a:fillRect l="-2424" t="0" r="-2424" b="0"/>
              </a:stretch>
            </a:blipFill>
            <a:ln w="66675" cap="sq">
              <a:solidFill>
                <a:srgbClr val="570F69"/>
              </a:solidFill>
              <a:prstDash val="solid"/>
              <a:miter/>
            </a:ln>
          </p:spPr>
        </p:sp>
      </p:grpSp>
      <p:grpSp>
        <p:nvGrpSpPr>
          <p:cNvPr name="Group 13" id="13"/>
          <p:cNvGrpSpPr/>
          <p:nvPr/>
        </p:nvGrpSpPr>
        <p:grpSpPr>
          <a:xfrm rot="0">
            <a:off x="5366360" y="7679869"/>
            <a:ext cx="4425522" cy="834992"/>
            <a:chOff x="0" y="0"/>
            <a:chExt cx="812800" cy="153356"/>
          </a:xfrm>
        </p:grpSpPr>
        <p:sp>
          <p:nvSpPr>
            <p:cNvPr name="Freeform 14" id="14"/>
            <p:cNvSpPr/>
            <p:nvPr/>
          </p:nvSpPr>
          <p:spPr>
            <a:xfrm flipH="false" flipV="false" rot="0">
              <a:off x="0" y="0"/>
              <a:ext cx="812800" cy="153356"/>
            </a:xfrm>
            <a:custGeom>
              <a:avLst/>
              <a:gdLst/>
              <a:ahLst/>
              <a:cxnLst/>
              <a:rect r="r" b="b" t="t" l="l"/>
              <a:pathLst>
                <a:path h="153356" w="812800">
                  <a:moveTo>
                    <a:pt x="0" y="0"/>
                  </a:moveTo>
                  <a:lnTo>
                    <a:pt x="812800" y="0"/>
                  </a:lnTo>
                  <a:lnTo>
                    <a:pt x="812800" y="153356"/>
                  </a:lnTo>
                  <a:lnTo>
                    <a:pt x="0" y="153356"/>
                  </a:lnTo>
                  <a:close/>
                </a:path>
              </a:pathLst>
            </a:custGeom>
            <a:solidFill>
              <a:srgbClr val="FFFFFF"/>
            </a:solidFill>
            <a:ln w="85725" cap="sq">
              <a:solidFill>
                <a:srgbClr val="782A8C"/>
              </a:solidFill>
              <a:prstDash val="solid"/>
              <a:miter/>
            </a:ln>
          </p:spPr>
        </p:sp>
        <p:sp>
          <p:nvSpPr>
            <p:cNvPr name="TextBox 15" id="15"/>
            <p:cNvSpPr txBox="true"/>
            <p:nvPr/>
          </p:nvSpPr>
          <p:spPr>
            <a:xfrm>
              <a:off x="0" y="-57150"/>
              <a:ext cx="812800" cy="210506"/>
            </a:xfrm>
            <a:prstGeom prst="rect">
              <a:avLst/>
            </a:prstGeom>
          </p:spPr>
          <p:txBody>
            <a:bodyPr anchor="ctr" rtlCol="false" tIns="50800" lIns="50800" bIns="50800" rIns="50800"/>
            <a:lstStyle/>
            <a:p>
              <a:pPr algn="ctr">
                <a:lnSpc>
                  <a:spcPts val="4480"/>
                </a:lnSpc>
              </a:pPr>
            </a:p>
          </p:txBody>
        </p:sp>
      </p:grpSp>
      <p:grpSp>
        <p:nvGrpSpPr>
          <p:cNvPr name="Group 16" id="16"/>
          <p:cNvGrpSpPr/>
          <p:nvPr/>
        </p:nvGrpSpPr>
        <p:grpSpPr>
          <a:xfrm rot="0">
            <a:off x="10030649" y="7663701"/>
            <a:ext cx="3965411" cy="834992"/>
            <a:chOff x="0" y="0"/>
            <a:chExt cx="757463" cy="159498"/>
          </a:xfrm>
        </p:grpSpPr>
        <p:sp>
          <p:nvSpPr>
            <p:cNvPr name="Freeform 17" id="17"/>
            <p:cNvSpPr/>
            <p:nvPr/>
          </p:nvSpPr>
          <p:spPr>
            <a:xfrm flipH="false" flipV="false" rot="0">
              <a:off x="0" y="0"/>
              <a:ext cx="757462" cy="159498"/>
            </a:xfrm>
            <a:custGeom>
              <a:avLst/>
              <a:gdLst/>
              <a:ahLst/>
              <a:cxnLst/>
              <a:rect r="r" b="b" t="t" l="l"/>
              <a:pathLst>
                <a:path h="159498" w="757462">
                  <a:moveTo>
                    <a:pt x="0" y="0"/>
                  </a:moveTo>
                  <a:lnTo>
                    <a:pt x="757462" y="0"/>
                  </a:lnTo>
                  <a:lnTo>
                    <a:pt x="757462" y="159498"/>
                  </a:lnTo>
                  <a:lnTo>
                    <a:pt x="0" y="159498"/>
                  </a:lnTo>
                  <a:close/>
                </a:path>
              </a:pathLst>
            </a:custGeom>
            <a:solidFill>
              <a:srgbClr val="FFFFFF"/>
            </a:solidFill>
            <a:ln w="85725" cap="sq">
              <a:solidFill>
                <a:srgbClr val="782A8C"/>
              </a:solidFill>
              <a:prstDash val="solid"/>
              <a:miter/>
            </a:ln>
          </p:spPr>
        </p:sp>
        <p:sp>
          <p:nvSpPr>
            <p:cNvPr name="TextBox 18" id="18"/>
            <p:cNvSpPr txBox="true"/>
            <p:nvPr/>
          </p:nvSpPr>
          <p:spPr>
            <a:xfrm>
              <a:off x="0" y="-57150"/>
              <a:ext cx="757463" cy="216648"/>
            </a:xfrm>
            <a:prstGeom prst="rect">
              <a:avLst/>
            </a:prstGeom>
          </p:spPr>
          <p:txBody>
            <a:bodyPr anchor="ctr" rtlCol="false" tIns="50800" lIns="50800" bIns="50800" rIns="50800"/>
            <a:lstStyle/>
            <a:p>
              <a:pPr algn="ctr">
                <a:lnSpc>
                  <a:spcPts val="4480"/>
                </a:lnSpc>
              </a:pPr>
            </a:p>
          </p:txBody>
        </p:sp>
      </p:grpSp>
      <p:grpSp>
        <p:nvGrpSpPr>
          <p:cNvPr name="Group 19" id="19"/>
          <p:cNvGrpSpPr/>
          <p:nvPr/>
        </p:nvGrpSpPr>
        <p:grpSpPr>
          <a:xfrm rot="0">
            <a:off x="14420408" y="3408450"/>
            <a:ext cx="3675712" cy="3853943"/>
            <a:chOff x="0" y="0"/>
            <a:chExt cx="812800" cy="852212"/>
          </a:xfrm>
        </p:grpSpPr>
        <p:sp>
          <p:nvSpPr>
            <p:cNvPr name="Freeform 20" id="20"/>
            <p:cNvSpPr/>
            <p:nvPr/>
          </p:nvSpPr>
          <p:spPr>
            <a:xfrm flipH="false" flipV="false" rot="0">
              <a:off x="0" y="0"/>
              <a:ext cx="812800" cy="852212"/>
            </a:xfrm>
            <a:custGeom>
              <a:avLst/>
              <a:gdLst/>
              <a:ahLst/>
              <a:cxnLst/>
              <a:rect r="r" b="b" t="t" l="l"/>
              <a:pathLst>
                <a:path h="852212" w="812800">
                  <a:moveTo>
                    <a:pt x="0" y="0"/>
                  </a:moveTo>
                  <a:lnTo>
                    <a:pt x="812800" y="0"/>
                  </a:lnTo>
                  <a:lnTo>
                    <a:pt x="812800" y="852212"/>
                  </a:lnTo>
                  <a:lnTo>
                    <a:pt x="0" y="852212"/>
                  </a:lnTo>
                  <a:close/>
                </a:path>
              </a:pathLst>
            </a:custGeom>
            <a:blipFill>
              <a:blip r:embed="rId8"/>
              <a:stretch>
                <a:fillRect l="-25640" t="0" r="-25640" b="0"/>
              </a:stretch>
            </a:blipFill>
            <a:ln w="66675" cap="sq">
              <a:solidFill>
                <a:srgbClr val="570F69"/>
              </a:solidFill>
              <a:prstDash val="solid"/>
              <a:miter/>
            </a:ln>
          </p:spPr>
        </p:sp>
      </p:grpSp>
      <p:grpSp>
        <p:nvGrpSpPr>
          <p:cNvPr name="Group 21" id="21"/>
          <p:cNvGrpSpPr/>
          <p:nvPr/>
        </p:nvGrpSpPr>
        <p:grpSpPr>
          <a:xfrm rot="0">
            <a:off x="14130710" y="7419571"/>
            <a:ext cx="4255110" cy="605115"/>
            <a:chOff x="0" y="0"/>
            <a:chExt cx="812800" cy="115587"/>
          </a:xfrm>
        </p:grpSpPr>
        <p:sp>
          <p:nvSpPr>
            <p:cNvPr name="Freeform 22" id="22"/>
            <p:cNvSpPr/>
            <p:nvPr/>
          </p:nvSpPr>
          <p:spPr>
            <a:xfrm flipH="false" flipV="false" rot="0">
              <a:off x="0" y="0"/>
              <a:ext cx="812800" cy="115587"/>
            </a:xfrm>
            <a:custGeom>
              <a:avLst/>
              <a:gdLst/>
              <a:ahLst/>
              <a:cxnLst/>
              <a:rect r="r" b="b" t="t" l="l"/>
              <a:pathLst>
                <a:path h="115587" w="812800">
                  <a:moveTo>
                    <a:pt x="0" y="0"/>
                  </a:moveTo>
                  <a:lnTo>
                    <a:pt x="812800" y="0"/>
                  </a:lnTo>
                  <a:lnTo>
                    <a:pt x="812800" y="115587"/>
                  </a:lnTo>
                  <a:lnTo>
                    <a:pt x="0" y="115587"/>
                  </a:lnTo>
                  <a:close/>
                </a:path>
              </a:pathLst>
            </a:custGeom>
            <a:solidFill>
              <a:srgbClr val="FFFFFF"/>
            </a:solidFill>
            <a:ln w="85725" cap="sq">
              <a:solidFill>
                <a:srgbClr val="782A8C"/>
              </a:solidFill>
              <a:prstDash val="solid"/>
              <a:miter/>
            </a:ln>
          </p:spPr>
        </p:sp>
        <p:sp>
          <p:nvSpPr>
            <p:cNvPr name="TextBox 23" id="23"/>
            <p:cNvSpPr txBox="true"/>
            <p:nvPr/>
          </p:nvSpPr>
          <p:spPr>
            <a:xfrm>
              <a:off x="0" y="-57150"/>
              <a:ext cx="812800" cy="172737"/>
            </a:xfrm>
            <a:prstGeom prst="rect">
              <a:avLst/>
            </a:prstGeom>
          </p:spPr>
          <p:txBody>
            <a:bodyPr anchor="ctr" rtlCol="false" tIns="50800" lIns="50800" bIns="50800" rIns="50800"/>
            <a:lstStyle/>
            <a:p>
              <a:pPr algn="ctr">
                <a:lnSpc>
                  <a:spcPts val="4480"/>
                </a:lnSpc>
              </a:pPr>
            </a:p>
          </p:txBody>
        </p:sp>
      </p:grpSp>
      <p:sp>
        <p:nvSpPr>
          <p:cNvPr name="TextBox 24" id="24"/>
          <p:cNvSpPr txBox="true"/>
          <p:nvPr/>
        </p:nvSpPr>
        <p:spPr>
          <a:xfrm rot="0">
            <a:off x="574142" y="8654855"/>
            <a:ext cx="4196461" cy="1609766"/>
          </a:xfrm>
          <a:prstGeom prst="rect">
            <a:avLst/>
          </a:prstGeom>
        </p:spPr>
        <p:txBody>
          <a:bodyPr anchor="t" rtlCol="false" tIns="0" lIns="0" bIns="0" rIns="0">
            <a:spAutoFit/>
          </a:bodyPr>
          <a:lstStyle/>
          <a:p>
            <a:pPr algn="just">
              <a:lnSpc>
                <a:spcPts val="2622"/>
              </a:lnSpc>
            </a:pPr>
            <a:r>
              <a:rPr lang="en-US" sz="1873">
                <a:solidFill>
                  <a:srgbClr val="000000"/>
                </a:solidFill>
                <a:latin typeface="Open Sans"/>
                <a:ea typeface="Open Sans"/>
                <a:cs typeface="Open Sans"/>
                <a:sym typeface="Open Sans"/>
              </a:rPr>
              <a:t>Considerado el padre del estructuralismo, su obra "Curso de Lingüística General" sentó las bases para el análisis estructural del lenguaje</a:t>
            </a:r>
          </a:p>
        </p:txBody>
      </p:sp>
      <p:sp>
        <p:nvSpPr>
          <p:cNvPr name="TextBox 25" id="25"/>
          <p:cNvSpPr txBox="true"/>
          <p:nvPr/>
        </p:nvSpPr>
        <p:spPr>
          <a:xfrm rot="0">
            <a:off x="410341" y="7845953"/>
            <a:ext cx="4524063" cy="422862"/>
          </a:xfrm>
          <a:prstGeom prst="rect">
            <a:avLst/>
          </a:prstGeom>
        </p:spPr>
        <p:txBody>
          <a:bodyPr anchor="t" rtlCol="false" tIns="0" lIns="0" bIns="0" rIns="0">
            <a:spAutoFit/>
          </a:bodyPr>
          <a:lstStyle/>
          <a:p>
            <a:pPr algn="ctr">
              <a:lnSpc>
                <a:spcPts val="3467"/>
              </a:lnSpc>
              <a:spcBef>
                <a:spcPct val="0"/>
              </a:spcBef>
            </a:pPr>
            <a:r>
              <a:rPr lang="en-US" b="true" sz="2476">
                <a:solidFill>
                  <a:srgbClr val="000000"/>
                </a:solidFill>
                <a:latin typeface="Open Sans Ultra-Bold"/>
                <a:ea typeface="Open Sans Ultra-Bold"/>
                <a:cs typeface="Open Sans Ultra-Bold"/>
                <a:sym typeface="Open Sans Ultra-Bold"/>
              </a:rPr>
              <a:t>Ferdinand de Saussure</a:t>
            </a:r>
          </a:p>
        </p:txBody>
      </p:sp>
      <p:sp>
        <p:nvSpPr>
          <p:cNvPr name="TextBox 26" id="26"/>
          <p:cNvSpPr txBox="true"/>
          <p:nvPr/>
        </p:nvSpPr>
        <p:spPr>
          <a:xfrm rot="0">
            <a:off x="5639336" y="7845953"/>
            <a:ext cx="3879569" cy="422862"/>
          </a:xfrm>
          <a:prstGeom prst="rect">
            <a:avLst/>
          </a:prstGeom>
        </p:spPr>
        <p:txBody>
          <a:bodyPr anchor="t" rtlCol="false" tIns="0" lIns="0" bIns="0" rIns="0">
            <a:spAutoFit/>
          </a:bodyPr>
          <a:lstStyle/>
          <a:p>
            <a:pPr algn="ctr">
              <a:lnSpc>
                <a:spcPts val="3467"/>
              </a:lnSpc>
              <a:spcBef>
                <a:spcPct val="0"/>
              </a:spcBef>
            </a:pPr>
            <a:r>
              <a:rPr lang="en-US" b="true" sz="2476">
                <a:solidFill>
                  <a:srgbClr val="000000"/>
                </a:solidFill>
                <a:latin typeface="Open Sans Ultra-Bold"/>
                <a:ea typeface="Open Sans Ultra-Bold"/>
                <a:cs typeface="Open Sans Ultra-Bold"/>
                <a:sym typeface="Open Sans Ultra-Bold"/>
              </a:rPr>
              <a:t> Claude Lévi-Strauss</a:t>
            </a:r>
          </a:p>
        </p:txBody>
      </p:sp>
      <p:sp>
        <p:nvSpPr>
          <p:cNvPr name="TextBox 27" id="27"/>
          <p:cNvSpPr txBox="true"/>
          <p:nvPr/>
        </p:nvSpPr>
        <p:spPr>
          <a:xfrm rot="0">
            <a:off x="10183358" y="7862122"/>
            <a:ext cx="3812702" cy="422862"/>
          </a:xfrm>
          <a:prstGeom prst="rect">
            <a:avLst/>
          </a:prstGeom>
        </p:spPr>
        <p:txBody>
          <a:bodyPr anchor="t" rtlCol="false" tIns="0" lIns="0" bIns="0" rIns="0">
            <a:spAutoFit/>
          </a:bodyPr>
          <a:lstStyle/>
          <a:p>
            <a:pPr algn="ctr">
              <a:lnSpc>
                <a:spcPts val="3467"/>
              </a:lnSpc>
              <a:spcBef>
                <a:spcPct val="0"/>
              </a:spcBef>
            </a:pPr>
            <a:r>
              <a:rPr lang="en-US" b="true" sz="2476">
                <a:solidFill>
                  <a:srgbClr val="000000"/>
                </a:solidFill>
                <a:latin typeface="Open Sans Ultra-Bold"/>
                <a:ea typeface="Open Sans Ultra-Bold"/>
                <a:cs typeface="Open Sans Ultra-Bold"/>
                <a:sym typeface="Open Sans Ultra-Bold"/>
              </a:rPr>
              <a:t> Jacques Lacan</a:t>
            </a:r>
          </a:p>
        </p:txBody>
      </p:sp>
      <p:sp>
        <p:nvSpPr>
          <p:cNvPr name="TextBox 28" id="28"/>
          <p:cNvSpPr txBox="true"/>
          <p:nvPr/>
        </p:nvSpPr>
        <p:spPr>
          <a:xfrm rot="0">
            <a:off x="1226965" y="1924799"/>
            <a:ext cx="13909859" cy="1066174"/>
          </a:xfrm>
          <a:prstGeom prst="rect">
            <a:avLst/>
          </a:prstGeom>
        </p:spPr>
        <p:txBody>
          <a:bodyPr anchor="t" rtlCol="false" tIns="0" lIns="0" bIns="0" rIns="0">
            <a:spAutoFit/>
          </a:bodyPr>
          <a:lstStyle/>
          <a:p>
            <a:pPr algn="l">
              <a:lnSpc>
                <a:spcPts val="8149"/>
              </a:lnSpc>
            </a:pPr>
            <a:r>
              <a:rPr lang="en-US" sz="7912" spc="253">
                <a:solidFill>
                  <a:srgbClr val="000000"/>
                </a:solidFill>
                <a:latin typeface="League Spartan"/>
                <a:ea typeface="League Spartan"/>
                <a:cs typeface="League Spartan"/>
                <a:sym typeface="League Spartan"/>
              </a:rPr>
              <a:t>PRINCIPALES TEÓRICOS</a:t>
            </a:r>
          </a:p>
        </p:txBody>
      </p:sp>
      <p:sp>
        <p:nvSpPr>
          <p:cNvPr name="TextBox 29" id="29"/>
          <p:cNvSpPr txBox="true"/>
          <p:nvPr/>
        </p:nvSpPr>
        <p:spPr>
          <a:xfrm rot="0">
            <a:off x="5366360" y="8654855"/>
            <a:ext cx="4196461" cy="1285916"/>
          </a:xfrm>
          <a:prstGeom prst="rect">
            <a:avLst/>
          </a:prstGeom>
        </p:spPr>
        <p:txBody>
          <a:bodyPr anchor="t" rtlCol="false" tIns="0" lIns="0" bIns="0" rIns="0">
            <a:spAutoFit/>
          </a:bodyPr>
          <a:lstStyle/>
          <a:p>
            <a:pPr algn="just">
              <a:lnSpc>
                <a:spcPts val="2622"/>
              </a:lnSpc>
            </a:pPr>
            <a:r>
              <a:rPr lang="en-US" sz="1873">
                <a:solidFill>
                  <a:srgbClr val="000000"/>
                </a:solidFill>
                <a:latin typeface="Open Sans"/>
                <a:ea typeface="Open Sans"/>
                <a:cs typeface="Open Sans"/>
                <a:sym typeface="Open Sans"/>
              </a:rPr>
              <a:t>Aplicó el estructuralismo a la antropología, analizando mitos y estructuras sociales en diversas culturas</a:t>
            </a:r>
          </a:p>
        </p:txBody>
      </p:sp>
      <p:sp>
        <p:nvSpPr>
          <p:cNvPr name="TextBox 30" id="30"/>
          <p:cNvSpPr txBox="true"/>
          <p:nvPr/>
        </p:nvSpPr>
        <p:spPr>
          <a:xfrm rot="0">
            <a:off x="10223167" y="8654855"/>
            <a:ext cx="3733082" cy="1285916"/>
          </a:xfrm>
          <a:prstGeom prst="rect">
            <a:avLst/>
          </a:prstGeom>
        </p:spPr>
        <p:txBody>
          <a:bodyPr anchor="t" rtlCol="false" tIns="0" lIns="0" bIns="0" rIns="0">
            <a:spAutoFit/>
          </a:bodyPr>
          <a:lstStyle/>
          <a:p>
            <a:pPr algn="just">
              <a:lnSpc>
                <a:spcPts val="2622"/>
              </a:lnSpc>
            </a:pPr>
            <a:r>
              <a:rPr lang="en-US" sz="1873">
                <a:solidFill>
                  <a:srgbClr val="000000"/>
                </a:solidFill>
                <a:latin typeface="Open Sans"/>
                <a:ea typeface="Open Sans"/>
                <a:cs typeface="Open Sans"/>
                <a:sym typeface="Open Sans"/>
              </a:rPr>
              <a:t>Integró el estructuralismo en el psicoanálisis, reinterpretando las teorías freudianas a través de un enfoque estructuralista</a:t>
            </a:r>
          </a:p>
        </p:txBody>
      </p:sp>
      <p:sp>
        <p:nvSpPr>
          <p:cNvPr name="TextBox 31" id="31"/>
          <p:cNvSpPr txBox="true"/>
          <p:nvPr/>
        </p:nvSpPr>
        <p:spPr>
          <a:xfrm rot="0">
            <a:off x="14351914" y="7470716"/>
            <a:ext cx="3812702" cy="422862"/>
          </a:xfrm>
          <a:prstGeom prst="rect">
            <a:avLst/>
          </a:prstGeom>
        </p:spPr>
        <p:txBody>
          <a:bodyPr anchor="t" rtlCol="false" tIns="0" lIns="0" bIns="0" rIns="0">
            <a:spAutoFit/>
          </a:bodyPr>
          <a:lstStyle/>
          <a:p>
            <a:pPr algn="ctr">
              <a:lnSpc>
                <a:spcPts val="3467"/>
              </a:lnSpc>
              <a:spcBef>
                <a:spcPct val="0"/>
              </a:spcBef>
            </a:pPr>
            <a:r>
              <a:rPr lang="en-US" b="true" sz="2476">
                <a:solidFill>
                  <a:srgbClr val="000000"/>
                </a:solidFill>
                <a:latin typeface="Open Sans Ultra-Bold"/>
                <a:ea typeface="Open Sans Ultra-Bold"/>
                <a:cs typeface="Open Sans Ultra-Bold"/>
                <a:sym typeface="Open Sans Ultra-Bold"/>
              </a:rPr>
              <a:t>Michel Foucault</a:t>
            </a:r>
          </a:p>
        </p:txBody>
      </p:sp>
      <p:sp>
        <p:nvSpPr>
          <p:cNvPr name="TextBox 32" id="32"/>
          <p:cNvSpPr txBox="true"/>
          <p:nvPr/>
        </p:nvSpPr>
        <p:spPr>
          <a:xfrm rot="0">
            <a:off x="14420408" y="8148511"/>
            <a:ext cx="3592305" cy="1933616"/>
          </a:xfrm>
          <a:prstGeom prst="rect">
            <a:avLst/>
          </a:prstGeom>
        </p:spPr>
        <p:txBody>
          <a:bodyPr anchor="t" rtlCol="false" tIns="0" lIns="0" bIns="0" rIns="0">
            <a:spAutoFit/>
          </a:bodyPr>
          <a:lstStyle/>
          <a:p>
            <a:pPr algn="just">
              <a:lnSpc>
                <a:spcPts val="2622"/>
              </a:lnSpc>
            </a:pPr>
            <a:r>
              <a:rPr lang="en-US" sz="1873">
                <a:solidFill>
                  <a:srgbClr val="000000"/>
                </a:solidFill>
                <a:latin typeface="Open Sans"/>
                <a:ea typeface="Open Sans"/>
                <a:cs typeface="Open Sans"/>
                <a:sym typeface="Open Sans"/>
              </a:rPr>
              <a:t>Aunque a menudo se le asocia con el posestructuralismo, sus primeras obras muestran una clara influencia estructuralista, especialmente en su análisis de las instituciones y el poder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04" t="0" r="-2204" b="0"/>
            </a:stretch>
          </a:blipFill>
        </p:spPr>
      </p:sp>
      <p:sp>
        <p:nvSpPr>
          <p:cNvPr name="Freeform 3" id="3"/>
          <p:cNvSpPr/>
          <p:nvPr/>
        </p:nvSpPr>
        <p:spPr>
          <a:xfrm flipH="false" flipV="false" rot="0">
            <a:off x="9144000" y="1085850"/>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0351840" y="2287828"/>
            <a:ext cx="6209890" cy="6122269"/>
            <a:chOff x="0" y="0"/>
            <a:chExt cx="8279853" cy="8163026"/>
          </a:xfrm>
        </p:grpSpPr>
        <p:pic>
          <p:nvPicPr>
            <p:cNvPr name="Picture 5" id="5"/>
            <p:cNvPicPr>
              <a:picLocks noChangeAspect="true"/>
            </p:cNvPicPr>
            <p:nvPr/>
          </p:nvPicPr>
          <p:blipFill>
            <a:blip r:embed="rId5"/>
            <a:srcRect l="11963" t="0" r="11963" b="0"/>
            <a:stretch>
              <a:fillRect/>
            </a:stretch>
          </p:blipFill>
          <p:spPr>
            <a:xfrm flipH="false" flipV="false">
              <a:off x="0" y="0"/>
              <a:ext cx="8279853" cy="8163026"/>
            </a:xfrm>
            <a:prstGeom prst="rect">
              <a:avLst/>
            </a:prstGeom>
          </p:spPr>
        </p:pic>
      </p:grpSp>
      <p:sp>
        <p:nvSpPr>
          <p:cNvPr name="TextBox 6" id="6"/>
          <p:cNvSpPr txBox="true"/>
          <p:nvPr/>
        </p:nvSpPr>
        <p:spPr>
          <a:xfrm rot="0">
            <a:off x="0" y="1702993"/>
            <a:ext cx="9488785" cy="1007745"/>
          </a:xfrm>
          <a:prstGeom prst="rect">
            <a:avLst/>
          </a:prstGeom>
        </p:spPr>
        <p:txBody>
          <a:bodyPr anchor="t" rtlCol="false" tIns="0" lIns="0" bIns="0" rIns="0">
            <a:spAutoFit/>
          </a:bodyPr>
          <a:lstStyle/>
          <a:p>
            <a:pPr algn="l">
              <a:lnSpc>
                <a:spcPts val="8325"/>
              </a:lnSpc>
            </a:pPr>
            <a:r>
              <a:rPr lang="en-US" sz="5550">
                <a:solidFill>
                  <a:srgbClr val="000000"/>
                </a:solidFill>
                <a:latin typeface="League Spartan"/>
                <a:ea typeface="League Spartan"/>
                <a:cs typeface="League Spartan"/>
                <a:sym typeface="League Spartan"/>
              </a:rPr>
              <a:t> EVOLUCIÓN Y CRÍTICAS</a:t>
            </a:r>
          </a:p>
        </p:txBody>
      </p:sp>
      <p:sp>
        <p:nvSpPr>
          <p:cNvPr name="TextBox 7" id="7"/>
          <p:cNvSpPr txBox="true"/>
          <p:nvPr/>
        </p:nvSpPr>
        <p:spPr>
          <a:xfrm rot="0">
            <a:off x="781565" y="3333261"/>
            <a:ext cx="7555756" cy="2916555"/>
          </a:xfrm>
          <a:prstGeom prst="rect">
            <a:avLst/>
          </a:prstGeom>
        </p:spPr>
        <p:txBody>
          <a:bodyPr anchor="t" rtlCol="false" tIns="0" lIns="0" bIns="0" rIns="0">
            <a:spAutoFit/>
          </a:bodyPr>
          <a:lstStyle/>
          <a:p>
            <a:pPr algn="l" marL="474981" indent="-237491" lvl="1">
              <a:lnSpc>
                <a:spcPts val="3300"/>
              </a:lnSpc>
              <a:buFont typeface="Arial"/>
              <a:buChar char="•"/>
            </a:pPr>
            <a:r>
              <a:rPr lang="en-US" sz="2200">
                <a:solidFill>
                  <a:srgbClr val="000000"/>
                </a:solidFill>
                <a:latin typeface="Open Sans"/>
                <a:ea typeface="Open Sans"/>
                <a:cs typeface="Open Sans"/>
                <a:sym typeface="Open Sans"/>
              </a:rPr>
              <a:t>El estructuralismo ha evolucionado y ha dado lugar a diversas corrientes, como el posestructuralismo, que critica y expande las ideas estructuralistas. Filósofos como Jacques Derrida y Michel Foucault han cuestionado la rigidez del estructuralismo, proponiendo enfoques más flexibles y dinámicos para entender las estructuras sociales y culturales³.</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Freeform 3" id="3"/>
          <p:cNvSpPr/>
          <p:nvPr/>
        </p:nvSpPr>
        <p:spPr>
          <a:xfrm flipH="false" flipV="false" rot="7659121">
            <a:off x="15091031" y="5585714"/>
            <a:ext cx="7629294" cy="7828566"/>
          </a:xfrm>
          <a:custGeom>
            <a:avLst/>
            <a:gdLst/>
            <a:ahLst/>
            <a:cxnLst/>
            <a:rect r="r" b="b" t="t" l="l"/>
            <a:pathLst>
              <a:path h="7828566" w="7629294">
                <a:moveTo>
                  <a:pt x="0" y="0"/>
                </a:moveTo>
                <a:lnTo>
                  <a:pt x="7629294" y="0"/>
                </a:lnTo>
                <a:lnTo>
                  <a:pt x="7629294" y="7828566"/>
                </a:lnTo>
                <a:lnTo>
                  <a:pt x="0" y="78285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258071" y="-4629150"/>
            <a:ext cx="9022634" cy="9258300"/>
          </a:xfrm>
          <a:custGeom>
            <a:avLst/>
            <a:gdLst/>
            <a:ahLst/>
            <a:cxnLst/>
            <a:rect r="r" b="b" t="t" l="l"/>
            <a:pathLst>
              <a:path h="9258300" w="9022634">
                <a:moveTo>
                  <a:pt x="0" y="0"/>
                </a:moveTo>
                <a:lnTo>
                  <a:pt x="9022634" y="0"/>
                </a:lnTo>
                <a:lnTo>
                  <a:pt x="902263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4236347" y="3202251"/>
            <a:ext cx="9815307" cy="4208864"/>
            <a:chOff x="0" y="0"/>
            <a:chExt cx="1895495" cy="812800"/>
          </a:xfrm>
        </p:grpSpPr>
        <p:sp>
          <p:nvSpPr>
            <p:cNvPr name="Freeform 6" id="6"/>
            <p:cNvSpPr/>
            <p:nvPr/>
          </p:nvSpPr>
          <p:spPr>
            <a:xfrm flipH="false" flipV="false" rot="0">
              <a:off x="0" y="0"/>
              <a:ext cx="1895495" cy="812800"/>
            </a:xfrm>
            <a:custGeom>
              <a:avLst/>
              <a:gdLst/>
              <a:ahLst/>
              <a:cxnLst/>
              <a:rect r="r" b="b" t="t" l="l"/>
              <a:pathLst>
                <a:path h="812800" w="1895495">
                  <a:moveTo>
                    <a:pt x="0" y="0"/>
                  </a:moveTo>
                  <a:lnTo>
                    <a:pt x="1895495" y="0"/>
                  </a:lnTo>
                  <a:lnTo>
                    <a:pt x="1895495" y="812800"/>
                  </a:lnTo>
                  <a:lnTo>
                    <a:pt x="0" y="812800"/>
                  </a:lnTo>
                  <a:close/>
                </a:path>
              </a:pathLst>
            </a:custGeom>
            <a:solidFill>
              <a:srgbClr val="000000">
                <a:alpha val="0"/>
              </a:srgbClr>
            </a:solidFill>
            <a:ln w="38100" cap="sq">
              <a:solidFill>
                <a:srgbClr val="000000"/>
              </a:solidFill>
              <a:prstDash val="solid"/>
              <a:miter/>
            </a:ln>
          </p:spPr>
        </p:sp>
        <p:sp>
          <p:nvSpPr>
            <p:cNvPr name="TextBox 7" id="7"/>
            <p:cNvSpPr txBox="true"/>
            <p:nvPr/>
          </p:nvSpPr>
          <p:spPr>
            <a:xfrm>
              <a:off x="0" y="-19050"/>
              <a:ext cx="1895495" cy="831850"/>
            </a:xfrm>
            <a:prstGeom prst="rect">
              <a:avLst/>
            </a:prstGeom>
          </p:spPr>
          <p:txBody>
            <a:bodyPr anchor="ctr" rtlCol="false" tIns="50800" lIns="50800" bIns="50800" rIns="50800"/>
            <a:lstStyle/>
            <a:p>
              <a:pPr algn="ctr">
                <a:lnSpc>
                  <a:spcPts val="2859"/>
                </a:lnSpc>
              </a:pPr>
            </a:p>
          </p:txBody>
        </p:sp>
      </p:grpSp>
      <p:sp>
        <p:nvSpPr>
          <p:cNvPr name="TextBox 8" id="8"/>
          <p:cNvSpPr txBox="true"/>
          <p:nvPr/>
        </p:nvSpPr>
        <p:spPr>
          <a:xfrm rot="0">
            <a:off x="4236347" y="5358951"/>
            <a:ext cx="9815307" cy="1569957"/>
          </a:xfrm>
          <a:prstGeom prst="rect">
            <a:avLst/>
          </a:prstGeom>
        </p:spPr>
        <p:txBody>
          <a:bodyPr anchor="t" rtlCol="false" tIns="0" lIns="0" bIns="0" rIns="0">
            <a:spAutoFit/>
          </a:bodyPr>
          <a:lstStyle/>
          <a:p>
            <a:pPr algn="ctr">
              <a:lnSpc>
                <a:spcPts val="12750"/>
              </a:lnSpc>
            </a:pPr>
            <a:r>
              <a:rPr lang="en-US" b="true" sz="9239" spc="905">
                <a:solidFill>
                  <a:srgbClr val="231F20"/>
                </a:solidFill>
                <a:latin typeface="Oswald Bold"/>
                <a:ea typeface="Oswald Bold"/>
                <a:cs typeface="Oswald Bold"/>
                <a:sym typeface="Oswald Bold"/>
              </a:rPr>
              <a:t>FUNCIONALISMO </a:t>
            </a:r>
          </a:p>
        </p:txBody>
      </p:sp>
      <p:sp>
        <p:nvSpPr>
          <p:cNvPr name="TextBox 9" id="9"/>
          <p:cNvSpPr txBox="true"/>
          <p:nvPr/>
        </p:nvSpPr>
        <p:spPr>
          <a:xfrm rot="0">
            <a:off x="4236347" y="3716136"/>
            <a:ext cx="9815307" cy="1186902"/>
          </a:xfrm>
          <a:prstGeom prst="rect">
            <a:avLst/>
          </a:prstGeom>
        </p:spPr>
        <p:txBody>
          <a:bodyPr anchor="t" rtlCol="false" tIns="0" lIns="0" bIns="0" rIns="0">
            <a:spAutoFit/>
          </a:bodyPr>
          <a:lstStyle/>
          <a:p>
            <a:pPr algn="ctr">
              <a:lnSpc>
                <a:spcPts val="9748"/>
              </a:lnSpc>
            </a:pPr>
            <a:r>
              <a:rPr lang="en-US" b="true" sz="7063" spc="692">
                <a:solidFill>
                  <a:srgbClr val="231F20"/>
                </a:solidFill>
                <a:latin typeface="Oswald Bold"/>
                <a:ea typeface="Oswald Bold"/>
                <a:cs typeface="Oswald Bold"/>
                <a:sym typeface="Oswald Bold"/>
              </a:rPr>
              <a:t>TEÓRIA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13662994" y="337474"/>
            <a:ext cx="4296549" cy="9570246"/>
            <a:chOff x="0" y="0"/>
            <a:chExt cx="1131601" cy="2520559"/>
          </a:xfrm>
        </p:grpSpPr>
        <p:sp>
          <p:nvSpPr>
            <p:cNvPr name="Freeform 4" id="4"/>
            <p:cNvSpPr/>
            <p:nvPr/>
          </p:nvSpPr>
          <p:spPr>
            <a:xfrm flipH="false" flipV="false" rot="0">
              <a:off x="0" y="0"/>
              <a:ext cx="1131601" cy="2520559"/>
            </a:xfrm>
            <a:custGeom>
              <a:avLst/>
              <a:gdLst/>
              <a:ahLst/>
              <a:cxnLst/>
              <a:rect r="r" b="b" t="t" l="l"/>
              <a:pathLst>
                <a:path h="2520559" w="1131601">
                  <a:moveTo>
                    <a:pt x="0" y="0"/>
                  </a:moveTo>
                  <a:lnTo>
                    <a:pt x="1131601" y="0"/>
                  </a:lnTo>
                  <a:lnTo>
                    <a:pt x="1131601" y="2520559"/>
                  </a:lnTo>
                  <a:lnTo>
                    <a:pt x="0" y="2520559"/>
                  </a:lnTo>
                  <a:close/>
                </a:path>
              </a:pathLst>
            </a:custGeom>
            <a:solidFill>
              <a:srgbClr val="CCCCCC"/>
            </a:solidFill>
          </p:spPr>
        </p:sp>
        <p:sp>
          <p:nvSpPr>
            <p:cNvPr name="TextBox 5" id="5"/>
            <p:cNvSpPr txBox="true"/>
            <p:nvPr/>
          </p:nvSpPr>
          <p:spPr>
            <a:xfrm>
              <a:off x="0" y="-19050"/>
              <a:ext cx="1131601" cy="2539609"/>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2142191" y="4828880"/>
            <a:ext cx="9752965" cy="1032847"/>
          </a:xfrm>
          <a:custGeom>
            <a:avLst/>
            <a:gdLst/>
            <a:ahLst/>
            <a:cxnLst/>
            <a:rect r="r" b="b" t="t" l="l"/>
            <a:pathLst>
              <a:path h="1032847" w="9752965">
                <a:moveTo>
                  <a:pt x="0" y="0"/>
                </a:moveTo>
                <a:lnTo>
                  <a:pt x="9752965" y="0"/>
                </a:lnTo>
                <a:lnTo>
                  <a:pt x="9752965" y="1032847"/>
                </a:lnTo>
                <a:lnTo>
                  <a:pt x="0" y="1032847"/>
                </a:lnTo>
                <a:lnTo>
                  <a:pt x="0" y="0"/>
                </a:lnTo>
                <a:close/>
              </a:path>
            </a:pathLst>
          </a:custGeom>
          <a:blipFill>
            <a:blip r:embed="rId3"/>
            <a:stretch>
              <a:fillRect l="0" t="-86495" r="0" b="0"/>
            </a:stretch>
          </a:blipFill>
        </p:spPr>
      </p:sp>
      <p:grpSp>
        <p:nvGrpSpPr>
          <p:cNvPr name="Group 7" id="7"/>
          <p:cNvGrpSpPr/>
          <p:nvPr/>
        </p:nvGrpSpPr>
        <p:grpSpPr>
          <a:xfrm rot="0">
            <a:off x="2142191" y="3396305"/>
            <a:ext cx="9610044" cy="1948998"/>
            <a:chOff x="0" y="0"/>
            <a:chExt cx="3682024" cy="746746"/>
          </a:xfrm>
        </p:grpSpPr>
        <p:sp>
          <p:nvSpPr>
            <p:cNvPr name="Freeform 8" id="8"/>
            <p:cNvSpPr/>
            <p:nvPr/>
          </p:nvSpPr>
          <p:spPr>
            <a:xfrm flipH="false" flipV="false" rot="0">
              <a:off x="0" y="0"/>
              <a:ext cx="3682024" cy="746746"/>
            </a:xfrm>
            <a:custGeom>
              <a:avLst/>
              <a:gdLst/>
              <a:ahLst/>
              <a:cxnLst/>
              <a:rect r="r" b="b" t="t" l="l"/>
              <a:pathLst>
                <a:path h="746746" w="3682024">
                  <a:moveTo>
                    <a:pt x="0" y="0"/>
                  </a:moveTo>
                  <a:lnTo>
                    <a:pt x="3682024" y="0"/>
                  </a:lnTo>
                  <a:lnTo>
                    <a:pt x="3682024" y="746746"/>
                  </a:lnTo>
                  <a:lnTo>
                    <a:pt x="0" y="746746"/>
                  </a:lnTo>
                  <a:close/>
                </a:path>
              </a:pathLst>
            </a:custGeom>
            <a:solidFill>
              <a:srgbClr val="EFEFEF"/>
            </a:solidFill>
          </p:spPr>
        </p:sp>
        <p:sp>
          <p:nvSpPr>
            <p:cNvPr name="TextBox 9" id="9"/>
            <p:cNvSpPr txBox="true"/>
            <p:nvPr/>
          </p:nvSpPr>
          <p:spPr>
            <a:xfrm>
              <a:off x="0" y="-19050"/>
              <a:ext cx="3682024" cy="765796"/>
            </a:xfrm>
            <a:prstGeom prst="rect">
              <a:avLst/>
            </a:prstGeom>
          </p:spPr>
          <p:txBody>
            <a:bodyPr anchor="ctr" rtlCol="false" tIns="50800" lIns="50800" bIns="50800" rIns="50800"/>
            <a:lstStyle/>
            <a:p>
              <a:pPr algn="ctr">
                <a:lnSpc>
                  <a:spcPts val="2859"/>
                </a:lnSpc>
              </a:pPr>
            </a:p>
          </p:txBody>
        </p:sp>
      </p:grpSp>
      <p:sp>
        <p:nvSpPr>
          <p:cNvPr name="Freeform 10" id="10"/>
          <p:cNvSpPr/>
          <p:nvPr/>
        </p:nvSpPr>
        <p:spPr>
          <a:xfrm flipH="false" flipV="false" rot="0">
            <a:off x="2474235" y="3673321"/>
            <a:ext cx="1156649" cy="1173721"/>
          </a:xfrm>
          <a:custGeom>
            <a:avLst/>
            <a:gdLst/>
            <a:ahLst/>
            <a:cxnLst/>
            <a:rect r="r" b="b" t="t" l="l"/>
            <a:pathLst>
              <a:path h="1173721" w="1156649">
                <a:moveTo>
                  <a:pt x="0" y="0"/>
                </a:moveTo>
                <a:lnTo>
                  <a:pt x="1156649" y="0"/>
                </a:lnTo>
                <a:lnTo>
                  <a:pt x="1156649" y="1173721"/>
                </a:lnTo>
                <a:lnTo>
                  <a:pt x="0" y="11737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2142191" y="7210022"/>
            <a:ext cx="9752965" cy="1032847"/>
          </a:xfrm>
          <a:custGeom>
            <a:avLst/>
            <a:gdLst/>
            <a:ahLst/>
            <a:cxnLst/>
            <a:rect r="r" b="b" t="t" l="l"/>
            <a:pathLst>
              <a:path h="1032847" w="9752965">
                <a:moveTo>
                  <a:pt x="0" y="0"/>
                </a:moveTo>
                <a:lnTo>
                  <a:pt x="9752965" y="0"/>
                </a:lnTo>
                <a:lnTo>
                  <a:pt x="9752965" y="1032847"/>
                </a:lnTo>
                <a:lnTo>
                  <a:pt x="0" y="1032847"/>
                </a:lnTo>
                <a:lnTo>
                  <a:pt x="0" y="0"/>
                </a:lnTo>
                <a:close/>
              </a:path>
            </a:pathLst>
          </a:custGeom>
          <a:blipFill>
            <a:blip r:embed="rId3"/>
            <a:stretch>
              <a:fillRect l="0" t="-86495" r="0" b="0"/>
            </a:stretch>
          </a:blipFill>
        </p:spPr>
      </p:sp>
      <p:grpSp>
        <p:nvGrpSpPr>
          <p:cNvPr name="Group 12" id="12"/>
          <p:cNvGrpSpPr/>
          <p:nvPr/>
        </p:nvGrpSpPr>
        <p:grpSpPr>
          <a:xfrm rot="0">
            <a:off x="2142191" y="5777447"/>
            <a:ext cx="9610044" cy="3654534"/>
            <a:chOff x="0" y="0"/>
            <a:chExt cx="3682024" cy="1400210"/>
          </a:xfrm>
        </p:grpSpPr>
        <p:sp>
          <p:nvSpPr>
            <p:cNvPr name="Freeform 13" id="13"/>
            <p:cNvSpPr/>
            <p:nvPr/>
          </p:nvSpPr>
          <p:spPr>
            <a:xfrm flipH="false" flipV="false" rot="0">
              <a:off x="0" y="0"/>
              <a:ext cx="3682024" cy="1400210"/>
            </a:xfrm>
            <a:custGeom>
              <a:avLst/>
              <a:gdLst/>
              <a:ahLst/>
              <a:cxnLst/>
              <a:rect r="r" b="b" t="t" l="l"/>
              <a:pathLst>
                <a:path h="1400210" w="3682024">
                  <a:moveTo>
                    <a:pt x="0" y="0"/>
                  </a:moveTo>
                  <a:lnTo>
                    <a:pt x="3682024" y="0"/>
                  </a:lnTo>
                  <a:lnTo>
                    <a:pt x="3682024" y="1400210"/>
                  </a:lnTo>
                  <a:lnTo>
                    <a:pt x="0" y="1400210"/>
                  </a:lnTo>
                  <a:close/>
                </a:path>
              </a:pathLst>
            </a:custGeom>
            <a:solidFill>
              <a:srgbClr val="EFEFEF"/>
            </a:solidFill>
          </p:spPr>
        </p:sp>
        <p:sp>
          <p:nvSpPr>
            <p:cNvPr name="TextBox 14" id="14"/>
            <p:cNvSpPr txBox="true"/>
            <p:nvPr/>
          </p:nvSpPr>
          <p:spPr>
            <a:xfrm>
              <a:off x="0" y="-19050"/>
              <a:ext cx="3682024" cy="1419260"/>
            </a:xfrm>
            <a:prstGeom prst="rect">
              <a:avLst/>
            </a:prstGeom>
          </p:spPr>
          <p:txBody>
            <a:bodyPr anchor="ctr" rtlCol="false" tIns="50800" lIns="50800" bIns="50800" rIns="50800"/>
            <a:lstStyle/>
            <a:p>
              <a:pPr algn="ctr">
                <a:lnSpc>
                  <a:spcPts val="2859"/>
                </a:lnSpc>
              </a:pPr>
            </a:p>
          </p:txBody>
        </p:sp>
      </p:grpSp>
      <p:sp>
        <p:nvSpPr>
          <p:cNvPr name="Freeform 15" id="15"/>
          <p:cNvSpPr/>
          <p:nvPr/>
        </p:nvSpPr>
        <p:spPr>
          <a:xfrm flipH="false" flipV="false" rot="0">
            <a:off x="2371799" y="6162574"/>
            <a:ext cx="1159455" cy="1178744"/>
          </a:xfrm>
          <a:custGeom>
            <a:avLst/>
            <a:gdLst/>
            <a:ahLst/>
            <a:cxnLst/>
            <a:rect r="r" b="b" t="t" l="l"/>
            <a:pathLst>
              <a:path h="1178744" w="1159455">
                <a:moveTo>
                  <a:pt x="0" y="0"/>
                </a:moveTo>
                <a:lnTo>
                  <a:pt x="1159455" y="0"/>
                </a:lnTo>
                <a:lnTo>
                  <a:pt x="1159455" y="1178744"/>
                </a:lnTo>
                <a:lnTo>
                  <a:pt x="0" y="11787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3908899" y="6005886"/>
            <a:ext cx="7132181" cy="3426095"/>
          </a:xfrm>
          <a:prstGeom prst="rect">
            <a:avLst/>
          </a:prstGeom>
        </p:spPr>
        <p:txBody>
          <a:bodyPr anchor="t" rtlCol="false" tIns="0" lIns="0" bIns="0" rIns="0">
            <a:spAutoFit/>
          </a:bodyPr>
          <a:lstStyle/>
          <a:p>
            <a:pPr algn="just">
              <a:lnSpc>
                <a:spcPts val="3050"/>
              </a:lnSpc>
            </a:pPr>
            <a:r>
              <a:rPr lang="en-US" sz="2210" spc="216">
                <a:solidFill>
                  <a:srgbClr val="231F20"/>
                </a:solidFill>
                <a:latin typeface="DM Sans"/>
                <a:ea typeface="DM Sans"/>
                <a:cs typeface="DM Sans"/>
                <a:sym typeface="DM Sans"/>
              </a:rPr>
              <a:t>Durkheim, uno de los fundadores de la sociología moderna, propuso que las instituciones sociales y sus prácticas existen porque cumplen funciones vitales para la cohesión y estabilidad de la sociedad. Parsons, por su parte, desarrolló un marco teórico más complejo que integraba diversas disciplinas y conceptos.</a:t>
            </a:r>
          </a:p>
          <a:p>
            <a:pPr algn="just" marL="0" indent="0" lvl="0">
              <a:lnSpc>
                <a:spcPts val="3050"/>
              </a:lnSpc>
              <a:spcBef>
                <a:spcPct val="0"/>
              </a:spcBef>
            </a:pPr>
          </a:p>
        </p:txBody>
      </p:sp>
      <p:sp>
        <p:nvSpPr>
          <p:cNvPr name="Freeform 17" id="17"/>
          <p:cNvSpPr/>
          <p:nvPr/>
        </p:nvSpPr>
        <p:spPr>
          <a:xfrm flipH="false" flipV="false" rot="0">
            <a:off x="-2779578" y="7341318"/>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11752235" y="3141156"/>
            <a:ext cx="6902385" cy="4601590"/>
          </a:xfrm>
          <a:custGeom>
            <a:avLst/>
            <a:gdLst/>
            <a:ahLst/>
            <a:cxnLst/>
            <a:rect r="r" b="b" t="t" l="l"/>
            <a:pathLst>
              <a:path h="4601590" w="6902385">
                <a:moveTo>
                  <a:pt x="0" y="0"/>
                </a:moveTo>
                <a:lnTo>
                  <a:pt x="6902385" y="0"/>
                </a:lnTo>
                <a:lnTo>
                  <a:pt x="6902385" y="4601590"/>
                </a:lnTo>
                <a:lnTo>
                  <a:pt x="0" y="4601590"/>
                </a:lnTo>
                <a:lnTo>
                  <a:pt x="0" y="0"/>
                </a:lnTo>
                <a:close/>
              </a:path>
            </a:pathLst>
          </a:custGeom>
          <a:blipFill>
            <a:blip r:embed="rId10"/>
            <a:stretch>
              <a:fillRect l="0" t="0" r="0" b="0"/>
            </a:stretch>
          </a:blipFill>
        </p:spPr>
      </p:sp>
      <p:sp>
        <p:nvSpPr>
          <p:cNvPr name="TextBox 19" id="19"/>
          <p:cNvSpPr txBox="true"/>
          <p:nvPr/>
        </p:nvSpPr>
        <p:spPr>
          <a:xfrm rot="0">
            <a:off x="2142191" y="983855"/>
            <a:ext cx="7416941" cy="1535431"/>
          </a:xfrm>
          <a:prstGeom prst="rect">
            <a:avLst/>
          </a:prstGeom>
        </p:spPr>
        <p:txBody>
          <a:bodyPr anchor="t" rtlCol="false" tIns="0" lIns="0" bIns="0" rIns="0">
            <a:spAutoFit/>
          </a:bodyPr>
          <a:lstStyle/>
          <a:p>
            <a:pPr algn="l">
              <a:lnSpc>
                <a:spcPts val="6209"/>
              </a:lnSpc>
            </a:pPr>
            <a:r>
              <a:rPr lang="en-US" b="true" sz="4499" spc="440">
                <a:solidFill>
                  <a:srgbClr val="231F20"/>
                </a:solidFill>
                <a:latin typeface="Oswald Bold"/>
                <a:ea typeface="Oswald Bold"/>
                <a:cs typeface="Oswald Bold"/>
                <a:sym typeface="Oswald Bold"/>
              </a:rPr>
              <a:t>ORÍGENES Y DESARROLLADORES</a:t>
            </a:r>
          </a:p>
        </p:txBody>
      </p:sp>
      <p:sp>
        <p:nvSpPr>
          <p:cNvPr name="TextBox 20" id="20"/>
          <p:cNvSpPr txBox="true"/>
          <p:nvPr/>
        </p:nvSpPr>
        <p:spPr>
          <a:xfrm rot="0">
            <a:off x="3908899" y="3624745"/>
            <a:ext cx="7132181" cy="1154018"/>
          </a:xfrm>
          <a:prstGeom prst="rect">
            <a:avLst/>
          </a:prstGeom>
        </p:spPr>
        <p:txBody>
          <a:bodyPr anchor="t" rtlCol="false" tIns="0" lIns="0" bIns="0" rIns="0">
            <a:spAutoFit/>
          </a:bodyPr>
          <a:lstStyle/>
          <a:p>
            <a:pPr algn="l" marL="0" indent="0" lvl="0">
              <a:lnSpc>
                <a:spcPts val="3050"/>
              </a:lnSpc>
              <a:spcBef>
                <a:spcPct val="0"/>
              </a:spcBef>
            </a:pPr>
            <a:r>
              <a:rPr lang="en-US" sz="2210" spc="216">
                <a:solidFill>
                  <a:srgbClr val="231F20"/>
                </a:solidFill>
                <a:latin typeface="DM Sans"/>
                <a:ea typeface="DM Sans"/>
                <a:cs typeface="DM Sans"/>
                <a:sym typeface="DM Sans"/>
              </a:rPr>
              <a:t>El funcionalismo surgió en el siglo XX y está asociado principalmente con los trabajos de Émile Durkheim y Talcott Parsons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Freeform 3" id="3"/>
          <p:cNvSpPr/>
          <p:nvPr/>
        </p:nvSpPr>
        <p:spPr>
          <a:xfrm flipH="false" flipV="false" rot="0">
            <a:off x="5307472" y="6672678"/>
            <a:ext cx="7673056" cy="7673056"/>
          </a:xfrm>
          <a:custGeom>
            <a:avLst/>
            <a:gdLst/>
            <a:ahLst/>
            <a:cxnLst/>
            <a:rect r="r" b="b" t="t" l="l"/>
            <a:pathLst>
              <a:path h="7673056" w="7673056">
                <a:moveTo>
                  <a:pt x="0" y="0"/>
                </a:moveTo>
                <a:lnTo>
                  <a:pt x="7673056" y="0"/>
                </a:lnTo>
                <a:lnTo>
                  <a:pt x="7673056" y="7673056"/>
                </a:lnTo>
                <a:lnTo>
                  <a:pt x="0" y="76730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24816" y="5501099"/>
            <a:ext cx="2238367" cy="2238367"/>
          </a:xfrm>
          <a:custGeom>
            <a:avLst/>
            <a:gdLst/>
            <a:ahLst/>
            <a:cxnLst/>
            <a:rect r="r" b="b" t="t" l="l"/>
            <a:pathLst>
              <a:path h="2238367" w="2238367">
                <a:moveTo>
                  <a:pt x="0" y="0"/>
                </a:moveTo>
                <a:lnTo>
                  <a:pt x="2238368" y="0"/>
                </a:lnTo>
                <a:lnTo>
                  <a:pt x="2238368" y="2238367"/>
                </a:lnTo>
                <a:lnTo>
                  <a:pt x="0" y="22383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8663659" y="6071953"/>
            <a:ext cx="960682" cy="1052540"/>
          </a:xfrm>
          <a:custGeom>
            <a:avLst/>
            <a:gdLst/>
            <a:ahLst/>
            <a:cxnLst/>
            <a:rect r="r" b="b" t="t" l="l"/>
            <a:pathLst>
              <a:path h="1052540" w="960682">
                <a:moveTo>
                  <a:pt x="0" y="0"/>
                </a:moveTo>
                <a:lnTo>
                  <a:pt x="960682" y="0"/>
                </a:lnTo>
                <a:lnTo>
                  <a:pt x="960682" y="1052541"/>
                </a:lnTo>
                <a:lnTo>
                  <a:pt x="0" y="10525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1539534" y="7377531"/>
            <a:ext cx="2238367" cy="2238367"/>
          </a:xfrm>
          <a:custGeom>
            <a:avLst/>
            <a:gdLst/>
            <a:ahLst/>
            <a:cxnLst/>
            <a:rect r="r" b="b" t="t" l="l"/>
            <a:pathLst>
              <a:path h="2238367" w="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510099" y="7377531"/>
            <a:ext cx="2238367" cy="2238367"/>
          </a:xfrm>
          <a:custGeom>
            <a:avLst/>
            <a:gdLst/>
            <a:ahLst/>
            <a:cxnLst/>
            <a:rect r="r" b="b" t="t" l="l"/>
            <a:pathLst>
              <a:path h="2238367" w="2238367">
                <a:moveTo>
                  <a:pt x="0" y="0"/>
                </a:moveTo>
                <a:lnTo>
                  <a:pt x="2238367" y="0"/>
                </a:lnTo>
                <a:lnTo>
                  <a:pt x="2238367" y="2238368"/>
                </a:lnTo>
                <a:lnTo>
                  <a:pt x="0" y="22383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994936" y="7891202"/>
            <a:ext cx="1268693" cy="1211025"/>
          </a:xfrm>
          <a:custGeom>
            <a:avLst/>
            <a:gdLst/>
            <a:ahLst/>
            <a:cxnLst/>
            <a:rect r="r" b="b" t="t" l="l"/>
            <a:pathLst>
              <a:path h="1211025" w="1268693">
                <a:moveTo>
                  <a:pt x="0" y="0"/>
                </a:moveTo>
                <a:lnTo>
                  <a:pt x="1268693" y="0"/>
                </a:lnTo>
                <a:lnTo>
                  <a:pt x="1268693" y="1211025"/>
                </a:lnTo>
                <a:lnTo>
                  <a:pt x="0" y="12110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2106315" y="7936159"/>
            <a:ext cx="1104804" cy="1121111"/>
          </a:xfrm>
          <a:custGeom>
            <a:avLst/>
            <a:gdLst/>
            <a:ahLst/>
            <a:cxnLst/>
            <a:rect r="r" b="b" t="t" l="l"/>
            <a:pathLst>
              <a:path h="1121111" w="1104804">
                <a:moveTo>
                  <a:pt x="0" y="0"/>
                </a:moveTo>
                <a:lnTo>
                  <a:pt x="1104805" y="0"/>
                </a:lnTo>
                <a:lnTo>
                  <a:pt x="1104805" y="1121111"/>
                </a:lnTo>
                <a:lnTo>
                  <a:pt x="0" y="112111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0" id="10"/>
          <p:cNvGrpSpPr/>
          <p:nvPr/>
        </p:nvGrpSpPr>
        <p:grpSpPr>
          <a:xfrm rot="0">
            <a:off x="380059" y="3206190"/>
            <a:ext cx="5249224" cy="1168046"/>
            <a:chOff x="0" y="0"/>
            <a:chExt cx="1382512" cy="307634"/>
          </a:xfrm>
        </p:grpSpPr>
        <p:sp>
          <p:nvSpPr>
            <p:cNvPr name="Freeform 11" id="11"/>
            <p:cNvSpPr/>
            <p:nvPr/>
          </p:nvSpPr>
          <p:spPr>
            <a:xfrm flipH="false" flipV="false" rot="0">
              <a:off x="0" y="0"/>
              <a:ext cx="1382512" cy="307634"/>
            </a:xfrm>
            <a:custGeom>
              <a:avLst/>
              <a:gdLst/>
              <a:ahLst/>
              <a:cxnLst/>
              <a:rect r="r" b="b" t="t" l="l"/>
              <a:pathLst>
                <a:path h="307634" w="1382512">
                  <a:moveTo>
                    <a:pt x="0" y="0"/>
                  </a:moveTo>
                  <a:lnTo>
                    <a:pt x="1382512" y="0"/>
                  </a:lnTo>
                  <a:lnTo>
                    <a:pt x="1382512" y="307634"/>
                  </a:lnTo>
                  <a:lnTo>
                    <a:pt x="0" y="307634"/>
                  </a:lnTo>
                  <a:close/>
                </a:path>
              </a:pathLst>
            </a:custGeom>
            <a:solidFill>
              <a:srgbClr val="1A1A1A"/>
            </a:solidFill>
          </p:spPr>
        </p:sp>
        <p:sp>
          <p:nvSpPr>
            <p:cNvPr name="TextBox 12" id="12"/>
            <p:cNvSpPr txBox="true"/>
            <p:nvPr/>
          </p:nvSpPr>
          <p:spPr>
            <a:xfrm>
              <a:off x="0" y="-57150"/>
              <a:ext cx="1382512" cy="364784"/>
            </a:xfrm>
            <a:prstGeom prst="rect">
              <a:avLst/>
            </a:prstGeom>
          </p:spPr>
          <p:txBody>
            <a:bodyPr anchor="ctr" rtlCol="false" tIns="50800" lIns="50800" bIns="50800" rIns="50800"/>
            <a:lstStyle/>
            <a:p>
              <a:pPr algn="ctr" marL="0" indent="0" lvl="0">
                <a:lnSpc>
                  <a:spcPts val="4114"/>
                </a:lnSpc>
                <a:spcBef>
                  <a:spcPct val="0"/>
                </a:spcBef>
              </a:pPr>
              <a:r>
                <a:rPr lang="en-US" b="true" sz="2981" spc="29">
                  <a:solidFill>
                    <a:srgbClr val="FFFFFF"/>
                  </a:solidFill>
                  <a:latin typeface="DM Sans Bold"/>
                  <a:ea typeface="DM Sans Bold"/>
                  <a:cs typeface="DM Sans Bold"/>
                  <a:sym typeface="DM Sans Bold"/>
                </a:rPr>
                <a:t>1. Sociedad como un Sistema</a:t>
              </a:r>
            </a:p>
          </p:txBody>
        </p:sp>
      </p:grpSp>
      <p:sp>
        <p:nvSpPr>
          <p:cNvPr name="TextBox 13" id="13"/>
          <p:cNvSpPr txBox="true"/>
          <p:nvPr/>
        </p:nvSpPr>
        <p:spPr>
          <a:xfrm rot="0">
            <a:off x="2887170" y="1277407"/>
            <a:ext cx="11552977" cy="1166783"/>
          </a:xfrm>
          <a:prstGeom prst="rect">
            <a:avLst/>
          </a:prstGeom>
        </p:spPr>
        <p:txBody>
          <a:bodyPr anchor="t" rtlCol="false" tIns="0" lIns="0" bIns="0" rIns="0">
            <a:spAutoFit/>
          </a:bodyPr>
          <a:lstStyle/>
          <a:p>
            <a:pPr algn="ctr">
              <a:lnSpc>
                <a:spcPts val="9587"/>
              </a:lnSpc>
            </a:pPr>
            <a:r>
              <a:rPr lang="en-US" b="true" sz="6947" spc="368">
                <a:solidFill>
                  <a:srgbClr val="231F20"/>
                </a:solidFill>
                <a:latin typeface="Oswald Bold"/>
                <a:ea typeface="Oswald Bold"/>
                <a:cs typeface="Oswald Bold"/>
                <a:sym typeface="Oswald Bold"/>
              </a:rPr>
              <a:t>PRINCIPALES POSTULADOS</a:t>
            </a:r>
          </a:p>
        </p:txBody>
      </p:sp>
      <p:sp>
        <p:nvSpPr>
          <p:cNvPr name="TextBox 14" id="14"/>
          <p:cNvSpPr txBox="true"/>
          <p:nvPr/>
        </p:nvSpPr>
        <p:spPr>
          <a:xfrm rot="0">
            <a:off x="1774426" y="4642189"/>
            <a:ext cx="3360904" cy="2735342"/>
          </a:xfrm>
          <a:prstGeom prst="rect">
            <a:avLst/>
          </a:prstGeom>
        </p:spPr>
        <p:txBody>
          <a:bodyPr anchor="t" rtlCol="false" tIns="0" lIns="0" bIns="0" rIns="0">
            <a:spAutoFit/>
          </a:bodyPr>
          <a:lstStyle/>
          <a:p>
            <a:pPr algn="ctr" marL="0" indent="0" lvl="0">
              <a:lnSpc>
                <a:spcPts val="2774"/>
              </a:lnSpc>
              <a:spcBef>
                <a:spcPct val="0"/>
              </a:spcBef>
            </a:pPr>
            <a:r>
              <a:rPr lang="en-US" sz="2010" spc="197">
                <a:solidFill>
                  <a:srgbClr val="231F20"/>
                </a:solidFill>
                <a:latin typeface="DM Sans"/>
                <a:ea typeface="DM Sans"/>
                <a:cs typeface="DM Sans"/>
                <a:sym typeface="DM Sans"/>
              </a:rPr>
              <a:t>El funcionalismo ve a la sociedad como un sistema compuesto por partes interrelacionadas, cada una con una función específica que contribuye al todo</a:t>
            </a:r>
          </a:p>
        </p:txBody>
      </p:sp>
      <p:grpSp>
        <p:nvGrpSpPr>
          <p:cNvPr name="Group 15" id="15"/>
          <p:cNvGrpSpPr/>
          <p:nvPr/>
        </p:nvGrpSpPr>
        <p:grpSpPr>
          <a:xfrm rot="0">
            <a:off x="6748466" y="2882330"/>
            <a:ext cx="5251719" cy="647719"/>
            <a:chOff x="0" y="0"/>
            <a:chExt cx="1383169" cy="170593"/>
          </a:xfrm>
        </p:grpSpPr>
        <p:sp>
          <p:nvSpPr>
            <p:cNvPr name="Freeform 16" id="16"/>
            <p:cNvSpPr/>
            <p:nvPr/>
          </p:nvSpPr>
          <p:spPr>
            <a:xfrm flipH="false" flipV="false" rot="0">
              <a:off x="0" y="0"/>
              <a:ext cx="1383169" cy="170593"/>
            </a:xfrm>
            <a:custGeom>
              <a:avLst/>
              <a:gdLst/>
              <a:ahLst/>
              <a:cxnLst/>
              <a:rect r="r" b="b" t="t" l="l"/>
              <a:pathLst>
                <a:path h="170593" w="1383169">
                  <a:moveTo>
                    <a:pt x="0" y="0"/>
                  </a:moveTo>
                  <a:lnTo>
                    <a:pt x="1383169" y="0"/>
                  </a:lnTo>
                  <a:lnTo>
                    <a:pt x="1383169" y="170593"/>
                  </a:lnTo>
                  <a:lnTo>
                    <a:pt x="0" y="170593"/>
                  </a:lnTo>
                  <a:close/>
                </a:path>
              </a:pathLst>
            </a:custGeom>
            <a:solidFill>
              <a:srgbClr val="1A1A1A"/>
            </a:solidFill>
          </p:spPr>
        </p:sp>
        <p:sp>
          <p:nvSpPr>
            <p:cNvPr name="TextBox 17" id="17"/>
            <p:cNvSpPr txBox="true"/>
            <p:nvPr/>
          </p:nvSpPr>
          <p:spPr>
            <a:xfrm>
              <a:off x="0" y="-57150"/>
              <a:ext cx="1383169" cy="227743"/>
            </a:xfrm>
            <a:prstGeom prst="rect">
              <a:avLst/>
            </a:prstGeom>
          </p:spPr>
          <p:txBody>
            <a:bodyPr anchor="ctr" rtlCol="false" tIns="50800" lIns="50800" bIns="50800" rIns="50800"/>
            <a:lstStyle/>
            <a:p>
              <a:pPr algn="ctr" marL="0" indent="0" lvl="0">
                <a:lnSpc>
                  <a:spcPts val="4114"/>
                </a:lnSpc>
                <a:spcBef>
                  <a:spcPct val="0"/>
                </a:spcBef>
              </a:pPr>
              <a:r>
                <a:rPr lang="en-US" b="true" sz="2981" spc="29">
                  <a:solidFill>
                    <a:srgbClr val="FFFFFF"/>
                  </a:solidFill>
                  <a:latin typeface="DM Sans Bold"/>
                  <a:ea typeface="DM Sans Bold"/>
                  <a:cs typeface="DM Sans Bold"/>
                  <a:sym typeface="DM Sans Bold"/>
                </a:rPr>
                <a:t>2. Función y Equilibrio</a:t>
              </a:r>
            </a:p>
          </p:txBody>
        </p:sp>
      </p:grpSp>
      <p:sp>
        <p:nvSpPr>
          <p:cNvPr name="TextBox 18" id="18"/>
          <p:cNvSpPr txBox="true"/>
          <p:nvPr/>
        </p:nvSpPr>
        <p:spPr>
          <a:xfrm rot="0">
            <a:off x="6138875" y="4042536"/>
            <a:ext cx="6254887" cy="1363742"/>
          </a:xfrm>
          <a:prstGeom prst="rect">
            <a:avLst/>
          </a:prstGeom>
        </p:spPr>
        <p:txBody>
          <a:bodyPr anchor="t" rtlCol="false" tIns="0" lIns="0" bIns="0" rIns="0">
            <a:spAutoFit/>
          </a:bodyPr>
          <a:lstStyle/>
          <a:p>
            <a:pPr algn="ctr" marL="0" indent="0" lvl="0">
              <a:lnSpc>
                <a:spcPts val="2774"/>
              </a:lnSpc>
              <a:spcBef>
                <a:spcPct val="0"/>
              </a:spcBef>
            </a:pPr>
            <a:r>
              <a:rPr lang="en-US" sz="2010" spc="197">
                <a:solidFill>
                  <a:srgbClr val="231F20"/>
                </a:solidFill>
                <a:latin typeface="DM Sans"/>
                <a:ea typeface="DM Sans"/>
                <a:cs typeface="DM Sans"/>
                <a:sym typeface="DM Sans"/>
              </a:rPr>
              <a:t>Cada institución social (como la familia, la educación, la religión) tiene una función que ayuda a mantener el equilibrio y la estabilidad social</a:t>
            </a:r>
          </a:p>
        </p:txBody>
      </p:sp>
      <p:grpSp>
        <p:nvGrpSpPr>
          <p:cNvPr name="Group 19" id="19"/>
          <p:cNvGrpSpPr/>
          <p:nvPr/>
        </p:nvGrpSpPr>
        <p:grpSpPr>
          <a:xfrm rot="0">
            <a:off x="13211120" y="2882330"/>
            <a:ext cx="4338976" cy="647719"/>
            <a:chOff x="0" y="0"/>
            <a:chExt cx="1142776" cy="170593"/>
          </a:xfrm>
        </p:grpSpPr>
        <p:sp>
          <p:nvSpPr>
            <p:cNvPr name="Freeform 20" id="20"/>
            <p:cNvSpPr/>
            <p:nvPr/>
          </p:nvSpPr>
          <p:spPr>
            <a:xfrm flipH="false" flipV="false" rot="0">
              <a:off x="0" y="0"/>
              <a:ext cx="1142775" cy="170593"/>
            </a:xfrm>
            <a:custGeom>
              <a:avLst/>
              <a:gdLst/>
              <a:ahLst/>
              <a:cxnLst/>
              <a:rect r="r" b="b" t="t" l="l"/>
              <a:pathLst>
                <a:path h="170593" w="1142775">
                  <a:moveTo>
                    <a:pt x="0" y="0"/>
                  </a:moveTo>
                  <a:lnTo>
                    <a:pt x="1142775" y="0"/>
                  </a:lnTo>
                  <a:lnTo>
                    <a:pt x="1142775" y="170593"/>
                  </a:lnTo>
                  <a:lnTo>
                    <a:pt x="0" y="170593"/>
                  </a:lnTo>
                  <a:close/>
                </a:path>
              </a:pathLst>
            </a:custGeom>
            <a:solidFill>
              <a:srgbClr val="1A1A1A"/>
            </a:solidFill>
          </p:spPr>
        </p:sp>
        <p:sp>
          <p:nvSpPr>
            <p:cNvPr name="TextBox 21" id="21"/>
            <p:cNvSpPr txBox="true"/>
            <p:nvPr/>
          </p:nvSpPr>
          <p:spPr>
            <a:xfrm>
              <a:off x="0" y="-57150"/>
              <a:ext cx="1142776" cy="227743"/>
            </a:xfrm>
            <a:prstGeom prst="rect">
              <a:avLst/>
            </a:prstGeom>
          </p:spPr>
          <p:txBody>
            <a:bodyPr anchor="ctr" rtlCol="false" tIns="50800" lIns="50800" bIns="50800" rIns="50800"/>
            <a:lstStyle/>
            <a:p>
              <a:pPr algn="ctr" marL="0" indent="0" lvl="0">
                <a:lnSpc>
                  <a:spcPts val="4114"/>
                </a:lnSpc>
                <a:spcBef>
                  <a:spcPct val="0"/>
                </a:spcBef>
              </a:pPr>
              <a:r>
                <a:rPr lang="en-US" b="true" sz="2981" spc="29">
                  <a:solidFill>
                    <a:srgbClr val="FFFFFF"/>
                  </a:solidFill>
                  <a:latin typeface="DM Sans Bold"/>
                  <a:ea typeface="DM Sans Bold"/>
                  <a:cs typeface="DM Sans Bold"/>
                  <a:sym typeface="DM Sans Bold"/>
                </a:rPr>
                <a:t>3. Interdependencia</a:t>
              </a:r>
            </a:p>
          </p:txBody>
        </p:sp>
      </p:grpSp>
      <p:sp>
        <p:nvSpPr>
          <p:cNvPr name="TextBox 22" id="22"/>
          <p:cNvSpPr txBox="true"/>
          <p:nvPr/>
        </p:nvSpPr>
        <p:spPr>
          <a:xfrm rot="0">
            <a:off x="13082318" y="4042536"/>
            <a:ext cx="4596580" cy="2392442"/>
          </a:xfrm>
          <a:prstGeom prst="rect">
            <a:avLst/>
          </a:prstGeom>
        </p:spPr>
        <p:txBody>
          <a:bodyPr anchor="t" rtlCol="false" tIns="0" lIns="0" bIns="0" rIns="0">
            <a:spAutoFit/>
          </a:bodyPr>
          <a:lstStyle/>
          <a:p>
            <a:pPr algn="ctr" marL="0" indent="0" lvl="0">
              <a:lnSpc>
                <a:spcPts val="2774"/>
              </a:lnSpc>
              <a:spcBef>
                <a:spcPct val="0"/>
              </a:spcBef>
            </a:pPr>
            <a:r>
              <a:rPr lang="en-US" sz="2010" spc="197">
                <a:solidFill>
                  <a:srgbClr val="231F20"/>
                </a:solidFill>
                <a:latin typeface="DM Sans"/>
                <a:ea typeface="DM Sans"/>
                <a:cs typeface="DM Sans"/>
                <a:sym typeface="DM Sans"/>
              </a:rPr>
              <a:t> Las diferentes partes de la sociedad son interdependientes. Un cambio en una parte puede afectar a las demás, lo que puede llevar a ajustes para restablecer el equilibrio</a:t>
            </a:r>
          </a:p>
        </p:txBody>
      </p:sp>
      <p:sp>
        <p:nvSpPr>
          <p:cNvPr name="Freeform 23" id="23"/>
          <p:cNvSpPr/>
          <p:nvPr/>
        </p:nvSpPr>
        <p:spPr>
          <a:xfrm flipH="false" flipV="false" rot="0">
            <a:off x="14479722" y="-4833750"/>
            <a:ext cx="7616557" cy="7815497"/>
          </a:xfrm>
          <a:custGeom>
            <a:avLst/>
            <a:gdLst/>
            <a:ahLst/>
            <a:cxnLst/>
            <a:rect r="r" b="b" t="t" l="l"/>
            <a:pathLst>
              <a:path h="7815497" w="7616557">
                <a:moveTo>
                  <a:pt x="0" y="0"/>
                </a:moveTo>
                <a:lnTo>
                  <a:pt x="7616556" y="0"/>
                </a:lnTo>
                <a:lnTo>
                  <a:pt x="7616556" y="7815497"/>
                </a:lnTo>
                <a:lnTo>
                  <a:pt x="0" y="781549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4" id="24"/>
          <p:cNvSpPr/>
          <p:nvPr/>
        </p:nvSpPr>
        <p:spPr>
          <a:xfrm flipH="false" flipV="false" rot="-4176364">
            <a:off x="-4105129" y="6530238"/>
            <a:ext cx="7616557" cy="7815497"/>
          </a:xfrm>
          <a:custGeom>
            <a:avLst/>
            <a:gdLst/>
            <a:ahLst/>
            <a:cxnLst/>
            <a:rect r="r" b="b" t="t" l="l"/>
            <a:pathLst>
              <a:path h="7815497" w="7616557">
                <a:moveTo>
                  <a:pt x="0" y="0"/>
                </a:moveTo>
                <a:lnTo>
                  <a:pt x="7616556" y="0"/>
                </a:lnTo>
                <a:lnTo>
                  <a:pt x="7616556" y="7815496"/>
                </a:lnTo>
                <a:lnTo>
                  <a:pt x="0" y="781549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Freeform 3" id="3"/>
          <p:cNvSpPr/>
          <p:nvPr/>
        </p:nvSpPr>
        <p:spPr>
          <a:xfrm flipH="false" flipV="false" rot="257863">
            <a:off x="-571305" y="6150994"/>
            <a:ext cx="21273218" cy="9128145"/>
          </a:xfrm>
          <a:custGeom>
            <a:avLst/>
            <a:gdLst/>
            <a:ahLst/>
            <a:cxnLst/>
            <a:rect r="r" b="b" t="t" l="l"/>
            <a:pathLst>
              <a:path h="9128145" w="21273218">
                <a:moveTo>
                  <a:pt x="0" y="0"/>
                </a:moveTo>
                <a:lnTo>
                  <a:pt x="21273219" y="0"/>
                </a:lnTo>
                <a:lnTo>
                  <a:pt x="21273219" y="9128145"/>
                </a:lnTo>
                <a:lnTo>
                  <a:pt x="0" y="91281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885510" y="8765585"/>
            <a:ext cx="4128022" cy="437161"/>
          </a:xfrm>
          <a:custGeom>
            <a:avLst/>
            <a:gdLst/>
            <a:ahLst/>
            <a:cxnLst/>
            <a:rect r="r" b="b" t="t" l="l"/>
            <a:pathLst>
              <a:path h="437161" w="4128022">
                <a:moveTo>
                  <a:pt x="0" y="0"/>
                </a:moveTo>
                <a:lnTo>
                  <a:pt x="4128022" y="0"/>
                </a:lnTo>
                <a:lnTo>
                  <a:pt x="4128022" y="437161"/>
                </a:lnTo>
                <a:lnTo>
                  <a:pt x="0" y="437161"/>
                </a:lnTo>
                <a:lnTo>
                  <a:pt x="0" y="0"/>
                </a:lnTo>
                <a:close/>
              </a:path>
            </a:pathLst>
          </a:custGeom>
          <a:blipFill>
            <a:blip r:embed="rId5"/>
            <a:stretch>
              <a:fillRect l="0" t="-86495" r="0" b="0"/>
            </a:stretch>
          </a:blipFill>
        </p:spPr>
      </p:sp>
      <p:grpSp>
        <p:nvGrpSpPr>
          <p:cNvPr name="Group 5" id="5"/>
          <p:cNvGrpSpPr/>
          <p:nvPr/>
        </p:nvGrpSpPr>
        <p:grpSpPr>
          <a:xfrm rot="0">
            <a:off x="11900353" y="4678112"/>
            <a:ext cx="4113179" cy="4087473"/>
            <a:chOff x="0" y="0"/>
            <a:chExt cx="1279723" cy="1271725"/>
          </a:xfrm>
        </p:grpSpPr>
        <p:sp>
          <p:nvSpPr>
            <p:cNvPr name="Freeform 6" id="6"/>
            <p:cNvSpPr/>
            <p:nvPr/>
          </p:nvSpPr>
          <p:spPr>
            <a:xfrm flipH="false" flipV="false" rot="0">
              <a:off x="0" y="0"/>
              <a:ext cx="1279723" cy="1271725"/>
            </a:xfrm>
            <a:custGeom>
              <a:avLst/>
              <a:gdLst/>
              <a:ahLst/>
              <a:cxnLst/>
              <a:rect r="r" b="b" t="t" l="l"/>
              <a:pathLst>
                <a:path h="1271725" w="1279723">
                  <a:moveTo>
                    <a:pt x="0" y="0"/>
                  </a:moveTo>
                  <a:lnTo>
                    <a:pt x="1279723" y="0"/>
                  </a:lnTo>
                  <a:lnTo>
                    <a:pt x="1279723" y="1271725"/>
                  </a:lnTo>
                  <a:lnTo>
                    <a:pt x="0" y="1271725"/>
                  </a:lnTo>
                  <a:close/>
                </a:path>
              </a:pathLst>
            </a:custGeom>
            <a:solidFill>
              <a:srgbClr val="1A1A1A"/>
            </a:solidFill>
          </p:spPr>
        </p:sp>
        <p:sp>
          <p:nvSpPr>
            <p:cNvPr name="TextBox 7" id="7"/>
            <p:cNvSpPr txBox="true"/>
            <p:nvPr/>
          </p:nvSpPr>
          <p:spPr>
            <a:xfrm>
              <a:off x="0" y="-57150"/>
              <a:ext cx="1279723" cy="1328875"/>
            </a:xfrm>
            <a:prstGeom prst="rect">
              <a:avLst/>
            </a:prstGeom>
          </p:spPr>
          <p:txBody>
            <a:bodyPr anchor="ctr" rtlCol="false" tIns="50800" lIns="50800" bIns="50800" rIns="50800"/>
            <a:lstStyle/>
            <a:p>
              <a:pPr algn="ctr" marL="0" indent="0" lvl="0">
                <a:lnSpc>
                  <a:spcPts val="4114"/>
                </a:lnSpc>
                <a:spcBef>
                  <a:spcPct val="0"/>
                </a:spcBef>
              </a:pPr>
            </a:p>
          </p:txBody>
        </p:sp>
      </p:grpSp>
      <p:sp>
        <p:nvSpPr>
          <p:cNvPr name="Freeform 8" id="8"/>
          <p:cNvSpPr/>
          <p:nvPr/>
        </p:nvSpPr>
        <p:spPr>
          <a:xfrm flipH="false" flipV="false" rot="0">
            <a:off x="7080191" y="8765585"/>
            <a:ext cx="4128022" cy="437161"/>
          </a:xfrm>
          <a:custGeom>
            <a:avLst/>
            <a:gdLst/>
            <a:ahLst/>
            <a:cxnLst/>
            <a:rect r="r" b="b" t="t" l="l"/>
            <a:pathLst>
              <a:path h="437161" w="4128022">
                <a:moveTo>
                  <a:pt x="0" y="0"/>
                </a:moveTo>
                <a:lnTo>
                  <a:pt x="4128021" y="0"/>
                </a:lnTo>
                <a:lnTo>
                  <a:pt x="4128021" y="437161"/>
                </a:lnTo>
                <a:lnTo>
                  <a:pt x="0" y="437161"/>
                </a:lnTo>
                <a:lnTo>
                  <a:pt x="0" y="0"/>
                </a:lnTo>
                <a:close/>
              </a:path>
            </a:pathLst>
          </a:custGeom>
          <a:blipFill>
            <a:blip r:embed="rId5"/>
            <a:stretch>
              <a:fillRect l="0" t="-86495" r="0" b="0"/>
            </a:stretch>
          </a:blipFill>
        </p:spPr>
      </p:sp>
      <p:grpSp>
        <p:nvGrpSpPr>
          <p:cNvPr name="Group 9" id="9"/>
          <p:cNvGrpSpPr/>
          <p:nvPr/>
        </p:nvGrpSpPr>
        <p:grpSpPr>
          <a:xfrm rot="0">
            <a:off x="7095033" y="4678112"/>
            <a:ext cx="4113179" cy="4087473"/>
            <a:chOff x="0" y="0"/>
            <a:chExt cx="1279723" cy="1271725"/>
          </a:xfrm>
        </p:grpSpPr>
        <p:sp>
          <p:nvSpPr>
            <p:cNvPr name="Freeform 10" id="10"/>
            <p:cNvSpPr/>
            <p:nvPr/>
          </p:nvSpPr>
          <p:spPr>
            <a:xfrm flipH="false" flipV="false" rot="0">
              <a:off x="0" y="0"/>
              <a:ext cx="1279723" cy="1271725"/>
            </a:xfrm>
            <a:custGeom>
              <a:avLst/>
              <a:gdLst/>
              <a:ahLst/>
              <a:cxnLst/>
              <a:rect r="r" b="b" t="t" l="l"/>
              <a:pathLst>
                <a:path h="1271725" w="1279723">
                  <a:moveTo>
                    <a:pt x="0" y="0"/>
                  </a:moveTo>
                  <a:lnTo>
                    <a:pt x="1279723" y="0"/>
                  </a:lnTo>
                  <a:lnTo>
                    <a:pt x="1279723" y="1271725"/>
                  </a:lnTo>
                  <a:lnTo>
                    <a:pt x="0" y="1271725"/>
                  </a:lnTo>
                  <a:close/>
                </a:path>
              </a:pathLst>
            </a:custGeom>
            <a:solidFill>
              <a:srgbClr val="1A1A1A"/>
            </a:solidFill>
          </p:spPr>
        </p:sp>
        <p:sp>
          <p:nvSpPr>
            <p:cNvPr name="TextBox 11" id="11"/>
            <p:cNvSpPr txBox="true"/>
            <p:nvPr/>
          </p:nvSpPr>
          <p:spPr>
            <a:xfrm>
              <a:off x="0" y="-57150"/>
              <a:ext cx="1279723" cy="1328875"/>
            </a:xfrm>
            <a:prstGeom prst="rect">
              <a:avLst/>
            </a:prstGeom>
          </p:spPr>
          <p:txBody>
            <a:bodyPr anchor="ctr" rtlCol="false" tIns="50800" lIns="50800" bIns="50800" rIns="50800"/>
            <a:lstStyle/>
            <a:p>
              <a:pPr algn="ctr" marL="0" indent="0" lvl="0">
                <a:lnSpc>
                  <a:spcPts val="4114"/>
                </a:lnSpc>
                <a:spcBef>
                  <a:spcPct val="0"/>
                </a:spcBef>
              </a:pPr>
            </a:p>
          </p:txBody>
        </p:sp>
      </p:grpSp>
      <p:sp>
        <p:nvSpPr>
          <p:cNvPr name="Freeform 12" id="12"/>
          <p:cNvSpPr/>
          <p:nvPr/>
        </p:nvSpPr>
        <p:spPr>
          <a:xfrm flipH="false" flipV="false" rot="0">
            <a:off x="2274468" y="8765585"/>
            <a:ext cx="4128022" cy="437161"/>
          </a:xfrm>
          <a:custGeom>
            <a:avLst/>
            <a:gdLst/>
            <a:ahLst/>
            <a:cxnLst/>
            <a:rect r="r" b="b" t="t" l="l"/>
            <a:pathLst>
              <a:path h="437161" w="4128022">
                <a:moveTo>
                  <a:pt x="0" y="0"/>
                </a:moveTo>
                <a:lnTo>
                  <a:pt x="4128022" y="0"/>
                </a:lnTo>
                <a:lnTo>
                  <a:pt x="4128022" y="437161"/>
                </a:lnTo>
                <a:lnTo>
                  <a:pt x="0" y="437161"/>
                </a:lnTo>
                <a:lnTo>
                  <a:pt x="0" y="0"/>
                </a:lnTo>
                <a:close/>
              </a:path>
            </a:pathLst>
          </a:custGeom>
          <a:blipFill>
            <a:blip r:embed="rId5"/>
            <a:stretch>
              <a:fillRect l="0" t="-86495" r="0" b="0"/>
            </a:stretch>
          </a:blipFill>
        </p:spPr>
      </p:sp>
      <p:grpSp>
        <p:nvGrpSpPr>
          <p:cNvPr name="Group 13" id="13"/>
          <p:cNvGrpSpPr/>
          <p:nvPr/>
        </p:nvGrpSpPr>
        <p:grpSpPr>
          <a:xfrm rot="0">
            <a:off x="2289311" y="4678112"/>
            <a:ext cx="4113179" cy="4087473"/>
            <a:chOff x="0" y="0"/>
            <a:chExt cx="1279723" cy="1271725"/>
          </a:xfrm>
        </p:grpSpPr>
        <p:sp>
          <p:nvSpPr>
            <p:cNvPr name="Freeform 14" id="14"/>
            <p:cNvSpPr/>
            <p:nvPr/>
          </p:nvSpPr>
          <p:spPr>
            <a:xfrm flipH="false" flipV="false" rot="0">
              <a:off x="0" y="0"/>
              <a:ext cx="1279723" cy="1271725"/>
            </a:xfrm>
            <a:custGeom>
              <a:avLst/>
              <a:gdLst/>
              <a:ahLst/>
              <a:cxnLst/>
              <a:rect r="r" b="b" t="t" l="l"/>
              <a:pathLst>
                <a:path h="1271725" w="1279723">
                  <a:moveTo>
                    <a:pt x="0" y="0"/>
                  </a:moveTo>
                  <a:lnTo>
                    <a:pt x="1279723" y="0"/>
                  </a:lnTo>
                  <a:lnTo>
                    <a:pt x="1279723" y="1271725"/>
                  </a:lnTo>
                  <a:lnTo>
                    <a:pt x="0" y="1271725"/>
                  </a:lnTo>
                  <a:close/>
                </a:path>
              </a:pathLst>
            </a:custGeom>
            <a:solidFill>
              <a:srgbClr val="1A1A1A"/>
            </a:solidFill>
          </p:spPr>
        </p:sp>
        <p:sp>
          <p:nvSpPr>
            <p:cNvPr name="TextBox 15" id="15"/>
            <p:cNvSpPr txBox="true"/>
            <p:nvPr/>
          </p:nvSpPr>
          <p:spPr>
            <a:xfrm>
              <a:off x="0" y="-57150"/>
              <a:ext cx="1279723" cy="1328875"/>
            </a:xfrm>
            <a:prstGeom prst="rect">
              <a:avLst/>
            </a:prstGeom>
          </p:spPr>
          <p:txBody>
            <a:bodyPr anchor="ctr" rtlCol="false" tIns="50800" lIns="50800" bIns="50800" rIns="50800"/>
            <a:lstStyle/>
            <a:p>
              <a:pPr algn="ctr" marL="0" indent="0" lvl="0">
                <a:lnSpc>
                  <a:spcPts val="4114"/>
                </a:lnSpc>
                <a:spcBef>
                  <a:spcPct val="0"/>
                </a:spcBef>
              </a:pPr>
            </a:p>
          </p:txBody>
        </p:sp>
      </p:grpSp>
      <p:grpSp>
        <p:nvGrpSpPr>
          <p:cNvPr name="Group 16" id="16"/>
          <p:cNvGrpSpPr/>
          <p:nvPr/>
        </p:nvGrpSpPr>
        <p:grpSpPr>
          <a:xfrm rot="0">
            <a:off x="3321316" y="3653528"/>
            <a:ext cx="2049168" cy="204916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marL="0" indent="0" lvl="0">
                <a:lnSpc>
                  <a:spcPts val="4114"/>
                </a:lnSpc>
                <a:spcBef>
                  <a:spcPct val="0"/>
                </a:spcBef>
              </a:pPr>
            </a:p>
          </p:txBody>
        </p:sp>
      </p:grpSp>
      <p:grpSp>
        <p:nvGrpSpPr>
          <p:cNvPr name="Group 19" id="19"/>
          <p:cNvGrpSpPr/>
          <p:nvPr/>
        </p:nvGrpSpPr>
        <p:grpSpPr>
          <a:xfrm rot="0">
            <a:off x="8119617" y="3653528"/>
            <a:ext cx="2049168" cy="204916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sp>
        <p:sp>
          <p:nvSpPr>
            <p:cNvPr name="TextBox 21" id="21"/>
            <p:cNvSpPr txBox="true"/>
            <p:nvPr/>
          </p:nvSpPr>
          <p:spPr>
            <a:xfrm>
              <a:off x="76200" y="19050"/>
              <a:ext cx="660400" cy="717550"/>
            </a:xfrm>
            <a:prstGeom prst="rect">
              <a:avLst/>
            </a:prstGeom>
          </p:spPr>
          <p:txBody>
            <a:bodyPr anchor="ctr" rtlCol="false" tIns="50800" lIns="50800" bIns="50800" rIns="50800"/>
            <a:lstStyle/>
            <a:p>
              <a:pPr algn="ctr" marL="0" indent="0" lvl="0">
                <a:lnSpc>
                  <a:spcPts val="4114"/>
                </a:lnSpc>
                <a:spcBef>
                  <a:spcPct val="0"/>
                </a:spcBef>
              </a:pPr>
            </a:p>
          </p:txBody>
        </p:sp>
      </p:grpSp>
      <p:grpSp>
        <p:nvGrpSpPr>
          <p:cNvPr name="Group 22" id="22"/>
          <p:cNvGrpSpPr/>
          <p:nvPr/>
        </p:nvGrpSpPr>
        <p:grpSpPr>
          <a:xfrm rot="0">
            <a:off x="12933709" y="3653528"/>
            <a:ext cx="2049168" cy="2049168"/>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sp>
        <p:sp>
          <p:nvSpPr>
            <p:cNvPr name="TextBox 24" id="24"/>
            <p:cNvSpPr txBox="true"/>
            <p:nvPr/>
          </p:nvSpPr>
          <p:spPr>
            <a:xfrm>
              <a:off x="76200" y="19050"/>
              <a:ext cx="660400" cy="717550"/>
            </a:xfrm>
            <a:prstGeom prst="rect">
              <a:avLst/>
            </a:prstGeom>
          </p:spPr>
          <p:txBody>
            <a:bodyPr anchor="ctr" rtlCol="false" tIns="50800" lIns="50800" bIns="50800" rIns="50800"/>
            <a:lstStyle/>
            <a:p>
              <a:pPr algn="ctr" marL="0" indent="0" lvl="0">
                <a:lnSpc>
                  <a:spcPts val="4114"/>
                </a:lnSpc>
                <a:spcBef>
                  <a:spcPct val="0"/>
                </a:spcBef>
              </a:pPr>
            </a:p>
          </p:txBody>
        </p:sp>
      </p:grpSp>
      <p:sp>
        <p:nvSpPr>
          <p:cNvPr name="Freeform 25" id="25"/>
          <p:cNvSpPr/>
          <p:nvPr/>
        </p:nvSpPr>
        <p:spPr>
          <a:xfrm flipH="false" flipV="false" rot="0">
            <a:off x="3732628" y="4016965"/>
            <a:ext cx="1211702" cy="1322294"/>
          </a:xfrm>
          <a:custGeom>
            <a:avLst/>
            <a:gdLst/>
            <a:ahLst/>
            <a:cxnLst/>
            <a:rect r="r" b="b" t="t" l="l"/>
            <a:pathLst>
              <a:path h="1322294" w="1211702">
                <a:moveTo>
                  <a:pt x="0" y="0"/>
                </a:moveTo>
                <a:lnTo>
                  <a:pt x="1211702" y="0"/>
                </a:lnTo>
                <a:lnTo>
                  <a:pt x="1211702" y="1322294"/>
                </a:lnTo>
                <a:lnTo>
                  <a:pt x="0" y="13222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8563658" y="4016965"/>
            <a:ext cx="1160684" cy="1393835"/>
          </a:xfrm>
          <a:custGeom>
            <a:avLst/>
            <a:gdLst/>
            <a:ahLst/>
            <a:cxnLst/>
            <a:rect r="r" b="b" t="t" l="l"/>
            <a:pathLst>
              <a:path h="1393835" w="1160684">
                <a:moveTo>
                  <a:pt x="0" y="0"/>
                </a:moveTo>
                <a:lnTo>
                  <a:pt x="1160684" y="0"/>
                </a:lnTo>
                <a:lnTo>
                  <a:pt x="1160684" y="1393835"/>
                </a:lnTo>
                <a:lnTo>
                  <a:pt x="0" y="13938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13272985" y="3986188"/>
            <a:ext cx="1353071" cy="1353071"/>
          </a:xfrm>
          <a:custGeom>
            <a:avLst/>
            <a:gdLst/>
            <a:ahLst/>
            <a:cxnLst/>
            <a:rect r="r" b="b" t="t" l="l"/>
            <a:pathLst>
              <a:path h="1353071" w="1353071">
                <a:moveTo>
                  <a:pt x="0" y="0"/>
                </a:moveTo>
                <a:lnTo>
                  <a:pt x="1353071" y="0"/>
                </a:lnTo>
                <a:lnTo>
                  <a:pt x="1353071" y="1353071"/>
                </a:lnTo>
                <a:lnTo>
                  <a:pt x="0" y="13530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8" id="28"/>
          <p:cNvSpPr txBox="true"/>
          <p:nvPr/>
        </p:nvSpPr>
        <p:spPr>
          <a:xfrm rot="0">
            <a:off x="2343797" y="1155414"/>
            <a:ext cx="13617940" cy="1594138"/>
          </a:xfrm>
          <a:prstGeom prst="rect">
            <a:avLst/>
          </a:prstGeom>
        </p:spPr>
        <p:txBody>
          <a:bodyPr anchor="t" rtlCol="false" tIns="0" lIns="0" bIns="0" rIns="0">
            <a:spAutoFit/>
          </a:bodyPr>
          <a:lstStyle/>
          <a:p>
            <a:pPr algn="ctr" marL="0" indent="0" lvl="0">
              <a:lnSpc>
                <a:spcPts val="13015"/>
              </a:lnSpc>
              <a:spcBef>
                <a:spcPct val="0"/>
              </a:spcBef>
            </a:pPr>
            <a:r>
              <a:rPr lang="en-US" b="true" sz="9431" spc="924">
                <a:solidFill>
                  <a:srgbClr val="231F20"/>
                </a:solidFill>
                <a:latin typeface="Oswald Bold"/>
                <a:ea typeface="Oswald Bold"/>
                <a:cs typeface="Oswald Bold"/>
                <a:sym typeface="Oswald Bold"/>
              </a:rPr>
              <a:t>CARACTERÍSTICAS</a:t>
            </a:r>
          </a:p>
        </p:txBody>
      </p:sp>
      <p:sp>
        <p:nvSpPr>
          <p:cNvPr name="TextBox 29" id="29"/>
          <p:cNvSpPr txBox="true"/>
          <p:nvPr/>
        </p:nvSpPr>
        <p:spPr>
          <a:xfrm rot="0">
            <a:off x="2574589" y="5624704"/>
            <a:ext cx="3542623" cy="865492"/>
          </a:xfrm>
          <a:prstGeom prst="rect">
            <a:avLst/>
          </a:prstGeom>
        </p:spPr>
        <p:txBody>
          <a:bodyPr anchor="t" rtlCol="false" tIns="0" lIns="0" bIns="0" rIns="0">
            <a:spAutoFit/>
          </a:bodyPr>
          <a:lstStyle/>
          <a:p>
            <a:pPr algn="ctr">
              <a:lnSpc>
                <a:spcPts val="2377"/>
              </a:lnSpc>
            </a:pPr>
            <a:r>
              <a:rPr lang="en-US" sz="1722" spc="168">
                <a:solidFill>
                  <a:srgbClr val="FFFBFB"/>
                </a:solidFill>
                <a:latin typeface="DM Sans"/>
                <a:ea typeface="DM Sans"/>
                <a:cs typeface="DM Sans"/>
                <a:sym typeface="DM Sans"/>
              </a:rPr>
              <a:t>Se basa en la observación y el análisis empírico de las sociedades.</a:t>
            </a:r>
          </a:p>
        </p:txBody>
      </p:sp>
      <p:sp>
        <p:nvSpPr>
          <p:cNvPr name="TextBox 30" id="30"/>
          <p:cNvSpPr txBox="true"/>
          <p:nvPr/>
        </p:nvSpPr>
        <p:spPr>
          <a:xfrm rot="0">
            <a:off x="7372688" y="5624704"/>
            <a:ext cx="3542623" cy="865492"/>
          </a:xfrm>
          <a:prstGeom prst="rect">
            <a:avLst/>
          </a:prstGeom>
        </p:spPr>
        <p:txBody>
          <a:bodyPr anchor="t" rtlCol="false" tIns="0" lIns="0" bIns="0" rIns="0">
            <a:spAutoFit/>
          </a:bodyPr>
          <a:lstStyle/>
          <a:p>
            <a:pPr algn="ctr">
              <a:lnSpc>
                <a:spcPts val="2377"/>
              </a:lnSpc>
            </a:pPr>
            <a:r>
              <a:rPr lang="en-US" sz="1722" spc="168">
                <a:solidFill>
                  <a:srgbClr val="FFFBFB"/>
                </a:solidFill>
                <a:latin typeface="DM Sans"/>
                <a:ea typeface="DM Sans"/>
                <a:cs typeface="DM Sans"/>
                <a:sym typeface="DM Sans"/>
              </a:rPr>
              <a:t>Utiliza métodos científicos para estudiar los fenómenos sociales.</a:t>
            </a:r>
          </a:p>
        </p:txBody>
      </p:sp>
      <p:sp>
        <p:nvSpPr>
          <p:cNvPr name="TextBox 31" id="31"/>
          <p:cNvSpPr txBox="true"/>
          <p:nvPr/>
        </p:nvSpPr>
        <p:spPr>
          <a:xfrm rot="0">
            <a:off x="12178209" y="5624704"/>
            <a:ext cx="3542623" cy="1456042"/>
          </a:xfrm>
          <a:prstGeom prst="rect">
            <a:avLst/>
          </a:prstGeom>
        </p:spPr>
        <p:txBody>
          <a:bodyPr anchor="t" rtlCol="false" tIns="0" lIns="0" bIns="0" rIns="0">
            <a:spAutoFit/>
          </a:bodyPr>
          <a:lstStyle/>
          <a:p>
            <a:pPr algn="ctr">
              <a:lnSpc>
                <a:spcPts val="2377"/>
              </a:lnSpc>
            </a:pPr>
            <a:r>
              <a:rPr lang="en-US" sz="1722" spc="168">
                <a:solidFill>
                  <a:srgbClr val="FFFBFB"/>
                </a:solidFill>
                <a:latin typeface="DM Sans"/>
                <a:ea typeface="DM Sans"/>
                <a:cs typeface="DM Sans"/>
                <a:sym typeface="DM Sans"/>
              </a:rPr>
              <a:t>Considera a la sociedad como un todo orgánico, similar a un organismo biológico donde cada parte tiene una función específica</a:t>
            </a:r>
          </a:p>
        </p:txBody>
      </p:sp>
      <p:sp>
        <p:nvSpPr>
          <p:cNvPr name="TextBox 32" id="32"/>
          <p:cNvSpPr txBox="true"/>
          <p:nvPr/>
        </p:nvSpPr>
        <p:spPr>
          <a:xfrm rot="0">
            <a:off x="2858454" y="7515114"/>
            <a:ext cx="2974893" cy="1054228"/>
          </a:xfrm>
          <a:prstGeom prst="rect">
            <a:avLst/>
          </a:prstGeom>
        </p:spPr>
        <p:txBody>
          <a:bodyPr anchor="t" rtlCol="false" tIns="0" lIns="0" bIns="0" rIns="0">
            <a:spAutoFit/>
          </a:bodyPr>
          <a:lstStyle/>
          <a:p>
            <a:pPr algn="ctr" marL="0" indent="0" lvl="0">
              <a:lnSpc>
                <a:spcPts val="4208"/>
              </a:lnSpc>
              <a:spcBef>
                <a:spcPct val="0"/>
              </a:spcBef>
            </a:pPr>
            <a:r>
              <a:rPr lang="en-US" sz="3049" spc="298">
                <a:solidFill>
                  <a:srgbClr val="FDFBFB"/>
                </a:solidFill>
                <a:latin typeface="Oswald"/>
                <a:ea typeface="Oswald"/>
                <a:cs typeface="Oswald"/>
                <a:sym typeface="Oswald"/>
              </a:rPr>
              <a:t>ENFOQUE EMPÍRICO</a:t>
            </a:r>
          </a:p>
        </p:txBody>
      </p:sp>
      <p:sp>
        <p:nvSpPr>
          <p:cNvPr name="TextBox 33" id="33"/>
          <p:cNvSpPr txBox="true"/>
          <p:nvPr/>
        </p:nvSpPr>
        <p:spPr>
          <a:xfrm rot="0">
            <a:off x="7665320" y="7781814"/>
            <a:ext cx="2974893" cy="520828"/>
          </a:xfrm>
          <a:prstGeom prst="rect">
            <a:avLst/>
          </a:prstGeom>
        </p:spPr>
        <p:txBody>
          <a:bodyPr anchor="t" rtlCol="false" tIns="0" lIns="0" bIns="0" rIns="0">
            <a:spAutoFit/>
          </a:bodyPr>
          <a:lstStyle/>
          <a:p>
            <a:pPr algn="ctr" marL="0" indent="0" lvl="0">
              <a:lnSpc>
                <a:spcPts val="4208"/>
              </a:lnSpc>
              <a:spcBef>
                <a:spcPct val="0"/>
              </a:spcBef>
            </a:pPr>
            <a:r>
              <a:rPr lang="en-US" sz="3049" spc="298">
                <a:solidFill>
                  <a:srgbClr val="FDFBFB"/>
                </a:solidFill>
                <a:latin typeface="Oswald"/>
                <a:ea typeface="Oswald"/>
                <a:cs typeface="Oswald"/>
                <a:sym typeface="Oswald"/>
              </a:rPr>
              <a:t>POSITIVISMO</a:t>
            </a:r>
          </a:p>
        </p:txBody>
      </p:sp>
      <p:sp>
        <p:nvSpPr>
          <p:cNvPr name="TextBox 34" id="34"/>
          <p:cNvSpPr txBox="true"/>
          <p:nvPr/>
        </p:nvSpPr>
        <p:spPr>
          <a:xfrm rot="0">
            <a:off x="12475037" y="7781814"/>
            <a:ext cx="2974893" cy="520828"/>
          </a:xfrm>
          <a:prstGeom prst="rect">
            <a:avLst/>
          </a:prstGeom>
        </p:spPr>
        <p:txBody>
          <a:bodyPr anchor="t" rtlCol="false" tIns="0" lIns="0" bIns="0" rIns="0">
            <a:spAutoFit/>
          </a:bodyPr>
          <a:lstStyle/>
          <a:p>
            <a:pPr algn="ctr" marL="0" indent="0" lvl="0">
              <a:lnSpc>
                <a:spcPts val="4208"/>
              </a:lnSpc>
              <a:spcBef>
                <a:spcPct val="0"/>
              </a:spcBef>
            </a:pPr>
            <a:r>
              <a:rPr lang="en-US" sz="3049" spc="298">
                <a:solidFill>
                  <a:srgbClr val="FDFBFB"/>
                </a:solidFill>
                <a:latin typeface="Oswald"/>
                <a:ea typeface="Oswald"/>
                <a:cs typeface="Oswald"/>
                <a:sym typeface="Oswald"/>
              </a:rPr>
              <a:t>HOLISMO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DAGUH_AKERE</dc:identifier>
  <dcterms:modified xsi:type="dcterms:W3CDTF">2011-08-01T06:04:30Z</dcterms:modified>
  <cp:revision>1</cp:revision>
  <dc:title>TEORÍAS</dc:title>
</cp:coreProperties>
</file>