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760D0-D8EA-4EEA-9653-D7FDF61F2E45}" v="1" dt="2021-04-26T21:15:10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el consuelo orozco coronel" userId="7ce82f6925308fe4" providerId="LiveId" clId="{ACD760D0-D8EA-4EEA-9653-D7FDF61F2E45}"/>
    <pc:docChg chg="custSel addSld modSld">
      <pc:chgData name="maria del consuelo orozco coronel" userId="7ce82f6925308fe4" providerId="LiveId" clId="{ACD760D0-D8EA-4EEA-9653-D7FDF61F2E45}" dt="2021-04-26T21:15:21.761" v="5" actId="478"/>
      <pc:docMkLst>
        <pc:docMk/>
      </pc:docMkLst>
      <pc:sldChg chg="modSp mod">
        <pc:chgData name="maria del consuelo orozco coronel" userId="7ce82f6925308fe4" providerId="LiveId" clId="{ACD760D0-D8EA-4EEA-9653-D7FDF61F2E45}" dt="2021-04-26T21:15:10.273" v="2" actId="27636"/>
        <pc:sldMkLst>
          <pc:docMk/>
          <pc:sldMk cId="3392644389" sldId="256"/>
        </pc:sldMkLst>
        <pc:spChg chg="mod">
          <ac:chgData name="maria del consuelo orozco coronel" userId="7ce82f6925308fe4" providerId="LiveId" clId="{ACD760D0-D8EA-4EEA-9653-D7FDF61F2E45}" dt="2021-04-26T21:15:10.273" v="2" actId="27636"/>
          <ac:spMkLst>
            <pc:docMk/>
            <pc:sldMk cId="3392644389" sldId="256"/>
            <ac:spMk id="2" creationId="{F58DC699-CD52-4CAA-AF21-CF1813DAB267}"/>
          </ac:spMkLst>
        </pc:spChg>
      </pc:sldChg>
      <pc:sldChg chg="addSp delSp modSp new mod setBg setClrOvrMap">
        <pc:chgData name="maria del consuelo orozco coronel" userId="7ce82f6925308fe4" providerId="LiveId" clId="{ACD760D0-D8EA-4EEA-9653-D7FDF61F2E45}" dt="2021-04-26T21:15:21.761" v="5" actId="478"/>
        <pc:sldMkLst>
          <pc:docMk/>
          <pc:sldMk cId="268494394" sldId="261"/>
        </pc:sldMkLst>
        <pc:spChg chg="del mod">
          <ac:chgData name="maria del consuelo orozco coronel" userId="7ce82f6925308fe4" providerId="LiveId" clId="{ACD760D0-D8EA-4EEA-9653-D7FDF61F2E45}" dt="2021-04-26T21:15:20.108" v="4" actId="478"/>
          <ac:spMkLst>
            <pc:docMk/>
            <pc:sldMk cId="268494394" sldId="261"/>
            <ac:spMk id="2" creationId="{7767C901-2774-40DD-945F-D15E47751636}"/>
          </ac:spMkLst>
        </pc:spChg>
        <pc:spChg chg="del mod">
          <ac:chgData name="maria del consuelo orozco coronel" userId="7ce82f6925308fe4" providerId="LiveId" clId="{ACD760D0-D8EA-4EEA-9653-D7FDF61F2E45}" dt="2021-04-26T21:15:21.761" v="5" actId="478"/>
          <ac:spMkLst>
            <pc:docMk/>
            <pc:sldMk cId="268494394" sldId="261"/>
            <ac:spMk id="3" creationId="{0C3C185E-AE22-48D6-9FE3-9CB8DE26ACD8}"/>
          </ac:spMkLst>
        </pc:spChg>
        <pc:spChg chg="add">
          <ac:chgData name="maria del consuelo orozco coronel" userId="7ce82f6925308fe4" providerId="LiveId" clId="{ACD760D0-D8EA-4EEA-9653-D7FDF61F2E45}" dt="2021-04-26T21:15:15.479" v="3" actId="26606"/>
          <ac:spMkLst>
            <pc:docMk/>
            <pc:sldMk cId="268494394" sldId="261"/>
            <ac:spMk id="9" creationId="{E08D4B6A-8113-4DFB-B82E-B60CAC8E0A50}"/>
          </ac:spMkLst>
        </pc:spChg>
        <pc:spChg chg="add">
          <ac:chgData name="maria del consuelo orozco coronel" userId="7ce82f6925308fe4" providerId="LiveId" clId="{ACD760D0-D8EA-4EEA-9653-D7FDF61F2E45}" dt="2021-04-26T21:15:15.479" v="3" actId="26606"/>
          <ac:spMkLst>
            <pc:docMk/>
            <pc:sldMk cId="268494394" sldId="261"/>
            <ac:spMk id="11" creationId="{9822E561-F97C-4CBB-A9A6-A6BF6317BC84}"/>
          </ac:spMkLst>
        </pc:spChg>
        <pc:spChg chg="add">
          <ac:chgData name="maria del consuelo orozco coronel" userId="7ce82f6925308fe4" providerId="LiveId" clId="{ACD760D0-D8EA-4EEA-9653-D7FDF61F2E45}" dt="2021-04-26T21:15:15.479" v="3" actId="26606"/>
          <ac:spMkLst>
            <pc:docMk/>
            <pc:sldMk cId="268494394" sldId="261"/>
            <ac:spMk id="13" creationId="{B01B0E58-A5C8-4CDA-A2E0-35DF94E59857}"/>
          </ac:spMkLst>
        </pc:spChg>
        <pc:picChg chg="add mod">
          <ac:chgData name="maria del consuelo orozco coronel" userId="7ce82f6925308fe4" providerId="LiveId" clId="{ACD760D0-D8EA-4EEA-9653-D7FDF61F2E45}" dt="2021-04-26T21:15:15.479" v="3" actId="26606"/>
          <ac:picMkLst>
            <pc:docMk/>
            <pc:sldMk cId="268494394" sldId="261"/>
            <ac:picMk id="4" creationId="{210642C1-D124-415A-980D-09286C48A6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7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4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0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8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9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8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8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9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2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4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4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139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jemplos.co/20-ejemplos-de-numeros-entero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isfun.com/decimal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jemplos.co/20-ejemplos-de-numeros-racional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jemplos.co/20-ejemplos-de-numeros-irracional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goodies.com/lessons/decimals/introduction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jemplos.co/20-ejemplos-de-fraccion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jemplos.co/ejemplos-de-numeros-decimales/#ixzz6V2PhYjCG" TargetMode="External"/><Relationship Id="rId2" Type="http://schemas.openxmlformats.org/officeDocument/2006/relationships/hyperlink" Target="https://www.ejemplos.co/ejemplos-de-numeros-decimal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8DC699-CD52-4CAA-AF21-CF1813DAB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3433" y="702156"/>
            <a:ext cx="3568661" cy="11887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kern="12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Números</a:t>
            </a:r>
            <a:r>
              <a:rPr lang="en-US" sz="4000" b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r>
              <a:rPr lang="en-US" sz="4000" b="1" kern="12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decimales</a:t>
            </a:r>
            <a:endParaRPr lang="en-US" sz="4000" b="1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E4B28-D7C9-44AD-A7C2-6F76EA823F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5"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BE0AC8-DCCD-42FE-9C02-DAD6F1609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3433" y="1890876"/>
            <a:ext cx="3568661" cy="40844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En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el ámbito de las matemáticas, 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se reconoce como números decimales a aquellos que cuentan con:</a:t>
            </a: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"/>
            </a:pPr>
            <a:r>
              <a:rPr lang="en-US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linkClick r:id="rId3"/>
              </a:rPr>
              <a:t>Una parte entera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más</a:t>
            </a: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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Una parte decimal</a:t>
            </a: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</a:t>
            </a: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diferente a 0</a:t>
            </a: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"/>
            </a:pPr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Es decir que no alcanzan a componer un entero.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"/>
            </a:pPr>
            <a:b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br>
              <a:rPr lang="en-US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1B57A5-C0DD-4FC3-85B1-547F6B25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07" y="5057775"/>
            <a:ext cx="2667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4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A473A035-1F9A-4381-AC96-683CD2D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CF4ED641-0671-4D88-92E6-026A8C9F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7A02EF2F-E7B1-40FC-885B-C4D89902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283005-D028-410A-8814-60882E6CF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40" r="-1" b="16839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  <p:sp>
        <p:nvSpPr>
          <p:cNvPr id="50" name="Rectangle 43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6CDB67-0EEB-44A3-A9EE-E263448CF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320" y="4318000"/>
            <a:ext cx="11210355" cy="1940275"/>
          </a:xfr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>
              <a:lnSpc>
                <a:spcPct val="110000"/>
              </a:lnSpc>
              <a:buFont typeface="Wingdings 2" panose="05020102010507070707" pitchFamily="18" charset="2"/>
              <a:buChar char=""/>
            </a:pP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Los</a:t>
            </a:r>
            <a:r>
              <a:rPr lang="en-US" sz="3400" b="1" i="0" dirty="0">
                <a:solidFill>
                  <a:srgbClr val="FFFFFF">
                    <a:alpha val="75000"/>
                  </a:srgbClr>
                </a:solidFill>
                <a:effectLst/>
              </a:rPr>
              <a:t> </a:t>
            </a:r>
            <a:r>
              <a:rPr lang="en-US" sz="3400" b="1" i="0" u="none" strike="noStrike" dirty="0" err="1">
                <a:solidFill>
                  <a:srgbClr val="FFFFFF">
                    <a:alpha val="75000"/>
                  </a:srgbClr>
                </a:solidFill>
                <a:effectLst/>
                <a:hlinkClick r:id="rId3"/>
              </a:rPr>
              <a:t>números</a:t>
            </a:r>
            <a:r>
              <a:rPr lang="en-US" sz="3400" b="1" i="0" u="none" strike="noStrike" dirty="0">
                <a:solidFill>
                  <a:srgbClr val="FFFFFF">
                    <a:alpha val="75000"/>
                  </a:srgbClr>
                </a:solidFill>
                <a:effectLst/>
                <a:hlinkClick r:id="rId3"/>
              </a:rPr>
              <a:t> </a:t>
            </a:r>
            <a:r>
              <a:rPr lang="en-US" sz="3400" b="1" i="0" u="none" strike="noStrike" dirty="0" err="1">
                <a:solidFill>
                  <a:srgbClr val="FFFFFF">
                    <a:alpha val="75000"/>
                  </a:srgbClr>
                </a:solidFill>
                <a:effectLst/>
                <a:hlinkClick r:id="rId3"/>
              </a:rPr>
              <a:t>decimales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 son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más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difíciles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de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imaginar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y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representar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mentalmente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, y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en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general el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único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recurso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que se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acepta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para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tomar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noción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de lo que son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en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los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hechos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es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dimensionarlos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como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fracciones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, es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decir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como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unidades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enteras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divididas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. Sin embargo, se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puede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ver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por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extensión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que no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todos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los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números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decimales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son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susceptibles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de ser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expresados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como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una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fracción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.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"/>
            </a:pP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Los </a:t>
            </a:r>
            <a:r>
              <a:rPr lang="en-US" sz="3400" b="1" i="0" dirty="0" err="1">
                <a:solidFill>
                  <a:srgbClr val="FFFFFF">
                    <a:alpha val="75000"/>
                  </a:srgbClr>
                </a:solidFill>
                <a:effectLst/>
              </a:rPr>
              <a:t>números</a:t>
            </a:r>
            <a:r>
              <a:rPr lang="en-US" sz="3400" b="1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1" i="0" dirty="0" err="1">
                <a:solidFill>
                  <a:srgbClr val="FFFFFF">
                    <a:alpha val="75000"/>
                  </a:srgbClr>
                </a:solidFill>
                <a:effectLst/>
              </a:rPr>
              <a:t>decimales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 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componen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uno de los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mayores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grupos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en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el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ámbito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de las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distribuciones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de los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números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,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prácticamente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la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totalidad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excluyendo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a los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enteros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y a las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divisiones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que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sólo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entre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ellos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pueden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hacerse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: los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decimales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no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serán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nunca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pares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ni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impares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. Dentro de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este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grupo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, por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ejemplo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,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aparecen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los: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"/>
            </a:pPr>
            <a:r>
              <a:rPr lang="en-US" sz="3400" b="1" i="0" dirty="0" err="1">
                <a:solidFill>
                  <a:srgbClr val="FFFFFF">
                    <a:alpha val="75000"/>
                  </a:srgbClr>
                </a:solidFill>
                <a:effectLst/>
              </a:rPr>
              <a:t>Números</a:t>
            </a:r>
            <a:r>
              <a:rPr lang="en-US" sz="3400" b="1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1" i="0" dirty="0" err="1">
                <a:solidFill>
                  <a:srgbClr val="FFFFFF">
                    <a:alpha val="75000"/>
                  </a:srgbClr>
                </a:solidFill>
                <a:effectLst/>
              </a:rPr>
              <a:t>decimales</a:t>
            </a:r>
            <a:r>
              <a:rPr lang="en-US" sz="3400" b="1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1" i="0" dirty="0" err="1">
                <a:solidFill>
                  <a:srgbClr val="FFFFFF">
                    <a:alpha val="75000"/>
                  </a:srgbClr>
                </a:solidFill>
                <a:effectLst/>
              </a:rPr>
              <a:t>exactos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 (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aquellos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que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tienen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una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cantidad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finita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de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decimales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).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"/>
            </a:pPr>
            <a:r>
              <a:rPr lang="en-US" sz="3400" b="1" i="0" dirty="0" err="1">
                <a:solidFill>
                  <a:srgbClr val="FFFFFF">
                    <a:alpha val="75000"/>
                  </a:srgbClr>
                </a:solidFill>
                <a:effectLst/>
              </a:rPr>
              <a:t>Números</a:t>
            </a:r>
            <a:r>
              <a:rPr lang="en-US" sz="3400" b="1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1" i="0" dirty="0" err="1">
                <a:solidFill>
                  <a:srgbClr val="FFFFFF">
                    <a:alpha val="75000"/>
                  </a:srgbClr>
                </a:solidFill>
                <a:effectLst/>
              </a:rPr>
              <a:t>decimales</a:t>
            </a:r>
            <a:r>
              <a:rPr lang="en-US" sz="3400" b="1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1" i="0" dirty="0" err="1">
                <a:solidFill>
                  <a:srgbClr val="FFFFFF">
                    <a:alpha val="75000"/>
                  </a:srgbClr>
                </a:solidFill>
                <a:effectLst/>
              </a:rPr>
              <a:t>periódicos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 (los que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tienen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una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cantidad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infinita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,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pues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salen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de una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división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que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resulta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un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número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decimal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infinito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, </a:t>
            </a:r>
            <a:r>
              <a:rPr lang="en-US" sz="3400" b="0" i="0" dirty="0" err="1">
                <a:solidFill>
                  <a:srgbClr val="FFFFFF">
                    <a:alpha val="75000"/>
                  </a:srgbClr>
                </a:solidFill>
                <a:effectLst/>
              </a:rPr>
              <a:t>como</a:t>
            </a:r>
            <a:r>
              <a:rPr lang="en-US" sz="3400" b="0" i="0" dirty="0">
                <a:solidFill>
                  <a:srgbClr val="FFFFFF">
                    <a:alpha val="75000"/>
                  </a:srgbClr>
                </a:solidFill>
                <a:effectLst/>
              </a:rPr>
              <a:t> 1/3).</a:t>
            </a:r>
          </a:p>
          <a:p>
            <a:pPr>
              <a:lnSpc>
                <a:spcPct val="110000"/>
              </a:lnSpc>
            </a:pPr>
            <a:br>
              <a:rPr lang="en-US" sz="400" b="0" i="0" dirty="0">
                <a:solidFill>
                  <a:srgbClr val="FFFFFF">
                    <a:alpha val="75000"/>
                  </a:srgbClr>
                </a:solidFill>
                <a:effectLst/>
              </a:rPr>
            </a:br>
            <a:endParaRPr lang="en-US" sz="400" dirty="0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6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86191B5-2583-4B3E-B008-3E5A37614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95C4DB5-1B45-490F-A51B-23C9B9A43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3C20DDE-67DF-47CA-B658-875EA5D8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2B4ED93-D6A4-4A1D-9CA7-A0549AB6D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FB3765-8755-4778-A57B-96381699A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r="3053" b="1"/>
          <a:stretch/>
        </p:blipFill>
        <p:spPr bwMode="auto">
          <a:xfrm>
            <a:off x="446534" y="604757"/>
            <a:ext cx="7498616" cy="57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9C7CFDB-8577-4539-8795-F8B34A30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1082A8-7002-4E98-B761-4BD9790EA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1005839"/>
            <a:ext cx="3081576" cy="423291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s-ES" sz="1800" b="0" i="0" dirty="0">
                <a:solidFill>
                  <a:srgbClr val="FFFFFF">
                    <a:alpha val="75000"/>
                  </a:srgbClr>
                </a:solidFill>
                <a:effectLst/>
                <a:latin typeface="Open Sans"/>
              </a:rPr>
              <a:t>En otro sentido, aparece la división entre los </a:t>
            </a:r>
            <a:r>
              <a:rPr lang="es-ES" sz="1800" b="0" i="0" u="none" strike="noStrike" dirty="0">
                <a:solidFill>
                  <a:srgbClr val="FFFFFF">
                    <a:alpha val="75000"/>
                  </a:srgbClr>
                </a:solidFill>
                <a:effectLst/>
                <a:latin typeface="Open Sans"/>
                <a:hlinkClick r:id="rId3"/>
              </a:rPr>
              <a:t>decimales </a:t>
            </a:r>
            <a:r>
              <a:rPr lang="es-ES" sz="1800" b="0" i="1" u="none" strike="noStrike" dirty="0">
                <a:solidFill>
                  <a:srgbClr val="FFFFFF">
                    <a:alpha val="75000"/>
                  </a:srgbClr>
                </a:solidFill>
                <a:effectLst/>
                <a:latin typeface="Open Sans"/>
                <a:hlinkClick r:id="rId3"/>
              </a:rPr>
              <a:t>racionales</a:t>
            </a:r>
            <a:r>
              <a:rPr lang="es-ES" sz="1800" b="0" i="0" dirty="0">
                <a:solidFill>
                  <a:srgbClr val="FFFFFF">
                    <a:alpha val="75000"/>
                  </a:srgbClr>
                </a:solidFill>
                <a:effectLst/>
                <a:latin typeface="Open Sans"/>
              </a:rPr>
              <a:t> (aquellos que pueden expresarse como una fracción) y </a:t>
            </a:r>
            <a:r>
              <a:rPr lang="es-ES" sz="1800" b="0" i="0" u="none" strike="noStrike" dirty="0">
                <a:solidFill>
                  <a:srgbClr val="FFFFFF">
                    <a:alpha val="75000"/>
                  </a:srgbClr>
                </a:solidFill>
                <a:effectLst/>
                <a:latin typeface="Open Sans"/>
                <a:hlinkClick r:id="rId4"/>
              </a:rPr>
              <a:t>los </a:t>
            </a:r>
            <a:r>
              <a:rPr lang="es-ES" sz="1800" b="0" i="1" u="none" strike="noStrike" dirty="0">
                <a:solidFill>
                  <a:srgbClr val="FFFFFF">
                    <a:alpha val="75000"/>
                  </a:srgbClr>
                </a:solidFill>
                <a:effectLst/>
                <a:latin typeface="Open Sans"/>
                <a:hlinkClick r:id="rId4"/>
              </a:rPr>
              <a:t>irracionales</a:t>
            </a:r>
            <a:r>
              <a:rPr lang="es-ES" sz="1800" b="0" i="0" dirty="0">
                <a:solidFill>
                  <a:srgbClr val="FFFFFF">
                    <a:alpha val="75000"/>
                  </a:srgbClr>
                </a:solidFill>
                <a:effectLst/>
                <a:latin typeface="Open Sans"/>
              </a:rPr>
              <a:t> (los que no pueden ser expresados así, y tienen infinitas cifras no periódicas, como el famoso número pi o la raíz cuadrada de 2).</a:t>
            </a:r>
            <a:br>
              <a:rPr lang="es-ES" sz="900" b="0" i="0" dirty="0">
                <a:solidFill>
                  <a:srgbClr val="FFFFFF">
                    <a:alpha val="75000"/>
                  </a:srgbClr>
                </a:solidFill>
                <a:effectLst/>
                <a:latin typeface="Open Sans"/>
              </a:rPr>
            </a:br>
            <a:br>
              <a:rPr lang="es-ES" sz="900" b="0" i="0" dirty="0">
                <a:solidFill>
                  <a:srgbClr val="FFFFFF">
                    <a:alpha val="75000"/>
                  </a:srgbClr>
                </a:solidFill>
                <a:effectLst/>
                <a:latin typeface="Open Sans"/>
              </a:rPr>
            </a:br>
            <a:endParaRPr lang="es-EC" sz="900" dirty="0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9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86191B5-2583-4B3E-B008-3E5A37614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5C4DB5-1B45-490F-A51B-23C9B9A43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3C20DDE-67DF-47CA-B658-875EA5D8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B4ED93-D6A4-4A1D-9CA7-A0549AB6D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6" name="Picture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9A29E946-E325-4EDF-9388-49B6BF9E4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-1" b="-1"/>
          <a:stretch/>
        </p:blipFill>
        <p:spPr bwMode="auto">
          <a:xfrm>
            <a:off x="446534" y="604757"/>
            <a:ext cx="7498616" cy="57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9C7CFDB-8577-4539-8795-F8B34A30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3115FE-B0C0-4334-AFBD-C73A0F8B8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4" y="1005839"/>
            <a:ext cx="3286125" cy="5250961"/>
          </a:xfrm>
        </p:spPr>
        <p:txBody>
          <a:bodyPr>
            <a:normAutofit fontScale="90000"/>
          </a:bodyPr>
          <a:lstStyle/>
          <a:p>
            <a:r>
              <a:rPr lang="es-ES" sz="1600" b="0" i="0" dirty="0">
                <a:solidFill>
                  <a:srgbClr val="000000"/>
                </a:solidFill>
                <a:effectLst/>
                <a:latin typeface="Open Sans"/>
              </a:rPr>
              <a:t>La 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Open Sans"/>
              </a:rPr>
              <a:t>forma de expresar </a:t>
            </a:r>
            <a:r>
              <a:rPr lang="es-ES" sz="1600" b="1" i="0" u="none" strike="noStrike" dirty="0">
                <a:solidFill>
                  <a:srgbClr val="000000"/>
                </a:solidFill>
                <a:effectLst/>
                <a:latin typeface="Open Sans"/>
                <a:hlinkClick r:id="rId3"/>
              </a:rPr>
              <a:t>los números decimales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/>
              </a:rPr>
              <a:t>, en el caso de que quiera mostrarse el número y no </a:t>
            </a:r>
            <a:r>
              <a:rPr lang="es-ES" sz="1600" b="0" i="0" u="none" strike="noStrike" dirty="0">
                <a:solidFill>
                  <a:srgbClr val="000000"/>
                </a:solidFill>
                <a:effectLst/>
                <a:latin typeface="Open Sans"/>
                <a:hlinkClick r:id="rId4"/>
              </a:rPr>
              <a:t>la fracción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Open Sans"/>
              </a:rPr>
              <a:t>, es colocar a la izquierda el entero, y luego de un punto los números decimales en forma ordenada como si se tratara de un nuevo número.</a:t>
            </a:r>
            <a:br>
              <a:rPr lang="es-ES" sz="1600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s-ES" sz="1600" b="0" i="0" dirty="0">
                <a:solidFill>
                  <a:srgbClr val="000000"/>
                </a:solidFill>
                <a:effectLst/>
                <a:latin typeface="Open Sans"/>
              </a:rPr>
              <a:t>Este tiene una particularidad, puesto que a diferencia de los enteros en donde la neutralidad del 0 es hacia la izquierda, en los decimales se asume la neutralidad del 0 a la derecha: 0.4 es igual a 0.40 y a 0.400, y por su puesto mayor a 0,39 y a 0,399. Si se quisiera aclarar la periodicidad de un número debería colocarse un signo por arriba de él o los números que quieren mostrarse como periódicos, pudiendo estos no ser los finales de las cifras decimales.</a:t>
            </a:r>
            <a:endParaRPr lang="es-EC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7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524F2C-B5C7-4EC9-AA8D-6EB2A1AA1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751840"/>
            <a:ext cx="3920204" cy="6106160"/>
          </a:xfrm>
        </p:spPr>
        <p:txBody>
          <a:bodyPr anchor="t"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s-ES" b="0" i="0" dirty="0">
                <a:effectLst/>
                <a:latin typeface="Open Sans"/>
              </a:rPr>
              <a:t>La siguiente lista incluye </a:t>
            </a:r>
            <a:r>
              <a:rPr lang="es-ES" b="0" i="0" u="none" strike="noStrike" dirty="0">
                <a:effectLst/>
                <a:latin typeface="Open Sans"/>
                <a:hlinkClick r:id="rId2"/>
              </a:rPr>
              <a:t>veinte ejemplos de números decimales</a:t>
            </a:r>
            <a:r>
              <a:rPr lang="es-ES" b="0" i="0" dirty="0">
                <a:effectLst/>
                <a:latin typeface="Open Sans"/>
              </a:rPr>
              <a:t>, acompañados de la fracción irreducible que los representa en el caso de que la tuvieran.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3 (3/10)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9 (19/10)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1 (1001/10)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Π (número pi), 3.1415926535…. (no expresable como fracción)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8 (14/5)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33 (33/100)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75 (883/4)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7 (37/10)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416666666666666666666 (al infinito) (101/12)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5 (3/2)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1 (71/100)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Φ (número áureo), (1+5^(1/2))/2 (no expresable como una fracción en sí, ya que la raíz de 5 también es irracional)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25 (217/4)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333333333333333 (al infinito) (4/3)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4 (22/50)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9 (59/100)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25 (5/4)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88888888888888 (al infinito) (71/9)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25 (13/4)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es-ES" b="1" i="0" dirty="0">
                <a:effectLst/>
                <a:latin typeface="Open Sans"/>
              </a:rPr>
              <a:t>2^(1/2) (no se puede expresar como fracción)</a:t>
            </a:r>
            <a:endParaRPr lang="es-ES" b="0" i="0" dirty="0">
              <a:effectLst/>
              <a:latin typeface="Open Sans"/>
            </a:endParaRPr>
          </a:p>
          <a:p>
            <a:pPr>
              <a:lnSpc>
                <a:spcPct val="110000"/>
              </a:lnSpc>
            </a:pPr>
            <a:br>
              <a:rPr lang="es-ES" sz="500" b="0" i="0" dirty="0">
                <a:effectLst/>
                <a:latin typeface="Open Sans"/>
              </a:rPr>
            </a:br>
            <a:br>
              <a:rPr lang="es-ES" sz="500" b="0" i="0" dirty="0">
                <a:effectLst/>
                <a:latin typeface="Open Sans"/>
              </a:rPr>
            </a:br>
            <a:r>
              <a:rPr lang="es-ES" sz="500" b="0" i="0" dirty="0">
                <a:effectLst/>
                <a:latin typeface="Open Sans"/>
              </a:rPr>
              <a:t>Fuente: </a:t>
            </a:r>
            <a:r>
              <a:rPr lang="es-ES" sz="500" b="0" i="0" u="none" strike="noStrike" dirty="0">
                <a:effectLst/>
                <a:latin typeface="Open Sans"/>
                <a:hlinkClick r:id="rId3"/>
              </a:rPr>
              <a:t>https://www.ejemplos.co/ejemplos-de-numeros-decimales/#ixzz6V2PhYjCG</a:t>
            </a:r>
            <a:endParaRPr lang="es-EC" sz="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1BBFD-6065-4B47-9787-D735267A55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69" r="13764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3037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0642C1-D124-415A-980D-09286C48A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6" r="-1" b="430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579</Words>
  <Application>Microsoft Office PowerPoint</Application>
  <PresentationFormat>Panorámica</PresentationFormat>
  <Paragraphs>35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Aharoni</vt:lpstr>
      <vt:lpstr>Arial Nova Light</vt:lpstr>
      <vt:lpstr>Gill Sans MT</vt:lpstr>
      <vt:lpstr>Open Sans</vt:lpstr>
      <vt:lpstr>Wingdings 2</vt:lpstr>
      <vt:lpstr>DividendVTI</vt:lpstr>
      <vt:lpstr>Números decimales</vt:lpstr>
      <vt:lpstr>Presentación de PowerPoint</vt:lpstr>
      <vt:lpstr>Presentación de PowerPoint</vt:lpstr>
      <vt:lpstr>La forma de expresar los números decimales, en el caso de que quiera mostrarse el número y no la fracción, es colocar a la izquierda el entero, y luego de un punto los números decimales en forma ordenada como si se tratara de un nuevo número. Este tiene una particularidad, puesto que a diferencia de los enteros en donde la neutralidad del 0 es hacia la izquierda, en los decimales se asume la neutralidad del 0 a la derecha: 0.4 es igual a 0.40 y a 0.400, y por su puesto mayor a 0,39 y a 0,399. Si se quisiera aclarar la periodicidad de un número debería colocarse un signo por arriba de él o los números que quieren mostrarse como periódicos, pudiendo estos no ser los finales de las cifras decimales.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decimales</dc:title>
  <dc:creator>maria del consuelo orozco coronel</dc:creator>
  <cp:lastModifiedBy>maria del consuelo orozco coronel</cp:lastModifiedBy>
  <cp:revision>2</cp:revision>
  <dcterms:created xsi:type="dcterms:W3CDTF">2020-08-13T21:56:43Z</dcterms:created>
  <dcterms:modified xsi:type="dcterms:W3CDTF">2021-04-26T21:15:36Z</dcterms:modified>
</cp:coreProperties>
</file>