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2" r:id="rId3"/>
    <p:sldId id="270" r:id="rId4"/>
    <p:sldId id="306" r:id="rId5"/>
    <p:sldId id="310" r:id="rId6"/>
    <p:sldId id="311" r:id="rId7"/>
    <p:sldId id="307" r:id="rId8"/>
    <p:sldId id="309" r:id="rId9"/>
    <p:sldId id="308" r:id="rId10"/>
    <p:sldId id="305" r:id="rId11"/>
    <p:sldId id="258" r:id="rId12"/>
    <p:sldId id="268" r:id="rId13"/>
    <p:sldId id="257" r:id="rId14"/>
    <p:sldId id="271" r:id="rId15"/>
    <p:sldId id="273" r:id="rId16"/>
    <p:sldId id="275" r:id="rId17"/>
    <p:sldId id="274" r:id="rId18"/>
    <p:sldId id="276" r:id="rId19"/>
    <p:sldId id="285" r:id="rId20"/>
    <p:sldId id="303" r:id="rId21"/>
    <p:sldId id="300" r:id="rId22"/>
    <p:sldId id="302" r:id="rId23"/>
    <p:sldId id="299" r:id="rId24"/>
    <p:sldId id="304" r:id="rId25"/>
    <p:sldId id="301" r:id="rId26"/>
    <p:sldId id="298" r:id="rId27"/>
    <p:sldId id="287" r:id="rId28"/>
    <p:sldId id="281" r:id="rId29"/>
    <p:sldId id="283" r:id="rId30"/>
    <p:sldId id="284" r:id="rId31"/>
    <p:sldId id="282" r:id="rId32"/>
    <p:sldId id="288" r:id="rId33"/>
    <p:sldId id="289" r:id="rId34"/>
    <p:sldId id="290" r:id="rId35"/>
    <p:sldId id="291" r:id="rId36"/>
    <p:sldId id="295" r:id="rId37"/>
    <p:sldId id="293" r:id="rId38"/>
    <p:sldId id="294" r:id="rId39"/>
    <p:sldId id="292" r:id="rId40"/>
    <p:sldId id="296" r:id="rId41"/>
    <p:sldId id="297" r:id="rId42"/>
    <p:sldId id="277" r:id="rId43"/>
    <p:sldId id="278" r:id="rId44"/>
    <p:sldId id="279" r:id="rId45"/>
    <p:sldId id="280" r:id="rId46"/>
    <p:sldId id="269" r:id="rId47"/>
    <p:sldId id="264" r:id="rId48"/>
    <p:sldId id="266" r:id="rId49"/>
    <p:sldId id="267" r:id="rId50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81877-94BF-452E-AE3E-323E50A386E3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29EB606-FF50-4797-B69C-EB5AF309EB53}">
      <dgm:prSet phldrT="[Text]"/>
      <dgm:spPr/>
      <dgm:t>
        <a:bodyPr/>
        <a:lstStyle/>
        <a:p>
          <a:r>
            <a:rPr lang="es-EC" dirty="0"/>
            <a:t>DIBUJO ARTÍSTICO</a:t>
          </a:r>
        </a:p>
      </dgm:t>
    </dgm:pt>
    <dgm:pt modelId="{159EAF3C-E835-476B-A0F3-EDCB9BDBD973}" type="parTrans" cxnId="{1ACFF8CB-FB2A-40B0-9E04-914DEE64CEF6}">
      <dgm:prSet/>
      <dgm:spPr/>
      <dgm:t>
        <a:bodyPr/>
        <a:lstStyle/>
        <a:p>
          <a:endParaRPr lang="es-EC"/>
        </a:p>
      </dgm:t>
    </dgm:pt>
    <dgm:pt modelId="{5EE1234A-7B6E-462A-9177-DBC2C60F7DC8}" type="sibTrans" cxnId="{1ACFF8CB-FB2A-40B0-9E04-914DEE64CEF6}">
      <dgm:prSet/>
      <dgm:spPr/>
      <dgm:t>
        <a:bodyPr/>
        <a:lstStyle/>
        <a:p>
          <a:endParaRPr lang="es-EC"/>
        </a:p>
      </dgm:t>
    </dgm:pt>
    <dgm:pt modelId="{F300A095-5894-42C0-A228-9C000C638391}">
      <dgm:prSet phldrT="[Text]"/>
      <dgm:spPr/>
      <dgm:t>
        <a:bodyPr/>
        <a:lstStyle/>
        <a:p>
          <a:r>
            <a:rPr lang="es-EC" dirty="0"/>
            <a:t>DIBUJO TÉCNICO</a:t>
          </a:r>
        </a:p>
      </dgm:t>
    </dgm:pt>
    <dgm:pt modelId="{274A7199-F8D1-4AB3-AB38-B4E0AC244CBF}" type="parTrans" cxnId="{61CE5DCB-DB37-4EB8-A2F0-03C1E4519287}">
      <dgm:prSet/>
      <dgm:spPr/>
      <dgm:t>
        <a:bodyPr/>
        <a:lstStyle/>
        <a:p>
          <a:endParaRPr lang="es-EC"/>
        </a:p>
      </dgm:t>
    </dgm:pt>
    <dgm:pt modelId="{6C8CAB3E-B458-43D2-9680-9047D82CE888}" type="sibTrans" cxnId="{61CE5DCB-DB37-4EB8-A2F0-03C1E4519287}">
      <dgm:prSet/>
      <dgm:spPr/>
      <dgm:t>
        <a:bodyPr/>
        <a:lstStyle/>
        <a:p>
          <a:endParaRPr lang="es-EC"/>
        </a:p>
      </dgm:t>
    </dgm:pt>
    <dgm:pt modelId="{C300AFDB-D612-491F-BAF0-7F1447D6457F}">
      <dgm:prSet phldrT="[Text]"/>
      <dgm:spPr/>
      <dgm:t>
        <a:bodyPr/>
        <a:lstStyle/>
        <a:p>
          <a:r>
            <a:rPr lang="es-EC" dirty="0"/>
            <a:t>DIBUJO</a:t>
          </a:r>
        </a:p>
      </dgm:t>
    </dgm:pt>
    <dgm:pt modelId="{4DEAC262-89FB-4695-86FE-D36373A1D01F}" type="parTrans" cxnId="{7968A11B-F17B-4185-BB66-B9254696AD51}">
      <dgm:prSet/>
      <dgm:spPr/>
      <dgm:t>
        <a:bodyPr/>
        <a:lstStyle/>
        <a:p>
          <a:endParaRPr lang="es-EC"/>
        </a:p>
      </dgm:t>
    </dgm:pt>
    <dgm:pt modelId="{814FF792-4D62-4EBF-A1DB-247E5FFA1A0B}" type="sibTrans" cxnId="{7968A11B-F17B-4185-BB66-B9254696AD51}">
      <dgm:prSet/>
      <dgm:spPr/>
      <dgm:t>
        <a:bodyPr/>
        <a:lstStyle/>
        <a:p>
          <a:endParaRPr lang="es-EC"/>
        </a:p>
      </dgm:t>
    </dgm:pt>
    <dgm:pt modelId="{04773E46-A457-4620-BF24-DBEECD01BFEC}" type="pres">
      <dgm:prSet presAssocID="{14181877-94BF-452E-AE3E-323E50A386E3}" presName="Name0" presStyleCnt="0">
        <dgm:presLayoutVars>
          <dgm:chMax val="4"/>
          <dgm:resizeHandles val="exact"/>
        </dgm:presLayoutVars>
      </dgm:prSet>
      <dgm:spPr/>
    </dgm:pt>
    <dgm:pt modelId="{1466B71A-0530-4DE0-A1A3-79709CD3DA50}" type="pres">
      <dgm:prSet presAssocID="{14181877-94BF-452E-AE3E-323E50A386E3}" presName="ellipse" presStyleLbl="trBgShp" presStyleIdx="0" presStyleCnt="1"/>
      <dgm:spPr/>
    </dgm:pt>
    <dgm:pt modelId="{E194914B-C751-4B6E-A2AE-651219E5E1EB}" type="pres">
      <dgm:prSet presAssocID="{14181877-94BF-452E-AE3E-323E50A386E3}" presName="arrow1" presStyleLbl="fgShp" presStyleIdx="0" presStyleCnt="1"/>
      <dgm:spPr/>
    </dgm:pt>
    <dgm:pt modelId="{696178EE-98C0-4557-B80B-B5B4D1A62752}" type="pres">
      <dgm:prSet presAssocID="{14181877-94BF-452E-AE3E-323E50A386E3}" presName="rectangle" presStyleLbl="revTx" presStyleIdx="0" presStyleCnt="1">
        <dgm:presLayoutVars>
          <dgm:bulletEnabled val="1"/>
        </dgm:presLayoutVars>
      </dgm:prSet>
      <dgm:spPr/>
    </dgm:pt>
    <dgm:pt modelId="{8E4F8BDA-05F6-499C-BCA7-113E0A5548EC}" type="pres">
      <dgm:prSet presAssocID="{F300A095-5894-42C0-A228-9C000C638391}" presName="item1" presStyleLbl="node1" presStyleIdx="0" presStyleCnt="2">
        <dgm:presLayoutVars>
          <dgm:bulletEnabled val="1"/>
        </dgm:presLayoutVars>
      </dgm:prSet>
      <dgm:spPr/>
    </dgm:pt>
    <dgm:pt modelId="{D5581B72-DC28-4BBB-8EF7-5DD992898EDD}" type="pres">
      <dgm:prSet presAssocID="{C300AFDB-D612-491F-BAF0-7F1447D6457F}" presName="item2" presStyleLbl="node1" presStyleIdx="1" presStyleCnt="2">
        <dgm:presLayoutVars>
          <dgm:bulletEnabled val="1"/>
        </dgm:presLayoutVars>
      </dgm:prSet>
      <dgm:spPr/>
    </dgm:pt>
    <dgm:pt modelId="{3B8D24E0-681A-4A3C-87E4-E4B8E1B7210D}" type="pres">
      <dgm:prSet presAssocID="{14181877-94BF-452E-AE3E-323E50A386E3}" presName="funnel" presStyleLbl="trAlignAcc1" presStyleIdx="0" presStyleCnt="1"/>
      <dgm:spPr/>
    </dgm:pt>
  </dgm:ptLst>
  <dgm:cxnLst>
    <dgm:cxn modelId="{7968A11B-F17B-4185-BB66-B9254696AD51}" srcId="{14181877-94BF-452E-AE3E-323E50A386E3}" destId="{C300AFDB-D612-491F-BAF0-7F1447D6457F}" srcOrd="2" destOrd="0" parTransId="{4DEAC262-89FB-4695-86FE-D36373A1D01F}" sibTransId="{814FF792-4D62-4EBF-A1DB-247E5FFA1A0B}"/>
    <dgm:cxn modelId="{75EE1448-8BAA-4D48-949E-8E976977DD4F}" type="presOf" srcId="{C300AFDB-D612-491F-BAF0-7F1447D6457F}" destId="{696178EE-98C0-4557-B80B-B5B4D1A62752}" srcOrd="0" destOrd="0" presId="urn:microsoft.com/office/officeart/2005/8/layout/funnel1"/>
    <dgm:cxn modelId="{AB7D918E-4173-499B-949E-E4AEB235E396}" type="presOf" srcId="{F300A095-5894-42C0-A228-9C000C638391}" destId="{8E4F8BDA-05F6-499C-BCA7-113E0A5548EC}" srcOrd="0" destOrd="0" presId="urn:microsoft.com/office/officeart/2005/8/layout/funnel1"/>
    <dgm:cxn modelId="{38F3488F-5FD8-4081-96F7-F7C456468E0D}" type="presOf" srcId="{929EB606-FF50-4797-B69C-EB5AF309EB53}" destId="{D5581B72-DC28-4BBB-8EF7-5DD992898EDD}" srcOrd="0" destOrd="0" presId="urn:microsoft.com/office/officeart/2005/8/layout/funnel1"/>
    <dgm:cxn modelId="{61CE5DCB-DB37-4EB8-A2F0-03C1E4519287}" srcId="{14181877-94BF-452E-AE3E-323E50A386E3}" destId="{F300A095-5894-42C0-A228-9C000C638391}" srcOrd="1" destOrd="0" parTransId="{274A7199-F8D1-4AB3-AB38-B4E0AC244CBF}" sibTransId="{6C8CAB3E-B458-43D2-9680-9047D82CE888}"/>
    <dgm:cxn modelId="{1ACFF8CB-FB2A-40B0-9E04-914DEE64CEF6}" srcId="{14181877-94BF-452E-AE3E-323E50A386E3}" destId="{929EB606-FF50-4797-B69C-EB5AF309EB53}" srcOrd="0" destOrd="0" parTransId="{159EAF3C-E835-476B-A0F3-EDCB9BDBD973}" sibTransId="{5EE1234A-7B6E-462A-9177-DBC2C60F7DC8}"/>
    <dgm:cxn modelId="{57067CE0-D3E1-4A58-9E23-85009118AC84}" type="presOf" srcId="{14181877-94BF-452E-AE3E-323E50A386E3}" destId="{04773E46-A457-4620-BF24-DBEECD01BFEC}" srcOrd="0" destOrd="0" presId="urn:microsoft.com/office/officeart/2005/8/layout/funnel1"/>
    <dgm:cxn modelId="{AF3EC506-5302-4D76-9786-4407D2552DED}" type="presParOf" srcId="{04773E46-A457-4620-BF24-DBEECD01BFEC}" destId="{1466B71A-0530-4DE0-A1A3-79709CD3DA50}" srcOrd="0" destOrd="0" presId="urn:microsoft.com/office/officeart/2005/8/layout/funnel1"/>
    <dgm:cxn modelId="{EB63A237-F661-459E-A2E3-907185A1308D}" type="presParOf" srcId="{04773E46-A457-4620-BF24-DBEECD01BFEC}" destId="{E194914B-C751-4B6E-A2AE-651219E5E1EB}" srcOrd="1" destOrd="0" presId="urn:microsoft.com/office/officeart/2005/8/layout/funnel1"/>
    <dgm:cxn modelId="{F154E14C-5479-4CD2-8743-4DCAABADE638}" type="presParOf" srcId="{04773E46-A457-4620-BF24-DBEECD01BFEC}" destId="{696178EE-98C0-4557-B80B-B5B4D1A62752}" srcOrd="2" destOrd="0" presId="urn:microsoft.com/office/officeart/2005/8/layout/funnel1"/>
    <dgm:cxn modelId="{D1BA6B5C-521E-43C9-AA7D-76CCCF32CC91}" type="presParOf" srcId="{04773E46-A457-4620-BF24-DBEECD01BFEC}" destId="{8E4F8BDA-05F6-499C-BCA7-113E0A5548EC}" srcOrd="3" destOrd="0" presId="urn:microsoft.com/office/officeart/2005/8/layout/funnel1"/>
    <dgm:cxn modelId="{E72937C1-AB71-41AA-8EE1-C949C6C05892}" type="presParOf" srcId="{04773E46-A457-4620-BF24-DBEECD01BFEC}" destId="{D5581B72-DC28-4BBB-8EF7-5DD992898EDD}" srcOrd="4" destOrd="0" presId="urn:microsoft.com/office/officeart/2005/8/layout/funnel1"/>
    <dgm:cxn modelId="{A3FA3BF8-DA0E-43A9-BE4A-53093D32E67B}" type="presParOf" srcId="{04773E46-A457-4620-BF24-DBEECD01BFEC}" destId="{3B8D24E0-681A-4A3C-87E4-E4B8E1B7210D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B71A-0530-4DE0-A1A3-79709CD3DA50}">
      <dsp:nvSpPr>
        <dsp:cNvPr id="0" name=""/>
        <dsp:cNvSpPr/>
      </dsp:nvSpPr>
      <dsp:spPr>
        <a:xfrm>
          <a:off x="1521671" y="178858"/>
          <a:ext cx="3549650" cy="123274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4914B-C751-4B6E-A2AE-651219E5E1EB}">
      <dsp:nvSpPr>
        <dsp:cNvPr id="0" name=""/>
        <dsp:cNvSpPr/>
      </dsp:nvSpPr>
      <dsp:spPr>
        <a:xfrm>
          <a:off x="2958041" y="3197436"/>
          <a:ext cx="687916" cy="44026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178EE-98C0-4557-B80B-B5B4D1A62752}">
      <dsp:nvSpPr>
        <dsp:cNvPr id="0" name=""/>
        <dsp:cNvSpPr/>
      </dsp:nvSpPr>
      <dsp:spPr>
        <a:xfrm>
          <a:off x="1650999" y="3549650"/>
          <a:ext cx="3302000" cy="82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DIBUJO</a:t>
          </a:r>
        </a:p>
      </dsp:txBody>
      <dsp:txXfrm>
        <a:off x="1650999" y="3549650"/>
        <a:ext cx="3302000" cy="825500"/>
      </dsp:txXfrm>
    </dsp:sp>
    <dsp:sp modelId="{8E4F8BDA-05F6-499C-BCA7-113E0A5548EC}">
      <dsp:nvSpPr>
        <dsp:cNvPr id="0" name=""/>
        <dsp:cNvSpPr/>
      </dsp:nvSpPr>
      <dsp:spPr>
        <a:xfrm>
          <a:off x="2812203" y="1506812"/>
          <a:ext cx="1238250" cy="12382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DIBUJO TÉCNICO</a:t>
          </a:r>
        </a:p>
      </dsp:txBody>
      <dsp:txXfrm>
        <a:off x="2993541" y="1688150"/>
        <a:ext cx="875574" cy="875574"/>
      </dsp:txXfrm>
    </dsp:sp>
    <dsp:sp modelId="{D5581B72-DC28-4BBB-8EF7-5DD992898EDD}">
      <dsp:nvSpPr>
        <dsp:cNvPr id="0" name=""/>
        <dsp:cNvSpPr/>
      </dsp:nvSpPr>
      <dsp:spPr>
        <a:xfrm>
          <a:off x="1926166" y="577850"/>
          <a:ext cx="1238250" cy="123825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DIBUJO ARTÍSTICO</a:t>
          </a:r>
        </a:p>
      </dsp:txBody>
      <dsp:txXfrm>
        <a:off x="2107504" y="759188"/>
        <a:ext cx="875574" cy="875574"/>
      </dsp:txXfrm>
    </dsp:sp>
    <dsp:sp modelId="{3B8D24E0-681A-4A3C-87E4-E4B8E1B7210D}">
      <dsp:nvSpPr>
        <dsp:cNvPr id="0" name=""/>
        <dsp:cNvSpPr/>
      </dsp:nvSpPr>
      <dsp:spPr>
        <a:xfrm>
          <a:off x="1375833" y="27516"/>
          <a:ext cx="3852333" cy="30818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26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934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94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75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82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649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409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48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57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32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47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ideo" Target="https://www.youtube.com/embed/gCTalQvVmeA?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ideo" Target="https://www.youtube.com/embed/LxNAK7nDa9E?feature=oembed" TargetMode="External"/><Relationship Id="rId6" Type="http://schemas.openxmlformats.org/officeDocument/2006/relationships/image" Target="../media/image69.jpe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768" y="4185331"/>
            <a:ext cx="2727668" cy="2699336"/>
          </a:xfrm>
          <a:prstGeom prst="rect">
            <a:avLst/>
          </a:prstGeom>
        </p:spPr>
      </p:pic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793" y="-15264"/>
            <a:ext cx="6310410" cy="21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475430" y="2012595"/>
            <a:ext cx="943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4083"/>
                </a:solidFill>
              </a:rPr>
              <a:t>COORDINACIÓN DE ADMISIÓN Y NIVELACIÓN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482A6-E57A-1DA2-FF9F-2F6B839139BB}"/>
              </a:ext>
            </a:extLst>
          </p:cNvPr>
          <p:cNvSpPr txBox="1"/>
          <p:nvPr/>
        </p:nvSpPr>
        <p:spPr>
          <a:xfrm>
            <a:off x="115211" y="2401019"/>
            <a:ext cx="993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4083"/>
                </a:solidFill>
              </a:rPr>
              <a:t>CIENCIAS, INGENIERÍAS, INDUSTRIA y CONSTRUCCIÓN - DIBUJO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1A653-FFEC-9479-0C42-4FF18F434DF5}"/>
              </a:ext>
            </a:extLst>
          </p:cNvPr>
          <p:cNvSpPr txBox="1"/>
          <p:nvPr/>
        </p:nvSpPr>
        <p:spPr>
          <a:xfrm>
            <a:off x="1996324" y="5211833"/>
            <a:ext cx="65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4083"/>
                </a:solidFill>
              </a:rPr>
              <a:t>PERÍODO 2023-1S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DEE55-D330-C6B7-3DCD-31B4074DDB5C}"/>
              </a:ext>
            </a:extLst>
          </p:cNvPr>
          <p:cNvSpPr txBox="1"/>
          <p:nvPr/>
        </p:nvSpPr>
        <p:spPr>
          <a:xfrm>
            <a:off x="380181" y="3403796"/>
            <a:ext cx="957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4083"/>
                </a:solidFill>
              </a:rPr>
              <a:t>ASIGNATURA: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70FA-9269-2CED-F00F-5A715DF2FD6A}"/>
              </a:ext>
            </a:extLst>
          </p:cNvPr>
          <p:cNvSpPr txBox="1"/>
          <p:nvPr/>
        </p:nvSpPr>
        <p:spPr>
          <a:xfrm>
            <a:off x="380180" y="3783538"/>
            <a:ext cx="957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4083"/>
                </a:solidFill>
              </a:rPr>
              <a:t>DIBUJO</a:t>
            </a:r>
            <a:r>
              <a:rPr lang="es-MX" sz="1600" b="1" dirty="0">
                <a:solidFill>
                  <a:srgbClr val="004083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FF600-72F5-DC25-526C-055F8F28C0F0}"/>
              </a:ext>
            </a:extLst>
          </p:cNvPr>
          <p:cNvSpPr txBox="1"/>
          <p:nvPr/>
        </p:nvSpPr>
        <p:spPr>
          <a:xfrm>
            <a:off x="2170529" y="4337836"/>
            <a:ext cx="5990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4083"/>
                </a:solidFill>
              </a:rPr>
              <a:t>PARALELO </a:t>
            </a:r>
            <a:r>
              <a:rPr lang="es-MX" sz="4000" b="1" dirty="0">
                <a:solidFill>
                  <a:srgbClr val="004083"/>
                </a:solidFill>
              </a:rPr>
              <a:t>C</a:t>
            </a:r>
            <a:r>
              <a:rPr lang="es-MX" sz="1200" b="1" dirty="0">
                <a:solidFill>
                  <a:srgbClr val="004083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6886D-5651-A75B-0CE4-942F73F118D5}"/>
              </a:ext>
            </a:extLst>
          </p:cNvPr>
          <p:cNvSpPr txBox="1"/>
          <p:nvPr/>
        </p:nvSpPr>
        <p:spPr>
          <a:xfrm>
            <a:off x="33338" y="2784305"/>
            <a:ext cx="1005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4083"/>
                </a:solidFill>
              </a:rPr>
              <a:t>INGENIERÍA CIVIL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7AF34-E657-2AD2-4806-6D786BE22FC7}"/>
              </a:ext>
            </a:extLst>
          </p:cNvPr>
          <p:cNvSpPr txBox="1"/>
          <p:nvPr/>
        </p:nvSpPr>
        <p:spPr>
          <a:xfrm>
            <a:off x="1996324" y="6048250"/>
            <a:ext cx="65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4083"/>
                </a:solidFill>
              </a:rPr>
              <a:t>JUNIO –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99974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3" y="4401614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14919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8194" name="Picture 2" descr="EL DIBUJO, GÉNEROS Y ESTILOS">
            <a:extLst>
              <a:ext uri="{FF2B5EF4-FFF2-40B4-BE49-F238E27FC236}">
                <a16:creationId xmlns:a16="http://schemas.microsoft.com/office/drawing/2014/main" id="{84973CB7-2A7C-36D8-8B18-600542CEB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4538" y="2527019"/>
            <a:ext cx="7572086" cy="41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7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3" y="4401614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ES EL DIBUJO TÉCNICO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F7C65-DA8B-2A66-5C5B-B5A2E95C8967}"/>
              </a:ext>
            </a:extLst>
          </p:cNvPr>
          <p:cNvSpPr txBox="1"/>
          <p:nvPr/>
        </p:nvSpPr>
        <p:spPr>
          <a:xfrm>
            <a:off x="2150533" y="2401364"/>
            <a:ext cx="7506294" cy="4000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5000" lnSpcReduction="20000"/>
          </a:bodyPr>
          <a:lstStyle/>
          <a:p>
            <a:pPr algn="l" fontAlgn="base"/>
            <a:r>
              <a:rPr lang="es-MX" sz="36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Un </a:t>
            </a:r>
            <a:r>
              <a:rPr lang="es-MX" sz="36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dibujo</a:t>
            </a:r>
            <a:r>
              <a:rPr lang="es-MX" sz="36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 es:</a:t>
            </a:r>
          </a:p>
          <a:p>
            <a:pPr algn="l" fontAlgn="base"/>
            <a:endParaRPr lang="es-MX" sz="3600" dirty="0">
              <a:solidFill>
                <a:srgbClr val="555555"/>
              </a:solidFill>
              <a:latin typeface="Helvetica" panose="020B0604020202020204" pitchFamily="34" charset="0"/>
            </a:endParaRPr>
          </a:p>
          <a:p>
            <a:pPr algn="l" fontAlgn="base"/>
            <a:r>
              <a:rPr lang="es-MX" sz="3600" dirty="0">
                <a:solidFill>
                  <a:srgbClr val="555555"/>
                </a:solidFill>
                <a:latin typeface="Helvetica" panose="020B0604020202020204" pitchFamily="34" charset="0"/>
              </a:rPr>
              <a:t>Una figura, imagen o delineación que se suele hacer manualmente con ayuda de alguna herramienta (un lápiz, un pincel) sobre distintos materiales. </a:t>
            </a:r>
          </a:p>
          <a:p>
            <a:pPr algn="l" fontAlgn="base"/>
            <a:endParaRPr lang="es-MX" sz="3600" dirty="0">
              <a:solidFill>
                <a:srgbClr val="555555"/>
              </a:solidFill>
              <a:latin typeface="Helvetica" panose="020B0604020202020204" pitchFamily="34" charset="0"/>
            </a:endParaRPr>
          </a:p>
          <a:p>
            <a:pPr algn="l" fontAlgn="base"/>
            <a:r>
              <a:rPr lang="es-MX" sz="3600" dirty="0">
                <a:solidFill>
                  <a:srgbClr val="555555"/>
                </a:solidFill>
                <a:latin typeface="Helvetica" panose="020B0604020202020204" pitchFamily="34" charset="0"/>
              </a:rPr>
              <a:t>El concepto de técnico, por otra parte, hace referencia a un procedimiento vinculado a la ciencia cuyo objetivo es la obtención de un cierto resultado.</a:t>
            </a:r>
          </a:p>
          <a:p>
            <a:pPr algn="l" fontAlgn="base"/>
            <a:endParaRPr lang="es-MX" sz="3600" dirty="0">
              <a:solidFill>
                <a:srgbClr val="555555"/>
              </a:solidFill>
              <a:latin typeface="Helvetica" panose="020B0604020202020204" pitchFamily="34" charset="0"/>
            </a:endParaRPr>
          </a:p>
          <a:p>
            <a:pPr algn="l" fontAlgn="base"/>
            <a:r>
              <a:rPr lang="es-MX" sz="3600" dirty="0">
                <a:solidFill>
                  <a:srgbClr val="555555"/>
                </a:solidFill>
                <a:latin typeface="Helvetica" panose="020B0604020202020204" pitchFamily="34" charset="0"/>
              </a:rPr>
              <a:t>Se conoce como dibujo técnico al sistema de representación gráfico de distintos tipos de objetos. Su fin es brindar la información necesaria para analizar el objeto, ayudar a su diseño y posibilitar su construcción o mantenimiento.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3600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</p:spTree>
    <p:extLst>
      <p:ext uri="{BB962C8B-B14F-4D97-AF65-F5344CB8AC3E}">
        <p14:creationId xmlns:p14="http://schemas.microsoft.com/office/powerpoint/2010/main" val="113810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3" y="4401614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ES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EA754-4205-0D9C-2CCA-30BD61E7BC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50" y="2506318"/>
            <a:ext cx="6757987" cy="39991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2418D9-510B-C7F3-19EB-117287A91AEA}"/>
              </a:ext>
            </a:extLst>
          </p:cNvPr>
          <p:cNvSpPr/>
          <p:nvPr/>
        </p:nvSpPr>
        <p:spPr>
          <a:xfrm>
            <a:off x="7686675" y="5924550"/>
            <a:ext cx="1528762" cy="58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208032" y="80311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TALLER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6610" y="25504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08" y="5433023"/>
            <a:ext cx="1365480" cy="1351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E2772A-D90C-5E37-F46A-348F8D6546EF}"/>
              </a:ext>
            </a:extLst>
          </p:cNvPr>
          <p:cNvSpPr txBox="1"/>
          <p:nvPr/>
        </p:nvSpPr>
        <p:spPr>
          <a:xfrm>
            <a:off x="2636214" y="1704690"/>
            <a:ext cx="7269786" cy="1078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C" sz="2400" b="1" dirty="0">
              <a:solidFill>
                <a:srgbClr val="00408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0EB53-9B2D-8B8B-E125-2AA735DF74DE}"/>
              </a:ext>
            </a:extLst>
          </p:cNvPr>
          <p:cNvSpPr txBox="1"/>
          <p:nvPr/>
        </p:nvSpPr>
        <p:spPr>
          <a:xfrm>
            <a:off x="982103" y="650945"/>
            <a:ext cx="3970897" cy="1235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Para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qué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sirve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Dibujo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Técnico</a:t>
            </a:r>
          </a:p>
        </p:txBody>
      </p:sp>
      <p:pic>
        <p:nvPicPr>
          <p:cNvPr id="2" name="Online Media 1" title="Para qué es el dibujo técnico">
            <a:hlinkClick r:id="" action="ppaction://media"/>
            <a:extLst>
              <a:ext uri="{FF2B5EF4-FFF2-40B4-BE49-F238E27FC236}">
                <a16:creationId xmlns:a16="http://schemas.microsoft.com/office/drawing/2014/main" id="{936A6116-F4A8-9932-3A2B-68B650B7D97F}"/>
              </a:ext>
            </a:extLst>
          </p:cNvPr>
          <p:cNvPicPr>
            <a:picLocks noRot="1" noChangeAspect="1"/>
          </p:cNvPicPr>
          <p:nvPr>
            <a:videoFile r:link="rId1"/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17654" y="2151530"/>
            <a:ext cx="7784987" cy="44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81" y="5157787"/>
            <a:ext cx="1654165" cy="1637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BÁSICOS DEL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FCB35-AB35-9544-3BEE-6CD1EAAC1D15}"/>
              </a:ext>
            </a:extLst>
          </p:cNvPr>
          <p:cNvSpPr txBox="1"/>
          <p:nvPr/>
        </p:nvSpPr>
        <p:spPr>
          <a:xfrm>
            <a:off x="1879585" y="2538005"/>
            <a:ext cx="7782004" cy="400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5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define como la intersección de dos rectas. No tiene dimensiones y se nombra con una letra mayúscula (punto P).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3600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500" b="1" dirty="0">
                <a:solidFill>
                  <a:srgbClr val="00408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LÍNEA.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una sucesión de puntos.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línea se denomina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recta 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los puntos van en una misma dirección, en caso contrario se denomina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curva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líneas tienen una dimensión y se nombran con una letra minúscula (recta r o curva c).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4E3532-987E-DBD7-5895-DB1CF880C2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940" y="2684831"/>
            <a:ext cx="1176648" cy="10531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8633FC-31A9-9B28-41ED-9BDD3F3D92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226" y="3987010"/>
            <a:ext cx="2520865" cy="768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6B8B5D-6CE0-BF49-BE20-5B433ED3F3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334" y="3987010"/>
            <a:ext cx="2133716" cy="8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81" y="5157787"/>
            <a:ext cx="1654165" cy="1637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BÁSICOS DEL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FCB35-AB35-9544-3BEE-6CD1EAAC1D15}"/>
              </a:ext>
            </a:extLst>
          </p:cNvPr>
          <p:cNvSpPr txBox="1"/>
          <p:nvPr/>
        </p:nvSpPr>
        <p:spPr>
          <a:xfrm>
            <a:off x="1879585" y="2538005"/>
            <a:ext cx="7782004" cy="400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SEMIRRECTA.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una recta limitada por un extremo, y se nombra mediante el punto origen y el nombre de la recta (semirrecta A-r).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3600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una porción de línea limitada por dos puntos.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línea origen es recta se denomina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segmento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si la línea origen es curva se denomina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arco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nombra mediante los puntos de sus extremos (segmento AB o arco AB).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F7BDE-2467-E9AD-2BEC-C5EBE4F48F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347" y="2571634"/>
            <a:ext cx="1705341" cy="600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06E21-A13F-379A-F745-97A312FB8B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86" y="4503770"/>
            <a:ext cx="1767239" cy="5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0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81" y="5157787"/>
            <a:ext cx="1654165" cy="1637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BÁSICOS DEL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FCB35-AB35-9544-3BEE-6CD1EAAC1D15}"/>
              </a:ext>
            </a:extLst>
          </p:cNvPr>
          <p:cNvSpPr txBox="1"/>
          <p:nvPr/>
        </p:nvSpPr>
        <p:spPr>
          <a:xfrm>
            <a:off x="1879585" y="2538005"/>
            <a:ext cx="7782004" cy="400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3600" b="1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3600" b="1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ÁNGULO.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define como la porción de plano comprendida entre dos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semirrectas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tienen un mismo origen.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semirrectas serán los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lados del ángulo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su origen común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vértice 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dicho ángulo.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nombran mediante una letra mayúscula o una letra minúscula del alfabeto griego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(ángulo A o ángulo alfa).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19AAF-6295-4C4D-BB49-5ED1C1A009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945" y="2618316"/>
            <a:ext cx="1895830" cy="13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1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81" y="5157787"/>
            <a:ext cx="1654165" cy="1637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BÁSICOS DEL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FCB35-AB35-9544-3BEE-6CD1EAAC1D15}"/>
              </a:ext>
            </a:extLst>
          </p:cNvPr>
          <p:cNvSpPr txBox="1"/>
          <p:nvPr/>
        </p:nvSpPr>
        <p:spPr>
          <a:xfrm>
            <a:off x="1879585" y="2538005"/>
            <a:ext cx="7782004" cy="400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plano se define como la superficie generada por una recta al girar con respecto a un eje perpendicular a ella, tiene dos dimensiones.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nombra mediante letras minúsculas del alfabeto griego, y queda definido por: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rectas que se cortan.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rectas paralelas.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recta y un punto.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 puntos.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C3753-5C3B-3C7C-733D-0F3226D6CD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554" y="5348062"/>
            <a:ext cx="2172345" cy="100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A8AB5-FEB1-BE28-ECF2-6FFFAB7E4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129" y="4897358"/>
            <a:ext cx="1353019" cy="16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9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81" y="5157787"/>
            <a:ext cx="1654165" cy="1637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BÁSICOS DEL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FCB35-AB35-9544-3BEE-6CD1EAAC1D15}"/>
              </a:ext>
            </a:extLst>
          </p:cNvPr>
          <p:cNvSpPr txBox="1"/>
          <p:nvPr/>
        </p:nvSpPr>
        <p:spPr>
          <a:xfrm>
            <a:off x="1879585" y="2538005"/>
            <a:ext cx="7782004" cy="400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plano se define como la superficie generada por una recta al girar con respecto a un eje perpendicular a ella, tiene dos dimensiones.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nombra mediante letras minúsculas del alfabeto griego, y queda definido por: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rectas que se cortan.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rectas paralelas.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recta y un punto.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 puntos.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C3753-5C3B-3C7C-733D-0F3226D6CD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554" y="5348062"/>
            <a:ext cx="2172345" cy="100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A8AB5-FEB1-BE28-ECF2-6FFFAB7E4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129" y="4897358"/>
            <a:ext cx="1353019" cy="16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93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1168901" y="2383027"/>
            <a:ext cx="7782004" cy="415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Láminas normalizadas de papel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 varias normas para los formatos de papel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más usada en nuestro medio es el estándar de la norma DIN (Instituto Alemán de Normalización) y acogidos por la ISO 216 (Organización Internacional para la Estandarización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16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" y="4582589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ES EL DIBUJO TÉCNICO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F7C65-DA8B-2A66-5C5B-B5A2E95C8967}"/>
              </a:ext>
            </a:extLst>
          </p:cNvPr>
          <p:cNvSpPr txBox="1"/>
          <p:nvPr/>
        </p:nvSpPr>
        <p:spPr>
          <a:xfrm>
            <a:off x="1609725" y="3429000"/>
            <a:ext cx="8047102" cy="2972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l" fontAlgn="base"/>
            <a:r>
              <a:rPr lang="es-MX" sz="36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Un </a:t>
            </a:r>
            <a:r>
              <a:rPr lang="es-MX" sz="36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dibujo</a:t>
            </a:r>
            <a:r>
              <a:rPr lang="es-MX" sz="36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 es:</a:t>
            </a:r>
          </a:p>
          <a:p>
            <a:pPr algn="l" fontAlgn="base"/>
            <a:endParaRPr lang="es-MX" sz="3600" dirty="0">
              <a:solidFill>
                <a:srgbClr val="555555"/>
              </a:solidFill>
              <a:latin typeface="Helvetica" panose="020B0604020202020204" pitchFamily="34" charset="0"/>
            </a:endParaRPr>
          </a:p>
          <a:p>
            <a:pPr algn="l" fontAlgn="base"/>
            <a:r>
              <a:rPr lang="es-MX" sz="3600" dirty="0">
                <a:solidFill>
                  <a:srgbClr val="555555"/>
                </a:solidFill>
                <a:latin typeface="Helvetica" panose="020B0604020202020204" pitchFamily="34" charset="0"/>
              </a:rPr>
              <a:t>Una figura, imagen o delineación que se suele hacer manualmente con ayuda de alguna herramienta (un lápiz, un pincel) sobre distintos materiales. </a:t>
            </a:r>
          </a:p>
          <a:p>
            <a:pPr algn="l" fontAlgn="base"/>
            <a:endParaRPr lang="es-MX" sz="3600" dirty="0">
              <a:solidFill>
                <a:srgbClr val="555555"/>
              </a:solidFill>
              <a:latin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3600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</p:spTree>
    <p:extLst>
      <p:ext uri="{BB962C8B-B14F-4D97-AF65-F5344CB8AC3E}">
        <p14:creationId xmlns:p14="http://schemas.microsoft.com/office/powerpoint/2010/main" val="325521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1168901" y="2383027"/>
            <a:ext cx="7782004" cy="415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medidas DIN están divididas en 5 series: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 B, C, D y E y cada serie contiene varios tamaños numerados: 0, 1, 2, 3.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serie A es la más usada.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formato DIN A0, es el formato referente; cuya superficie mide 1 metro cuadrado y la relación entre las longitudes de los lados vale uno frente a la raíz cuadrada de 2 (1:√2).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sucesivas divisiones a la mitad de este formato forman los distintos </a:t>
            </a:r>
            <a:r>
              <a:rPr lang="es-MX" sz="3600" dirty="0" err="1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subformatos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serie</a:t>
            </a:r>
            <a:endParaRPr lang="es-MX" sz="3600" b="1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7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192504" y="1815695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11756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40631" y="3699011"/>
            <a:ext cx="4143676" cy="2629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30801" y="2434389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8455-30E8-E234-660A-400E07DD58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390" y="-78998"/>
            <a:ext cx="5451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8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1168901" y="2383027"/>
            <a:ext cx="7782004" cy="415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lápices y el portaminas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dibujo técnico lo más importante es la claridad y la precisión de la línea (fina y continua).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 distintas durezas de minas de lápiz que se usan para para resaltar o dar menos énfasis a las distintas partes del dibujo.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Muchos lápices en el mundo, se clasifican con el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europeo 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usa una graduación continua descrita por "H" (para la dureza) y "B" (para el grado de oscuridad), así como "F" (para el grado de finura).</a:t>
            </a:r>
          </a:p>
        </p:txBody>
      </p:sp>
    </p:spTree>
    <p:extLst>
      <p:ext uri="{BB962C8B-B14F-4D97-AF65-F5344CB8AC3E}">
        <p14:creationId xmlns:p14="http://schemas.microsoft.com/office/powerpoint/2010/main" val="96062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1168901" y="2383027"/>
            <a:ext cx="7782004" cy="415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lápiz estándar para escritura es el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grado de un lápiz se describió por una secuencia de H sucesivas y B sucesivas, tal como BB o BBB para minas cada vez más suaves, y HH o HHH para minas cada vez más duras.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en día, el sistema de clasificación de lápices se extiende desde muy duro con trazo fino y claro, hasta blando de trazo grueso y oscuro.</a:t>
            </a:r>
          </a:p>
        </p:txBody>
      </p:sp>
    </p:spTree>
    <p:extLst>
      <p:ext uri="{BB962C8B-B14F-4D97-AF65-F5344CB8AC3E}">
        <p14:creationId xmlns:p14="http://schemas.microsoft.com/office/powerpoint/2010/main" val="2861318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3C567-E653-F82F-E835-A96B295774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5" y="2595037"/>
            <a:ext cx="9906000" cy="1391702"/>
          </a:xfrm>
          <a:prstGeom prst="rect">
            <a:avLst/>
          </a:prstGeom>
        </p:spPr>
      </p:pic>
      <p:pic>
        <p:nvPicPr>
          <p:cNvPr id="6146" name="Picture 2" descr="Tipos de lápices de dibujo - Arte y Cultura">
            <a:extLst>
              <a:ext uri="{FF2B5EF4-FFF2-40B4-BE49-F238E27FC236}">
                <a16:creationId xmlns:a16="http://schemas.microsoft.com/office/drawing/2014/main" id="{F79E3493-6323-016C-3358-EEB12F8D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4314857"/>
            <a:ext cx="9748837" cy="25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82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7170" name="Picture 2" descr="Lápices para dibujar ¿cómo elegirlos y usarlos? – Arte Feed">
            <a:extLst>
              <a:ext uri="{FF2B5EF4-FFF2-40B4-BE49-F238E27FC236}">
                <a16:creationId xmlns:a16="http://schemas.microsoft.com/office/drawing/2014/main" id="{18BA086A-628D-891D-0D0E-96585464B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874" y="2460121"/>
            <a:ext cx="7992929" cy="42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19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1168901" y="2383027"/>
            <a:ext cx="7782004" cy="415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tablero de dibujo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tablero es el soporte sobre el que colocamos los papeles, su superficie debe ser lisa, plana e indeformable. Sus dimensiones deben estar adaptadas al formato del papel en el que dibujamos.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tableros suelen ser mesas fijas inclinadas u horizontales; o bien tablas más pequeñas, fácilmente transportables y que se puedan colocar encima de cualquier mesa de trabajo.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el papel de dibujo podemos colocar una serie de útiles que nos facilitarán el trazado</a:t>
            </a:r>
          </a:p>
        </p:txBody>
      </p:sp>
    </p:spTree>
    <p:extLst>
      <p:ext uri="{BB962C8B-B14F-4D97-AF65-F5344CB8AC3E}">
        <p14:creationId xmlns:p14="http://schemas.microsoft.com/office/powerpoint/2010/main" val="2175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1A8AE-FF18-603B-92EB-F352017D6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6" y="2644563"/>
            <a:ext cx="3309702" cy="2154970"/>
          </a:xfrm>
          <a:prstGeom prst="rect">
            <a:avLst/>
          </a:prstGeom>
        </p:spPr>
      </p:pic>
      <p:pic>
        <p:nvPicPr>
          <p:cNvPr id="2050" name="Picture 2" descr="✓ Tablero De Dibujo Técnico A3 Y A4 De Madera - Mi Papelería Ec, Tienda  Online A Domicilio">
            <a:extLst>
              <a:ext uri="{FF2B5EF4-FFF2-40B4-BE49-F238E27FC236}">
                <a16:creationId xmlns:a16="http://schemas.microsoft.com/office/drawing/2014/main" id="{0F718F6B-C58F-42BE-2743-52BBEAE9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593" y="2256708"/>
            <a:ext cx="3443867" cy="27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▷ TABLERO DE DIBUJO TECNICO A4 - Megaventas MCM 🔵◁">
            <a:extLst>
              <a:ext uri="{FF2B5EF4-FFF2-40B4-BE49-F238E27FC236}">
                <a16:creationId xmlns:a16="http://schemas.microsoft.com/office/drawing/2014/main" id="{B1216E99-6C7B-2667-640E-E6E0AD800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3251" y="2383026"/>
            <a:ext cx="21431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bleros de dibujo técnico Rotring, Faber y Staedtler">
            <a:extLst>
              <a:ext uri="{FF2B5EF4-FFF2-40B4-BE49-F238E27FC236}">
                <a16:creationId xmlns:a16="http://schemas.microsoft.com/office/drawing/2014/main" id="{413AF641-A7AB-60C3-573C-FD7AA84D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217" y="4884278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✏️ ¿Cuáles son las herramientas de dibujo técnico básicas?">
            <a:extLst>
              <a:ext uri="{FF2B5EF4-FFF2-40B4-BE49-F238E27FC236}">
                <a16:creationId xmlns:a16="http://schemas.microsoft.com/office/drawing/2014/main" id="{BA218DC3-7FA9-948B-1B6E-C822E86B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300" y="4266154"/>
            <a:ext cx="2785487" cy="24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esas de dibujo | STAEDTLER">
            <a:extLst>
              <a:ext uri="{FF2B5EF4-FFF2-40B4-BE49-F238E27FC236}">
                <a16:creationId xmlns:a16="http://schemas.microsoft.com/office/drawing/2014/main" id="{C3611E50-12B5-6A9F-1F73-2997EFE3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77" y="490809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99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1168901" y="2538005"/>
            <a:ext cx="7782004" cy="400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regla “T”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Regla “T” es una hoja con una cabeza perpendicular pegada en uno de sus extremos.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dos partes de la regla T deben estar rígidamente sujetas una con la otra en un ángulo recto (90°).</a:t>
            </a:r>
          </a:p>
        </p:txBody>
      </p:sp>
    </p:spTree>
    <p:extLst>
      <p:ext uri="{BB962C8B-B14F-4D97-AF65-F5344CB8AC3E}">
        <p14:creationId xmlns:p14="http://schemas.microsoft.com/office/powerpoint/2010/main" val="2233648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1168901" y="2538005"/>
            <a:ext cx="7782004" cy="400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regla “T”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Regla “T” es una hoja con una cabeza perpendicular pegada en uno de sus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extremos, esta cabeza puede ser fija o movible, en este libro nos ocuparemos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de cabeza fija. </a:t>
            </a:r>
          </a:p>
        </p:txBody>
      </p:sp>
    </p:spTree>
    <p:extLst>
      <p:ext uri="{BB962C8B-B14F-4D97-AF65-F5344CB8AC3E}">
        <p14:creationId xmlns:p14="http://schemas.microsoft.com/office/powerpoint/2010/main" val="334437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3" y="4401614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14919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DIBUJO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5935A0-F02D-23FD-058C-EF5E551ED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180757"/>
              </p:ext>
            </p:extLst>
          </p:nvPr>
        </p:nvGraphicFramePr>
        <p:xfrm>
          <a:off x="1897581" y="2382181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9842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E97A6-9621-5E23-8169-9778CF1BA3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707" y="2416188"/>
            <a:ext cx="5897058" cy="43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57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4" name="Picture 4" descr="▷ LA REGLA T: tipos y usos en dibujo técnico. | Arquitectura Civil">
            <a:extLst>
              <a:ext uri="{FF2B5EF4-FFF2-40B4-BE49-F238E27FC236}">
                <a16:creationId xmlns:a16="http://schemas.microsoft.com/office/drawing/2014/main" id="{36CC6C92-6A9E-772B-6405-7DAF7521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817" y="2731078"/>
            <a:ext cx="3677689" cy="36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GLA T MAPED (60 CM, COLORES) | Office Depot Mexico">
            <a:extLst>
              <a:ext uri="{FF2B5EF4-FFF2-40B4-BE49-F238E27FC236}">
                <a16:creationId xmlns:a16="http://schemas.microsoft.com/office/drawing/2014/main" id="{773351A4-4C19-12A2-88E1-D0197F62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082" y="23992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azon.com: Ludwig Precision Regla T de 12 a 48 pulgadas resistente de  aluminio : Productos de Oficina">
            <a:extLst>
              <a:ext uri="{FF2B5EF4-FFF2-40B4-BE49-F238E27FC236}">
                <a16:creationId xmlns:a16="http://schemas.microsoft.com/office/drawing/2014/main" id="{212F15AD-C22D-6F8E-7FCD-BEBB1908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89637">
            <a:off x="3868412" y="4280431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glas T y Escuadras - Escalímetros y Plantillas de Arquitecto - OFERTAS">
            <a:extLst>
              <a:ext uri="{FF2B5EF4-FFF2-40B4-BE49-F238E27FC236}">
                <a16:creationId xmlns:a16="http://schemas.microsoft.com/office/drawing/2014/main" id="{D76B367F-C091-76F3-1C53-217EC0FF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61" y="4231779"/>
            <a:ext cx="2553069" cy="25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gla T - Arkiplus">
            <a:extLst>
              <a:ext uri="{FF2B5EF4-FFF2-40B4-BE49-F238E27FC236}">
                <a16:creationId xmlns:a16="http://schemas.microsoft.com/office/drawing/2014/main" id="{B1AE00C3-EF98-C516-6163-70F09101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374" y="2328232"/>
            <a:ext cx="3898645" cy="22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9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1168901" y="2538005"/>
            <a:ext cx="7782004" cy="400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Escuadras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Normalmente se usan en pareja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ángulo de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y los otros 2 ángulos de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 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un ángulo de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°, otro de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y otro de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definiciones llaman a la primera como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ESCUADRA </a:t>
            </a: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 la segunda </a:t>
            </a: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CARTABÓN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escuadras deben tener sus filos lisos, para que las líneas que tracemos salgan sin defecto. </a:t>
            </a:r>
          </a:p>
        </p:txBody>
      </p:sp>
    </p:spTree>
    <p:extLst>
      <p:ext uri="{BB962C8B-B14F-4D97-AF65-F5344CB8AC3E}">
        <p14:creationId xmlns:p14="http://schemas.microsoft.com/office/powerpoint/2010/main" val="3539425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3084" name="Picture 12" descr="Materiales para Dibujo Técnico - Regalos para Científicos">
            <a:extLst>
              <a:ext uri="{FF2B5EF4-FFF2-40B4-BE49-F238E27FC236}">
                <a16:creationId xmlns:a16="http://schemas.microsoft.com/office/drawing/2014/main" id="{CB9BCEFD-2D3D-95DC-BE9B-6AC174E4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735" y="5045991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▷ Escuadra Tecnica Profesional | Dibujo Técnico | Plantec">
            <a:extLst>
              <a:ext uri="{FF2B5EF4-FFF2-40B4-BE49-F238E27FC236}">
                <a16:creationId xmlns:a16="http://schemas.microsoft.com/office/drawing/2014/main" id="{34BDD595-043B-C40C-E1CA-F40FB02F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901" y="501014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. Instrumentos de dibujo | Instrumentos de dibujo, Técnicas de dibujo,  Disenos de unas">
            <a:extLst>
              <a:ext uri="{FF2B5EF4-FFF2-40B4-BE49-F238E27FC236}">
                <a16:creationId xmlns:a16="http://schemas.microsoft.com/office/drawing/2014/main" id="{89111636-4721-ED33-FE9D-64307372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91" y="2666970"/>
            <a:ext cx="4389979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▷ Rotring Escuadra ¿Dónde Comprar? - Estilograficas.net">
            <a:extLst>
              <a:ext uri="{FF2B5EF4-FFF2-40B4-BE49-F238E27FC236}">
                <a16:creationId xmlns:a16="http://schemas.microsoft.com/office/drawing/2014/main" id="{AABC8AF5-ADE3-3643-E676-04009984B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348808"/>
            <a:ext cx="4641998" cy="27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erramientas Para el Dibujo Técnico">
            <a:extLst>
              <a:ext uri="{FF2B5EF4-FFF2-40B4-BE49-F238E27FC236}">
                <a16:creationId xmlns:a16="http://schemas.microsoft.com/office/drawing/2014/main" id="{A94F667B-7B88-8009-1747-B4B1F596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978" y="5128694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23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1190988" y="2450948"/>
            <a:ext cx="7782004" cy="4521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Compás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compás es un instrumento para realizar círculos o arcos en el dibujo técnico.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se puede utilizar como una herramienta para medir distancias.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compás trazador se usa para círculos desde 25.4 mm de radio hasta unos 152 mm de radio.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se utiliza la barra de extensión se pueden dibujar círculos hasta de 305 mm de radio.  </a:t>
            </a:r>
          </a:p>
        </p:txBody>
      </p:sp>
    </p:spTree>
    <p:extLst>
      <p:ext uri="{BB962C8B-B14F-4D97-AF65-F5344CB8AC3E}">
        <p14:creationId xmlns:p14="http://schemas.microsoft.com/office/powerpoint/2010/main" val="1316117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8FCB4-F8C7-85A0-C8B4-2BEDBD58D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698" y="2507597"/>
            <a:ext cx="7234237" cy="43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22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4098" name="Picture 2" descr="Compás (Dibujo Técnico)">
            <a:extLst>
              <a:ext uri="{FF2B5EF4-FFF2-40B4-BE49-F238E27FC236}">
                <a16:creationId xmlns:a16="http://schemas.microsoft.com/office/drawing/2014/main" id="{8F5517E5-F4AD-22A9-1CA8-D3E71337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46" y="2608011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mo utilizar un compás">
            <a:extLst>
              <a:ext uri="{FF2B5EF4-FFF2-40B4-BE49-F238E27FC236}">
                <a16:creationId xmlns:a16="http://schemas.microsoft.com/office/drawing/2014/main" id="{558343EF-8B33-F892-54D5-7B2548FB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775" y="2520417"/>
            <a:ext cx="3114675" cy="237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uelta al cole 2022: Los mejores compases · CompraMejor.es">
            <a:extLst>
              <a:ext uri="{FF2B5EF4-FFF2-40B4-BE49-F238E27FC236}">
                <a16:creationId xmlns:a16="http://schemas.microsoft.com/office/drawing/2014/main" id="{A70DE47E-B6D6-EF5D-B7C8-C13578E6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901" y="48577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ateriales y herramientas del dibujo técnico - Dibujo Técnico">
            <a:extLst>
              <a:ext uri="{FF2B5EF4-FFF2-40B4-BE49-F238E27FC236}">
                <a16:creationId xmlns:a16="http://schemas.microsoft.com/office/drawing/2014/main" id="{57E7E08D-00FA-B5E1-A892-3118F935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536" y="2520417"/>
            <a:ext cx="3197689" cy="21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Utensilios de dibujo técnico - Wikipedia, la enciclopedia libre">
            <a:extLst>
              <a:ext uri="{FF2B5EF4-FFF2-40B4-BE49-F238E27FC236}">
                <a16:creationId xmlns:a16="http://schemas.microsoft.com/office/drawing/2014/main" id="{6C8ED37A-3D79-0F28-A142-D674E49D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4898046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mazon.es: compas dibujo tecnico profesional">
            <a:extLst>
              <a:ext uri="{FF2B5EF4-FFF2-40B4-BE49-F238E27FC236}">
                <a16:creationId xmlns:a16="http://schemas.microsoft.com/office/drawing/2014/main" id="{9E8BAC81-B78F-2CF2-CBAC-46E97BAB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5007159"/>
            <a:ext cx="1619250" cy="17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ompas de Precisión juvenil faber castell - papeleriacolorama">
            <a:extLst>
              <a:ext uri="{FF2B5EF4-FFF2-40B4-BE49-F238E27FC236}">
                <a16:creationId xmlns:a16="http://schemas.microsoft.com/office/drawing/2014/main" id="{2AC4A699-7773-52A3-EF34-658A2783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337" y="5007159"/>
            <a:ext cx="1395413" cy="15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97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561975" y="2383027"/>
            <a:ext cx="9291637" cy="4305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Reglas graduadas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usan para medir longitudes sobre el papel.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tipos de reglas son: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 común: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plana, está graduada sólo por una cara, en centímetros y milímetros.</a:t>
            </a:r>
          </a:p>
        </p:txBody>
      </p:sp>
    </p:spTree>
    <p:extLst>
      <p:ext uri="{BB962C8B-B14F-4D97-AF65-F5344CB8AC3E}">
        <p14:creationId xmlns:p14="http://schemas.microsoft.com/office/powerpoint/2010/main" val="3210626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561975" y="2383027"/>
            <a:ext cx="9291637" cy="4305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Escalímetro: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sección triangular equilátera, cada cara es un bisel y cada bisel tiene graduada una escala diferente (6 escalas en total).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identificar mejor las escalas lleva una ranura coloreada en cada bisel.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Normalmente, las escalas son: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1:100; 1:200; 1:250; 1:300; 1:400; 1:500. </a:t>
            </a:r>
          </a:p>
        </p:txBody>
      </p:sp>
    </p:spTree>
    <p:extLst>
      <p:ext uri="{BB962C8B-B14F-4D97-AF65-F5344CB8AC3E}">
        <p14:creationId xmlns:p14="http://schemas.microsoft.com/office/powerpoint/2010/main" val="2368917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4114" name="Picture 18" descr="CONVERTIDOR de ESCALAS # 2022 | Escalimetro Online">
            <a:extLst>
              <a:ext uri="{FF2B5EF4-FFF2-40B4-BE49-F238E27FC236}">
                <a16:creationId xmlns:a16="http://schemas.microsoft.com/office/drawing/2014/main" id="{2B303958-3A93-7ED2-F6C7-F3E4F5E02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022" y="2854576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Escalimetro Dibujo Tecnico Plantec Escalas Altas 30cm | Libreria El Angel">
            <a:extLst>
              <a:ext uri="{FF2B5EF4-FFF2-40B4-BE49-F238E27FC236}">
                <a16:creationId xmlns:a16="http://schemas.microsoft.com/office/drawing/2014/main" id="{A49466DD-3E2A-2437-C597-DDA2B318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016" y="2731078"/>
            <a:ext cx="404582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Escalímetro - Arkiplus">
            <a:extLst>
              <a:ext uri="{FF2B5EF4-FFF2-40B4-BE49-F238E27FC236}">
                <a16:creationId xmlns:a16="http://schemas.microsoft.com/office/drawing/2014/main" id="{2AFF1F59-969B-8B7F-86F0-589AED32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71" y="4735551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Escalímetro triangular 30cm con funda térmica">
            <a:extLst>
              <a:ext uri="{FF2B5EF4-FFF2-40B4-BE49-F238E27FC236}">
                <a16:creationId xmlns:a16="http://schemas.microsoft.com/office/drawing/2014/main" id="{708D4FBB-EFCC-ACA5-DE98-811A1BEA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394" y="24553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Escalímetro-en-abanico - Dibujotecnico.com">
            <a:extLst>
              <a:ext uri="{FF2B5EF4-FFF2-40B4-BE49-F238E27FC236}">
                <a16:creationId xmlns:a16="http://schemas.microsoft.com/office/drawing/2014/main" id="{A1CD0FB3-88E6-8753-1DF6-A00FA0E0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469" y="4796377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Grillos, Arte y Dibujo - Escalimetro Deval -Características: Hecho en  México bajo estandartes de medición y precisión internacionales. Su cuerpo  está fabricado en PVC de alta resistencia al impacto, con escalas impresas,">
            <a:extLst>
              <a:ext uri="{FF2B5EF4-FFF2-40B4-BE49-F238E27FC236}">
                <a16:creationId xmlns:a16="http://schemas.microsoft.com/office/drawing/2014/main" id="{5D0BF8B7-367F-CB3B-EE96-64EED579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227" y="46815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2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3" y="4401614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14919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DIBUJO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0A6FE-D2D2-34CA-4262-2E00507164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038" y="2756498"/>
            <a:ext cx="7700962" cy="31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3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85C5-C1C3-372E-E051-409572651F8A}"/>
              </a:ext>
            </a:extLst>
          </p:cNvPr>
          <p:cNvSpPr txBox="1"/>
          <p:nvPr/>
        </p:nvSpPr>
        <p:spPr>
          <a:xfrm>
            <a:off x="561975" y="2383027"/>
            <a:ext cx="9291637" cy="4305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Transportador (graduador | goniómetro)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función principal es la de medir ángulos, pero también se emplea para construirlos.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forma de círculo o semicírculo.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 una graduación realizada normalmente en grados sexagesimales: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círculo en 360º y el semicírculo en 180º</a:t>
            </a:r>
            <a:r>
              <a:rPr lang="es-MX" sz="44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1827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EN EL DIBUJO TÉCNICO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9F76B-EF48-2916-C05F-CB1D22583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34" y="2680804"/>
            <a:ext cx="2388866" cy="1471511"/>
          </a:xfrm>
          <a:prstGeom prst="rect">
            <a:avLst/>
          </a:prstGeom>
        </p:spPr>
      </p:pic>
      <p:pic>
        <p:nvPicPr>
          <p:cNvPr id="5122" name="Picture 2" descr="Transportador - Wikipedia, la enciclopedia libre">
            <a:extLst>
              <a:ext uri="{FF2B5EF4-FFF2-40B4-BE49-F238E27FC236}">
                <a16:creationId xmlns:a16="http://schemas.microsoft.com/office/drawing/2014/main" id="{6A7F5924-9D1E-DF3B-9CF9-2114BB5F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61" y="5079247"/>
            <a:ext cx="2423743" cy="135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nsportador - Wikipedia, la enciclopedia libre">
            <a:extLst>
              <a:ext uri="{FF2B5EF4-FFF2-40B4-BE49-F238E27FC236}">
                <a16:creationId xmlns:a16="http://schemas.microsoft.com/office/drawing/2014/main" id="{898B435B-CE6F-2A0A-D8E4-823BD73C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500" y="2548646"/>
            <a:ext cx="3876675" cy="38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erramientas Para el Dibujo Técnico">
            <a:extLst>
              <a:ext uri="{FF2B5EF4-FFF2-40B4-BE49-F238E27FC236}">
                <a16:creationId xmlns:a16="http://schemas.microsoft.com/office/drawing/2014/main" id="{42CEC608-49E0-38E3-7D1D-F982AA15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682" y="253843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ransportador 180º Dibujo Técnico Reglas Dozent - Pack X 10u | MercadoLibre">
            <a:extLst>
              <a:ext uri="{FF2B5EF4-FFF2-40B4-BE49-F238E27FC236}">
                <a16:creationId xmlns:a16="http://schemas.microsoft.com/office/drawing/2014/main" id="{608F5852-E181-57AB-C6DC-A0BED931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75" y="4779193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81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LÍNEAS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81D8E-47CA-4CAE-3777-8567C75821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91" y="2844658"/>
            <a:ext cx="9125016" cy="32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69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LÍNEAS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C4793-9E79-3500-F53A-5489FC293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5" y="2638505"/>
            <a:ext cx="6229350" cy="36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43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LÍNEAS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4882C-AAB6-63ED-D10C-C2346ADAD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127" y="2593510"/>
            <a:ext cx="7700720" cy="367023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ED2B4FC-A949-89FB-5A80-ED0D92AF81C3}"/>
              </a:ext>
            </a:extLst>
          </p:cNvPr>
          <p:cNvSpPr/>
          <p:nvPr/>
        </p:nvSpPr>
        <p:spPr>
          <a:xfrm>
            <a:off x="918714" y="2572716"/>
            <a:ext cx="1876874" cy="1308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2817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LÍNEAS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23264-3AC5-14B1-A0A1-32D0FF038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480" y="2981327"/>
            <a:ext cx="7940981" cy="380352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ED2B4FC-A949-89FB-5A80-ED0D92AF81C3}"/>
              </a:ext>
            </a:extLst>
          </p:cNvPr>
          <p:cNvSpPr/>
          <p:nvPr/>
        </p:nvSpPr>
        <p:spPr>
          <a:xfrm>
            <a:off x="918714" y="2572716"/>
            <a:ext cx="1876874" cy="1308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4274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208032" y="80311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TALLER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6610" y="25504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08" y="5433023"/>
            <a:ext cx="1365480" cy="1351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E2772A-D90C-5E37-F46A-348F8D6546EF}"/>
              </a:ext>
            </a:extLst>
          </p:cNvPr>
          <p:cNvSpPr txBox="1"/>
          <p:nvPr/>
        </p:nvSpPr>
        <p:spPr>
          <a:xfrm>
            <a:off x="2636214" y="1704690"/>
            <a:ext cx="7269786" cy="1078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C" sz="2400" b="1" dirty="0">
              <a:solidFill>
                <a:srgbClr val="00408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0EB53-9B2D-8B8B-E125-2AA735DF74DE}"/>
              </a:ext>
            </a:extLst>
          </p:cNvPr>
          <p:cNvSpPr txBox="1"/>
          <p:nvPr/>
        </p:nvSpPr>
        <p:spPr>
          <a:xfrm>
            <a:off x="982103" y="650945"/>
            <a:ext cx="3970897" cy="1235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Instrumentos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básicos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del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Dibujo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Técnico</a:t>
            </a:r>
          </a:p>
        </p:txBody>
      </p:sp>
      <p:pic>
        <p:nvPicPr>
          <p:cNvPr id="9" name="Online Media 8" title="Instrumentos básicos del dibujo y su utilización">
            <a:hlinkClick r:id="" action="ppaction://media"/>
            <a:extLst>
              <a:ext uri="{FF2B5EF4-FFF2-40B4-BE49-F238E27FC236}">
                <a16:creationId xmlns:a16="http://schemas.microsoft.com/office/drawing/2014/main" id="{E29C5712-537C-9B48-97BA-35E9D2CC9521}"/>
              </a:ext>
            </a:extLst>
          </p:cNvPr>
          <p:cNvPicPr>
            <a:picLocks noRot="1" noChangeAspect="1"/>
          </p:cNvPicPr>
          <p:nvPr>
            <a:videoFile r:link="rId1"/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78059" y="2047205"/>
            <a:ext cx="7959658" cy="449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1451804" y="549304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TALLER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8396" y="-42379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6" y="4582859"/>
            <a:ext cx="2034068" cy="2013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708729" y="1469981"/>
            <a:ext cx="8981705" cy="634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 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C5A4-AA43-772C-C217-AF244CBB1E59}"/>
              </a:ext>
            </a:extLst>
          </p:cNvPr>
          <p:cNvSpPr txBox="1"/>
          <p:nvPr/>
        </p:nvSpPr>
        <p:spPr>
          <a:xfrm>
            <a:off x="671883" y="2104046"/>
            <a:ext cx="8981705" cy="4680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Realiza un video corto de no más de 90 segundos en la plataforma de tu gusto y súbelo a la red social o web de tu preferencia, por ejemplo, </a:t>
            </a:r>
            <a:r>
              <a:rPr lang="es-EC" sz="3600" dirty="0" err="1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reels</a:t>
            </a:r>
            <a:r>
              <a:rPr lang="es-EC" sz="3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de Instagram o Facebook, </a:t>
            </a:r>
            <a:r>
              <a:rPr lang="es-EC" sz="3600" dirty="0" err="1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Tik</a:t>
            </a:r>
            <a:r>
              <a:rPr lang="es-EC" sz="3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3600" dirty="0" err="1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Tok</a:t>
            </a:r>
            <a:r>
              <a:rPr lang="es-EC" sz="3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, Kwai, </a:t>
            </a:r>
            <a:r>
              <a:rPr lang="es-EC" sz="3600" dirty="0" err="1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s-EC" sz="3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shorts, entre otras.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tu video debes explicar con mucha creatividad, uno de los tipos de dibujo y el uso de uno de los instrumentos de dibujo que puedas utilizar en este tipo de dibujo.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2600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38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1451804" y="549304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TALLER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6" y="4582859"/>
            <a:ext cx="2034068" cy="2013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743320" y="1506856"/>
            <a:ext cx="8981705" cy="634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importante: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C5A4-AA43-772C-C217-AF244CBB1E59}"/>
              </a:ext>
            </a:extLst>
          </p:cNvPr>
          <p:cNvSpPr txBox="1"/>
          <p:nvPr/>
        </p:nvSpPr>
        <p:spPr>
          <a:xfrm>
            <a:off x="671883" y="2370016"/>
            <a:ext cx="8981705" cy="3997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Envía dentro de un archivo de Word el enlace donde se encuentra tu vídeo.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te olvides de revisar que el enlace funcione y sea público para poder revisar tu video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3600" b="1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Dispones hasta las 23h59 del martes 04 de julio para subir tu tarea.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nombre del archivo de Word con extensión </a:t>
            </a:r>
            <a:r>
              <a:rPr lang="es-EC" sz="3600" b="1" dirty="0" err="1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</a:t>
            </a:r>
            <a:r>
              <a:rPr lang="es-EC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docx será: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dirty="0">
                <a:solidFill>
                  <a:srgbClr val="0040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 02-Num de lista-Nombres y Apellidos.pdf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 02- 00-Jorge Eduardo Ortiz Maldonado.pdf</a:t>
            </a:r>
          </a:p>
        </p:txBody>
      </p:sp>
    </p:spTree>
    <p:extLst>
      <p:ext uri="{BB962C8B-B14F-4D97-AF65-F5344CB8AC3E}">
        <p14:creationId xmlns:p14="http://schemas.microsoft.com/office/powerpoint/2010/main" val="4020908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1451804" y="549304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TALLER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6" y="4582859"/>
            <a:ext cx="2034068" cy="2013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743320" y="1506856"/>
            <a:ext cx="8981705" cy="634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 de evaluación: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C5A4-AA43-772C-C217-AF244CBB1E59}"/>
              </a:ext>
            </a:extLst>
          </p:cNvPr>
          <p:cNvSpPr txBox="1"/>
          <p:nvPr/>
        </p:nvSpPr>
        <p:spPr>
          <a:xfrm>
            <a:off x="671883" y="2370016"/>
            <a:ext cx="8981705" cy="4121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calificará en función de los siguientes parámetros: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Contenido sobre uno de los tipos de dibujo </a:t>
            </a:r>
            <a:r>
              <a:rPr lang="es-EC" sz="2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Contenido sobre el uso de un instrumento de dibujo </a:t>
            </a:r>
            <a:r>
              <a:rPr lang="es-EC" sz="2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Creatividad </a:t>
            </a:r>
            <a:r>
              <a:rPr lang="es-EC" sz="2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600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del video </a:t>
            </a:r>
            <a:r>
              <a:rPr lang="es-EC" sz="2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2600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2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14919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DIBUJO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2528B-BAE3-9B08-26A5-BFF625F034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98" y="2609772"/>
            <a:ext cx="8451552" cy="40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2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14919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DIBUJO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C3C21-8A89-B6B9-D9BC-A953D24BEB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67" y="2966916"/>
            <a:ext cx="9182100" cy="21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2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3" y="4401614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14919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DIBUJO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1013C1-347F-F547-7F50-C31B173894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313" y="2318252"/>
            <a:ext cx="7410450" cy="43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8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14919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DIBUJO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D3E59-3837-85C9-2DAC-87B0EA5F84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41" y="2398200"/>
            <a:ext cx="4143972" cy="97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0E40D9-DD32-165D-3E22-747495E1EA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5" y="3147235"/>
            <a:ext cx="8716182" cy="33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6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sp>
        <p:nvSpPr>
          <p:cNvPr id="1060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316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848" y="73152"/>
            <a:ext cx="957911" cy="232963"/>
            <a:chOff x="7763256" y="73152"/>
            <a:chExt cx="1178966" cy="232963"/>
          </a:xfrm>
        </p:grpSpPr>
        <p:sp>
          <p:nvSpPr>
            <p:cNvPr id="103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93163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55" y="4377942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14919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DIBUJO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60191" y="594258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1B647-4BE2-C116-6CF5-8774772E7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585" y="2490679"/>
            <a:ext cx="7982241" cy="44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7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04F85E3_6AC1_477E_BFA4_B0EC9F39E52E&quot;,&quot;SourceFullName&quot;:&quot;https://www.youtube.com/embed/gCTalQvVmeA?feature=oembed&quot;,&quot;LastUpdate&quot;:&quot;2022-12-14 3:19 PM&quot;,&quot;UpdatedBy&quot;:&quot;jeort&quot;,&quot;IsLinked&quot;:false,&quot;IsBrokenLink&quot;:false,&quot;Type&quot;: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1DAEE7E6_B05A_4883_B539_41FEEB87EE97&quot;,&quot;SourceFullName&quot;:&quot;https://www.youtube.com/embed/LxNAK7nDa9E?feature=oembed&quot;,&quot;LastUpdate&quot;:&quot;2022-12-14 4:31 PM&quot;,&quot;UpdatedBy&quot;:&quot;jeort&quot;,&quot;IsLinked&quot;:false,&quot;IsBrokenLink&quot;:false,&quot;Type&quot;:2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2019</Words>
  <Application>Microsoft Office PowerPoint</Application>
  <PresentationFormat>A4 Paper (210x297 mm)</PresentationFormat>
  <Paragraphs>263</Paragraphs>
  <Slides>49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Eduardo</dc:creator>
  <cp:lastModifiedBy>Jorge Eduardo Ortiz Maldonado</cp:lastModifiedBy>
  <cp:revision>65</cp:revision>
  <dcterms:created xsi:type="dcterms:W3CDTF">2022-12-12T14:46:27Z</dcterms:created>
  <dcterms:modified xsi:type="dcterms:W3CDTF">2023-06-27T02:17:32Z</dcterms:modified>
</cp:coreProperties>
</file>