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7" r:id="rId3"/>
    <p:sldId id="263" r:id="rId4"/>
    <p:sldId id="258" r:id="rId5"/>
    <p:sldId id="267" r:id="rId6"/>
    <p:sldId id="260" r:id="rId7"/>
    <p:sldId id="265" r:id="rId8"/>
    <p:sldId id="261" r:id="rId9"/>
    <p:sldId id="262" r:id="rId10"/>
    <p:sldId id="266"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728"/>
  </p:normalViewPr>
  <p:slideViewPr>
    <p:cSldViewPr snapToGrid="0">
      <p:cViewPr varScale="1">
        <p:scale>
          <a:sx n="109" d="100"/>
          <a:sy n="109" d="100"/>
        </p:scale>
        <p:origin x="6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826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7073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9165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14785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8569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90177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2520213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6717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44633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795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‹Nº›</a:t>
            </a:fld>
            <a:endParaRPr lang="en-US" dirty="0"/>
          </a:p>
        </p:txBody>
      </p:sp>
    </p:spTree>
    <p:extLst>
      <p:ext uri="{BB962C8B-B14F-4D97-AF65-F5344CB8AC3E}">
        <p14:creationId xmlns:p14="http://schemas.microsoft.com/office/powerpoint/2010/main" val="101728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63439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5302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8339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MX"/>
              <a:t>Haz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t>4/13/23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1379782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3563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4/13/23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3828290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265AE0-4F1E-6F56-FF4A-1D5B20C6C01D}"/>
              </a:ext>
            </a:extLst>
          </p:cNvPr>
          <p:cNvSpPr>
            <a:spLocks noGrp="1"/>
          </p:cNvSpPr>
          <p:nvPr>
            <p:ph type="ctrTitle"/>
          </p:nvPr>
        </p:nvSpPr>
        <p:spPr>
          <a:xfrm>
            <a:off x="1143652" y="2943795"/>
            <a:ext cx="7766936" cy="1646302"/>
          </a:xfrm>
        </p:spPr>
        <p:txBody>
          <a:bodyPr/>
          <a:lstStyle/>
          <a:p>
            <a:pPr algn="ctr"/>
            <a:r>
              <a:rPr lang="es-ES_tradnl" sz="8000" b="1" dirty="0"/>
              <a:t>ESTILO PERIODÍSTICO</a:t>
            </a:r>
          </a:p>
        </p:txBody>
      </p:sp>
    </p:spTree>
    <p:extLst>
      <p:ext uri="{BB962C8B-B14F-4D97-AF65-F5344CB8AC3E}">
        <p14:creationId xmlns:p14="http://schemas.microsoft.com/office/powerpoint/2010/main" val="3722401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559056" y="363415"/>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900073" y="1426308"/>
            <a:ext cx="8255651" cy="4493916"/>
          </a:xfrm>
        </p:spPr>
        <p:txBody>
          <a:bodyPr>
            <a:noAutofit/>
          </a:bodyPr>
          <a:lstStyle/>
          <a:p>
            <a:pPr marL="0" indent="0" algn="just">
              <a:buNone/>
            </a:pPr>
            <a:r>
              <a:rPr lang="es-EC" sz="2800" b="1" i="0" dirty="0">
                <a:solidFill>
                  <a:srgbClr val="000000"/>
                </a:solidFill>
                <a:effectLst/>
                <a:latin typeface="Arial" panose="020B0604020202020204" pitchFamily="34" charset="0"/>
              </a:rPr>
              <a:t>8) Variedad</a:t>
            </a:r>
            <a:r>
              <a:rPr lang="es-EC" sz="2800" b="0" i="0" dirty="0">
                <a:solidFill>
                  <a:srgbClr val="000000"/>
                </a:solidFill>
                <a:effectLst/>
                <a:latin typeface="Arial" panose="020B0604020202020204" pitchFamily="34" charset="0"/>
              </a:rPr>
              <a:t>: </a:t>
            </a:r>
            <a:r>
              <a:rPr lang="es-EC" sz="2000" b="0" i="0" dirty="0">
                <a:solidFill>
                  <a:srgbClr val="000000"/>
                </a:solidFill>
                <a:effectLst/>
                <a:latin typeface="Arial" panose="020B0604020202020204" pitchFamily="34" charset="0"/>
              </a:rPr>
              <a:t>La variedad depende del empleo de frases, palabras o giros distintos para tornar agradable y elegante la expresión. La tendencia a ceñir el lenguaje a un número limitado de vocablos, frases y muletillas corrientes, en detrimento de la variedad y riqueza léxica, genera un estilo descolorido y sin gracia. Este defecto, conocido como monotonía o pobreza, se manifiesta por ejemplo en el abuso de varios verbos comunes o fáciles que se emplean con variedad de significados en lugar de otros más aptos y precisos.</a:t>
            </a:r>
          </a:p>
          <a:p>
            <a:pPr marL="0" indent="0" algn="just">
              <a:buNone/>
            </a:pPr>
            <a:br>
              <a:rPr lang="es-EC" sz="2000" b="0" i="0" dirty="0">
                <a:solidFill>
                  <a:srgbClr val="000000"/>
                </a:solidFill>
                <a:effectLst/>
                <a:latin typeface="Arial" panose="020B0604020202020204" pitchFamily="34" charset="0"/>
              </a:rPr>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evitar la monotonía, ofrecer un texto atractivo es utilizar variedad de recursos.</a:t>
            </a:r>
          </a:p>
          <a:p>
            <a:pPr marL="0" indent="0" algn="just">
              <a:buNone/>
            </a:pPr>
            <a:endParaRPr lang="es-EC" sz="2000" b="0" i="0" dirty="0">
              <a:solidFill>
                <a:srgbClr val="000000"/>
              </a:solidFill>
              <a:effectLst/>
              <a:latin typeface="Arial" panose="020B0604020202020204" pitchFamily="34" charset="0"/>
            </a:endParaRPr>
          </a:p>
          <a:p>
            <a:pPr marL="0" indent="0" algn="just">
              <a:buNone/>
            </a:pPr>
            <a:br>
              <a:rPr lang="es-EC" sz="2000" b="0" i="0" dirty="0">
                <a:solidFill>
                  <a:srgbClr val="000000"/>
                </a:solidFill>
                <a:effectLst/>
                <a:latin typeface="Arial" panose="020B0604020202020204" pitchFamily="34" charset="0"/>
              </a:rPr>
            </a:br>
            <a:endParaRPr lang="es-EC" sz="2000" b="0" i="0" dirty="0">
              <a:solidFill>
                <a:srgbClr val="666666"/>
              </a:solidFill>
              <a:effectLst/>
              <a:latin typeface="Arial" panose="020B0604020202020204" pitchFamily="34" charset="0"/>
            </a:endParaRPr>
          </a:p>
        </p:txBody>
      </p:sp>
    </p:spTree>
    <p:extLst>
      <p:ext uri="{BB962C8B-B14F-4D97-AF65-F5344CB8AC3E}">
        <p14:creationId xmlns:p14="http://schemas.microsoft.com/office/powerpoint/2010/main" val="388169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430102" y="105508"/>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536657" y="1047262"/>
            <a:ext cx="12651805" cy="4493916"/>
          </a:xfrm>
        </p:spPr>
        <p:txBody>
          <a:bodyPr>
            <a:noAutofit/>
          </a:bodyPr>
          <a:lstStyle/>
          <a:p>
            <a:pPr marL="229235" marR="3032125" algn="just">
              <a:lnSpc>
                <a:spcPct val="107000"/>
              </a:lnSpc>
              <a:spcAft>
                <a:spcPts val="800"/>
              </a:spcAft>
            </a:pPr>
            <a:r>
              <a:rPr lang="es-CL" sz="2800" b="1" dirty="0">
                <a:latin typeface="Arial" panose="020B0604020202020204" pitchFamily="34" charset="0"/>
                <a:ea typeface="Times New Roman" panose="02020603050405020304" pitchFamily="18" charset="0"/>
                <a:cs typeface="Times New Roman" panose="02020603050405020304" pitchFamily="18" charset="0"/>
              </a:rPr>
              <a:t>9</a:t>
            </a:r>
            <a:r>
              <a:rPr lang="es-CL" sz="2800" b="1" dirty="0">
                <a:effectLst/>
                <a:latin typeface="Arial" panose="020B0604020202020204" pitchFamily="34" charset="0"/>
                <a:ea typeface="Times New Roman" panose="02020603050405020304" pitchFamily="18" charset="0"/>
                <a:cs typeface="Times New Roman" panose="02020603050405020304" pitchFamily="18" charset="0"/>
              </a:rPr>
              <a:t>.- Bre</a:t>
            </a:r>
            <a:r>
              <a:rPr lang="es-CL" sz="2800" b="1" spc="-10" dirty="0">
                <a:effectLst/>
                <a:latin typeface="Arial" panose="020B0604020202020204" pitchFamily="34" charset="0"/>
                <a:ea typeface="Times New Roman" panose="02020603050405020304" pitchFamily="18" charset="0"/>
                <a:cs typeface="Times New Roman" panose="02020603050405020304" pitchFamily="18" charset="0"/>
              </a:rPr>
              <a:t>v</a:t>
            </a:r>
            <a:r>
              <a:rPr lang="es-CL" sz="2800" b="1" dirty="0">
                <a:effectLst/>
                <a:latin typeface="Arial" panose="020B0604020202020204" pitchFamily="34" charset="0"/>
                <a:ea typeface="Times New Roman" panose="02020603050405020304" pitchFamily="18" charset="0"/>
                <a:cs typeface="Times New Roman" panose="02020603050405020304" pitchFamily="18" charset="0"/>
              </a:rPr>
              <a:t>eda</a:t>
            </a:r>
            <a:r>
              <a:rPr lang="es-CL" sz="2800" b="1"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800" b="1" dirty="0">
                <a:effectLst/>
                <a:latin typeface="Arial" panose="020B0604020202020204" pitchFamily="34" charset="0"/>
                <a:ea typeface="Times New Roman" panose="02020603050405020304" pitchFamily="18" charset="0"/>
                <a:cs typeface="Times New Roman" panose="02020603050405020304" pitchFamily="18" charset="0"/>
              </a:rPr>
              <a:t>, concisión o densidad</a:t>
            </a:r>
          </a:p>
          <a:p>
            <a:pPr marL="0" marR="3032125" indent="0" algn="just">
              <a:lnSpc>
                <a:spcPct val="107000"/>
              </a:lnSpc>
              <a:spcAft>
                <a:spcPts val="800"/>
              </a:spcAft>
              <a:buNone/>
            </a:pPr>
            <a:r>
              <a:rPr lang="es-CL" sz="2000" dirty="0">
                <a:effectLst/>
                <a:latin typeface="Arial" panose="020B0604020202020204" pitchFamily="34" charset="0"/>
                <a:ea typeface="Times New Roman" panose="02020603050405020304" pitchFamily="18" charset="0"/>
                <a:cs typeface="Times New Roman" panose="02020603050405020304" pitchFamily="18" charset="0"/>
              </a:rPr>
              <a:t>Esta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cterística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t</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extos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riod</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í</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stic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tá</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cond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cion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da 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difer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ntes as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ect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 Por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art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 por su re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ón con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 claridad.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Para 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 no es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cesar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dun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ar, abu</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dar</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alabras, expl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ar</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reiter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ás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b</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ien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 al</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g</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evitan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 pala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b</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 inn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as,</a:t>
            </a:r>
            <a:r>
              <a:rPr lang="es-CL" sz="2000" spc="24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ndib</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26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y</a:t>
            </a:r>
            <a:r>
              <a:rPr lang="es-CL" sz="2000" spc="25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h</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sta</a:t>
            </a:r>
            <a:r>
              <a:rPr lang="es-CL" sz="2000" spc="25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h</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abl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t>
            </a:r>
            <a:r>
              <a:rPr lang="es-CL" sz="2000" spc="25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a:t>
            </a:r>
            <a:r>
              <a:rPr lang="es-CL" sz="2000" spc="25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sínt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26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26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a:t>
            </a:r>
            <a:r>
              <a:rPr lang="es-CL" sz="2000" spc="25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resulta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25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a:t>
            </a:r>
            <a:r>
              <a:rPr lang="es-CL" sz="2000" spc="25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un trabajo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intel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ctual por</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q</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ue se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 resumir</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uy</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abr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algo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q</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odría co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ar</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amplio.</a:t>
            </a:r>
          </a:p>
          <a:p>
            <a:pPr marL="0" marR="3032125" indent="0" algn="just">
              <a:lnSpc>
                <a:spcPct val="107000"/>
              </a:lnSpc>
              <a:spcAft>
                <a:spcPts val="800"/>
              </a:spcAft>
              <a:buNone/>
            </a:pP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a:t>
            </a:r>
            <a:r>
              <a:rPr lang="es-CL" sz="2000" spc="23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otro</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asp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cto</a:t>
            </a:r>
            <a:r>
              <a:rPr lang="es-CL" sz="2000" spc="23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23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br</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evedad</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ta</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23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al</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esp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cio</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23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a:t>
            </a:r>
            <a:r>
              <a:rPr lang="es-CL" sz="2000" spc="22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tiem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23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Siem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re hem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cuchado</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q</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ue</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televisi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ó</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tiempo</a:t>
            </a:r>
            <a:r>
              <a:rPr lang="es-CL" sz="2000" spc="21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es</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ro”,</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lo</a:t>
            </a:r>
            <a:r>
              <a:rPr lang="es-CL" sz="2000" spc="21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mismo</a:t>
            </a:r>
            <a:r>
              <a:rPr lang="es-CL" sz="2000" spc="21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con</a:t>
            </a:r>
            <a:r>
              <a:rPr lang="es-CL" sz="2000" spc="22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 tiempo</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 radio</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y</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ig</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al</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man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se pad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med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scritos.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eriód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co siem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re falt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rá esp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cio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ara col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car </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t</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 las inf</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es q</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 se qu</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sier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 y cada una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con amplit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y</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profu</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Esto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no es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ble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mplem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orq</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 inform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ó</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 que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ega 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una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sala de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red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cci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ó</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cualq</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ier</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edio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son</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mil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 co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ndo por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j</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emp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que se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trasmiten 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av</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és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as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ge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otici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 Internet.</a:t>
            </a:r>
            <a:endParaRPr lang="es-EC"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3032125" indent="0" algn="just">
              <a:lnSpc>
                <a:spcPct val="107000"/>
              </a:lnSpc>
              <a:spcAft>
                <a:spcPts val="800"/>
              </a:spcAft>
              <a:buNone/>
            </a:pPr>
            <a:endParaRPr lang="es-EC"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3032125" indent="0" algn="just">
              <a:lnSpc>
                <a:spcPct val="107000"/>
              </a:lnSpc>
              <a:spcAft>
                <a:spcPts val="800"/>
              </a:spcAft>
              <a:buNone/>
            </a:pPr>
            <a:endParaRPr lang="es-EC"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s-EC" sz="2000" b="0" i="0" dirty="0">
              <a:solidFill>
                <a:srgbClr val="666666"/>
              </a:solidFill>
              <a:effectLst/>
              <a:latin typeface="Arial" panose="020B0604020202020204" pitchFamily="34" charset="0"/>
            </a:endParaRPr>
          </a:p>
        </p:txBody>
      </p:sp>
    </p:spTree>
    <p:extLst>
      <p:ext uri="{BB962C8B-B14F-4D97-AF65-F5344CB8AC3E}">
        <p14:creationId xmlns:p14="http://schemas.microsoft.com/office/powerpoint/2010/main" val="377157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0A4D33-CFB6-95AA-8683-73794D94B425}"/>
              </a:ext>
            </a:extLst>
          </p:cNvPr>
          <p:cNvSpPr>
            <a:spLocks noGrp="1"/>
          </p:cNvSpPr>
          <p:nvPr>
            <p:ph type="title"/>
          </p:nvPr>
        </p:nvSpPr>
        <p:spPr>
          <a:xfrm>
            <a:off x="677334" y="211015"/>
            <a:ext cx="8596668" cy="1320800"/>
          </a:xfrm>
        </p:spPr>
        <p:txBody>
          <a:bodyPr>
            <a:normAutofit/>
          </a:bodyPr>
          <a:lstStyle/>
          <a:p>
            <a:r>
              <a:rPr lang="es-ES_tradnl" sz="4000" b="1" dirty="0"/>
              <a:t>¿QUÉ ES EL ESTILO PERIODÍSTICO?</a:t>
            </a:r>
          </a:p>
        </p:txBody>
      </p:sp>
      <p:sp>
        <p:nvSpPr>
          <p:cNvPr id="3" name="Marcador de contenido 2">
            <a:extLst>
              <a:ext uri="{FF2B5EF4-FFF2-40B4-BE49-F238E27FC236}">
                <a16:creationId xmlns:a16="http://schemas.microsoft.com/office/drawing/2014/main" id="{9850C2D8-EB16-EF69-D778-A0744561CC7F}"/>
              </a:ext>
            </a:extLst>
          </p:cNvPr>
          <p:cNvSpPr>
            <a:spLocks noGrp="1"/>
          </p:cNvSpPr>
          <p:nvPr>
            <p:ph idx="1"/>
          </p:nvPr>
        </p:nvSpPr>
        <p:spPr>
          <a:xfrm>
            <a:off x="677334" y="1339974"/>
            <a:ext cx="8596668" cy="3880773"/>
          </a:xfrm>
        </p:spPr>
        <p:txBody>
          <a:bodyPr>
            <a:noAutofit/>
          </a:bodyPr>
          <a:lstStyle/>
          <a:p>
            <a:pPr algn="just"/>
            <a:r>
              <a:rPr lang="es-EC" sz="2200" b="0" i="0" dirty="0">
                <a:solidFill>
                  <a:srgbClr val="444444"/>
                </a:solidFill>
                <a:effectLst/>
                <a:latin typeface="Roboto" panose="02000000000000000000" pitchFamily="2" charset="0"/>
              </a:rPr>
              <a:t>El estilo periodístico se define como la forma de expresar los mensajes periodísticos a través de los medios de comunicación. Es el lenguaje de los medios de comunicación.</a:t>
            </a:r>
          </a:p>
          <a:p>
            <a:pPr marL="0" indent="0" algn="just">
              <a:buNone/>
            </a:pPr>
            <a:r>
              <a:rPr lang="es-EC" sz="2200" b="0" i="0" dirty="0">
                <a:solidFill>
                  <a:srgbClr val="444444"/>
                </a:solidFill>
                <a:effectLst/>
                <a:latin typeface="Roboto" panose="02000000000000000000" pitchFamily="2" charset="0"/>
              </a:rPr>
              <a:t> </a:t>
            </a:r>
          </a:p>
          <a:p>
            <a:pPr algn="just"/>
            <a:r>
              <a:rPr lang="es-EC" sz="2200" b="0" i="0" dirty="0">
                <a:solidFill>
                  <a:srgbClr val="444444"/>
                </a:solidFill>
                <a:effectLst/>
                <a:latin typeface="Roboto" panose="02000000000000000000" pitchFamily="2" charset="0"/>
              </a:rPr>
              <a:t>Según Emil Dovifat citado por José Luis Martínez Albertos (2004:62) refieren “El estilo es la suma de los medios de expresión regulados de modo unitario y adecuado por las facultades personales”. Lo cual quiere decir que frente al modo de expresión particular de los distintos géneros periodísticos, que se distinguen por la técnica redaccional y estrategia discursiva aplicada, además de su estructura particular; el periodista también expone su estilo, su firma personal y auténtica a través de una construcción lingüística libremente seleccionada.</a:t>
            </a:r>
            <a:endParaRPr lang="es-ES_tradnl" sz="2200" dirty="0"/>
          </a:p>
        </p:txBody>
      </p:sp>
    </p:spTree>
    <p:extLst>
      <p:ext uri="{BB962C8B-B14F-4D97-AF65-F5344CB8AC3E}">
        <p14:creationId xmlns:p14="http://schemas.microsoft.com/office/powerpoint/2010/main" val="283533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0A4D33-CFB6-95AA-8683-73794D94B425}"/>
              </a:ext>
            </a:extLst>
          </p:cNvPr>
          <p:cNvSpPr>
            <a:spLocks noGrp="1"/>
          </p:cNvSpPr>
          <p:nvPr>
            <p:ph type="title"/>
          </p:nvPr>
        </p:nvSpPr>
        <p:spPr>
          <a:xfrm>
            <a:off x="653888" y="0"/>
            <a:ext cx="8596668" cy="1320800"/>
          </a:xfrm>
        </p:spPr>
        <p:txBody>
          <a:bodyPr>
            <a:normAutofit/>
          </a:bodyPr>
          <a:lstStyle/>
          <a:p>
            <a:r>
              <a:rPr lang="es-ES_tradnl" sz="4000" b="1" dirty="0"/>
              <a:t>¿QUÉ ES EL ESTILO PERIODÍSTICO?</a:t>
            </a:r>
          </a:p>
        </p:txBody>
      </p:sp>
      <p:sp>
        <p:nvSpPr>
          <p:cNvPr id="3" name="Marcador de contenido 2">
            <a:extLst>
              <a:ext uri="{FF2B5EF4-FFF2-40B4-BE49-F238E27FC236}">
                <a16:creationId xmlns:a16="http://schemas.microsoft.com/office/drawing/2014/main" id="{9850C2D8-EB16-EF69-D778-A0744561CC7F}"/>
              </a:ext>
            </a:extLst>
          </p:cNvPr>
          <p:cNvSpPr>
            <a:spLocks noGrp="1"/>
          </p:cNvSpPr>
          <p:nvPr>
            <p:ph idx="1"/>
          </p:nvPr>
        </p:nvSpPr>
        <p:spPr>
          <a:xfrm>
            <a:off x="548380" y="929667"/>
            <a:ext cx="9322452" cy="3880773"/>
          </a:xfrm>
        </p:spPr>
        <p:txBody>
          <a:bodyPr>
            <a:noAutofit/>
          </a:bodyPr>
          <a:lstStyle/>
          <a:p>
            <a:pPr algn="just"/>
            <a:r>
              <a:rPr lang="es-CL" sz="2000" dirty="0">
                <a:effectLst/>
                <a:latin typeface="Arial" panose="020B0604020202020204" pitchFamily="34" charset="0"/>
                <a:ea typeface="Times New Roman" panose="02020603050405020304" pitchFamily="18" charset="0"/>
              </a:rPr>
              <a:t>El lengua</a:t>
            </a:r>
            <a:r>
              <a:rPr lang="es-CL" sz="2000" spc="-5" dirty="0">
                <a:effectLst/>
                <a:latin typeface="Arial" panose="020B0604020202020204" pitchFamily="34" charset="0"/>
                <a:ea typeface="Times New Roman" panose="02020603050405020304" pitchFamily="18" charset="0"/>
              </a:rPr>
              <a:t>j</a:t>
            </a:r>
            <a:r>
              <a:rPr lang="es-CL" sz="2000" dirty="0">
                <a:effectLst/>
                <a:latin typeface="Arial" panose="020B0604020202020204" pitchFamily="34" charset="0"/>
                <a:ea typeface="Times New Roman" panose="02020603050405020304" pitchFamily="18" charset="0"/>
              </a:rPr>
              <a:t>e  period</a:t>
            </a:r>
            <a:r>
              <a:rPr lang="es-CL" sz="2000" spc="-10" dirty="0">
                <a:effectLst/>
                <a:latin typeface="Arial" panose="020B0604020202020204" pitchFamily="34" charset="0"/>
                <a:ea typeface="Times New Roman" panose="02020603050405020304" pitchFamily="18" charset="0"/>
              </a:rPr>
              <a:t>í</a:t>
            </a:r>
            <a:r>
              <a:rPr lang="es-CL" sz="2000" dirty="0">
                <a:effectLst/>
                <a:latin typeface="Arial" panose="020B0604020202020204" pitchFamily="34" charset="0"/>
                <a:ea typeface="Times New Roman" panose="02020603050405020304" pitchFamily="18" charset="0"/>
              </a:rPr>
              <a:t>stico  tiene </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cterísticas </a:t>
            </a:r>
            <a:r>
              <a:rPr lang="es-CL" sz="2000" spc="10"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pa</a:t>
            </a:r>
            <a:r>
              <a:rPr lang="es-CL" sz="2000" dirty="0">
                <a:effectLst/>
                <a:latin typeface="Arial" panose="020B0604020202020204" pitchFamily="34" charset="0"/>
                <a:ea typeface="Times New Roman" panose="02020603050405020304" pitchFamily="18" charset="0"/>
              </a:rPr>
              <a:t>rticul</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s marca</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as</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r</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objetivos,</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límites</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tie</a:t>
            </a:r>
            <a:r>
              <a:rPr lang="es-CL" sz="2000" spc="-5" dirty="0">
                <a:effectLst/>
                <a:latin typeface="Arial" panose="020B0604020202020204" pitchFamily="34" charset="0"/>
                <a:ea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rPr>
              <a:t>po</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esp</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cio adem</a:t>
            </a:r>
            <a:r>
              <a:rPr lang="es-CL" sz="2000" spc="-5" dirty="0">
                <a:effectLst/>
                <a:latin typeface="Arial" panose="020B0604020202020204" pitchFamily="34" charset="0"/>
                <a:ea typeface="Times New Roman" panose="02020603050405020304" pitchFamily="18" charset="0"/>
              </a:rPr>
              <a:t>á</a:t>
            </a:r>
            <a:r>
              <a:rPr lang="es-CL" sz="2000" dirty="0">
                <a:effectLst/>
                <a:latin typeface="Arial" panose="020B0604020202020204" pitchFamily="34" charset="0"/>
                <a:ea typeface="Times New Roman" panose="02020603050405020304" pitchFamily="18" charset="0"/>
              </a:rPr>
              <a:t>s</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del</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t</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po</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aud</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cia,</a:t>
            </a:r>
            <a:r>
              <a:rPr lang="es-CL" sz="2000" spc="10" dirty="0">
                <a:effectLst/>
                <a:latin typeface="Arial" panose="020B0604020202020204" pitchFamily="34" charset="0"/>
                <a:ea typeface="Times New Roman" panose="02020603050405020304" pitchFamily="18" charset="0"/>
              </a:rPr>
              <a:t> es decir, </a:t>
            </a:r>
            <a:r>
              <a:rPr lang="es-CL" sz="2000" dirty="0">
                <a:effectLst/>
                <a:latin typeface="Arial" panose="020B0604020202020204" pitchFamily="34" charset="0"/>
                <a:ea typeface="Times New Roman" panose="02020603050405020304" pitchFamily="18" charset="0"/>
              </a:rPr>
              <a:t>d</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be ser c</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stell</a:t>
            </a:r>
            <a:r>
              <a:rPr lang="es-CL" sz="2000" spc="-5" dirty="0">
                <a:effectLst/>
                <a:latin typeface="Arial" panose="020B0604020202020204" pitchFamily="34" charset="0"/>
                <a:ea typeface="Times New Roman" panose="02020603050405020304" pitchFamily="18" charset="0"/>
              </a:rPr>
              <a:t>an</a:t>
            </a:r>
            <a:r>
              <a:rPr lang="es-CL" sz="2000" dirty="0">
                <a:effectLst/>
                <a:latin typeface="Arial" panose="020B0604020202020204" pitchFamily="34" charset="0"/>
                <a:ea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bien</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es</a:t>
            </a:r>
            <a:r>
              <a:rPr lang="es-CL" sz="2000" dirty="0">
                <a:effectLst/>
                <a:latin typeface="Arial" panose="020B0604020202020204" pitchFamily="34" charset="0"/>
                <a:ea typeface="Times New Roman" panose="02020603050405020304" pitchFamily="18" charset="0"/>
              </a:rPr>
              <a:t>crit</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simple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ll</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namente.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ello,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el red</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ct</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r re</a:t>
            </a:r>
            <a:r>
              <a:rPr lang="es-CL" sz="2000" spc="-5" dirty="0">
                <a:effectLst/>
                <a:latin typeface="Arial" panose="020B0604020202020204" pitchFamily="34" charset="0"/>
                <a:ea typeface="Times New Roman" panose="02020603050405020304" pitchFamily="18" charset="0"/>
              </a:rPr>
              <a:t>qu</a:t>
            </a:r>
            <a:r>
              <a:rPr lang="es-CL" sz="2000" dirty="0">
                <a:effectLst/>
                <a:latin typeface="Arial" panose="020B0604020202020204" pitchFamily="34" charset="0"/>
                <a:ea typeface="Times New Roman" panose="02020603050405020304" pitchFamily="18" charset="0"/>
              </a:rPr>
              <a:t>iere de </a:t>
            </a:r>
            <a:r>
              <a:rPr lang="es-CL" sz="2000" spc="-5" dirty="0">
                <a:effectLst/>
                <a:latin typeface="Arial" panose="020B0604020202020204" pitchFamily="34" charset="0"/>
                <a:ea typeface="Times New Roman" panose="02020603050405020304" pitchFamily="18" charset="0"/>
              </a:rPr>
              <a:t>g</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n sens</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bilidad y dominio </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el tema que </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re</a:t>
            </a:r>
            <a:r>
              <a:rPr lang="es-CL" sz="2000" spc="-10" dirty="0">
                <a:effectLst/>
                <a:latin typeface="Arial" panose="020B0604020202020204" pitchFamily="34" charset="0"/>
                <a:ea typeface="Times New Roman" panose="02020603050405020304" pitchFamily="18" charset="0"/>
              </a:rPr>
              <a:t>t</a:t>
            </a:r>
            <a:r>
              <a:rPr lang="es-CL" sz="2000" dirty="0">
                <a:effectLst/>
                <a:latin typeface="Arial" panose="020B0604020202020204" pitchFamily="34" charset="0"/>
                <a:ea typeface="Times New Roman" panose="02020603050405020304" pitchFamily="18" charset="0"/>
              </a:rPr>
              <a:t>ende </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bord</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t>
            </a:r>
            <a:r>
              <a:rPr lang="es-EC" sz="2000" dirty="0">
                <a:latin typeface="Arial" panose="020B0604020202020204" pitchFamily="34" charset="0"/>
                <a:ea typeface="Times New Roman" panose="02020603050405020304" pitchFamily="18" charset="0"/>
              </a:rPr>
              <a:t>.</a:t>
            </a:r>
          </a:p>
          <a:p>
            <a:pPr algn="just"/>
            <a:r>
              <a:rPr lang="es-CL" sz="2000" dirty="0">
                <a:effectLst/>
                <a:latin typeface="Arial" panose="020B0604020202020204" pitchFamily="34" charset="0"/>
                <a:ea typeface="Times New Roman" panose="02020603050405020304" pitchFamily="18" charset="0"/>
                <a:cs typeface="Times New Roman" panose="02020603050405020304" pitchFamily="18" charset="0"/>
              </a:rPr>
              <a:t>Es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ello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q</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ane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temente se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ebe ejercitar con 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scipl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 en el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j</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de las regl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g</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am</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ón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us</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s</a:t>
            </a:r>
            <a:r>
              <a:rPr lang="es-CL" sz="2000" spc="10"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y</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objet</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iva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observ</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ción de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alid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lo</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cual</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no impide,</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cr</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atividad</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e imagin</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ci</a:t>
            </a:r>
            <a:r>
              <a:rPr lang="es-CL" sz="2000" spc="-5" dirty="0">
                <a:effectLst/>
                <a:latin typeface="Arial" panose="020B0604020202020204" pitchFamily="34" charset="0"/>
                <a:ea typeface="Times New Roman" panose="02020603050405020304" pitchFamily="18" charset="0"/>
                <a:cs typeface="Times New Roman" panose="02020603050405020304" pitchFamily="18" charset="0"/>
              </a:rPr>
              <a:t>ó</a:t>
            </a:r>
            <a:r>
              <a:rPr lang="es-CL" sz="2000" dirty="0">
                <a:effectLst/>
                <a:latin typeface="Arial" panose="020B0604020202020204" pitchFamily="34" charset="0"/>
                <a:ea typeface="Times New Roman" panose="02020603050405020304" pitchFamily="18" charset="0"/>
                <a:cs typeface="Times New Roman" panose="02020603050405020304" pitchFamily="18" charset="0"/>
              </a:rPr>
              <a:t>n.</a:t>
            </a:r>
          </a:p>
          <a:p>
            <a:pPr algn="just"/>
            <a:r>
              <a:rPr lang="es-CL" sz="2000" dirty="0">
                <a:effectLst/>
                <a:latin typeface="Arial" panose="020B0604020202020204" pitchFamily="34" charset="0"/>
                <a:ea typeface="Times New Roman" panose="02020603050405020304" pitchFamily="18" charset="0"/>
              </a:rPr>
              <a:t>El period</a:t>
            </a:r>
            <a:r>
              <a:rPr lang="es-CL" sz="2000" spc="-10" dirty="0">
                <a:effectLst/>
                <a:latin typeface="Arial" panose="020B0604020202020204" pitchFamily="34" charset="0"/>
                <a:ea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rPr>
              <a:t>ta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que pre</a:t>
            </a:r>
            <a:r>
              <a:rPr lang="es-CL" sz="2000" spc="-10" dirty="0">
                <a:effectLst/>
                <a:latin typeface="Arial" panose="020B0604020202020204" pitchFamily="34" charset="0"/>
                <a:ea typeface="Times New Roman" panose="02020603050405020304" pitchFamily="18" charset="0"/>
              </a:rPr>
              <a:t>t</a:t>
            </a:r>
            <a:r>
              <a:rPr lang="es-CL" sz="2000" dirty="0">
                <a:effectLst/>
                <a:latin typeface="Arial" panose="020B0604020202020204" pitchFamily="34" charset="0"/>
                <a:ea typeface="Times New Roman" panose="02020603050405020304" pitchFamily="18" charset="0"/>
              </a:rPr>
              <a:t>ende reda</a:t>
            </a:r>
            <a:r>
              <a:rPr lang="es-CL" sz="2000" spc="5" dirty="0">
                <a:effectLst/>
                <a:latin typeface="Arial" panose="020B0604020202020204" pitchFamily="34" charset="0"/>
                <a:ea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rPr>
              <a:t>tar</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bien</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debe pe</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sar</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bi</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n, leer bien</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a:t>
            </a:r>
            <a:r>
              <a:rPr lang="es-CL" sz="2000" spc="10"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ebe habl</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b</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en.</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Qu</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en</a:t>
            </a:r>
            <a:r>
              <a:rPr lang="es-CL" sz="2000" spc="10"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pie</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sa ord</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nada</a:t>
            </a:r>
            <a:r>
              <a:rPr lang="es-CL" sz="2000" spc="-5" dirty="0">
                <a:effectLst/>
                <a:latin typeface="Arial" panose="020B0604020202020204" pitchFamily="34" charset="0"/>
                <a:ea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rPr>
              <a:t>ente </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o</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lo</a:t>
            </a:r>
            <a:r>
              <a:rPr lang="es-CL" sz="2000" spc="-5" dirty="0">
                <a:effectLst/>
                <a:latin typeface="Arial" panose="020B0604020202020204" pitchFamily="34" charset="0"/>
                <a:ea typeface="Times New Roman" panose="02020603050405020304" pitchFamily="18" charset="0"/>
              </a:rPr>
              <a:t>g</a:t>
            </a:r>
            <a:r>
              <a:rPr lang="es-CL" sz="2000" dirty="0">
                <a:effectLst/>
                <a:latin typeface="Arial" panose="020B0604020202020204" pitchFamily="34" charset="0"/>
                <a:ea typeface="Times New Roman" panose="02020603050405020304" pitchFamily="18" charset="0"/>
              </a:rPr>
              <a:t>ra clar</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dad</a:t>
            </a:r>
            <a:r>
              <a:rPr lang="es-CL" sz="2000" spc="19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en</a:t>
            </a:r>
            <a:r>
              <a:rPr lang="es-CL" sz="2000" spc="19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sus</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i</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s</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a:t>
            </a:r>
            <a:r>
              <a:rPr lang="es-CL" sz="2000" spc="19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o</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ord</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na</a:t>
            </a:r>
            <a:r>
              <a:rPr lang="es-CL" sz="2000" spc="19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correct</a:t>
            </a:r>
            <a:r>
              <a:rPr lang="es-CL" sz="2000" spc="5" dirty="0">
                <a:effectLst/>
                <a:latin typeface="Arial" panose="020B0604020202020204" pitchFamily="34" charset="0"/>
                <a:ea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rPr>
              <a:t>ente</a:t>
            </a:r>
            <a:r>
              <a:rPr lang="es-CL" sz="2000" spc="19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para</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lo</a:t>
            </a:r>
            <a:r>
              <a:rPr lang="es-CL" sz="2000" spc="-5" dirty="0">
                <a:effectLst/>
                <a:latin typeface="Arial" panose="020B0604020202020204" pitchFamily="34" charset="0"/>
                <a:ea typeface="Times New Roman" panose="02020603050405020304" pitchFamily="18" charset="0"/>
              </a:rPr>
              <a:t>g</a:t>
            </a:r>
            <a:r>
              <a:rPr lang="es-CL" sz="2000" dirty="0">
                <a:effectLst/>
                <a:latin typeface="Arial" panose="020B0604020202020204" pitchFamily="34" charset="0"/>
                <a:ea typeface="Times New Roman" panose="02020603050405020304" pitchFamily="18" charset="0"/>
              </a:rPr>
              <a:t>rar</a:t>
            </a:r>
            <a:r>
              <a:rPr lang="es-CL" sz="2000" spc="19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rPr>
              <a:t>s</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ob</a:t>
            </a:r>
            <a:r>
              <a:rPr lang="es-CL" sz="2000" spc="-5" dirty="0">
                <a:effectLst/>
                <a:latin typeface="Arial" panose="020B0604020202020204" pitchFamily="34" charset="0"/>
                <a:ea typeface="Times New Roman" panose="02020603050405020304" pitchFamily="18" charset="0"/>
              </a:rPr>
              <a:t>j</a:t>
            </a:r>
            <a:r>
              <a:rPr lang="es-CL" sz="2000" dirty="0">
                <a:effectLst/>
                <a:latin typeface="Arial" panose="020B0604020202020204" pitchFamily="34" charset="0"/>
                <a:ea typeface="Times New Roman" panose="02020603050405020304" pitchFamily="18" charset="0"/>
              </a:rPr>
              <a:t>etivos,</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por</a:t>
            </a:r>
            <a:r>
              <a:rPr lang="es-CL" sz="2000" spc="19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lo tanto,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tamp</a:t>
            </a:r>
            <a:r>
              <a:rPr lang="es-CL" sz="2000" spc="-5" dirty="0">
                <a:effectLst/>
                <a:latin typeface="Arial" panose="020B0604020202020204" pitchFamily="34" charset="0"/>
                <a:ea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rPr>
              <a:t>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va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a po</a:t>
            </a:r>
            <a:r>
              <a:rPr lang="es-CL" sz="2000" spc="-5" dirty="0">
                <a:effectLst/>
                <a:latin typeface="Arial" panose="020B0604020202020204" pitchFamily="34" charset="0"/>
                <a:ea typeface="Times New Roman" panose="02020603050405020304" pitchFamily="18" charset="0"/>
              </a:rPr>
              <a:t>de</a:t>
            </a:r>
            <a:r>
              <a:rPr lang="es-CL" sz="2000" dirty="0">
                <a:effectLst/>
                <a:latin typeface="Arial" panose="020B0604020202020204" pitchFamily="34" charset="0"/>
                <a:ea typeface="Times New Roman" panose="02020603050405020304" pitchFamily="18" charset="0"/>
              </a:rPr>
              <a:t>r</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le</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r</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corr</a:t>
            </a:r>
            <a:r>
              <a:rPr lang="es-CL" sz="2000" spc="-5"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rPr>
              <a:t>tamente; no </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odrá hil</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la rel</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ción de</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rac</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on</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s que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se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m</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onen</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un</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árrafo,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no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drá</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rel</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cio</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ar</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los</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h</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ch</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s con</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los</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ers</a:t>
            </a:r>
            <a:r>
              <a:rPr lang="es-CL" sz="2000" spc="-5" dirty="0">
                <a:effectLst/>
                <a:latin typeface="Arial" panose="020B0604020202020204" pitchFamily="34" charset="0"/>
                <a:ea typeface="Times New Roman" panose="02020603050405020304" pitchFamily="18" charset="0"/>
              </a:rPr>
              <a:t>on</a:t>
            </a:r>
            <a:r>
              <a:rPr lang="es-CL" sz="2000" dirty="0">
                <a:effectLst/>
                <a:latin typeface="Arial" panose="020B0604020202020204" pitchFamily="34" charset="0"/>
                <a:ea typeface="Times New Roman" panose="02020603050405020304" pitchFamily="18" charset="0"/>
              </a:rPr>
              <a:t>ajes</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el tiempo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en</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qu</a:t>
            </a:r>
            <a:r>
              <a:rPr lang="es-CL" sz="2000"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se</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esarro</a:t>
            </a:r>
            <a:r>
              <a:rPr lang="es-CL" sz="2000" spc="-5" dirty="0">
                <a:effectLst/>
                <a:latin typeface="Arial" panose="020B0604020202020204" pitchFamily="34" charset="0"/>
                <a:ea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aquell</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rPr>
              <a:t>critos que</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reten</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le</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no</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mpren</a:t>
            </a:r>
            <a:r>
              <a:rPr lang="es-CL" sz="2000" spc="-5" dirty="0">
                <a:effectLst/>
                <a:latin typeface="Arial" panose="020B0604020202020204" pitchFamily="34" charset="0"/>
                <a:ea typeface="Times New Roman" panose="02020603050405020304" pitchFamily="18" charset="0"/>
              </a:rPr>
              <a:t>d</a:t>
            </a:r>
            <a:r>
              <a:rPr lang="es-CL" sz="2000" dirty="0">
                <a:effectLst/>
                <a:latin typeface="Arial" panose="020B0604020202020204" pitchFamily="34" charset="0"/>
                <a:ea typeface="Times New Roman" panose="02020603050405020304" pitchFamily="18" charset="0"/>
              </a:rPr>
              <a:t>erá</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rPr>
              <a:t>n texto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medianamente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entífico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por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lo </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tanto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tampoco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estará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en  capac</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dad </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 expr</a:t>
            </a:r>
            <a:r>
              <a:rPr lang="es-CL" sz="2000" spc="-5"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s</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rse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correcta</a:t>
            </a:r>
            <a:r>
              <a:rPr lang="es-CL" sz="2000" spc="-5" dirty="0">
                <a:effectLst/>
                <a:latin typeface="Arial" panose="020B0604020202020204" pitchFamily="34" charset="0"/>
                <a:ea typeface="Times New Roman" panose="02020603050405020304" pitchFamily="18" charset="0"/>
              </a:rPr>
              <a:t>m</a:t>
            </a:r>
            <a:r>
              <a:rPr lang="es-CL" sz="2000" dirty="0">
                <a:effectLst/>
                <a:latin typeface="Arial" panose="020B0604020202020204" pitchFamily="34" charset="0"/>
                <a:ea typeface="Times New Roman" panose="02020603050405020304" pitchFamily="18" charset="0"/>
              </a:rPr>
              <a:t>ent</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a:t>
            </a:r>
            <a:r>
              <a:rPr lang="es-EC" sz="2000" dirty="0">
                <a:effectLst/>
              </a:rPr>
              <a:t> </a:t>
            </a:r>
            <a:endParaRPr lang="es-ES_tradnl" sz="2000" dirty="0"/>
          </a:p>
        </p:txBody>
      </p:sp>
    </p:spTree>
    <p:extLst>
      <p:ext uri="{BB962C8B-B14F-4D97-AF65-F5344CB8AC3E}">
        <p14:creationId xmlns:p14="http://schemas.microsoft.com/office/powerpoint/2010/main" val="1948853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1184031" y="195386"/>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583549" y="1182042"/>
            <a:ext cx="8466666" cy="4493916"/>
          </a:xfrm>
        </p:spPr>
        <p:txBody>
          <a:bodyPr>
            <a:noAutofit/>
          </a:bodyPr>
          <a:lstStyle/>
          <a:p>
            <a:pPr marL="457200" indent="-457200" algn="just">
              <a:buAutoNum type="arabicParenR"/>
            </a:pPr>
            <a:r>
              <a:rPr lang="es-EC" sz="2800" b="1" i="0" dirty="0">
                <a:solidFill>
                  <a:srgbClr val="000000"/>
                </a:solidFill>
                <a:effectLst/>
                <a:latin typeface="Arial" panose="020B0604020202020204" pitchFamily="34" charset="0"/>
              </a:rPr>
              <a:t>Claridad</a:t>
            </a:r>
            <a:r>
              <a:rPr lang="es-EC" sz="2800" b="0" i="0" dirty="0">
                <a:solidFill>
                  <a:srgbClr val="000000"/>
                </a:solidFill>
                <a:effectLst/>
                <a:latin typeface="Arial" panose="020B0604020202020204" pitchFamily="34" charset="0"/>
              </a:rPr>
              <a:t>: </a:t>
            </a:r>
          </a:p>
          <a:p>
            <a:pPr marL="0" indent="0" algn="just">
              <a:buNone/>
            </a:pPr>
            <a:r>
              <a:rPr lang="es-EC" sz="2000" b="0" i="0" dirty="0">
                <a:solidFill>
                  <a:srgbClr val="000000"/>
                </a:solidFill>
                <a:effectLst/>
                <a:latin typeface="Arial" panose="020B0604020202020204" pitchFamily="34" charset="0"/>
              </a:rPr>
              <a:t>Conceptos bien digeridos, con sintaxis correcta y vocabulario o léxico al alcance de la mayoría. Dicho de otra manera el estilo es claro cuando el pensamiento del que escribe penetra sin esfuerzo en la mente del lector.</a:t>
            </a:r>
          </a:p>
          <a:p>
            <a:pPr marL="0" indent="0" algn="just">
              <a:buNone/>
            </a:pPr>
            <a:r>
              <a:rPr lang="es-CL" sz="2000" dirty="0">
                <a:effectLst/>
                <a:latin typeface="Arial" panose="020B0604020202020204" pitchFamily="34" charset="0"/>
                <a:ea typeface="Times New Roman" panose="02020603050405020304" pitchFamily="18" charset="0"/>
              </a:rPr>
              <a:t>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difere</a:t>
            </a:r>
            <a:r>
              <a:rPr lang="es-CL" sz="2000" spc="-5" dirty="0">
                <a:effectLst/>
                <a:latin typeface="Arial" panose="020B0604020202020204" pitchFamily="34" charset="0"/>
                <a:ea typeface="Times New Roman" panose="02020603050405020304" pitchFamily="18" charset="0"/>
              </a:rPr>
              <a:t>n</a:t>
            </a:r>
            <a:r>
              <a:rPr lang="es-CL" sz="2000" spc="5" dirty="0">
                <a:effectLst/>
                <a:latin typeface="Arial" panose="020B0604020202020204" pitchFamily="34" charset="0"/>
                <a:ea typeface="Times New Roman" panose="02020603050405020304" pitchFamily="18" charset="0"/>
              </a:rPr>
              <a:t>c</a:t>
            </a:r>
            <a:r>
              <a:rPr lang="es-CL" sz="2000" dirty="0">
                <a:effectLst/>
                <a:latin typeface="Arial" panose="020B0604020202020204" pitchFamily="34" charset="0"/>
                <a:ea typeface="Times New Roman" panose="02020603050405020304" pitchFamily="18" charset="0"/>
              </a:rPr>
              <a:t>ia de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literatura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muc</a:t>
            </a:r>
            <a:r>
              <a:rPr lang="es-CL" sz="2000" spc="-5" dirty="0">
                <a:effectLst/>
                <a:latin typeface="Arial" panose="020B0604020202020204" pitchFamily="34" charset="0"/>
                <a:ea typeface="Times New Roman" panose="02020603050405020304" pitchFamily="18" charset="0"/>
              </a:rPr>
              <a:t>h</a:t>
            </a:r>
            <a:r>
              <a:rPr lang="es-CL" sz="2000" dirty="0">
                <a:effectLst/>
                <a:latin typeface="Arial" panose="020B0604020202020204" pitchFamily="34" charset="0"/>
                <a:ea typeface="Times New Roman" panose="02020603050405020304" pitchFamily="18" charset="0"/>
              </a:rPr>
              <a:t>o más</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po</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sía,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la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atenc</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ón</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del</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rPr>
              <a:t>eng</a:t>
            </a:r>
            <a:r>
              <a:rPr lang="es-CL" sz="2000" spc="-5" dirty="0">
                <a:effectLst/>
                <a:latin typeface="Arial" panose="020B0604020202020204" pitchFamily="34" charset="0"/>
                <a:ea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rPr>
              <a:t>aje peri</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dístico</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o</a:t>
            </a:r>
            <a:r>
              <a:rPr lang="es-CL" sz="2000" spc="10"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rPr>
              <a:t>tá</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e</a:t>
            </a:r>
            <a:r>
              <a:rPr lang="es-CL" sz="2000" dirty="0">
                <a:effectLst/>
                <a:latin typeface="Arial" panose="020B0604020202020204" pitchFamily="34" charset="0"/>
                <a:ea typeface="Times New Roman" panose="02020603050405020304" pitchFamily="18" charset="0"/>
              </a:rPr>
              <a:t>n sí mismo s</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no sobre la hist</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r</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a</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q</a:t>
            </a:r>
            <a:r>
              <a:rPr lang="es-CL" sz="2000" spc="-5" dirty="0">
                <a:effectLst/>
                <a:latin typeface="Arial" panose="020B0604020202020204" pitchFamily="34" charset="0"/>
                <a:ea typeface="Times New Roman" panose="02020603050405020304" pitchFamily="18" charset="0"/>
              </a:rPr>
              <a:t>u</a:t>
            </a:r>
            <a:r>
              <a:rPr lang="es-CL" sz="2000" dirty="0">
                <a:effectLst/>
                <a:latin typeface="Arial" panose="020B0604020202020204" pitchFamily="34" charset="0"/>
                <a:ea typeface="Times New Roman" panose="02020603050405020304" pitchFamily="18" charset="0"/>
              </a:rPr>
              <a:t>e</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p</a:t>
            </a:r>
            <a:r>
              <a:rPr lang="es-CL" sz="2000" dirty="0">
                <a:effectLst/>
                <a:latin typeface="Arial" panose="020B0604020202020204" pitchFamily="34" charset="0"/>
                <a:ea typeface="Times New Roman" panose="02020603050405020304" pitchFamily="18" charset="0"/>
              </a:rPr>
              <a:t>rete</a:t>
            </a:r>
            <a:r>
              <a:rPr lang="es-CL" sz="2000" spc="-5" dirty="0">
                <a:effectLst/>
                <a:latin typeface="Arial" panose="020B0604020202020204" pitchFamily="34" charset="0"/>
                <a:ea typeface="Times New Roman" panose="02020603050405020304" pitchFamily="18" charset="0"/>
              </a:rPr>
              <a:t>n</a:t>
            </a:r>
            <a:r>
              <a:rPr lang="es-CL" sz="2000" dirty="0">
                <a:effectLst/>
                <a:latin typeface="Arial" panose="020B0604020202020204" pitchFamily="34" charset="0"/>
                <a:ea typeface="Times New Roman" panose="02020603050405020304" pitchFamily="18" charset="0"/>
              </a:rPr>
              <a:t>de cont</a:t>
            </a:r>
            <a:r>
              <a:rPr lang="es-CL" sz="2000" spc="-5" dirty="0">
                <a:effectLst/>
                <a:latin typeface="Arial" panose="020B0604020202020204" pitchFamily="34" charset="0"/>
                <a:ea typeface="Times New Roman" panose="02020603050405020304" pitchFamily="18" charset="0"/>
              </a:rPr>
              <a:t>a</a:t>
            </a:r>
            <a:r>
              <a:rPr lang="es-CL" sz="2000" dirty="0">
                <a:effectLst/>
                <a:latin typeface="Arial" panose="020B0604020202020204" pitchFamily="34" charset="0"/>
                <a:ea typeface="Times New Roman" panose="02020603050405020304" pitchFamily="18" charset="0"/>
              </a:rPr>
              <a:t>r</a:t>
            </a:r>
            <a:r>
              <a:rPr lang="es-CL" sz="2000" spc="10"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y </a:t>
            </a:r>
            <a:r>
              <a:rPr lang="es-CL" sz="2000" spc="-5" dirty="0">
                <a:effectLst/>
                <a:latin typeface="Arial" panose="020B0604020202020204" pitchFamily="34" charset="0"/>
                <a:ea typeface="Times New Roman" panose="02020603050405020304" pitchFamily="18" charset="0"/>
              </a:rPr>
              <a:t>é</a:t>
            </a:r>
            <a:r>
              <a:rPr lang="es-CL" sz="2000" spc="5" dirty="0">
                <a:effectLst/>
                <a:latin typeface="Arial" panose="020B0604020202020204" pitchFamily="34" charset="0"/>
                <a:ea typeface="Times New Roman" panose="02020603050405020304" pitchFamily="18" charset="0"/>
              </a:rPr>
              <a:t>s</a:t>
            </a:r>
            <a:r>
              <a:rPr lang="es-CL" sz="2000" dirty="0">
                <a:effectLst/>
                <a:latin typeface="Arial" panose="020B0604020202020204" pitchFamily="34" charset="0"/>
                <a:ea typeface="Times New Roman" panose="02020603050405020304" pitchFamily="18" charset="0"/>
              </a:rPr>
              <a:t>ta</a:t>
            </a:r>
            <a:r>
              <a:rPr lang="es-CL" sz="2000" spc="5" dirty="0">
                <a:effectLst/>
                <a:latin typeface="Arial" panose="020B0604020202020204" pitchFamily="34" charset="0"/>
                <a:ea typeface="Times New Roman" panose="02020603050405020304" pitchFamily="18" charset="0"/>
              </a:rPr>
              <a:t> </a:t>
            </a:r>
            <a:r>
              <a:rPr lang="es-CL" sz="2000" spc="-5" dirty="0">
                <a:effectLst/>
                <a:latin typeface="Arial" panose="020B0604020202020204" pitchFamily="34" charset="0"/>
                <a:ea typeface="Times New Roman" panose="02020603050405020304" pitchFamily="18" charset="0"/>
              </a:rPr>
              <a:t>o</a:t>
            </a:r>
            <a:r>
              <a:rPr lang="es-CL" sz="2000" dirty="0">
                <a:effectLst/>
                <a:latin typeface="Arial" panose="020B0604020202020204" pitchFamily="34" charset="0"/>
                <a:ea typeface="Times New Roman" panose="02020603050405020304" pitchFamily="18" charset="0"/>
              </a:rPr>
              <a:t>bliga 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que</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el</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per</a:t>
            </a:r>
            <a:r>
              <a:rPr lang="es-CL" sz="2000" spc="-5" dirty="0">
                <a:effectLst/>
                <a:latin typeface="Arial" panose="020B0604020202020204" pitchFamily="34" charset="0"/>
                <a:ea typeface="Times New Roman" panose="02020603050405020304" pitchFamily="18" charset="0"/>
              </a:rPr>
              <a:t>i</a:t>
            </a:r>
            <a:r>
              <a:rPr lang="es-CL" sz="2000" dirty="0">
                <a:effectLst/>
                <a:latin typeface="Arial" panose="020B0604020202020204" pitchFamily="34" charset="0"/>
                <a:ea typeface="Times New Roman" panose="02020603050405020304" pitchFamily="18" charset="0"/>
              </a:rPr>
              <a:t>odista sea</a:t>
            </a:r>
            <a:r>
              <a:rPr lang="es-CL" sz="2000" spc="5" dirty="0">
                <a:effectLst/>
                <a:latin typeface="Arial" panose="020B0604020202020204" pitchFamily="34" charset="0"/>
                <a:ea typeface="Times New Roman" panose="02020603050405020304" pitchFamily="18" charset="0"/>
              </a:rPr>
              <a:t> </a:t>
            </a:r>
            <a:r>
              <a:rPr lang="es-CL" sz="2000" dirty="0">
                <a:effectLst/>
                <a:latin typeface="Arial" panose="020B0604020202020204" pitchFamily="34" charset="0"/>
                <a:ea typeface="Times New Roman" panose="02020603050405020304" pitchFamily="18" charset="0"/>
              </a:rPr>
              <a:t>c</a:t>
            </a:r>
            <a:r>
              <a:rPr lang="es-CL" sz="2000" spc="-5" dirty="0">
                <a:effectLst/>
                <a:latin typeface="Arial" panose="020B0604020202020204" pitchFamily="34" charset="0"/>
                <a:ea typeface="Times New Roman" panose="02020603050405020304" pitchFamily="18" charset="0"/>
              </a:rPr>
              <a:t>l</a:t>
            </a:r>
            <a:r>
              <a:rPr lang="es-CL" sz="2000" dirty="0">
                <a:effectLst/>
                <a:latin typeface="Arial" panose="020B0604020202020204" pitchFamily="34" charset="0"/>
                <a:ea typeface="Times New Roman" panose="02020603050405020304" pitchFamily="18" charset="0"/>
              </a:rPr>
              <a:t>aro.</a:t>
            </a:r>
          </a:p>
          <a:p>
            <a:pPr marL="0" indent="0" algn="just">
              <a:buNone/>
            </a:pPr>
            <a:r>
              <a:rPr lang="es-CL" sz="2000" spc="5" dirty="0">
                <a:effectLst/>
                <a:latin typeface="Arial" panose="020B0604020202020204" pitchFamily="34" charset="0"/>
                <a:ea typeface="Times New Roman" panose="02020603050405020304" pitchFamily="18" charset="0"/>
              </a:rPr>
              <a:t>Una redacción en que las palabras sean transparentes y sobre todo legibles para la mayor cantidad de personas que tiene acceso a las noticias. En el periodismo el público es más amplio y heterogéneo. </a:t>
            </a:r>
          </a:p>
          <a:p>
            <a:pPr marL="0" indent="0" algn="just">
              <a:buNone/>
            </a:pPr>
            <a:r>
              <a:rPr lang="es-CL" sz="2000" spc="5" dirty="0">
                <a:effectLst/>
                <a:latin typeface="Arial" panose="020B0604020202020204" pitchFamily="34" charset="0"/>
                <a:ea typeface="Times New Roman" panose="02020603050405020304" pitchFamily="18" charset="0"/>
              </a:rPr>
              <a:t>“No se escribe para satisfacer  caprichos  personales  sino  para  cumplir  con  la  necesidad  de  dejarse comprender por los demás </a:t>
            </a:r>
          </a:p>
          <a:p>
            <a:pPr marL="0" indent="0" algn="just">
              <a:buNone/>
            </a:pPr>
            <a:br>
              <a:rPr lang="es-EC" sz="2000" dirty="0"/>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en una lectura se tiene que entender lo que se está diciendo.</a:t>
            </a:r>
          </a:p>
        </p:txBody>
      </p:sp>
    </p:spTree>
    <p:extLst>
      <p:ext uri="{BB962C8B-B14F-4D97-AF65-F5344CB8AC3E}">
        <p14:creationId xmlns:p14="http://schemas.microsoft.com/office/powerpoint/2010/main" val="1340351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883790" y="593971"/>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583549" y="855786"/>
            <a:ext cx="9197150" cy="4493916"/>
          </a:xfrm>
        </p:spPr>
        <p:txBody>
          <a:bodyPr>
            <a:noAutofit/>
          </a:bodyPr>
          <a:lstStyle/>
          <a:p>
            <a:pPr marL="0" indent="0" algn="just">
              <a:buNone/>
            </a:pPr>
            <a:br>
              <a:rPr lang="es-EC" sz="2000" dirty="0"/>
            </a:br>
            <a:br>
              <a:rPr lang="es-EC" sz="2000" dirty="0"/>
            </a:br>
            <a:r>
              <a:rPr lang="es-EC" sz="2800" b="1" i="0" dirty="0">
                <a:solidFill>
                  <a:srgbClr val="000000"/>
                </a:solidFill>
                <a:effectLst/>
                <a:latin typeface="Arial" panose="020B0604020202020204" pitchFamily="34" charset="0"/>
              </a:rPr>
              <a:t>2) Conciso</a:t>
            </a:r>
            <a:r>
              <a:rPr lang="es-EC" sz="2800" b="0" i="0" dirty="0">
                <a:solidFill>
                  <a:srgbClr val="000000"/>
                </a:solidFill>
                <a:effectLst/>
                <a:latin typeface="Arial" panose="020B0604020202020204" pitchFamily="34" charset="0"/>
              </a:rPr>
              <a:t>: </a:t>
            </a:r>
          </a:p>
          <a:p>
            <a:pPr marL="0" indent="0" algn="just">
              <a:buNone/>
            </a:pPr>
            <a:endParaRPr lang="es-EC" sz="2000" dirty="0">
              <a:solidFill>
                <a:srgbClr val="000000"/>
              </a:solidFill>
              <a:latin typeface="Arial" panose="020B0604020202020204" pitchFamily="34" charset="0"/>
            </a:endParaRPr>
          </a:p>
          <a:p>
            <a:pPr marL="0" indent="0" algn="just">
              <a:buNone/>
            </a:pPr>
            <a:r>
              <a:rPr lang="es-EC" sz="2000" b="0" i="0" dirty="0">
                <a:solidFill>
                  <a:srgbClr val="000000"/>
                </a:solidFill>
                <a:effectLst/>
                <a:latin typeface="Arial" panose="020B0604020202020204" pitchFamily="34" charset="0"/>
              </a:rPr>
              <a:t>Se refiere a que sólo deben ser empleadas aquellas palabras que sean absolutamente precisas para expresar lo que queremos. Cada línea, cada palabra o cada frase están llenas de sentido. Lo contrario es la vaguedad, la imprecisión, el exceso de palabras.</a:t>
            </a:r>
          </a:p>
          <a:p>
            <a:pPr marL="0" indent="0" algn="just">
              <a:buNone/>
            </a:pPr>
            <a:br>
              <a:rPr lang="es-EC" sz="2000" dirty="0"/>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no ser redundante a la hora de decir algo, no dar vueltas. No llenar de ideas una sola oración. Seleccionar los verbos y sustantivos adecuados, por ejemplo: no es lo mismo decir, que denunciar o exigir.</a:t>
            </a:r>
            <a:endParaRPr lang="es-ES_tradnl" sz="2000" dirty="0"/>
          </a:p>
        </p:txBody>
      </p:sp>
    </p:spTree>
    <p:extLst>
      <p:ext uri="{BB962C8B-B14F-4D97-AF65-F5344CB8AC3E}">
        <p14:creationId xmlns:p14="http://schemas.microsoft.com/office/powerpoint/2010/main" val="2189143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324594" y="128954"/>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606995" y="1055078"/>
            <a:ext cx="8712851" cy="4493916"/>
          </a:xfrm>
        </p:spPr>
        <p:txBody>
          <a:bodyPr>
            <a:noAutofit/>
          </a:bodyPr>
          <a:lstStyle/>
          <a:p>
            <a:pPr marL="0" indent="0" algn="just">
              <a:buNone/>
            </a:pPr>
            <a:r>
              <a:rPr lang="es-EC" sz="2800" b="1" i="0" dirty="0">
                <a:solidFill>
                  <a:srgbClr val="000000"/>
                </a:solidFill>
                <a:effectLst/>
                <a:latin typeface="Arial" panose="020B0604020202020204" pitchFamily="34" charset="0"/>
              </a:rPr>
              <a:t>3) Sencillez</a:t>
            </a:r>
            <a:r>
              <a:rPr lang="es-EC" sz="2800" b="0" i="0" dirty="0">
                <a:solidFill>
                  <a:srgbClr val="000000"/>
                </a:solidFill>
                <a:effectLst/>
                <a:latin typeface="Arial" panose="020B0604020202020204" pitchFamily="34" charset="0"/>
              </a:rPr>
              <a:t>: </a:t>
            </a:r>
            <a:r>
              <a:rPr lang="es-EC" sz="2000" b="0" i="0" dirty="0">
                <a:solidFill>
                  <a:srgbClr val="000000"/>
                </a:solidFill>
                <a:effectLst/>
                <a:latin typeface="Arial" panose="020B0604020202020204" pitchFamily="34" charset="0"/>
              </a:rPr>
              <a:t>utiliza palabras y frases de fácil comprensión, no enrevesadas. De fácil comprensión y lectura a primera vista, que todos puedan y sepan el significado y lo que quiere expresar con el texto.</a:t>
            </a:r>
          </a:p>
          <a:p>
            <a:pPr marL="0" indent="0" algn="just">
              <a:buNone/>
            </a:pPr>
            <a:r>
              <a:rPr lang="es-EC" sz="2000" dirty="0">
                <a:solidFill>
                  <a:srgbClr val="000000"/>
                </a:solidFill>
                <a:latin typeface="Arial" panose="020B0604020202020204" pitchFamily="34" charset="0"/>
              </a:rPr>
              <a:t>Si usan palabras técnicas inmeditamente entre paréntesis debe colocar el significado del término.</a:t>
            </a:r>
            <a:endParaRPr lang="es-EC" sz="2000" b="0" i="0" dirty="0">
              <a:solidFill>
                <a:srgbClr val="000000"/>
              </a:solidFill>
              <a:effectLst/>
              <a:latin typeface="Arial" panose="020B0604020202020204" pitchFamily="34" charset="0"/>
            </a:endParaRPr>
          </a:p>
          <a:p>
            <a:pPr marL="0" indent="0" algn="just">
              <a:buNone/>
            </a:pPr>
            <a:br>
              <a:rPr lang="es-EC" sz="2000" dirty="0"/>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utilizar construcciones sencillas sin caer en la vulgaridad.</a:t>
            </a:r>
          </a:p>
          <a:p>
            <a:pPr marL="0" indent="0" algn="just">
              <a:buNone/>
            </a:pPr>
            <a:br>
              <a:rPr lang="es-EC" sz="2000" dirty="0"/>
            </a:br>
            <a:br>
              <a:rPr lang="es-EC" sz="2000" dirty="0"/>
            </a:br>
            <a:r>
              <a:rPr lang="es-EC" sz="2800" b="1" i="0" dirty="0">
                <a:solidFill>
                  <a:srgbClr val="000000"/>
                </a:solidFill>
                <a:effectLst/>
                <a:latin typeface="Arial" panose="020B0604020202020204" pitchFamily="34" charset="0"/>
              </a:rPr>
              <a:t>4) Naturalidad</a:t>
            </a:r>
            <a:r>
              <a:rPr lang="es-EC" sz="2800" b="0" i="0" dirty="0">
                <a:solidFill>
                  <a:srgbClr val="000000"/>
                </a:solidFill>
                <a:effectLst/>
                <a:latin typeface="Arial" panose="020B0604020202020204" pitchFamily="34" charset="0"/>
              </a:rPr>
              <a:t>: </a:t>
            </a:r>
            <a:r>
              <a:rPr lang="es-EC" sz="2000" b="0" i="0" dirty="0">
                <a:solidFill>
                  <a:srgbClr val="000000"/>
                </a:solidFill>
                <a:effectLst/>
                <a:latin typeface="Arial" panose="020B0604020202020204" pitchFamily="34" charset="0"/>
              </a:rPr>
              <a:t>será natural quien al escribir se sirve de su propio vocabulario, de su habitual modo expresivo “decir naturalmente lo natural”. También será natural quien procure que las palabras y las frases sean las propias, las que el tema exige. Es huir de la afectación y el rebuscamiento.</a:t>
            </a:r>
          </a:p>
          <a:p>
            <a:pPr marL="0" indent="0" algn="just">
              <a:buNone/>
            </a:pPr>
            <a:br>
              <a:rPr lang="es-EC" sz="2000" dirty="0"/>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no usar diminutivos ni cursilerías, como llamar a un anciano “abuelo”.</a:t>
            </a:r>
            <a:endParaRPr lang="es-ES_tradnl" sz="2000" dirty="0"/>
          </a:p>
        </p:txBody>
      </p:sp>
    </p:spTree>
    <p:extLst>
      <p:ext uri="{BB962C8B-B14F-4D97-AF65-F5344CB8AC3E}">
        <p14:creationId xmlns:p14="http://schemas.microsoft.com/office/powerpoint/2010/main" val="148824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476993" y="382884"/>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818011" y="1496646"/>
            <a:ext cx="8431497" cy="4493916"/>
          </a:xfrm>
        </p:spPr>
        <p:txBody>
          <a:bodyPr>
            <a:noAutofit/>
          </a:bodyPr>
          <a:lstStyle/>
          <a:p>
            <a:pPr marL="0" indent="0" algn="just">
              <a:buNone/>
            </a:pPr>
            <a:r>
              <a:rPr lang="es-EC" sz="2800" b="1" i="0" dirty="0">
                <a:solidFill>
                  <a:srgbClr val="000000"/>
                </a:solidFill>
                <a:effectLst/>
                <a:latin typeface="Arial" panose="020B0604020202020204" pitchFamily="34" charset="0"/>
              </a:rPr>
              <a:t>5) Precisión</a:t>
            </a:r>
            <a:r>
              <a:rPr lang="es-EC" sz="2800" b="0" i="0" dirty="0">
                <a:solidFill>
                  <a:srgbClr val="000000"/>
                </a:solidFill>
                <a:effectLst/>
                <a:latin typeface="Arial" panose="020B0604020202020204" pitchFamily="34" charset="0"/>
              </a:rPr>
              <a:t>: </a:t>
            </a:r>
            <a:r>
              <a:rPr lang="es-EC" sz="2000" b="0" i="0" dirty="0">
                <a:solidFill>
                  <a:srgbClr val="000000"/>
                </a:solidFill>
                <a:effectLst/>
                <a:latin typeface="Arial" panose="020B0604020202020204" pitchFamily="34" charset="0"/>
              </a:rPr>
              <a:t>uso de términos correspondientes de modo exacto al significado que se desea exponer. Un texto es preciso cuando no se puede omitir una sola palabra sin modificarle el sentido. Para lograr la precisión, es recomendable usar palabras concretas en vez de abstracciones. </a:t>
            </a:r>
            <a:endParaRPr lang="es-EC" sz="2000" dirty="0">
              <a:solidFill>
                <a:srgbClr val="000000"/>
              </a:solidFill>
              <a:latin typeface="Arial" panose="020B0604020202020204" pitchFamily="34" charset="0"/>
            </a:endParaRPr>
          </a:p>
          <a:p>
            <a:pPr marL="0" indent="0" algn="just">
              <a:buNone/>
            </a:pPr>
            <a:r>
              <a:rPr lang="es-EC" sz="2000" dirty="0">
                <a:solidFill>
                  <a:srgbClr val="000000"/>
                </a:solidFill>
                <a:latin typeface="Arial" panose="020B0604020202020204" pitchFamily="34" charset="0"/>
              </a:rPr>
              <a:t>Usar oraciones cortas y de significado exacto, donde no haya lugar a confusión o cambio de significado de lo que se busca decir.</a:t>
            </a:r>
          </a:p>
          <a:p>
            <a:pPr marL="0" indent="0" algn="just">
              <a:buNone/>
            </a:pPr>
            <a:r>
              <a:rPr lang="es-EC" sz="2000" b="0" i="0" dirty="0">
                <a:solidFill>
                  <a:srgbClr val="202124"/>
                </a:solidFill>
                <a:effectLst/>
                <a:latin typeface="arial" panose="020B0604020202020204" pitchFamily="34" charset="0"/>
              </a:rPr>
              <a:t>Con la precisión, se mide cuánto se aproximan los resultados entre sí.</a:t>
            </a:r>
          </a:p>
          <a:p>
            <a:pPr marL="0" indent="0" algn="just">
              <a:buNone/>
            </a:pPr>
            <a:r>
              <a:rPr lang="es-EC" sz="2000" dirty="0">
                <a:solidFill>
                  <a:srgbClr val="000000"/>
                </a:solidFill>
                <a:latin typeface="Arial" panose="020B0604020202020204" pitchFamily="34" charset="0"/>
              </a:rPr>
              <a:t>Precisión significa encontrar la palabra adecuada, específica, gracias a la cual el lector se creará una imagen más cercana de los hechos que se está informado.</a:t>
            </a:r>
          </a:p>
          <a:p>
            <a:pPr marL="0" indent="0" algn="just">
              <a:buNone/>
            </a:pPr>
            <a:br>
              <a:rPr lang="es-EC" sz="2000" dirty="0"/>
            </a:br>
            <a:endParaRPr lang="es-ES_tradnl" sz="2000" dirty="0"/>
          </a:p>
        </p:txBody>
      </p:sp>
    </p:spTree>
    <p:extLst>
      <p:ext uri="{BB962C8B-B14F-4D97-AF65-F5344CB8AC3E}">
        <p14:creationId xmlns:p14="http://schemas.microsoft.com/office/powerpoint/2010/main" val="2639779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536657" y="277376"/>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536657" y="672123"/>
            <a:ext cx="8701128" cy="4493916"/>
          </a:xfrm>
        </p:spPr>
        <p:txBody>
          <a:bodyPr>
            <a:noAutofit/>
          </a:bodyPr>
          <a:lstStyle/>
          <a:p>
            <a:pPr marL="0" indent="0" algn="just">
              <a:buNone/>
            </a:pPr>
            <a:br>
              <a:rPr lang="es-EC" sz="2000" dirty="0"/>
            </a:br>
            <a:br>
              <a:rPr lang="es-EC" sz="2000" dirty="0"/>
            </a:br>
            <a:r>
              <a:rPr lang="es-EC" sz="2800" b="1" i="0" dirty="0">
                <a:solidFill>
                  <a:srgbClr val="000000"/>
                </a:solidFill>
                <a:effectLst/>
                <a:latin typeface="Arial" panose="020B0604020202020204" pitchFamily="34" charset="0"/>
              </a:rPr>
              <a:t>6) Exactitud: </a:t>
            </a:r>
            <a:r>
              <a:rPr lang="es-EC" sz="2000" b="0" i="0" dirty="0">
                <a:solidFill>
                  <a:srgbClr val="000000"/>
                </a:solidFill>
                <a:effectLst/>
                <a:latin typeface="Arial" panose="020B0604020202020204" pitchFamily="34" charset="0"/>
              </a:rPr>
              <a:t>Consiste en no decir ni más, ni menos de lo que se debe decir, y en decirlo con exactitud.</a:t>
            </a:r>
          </a:p>
          <a:p>
            <a:pPr marL="0" indent="0" algn="just">
              <a:buNone/>
            </a:pPr>
            <a:r>
              <a:rPr lang="es-EC" sz="2000" dirty="0">
                <a:solidFill>
                  <a:srgbClr val="202124"/>
                </a:solidFill>
                <a:latin typeface="arial" panose="020B0604020202020204" pitchFamily="34" charset="0"/>
              </a:rPr>
              <a:t>E</a:t>
            </a:r>
            <a:r>
              <a:rPr lang="es-EC" sz="2000" b="0" i="0" dirty="0">
                <a:solidFill>
                  <a:srgbClr val="202124"/>
                </a:solidFill>
                <a:effectLst/>
                <a:latin typeface="arial" panose="020B0604020202020204" pitchFamily="34" charset="0"/>
              </a:rPr>
              <a:t>xactitud mide cuánto se aproximan los resultados al valor verdadero o conocido.</a:t>
            </a:r>
          </a:p>
          <a:p>
            <a:pPr marL="0" indent="0" algn="just">
              <a:buNone/>
            </a:pPr>
            <a:r>
              <a:rPr lang="es-EC" sz="2000" dirty="0">
                <a:solidFill>
                  <a:srgbClr val="000000"/>
                </a:solidFill>
                <a:latin typeface="Arial" panose="020B0604020202020204" pitchFamily="34" charset="0"/>
              </a:rPr>
              <a:t>La condición natural del periodista es trabajar con la verdad, se obliga a buscar información verdadera, transmitir los hechos ocurridos de la manera más fiel  posible, por lo cual requiere de precisión y exactitud en las dos etapas más importantes de la función periodística: al recolectar información y al presentar la información. Precisar: nombre de los implicados, cifras económicas, datos geográficos el hecho informado queda vacío, vago, impreciso, inexacto. El problema es de contenidos.</a:t>
            </a:r>
            <a:endParaRPr lang="es-EC" sz="2000" b="0" i="0" dirty="0">
              <a:solidFill>
                <a:srgbClr val="000000"/>
              </a:solidFill>
              <a:effectLst/>
              <a:latin typeface="Arial" panose="020B0604020202020204" pitchFamily="34" charset="0"/>
            </a:endParaRPr>
          </a:p>
          <a:p>
            <a:pPr marL="0" indent="0" algn="just">
              <a:buNone/>
            </a:pPr>
            <a:br>
              <a:rPr lang="es-EC" sz="2000" dirty="0"/>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se refiere a la elección de las palabras y los datos adecuados. Obliga a no usar vocabulario de gacetilla, comunicados, muletillas, etc.</a:t>
            </a:r>
            <a:endParaRPr lang="es-ES_tradnl" sz="2000" dirty="0"/>
          </a:p>
        </p:txBody>
      </p:sp>
    </p:spTree>
    <p:extLst>
      <p:ext uri="{BB962C8B-B14F-4D97-AF65-F5344CB8AC3E}">
        <p14:creationId xmlns:p14="http://schemas.microsoft.com/office/powerpoint/2010/main" val="351569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67C57-3E48-1B6B-7193-196884F56FF5}"/>
              </a:ext>
            </a:extLst>
          </p:cNvPr>
          <p:cNvSpPr>
            <a:spLocks noGrp="1"/>
          </p:cNvSpPr>
          <p:nvPr>
            <p:ph type="title"/>
          </p:nvPr>
        </p:nvSpPr>
        <p:spPr>
          <a:xfrm>
            <a:off x="430102" y="105508"/>
            <a:ext cx="8596668" cy="1320800"/>
          </a:xfrm>
        </p:spPr>
        <p:txBody>
          <a:bodyPr>
            <a:normAutofit/>
          </a:bodyPr>
          <a:lstStyle/>
          <a:p>
            <a:pPr algn="ctr"/>
            <a:r>
              <a:rPr lang="es-ES_tradnl" sz="4000" b="1" dirty="0"/>
              <a:t>CARACTERÍSTICAS</a:t>
            </a:r>
          </a:p>
        </p:txBody>
      </p:sp>
      <p:sp>
        <p:nvSpPr>
          <p:cNvPr id="3" name="Marcador de contenido 2">
            <a:extLst>
              <a:ext uri="{FF2B5EF4-FFF2-40B4-BE49-F238E27FC236}">
                <a16:creationId xmlns:a16="http://schemas.microsoft.com/office/drawing/2014/main" id="{D208C6EA-AD22-0E7F-C2FF-F696D74EC4B4}"/>
              </a:ext>
            </a:extLst>
          </p:cNvPr>
          <p:cNvSpPr>
            <a:spLocks noGrp="1"/>
          </p:cNvSpPr>
          <p:nvPr>
            <p:ph idx="1"/>
          </p:nvPr>
        </p:nvSpPr>
        <p:spPr>
          <a:xfrm>
            <a:off x="536658" y="1047262"/>
            <a:ext cx="8596668" cy="4493916"/>
          </a:xfrm>
        </p:spPr>
        <p:txBody>
          <a:bodyPr>
            <a:noAutofit/>
          </a:bodyPr>
          <a:lstStyle/>
          <a:p>
            <a:pPr marL="0" indent="0" algn="just">
              <a:buNone/>
            </a:pPr>
            <a:r>
              <a:rPr lang="es-EC" sz="2800" b="1" i="0" dirty="0">
                <a:solidFill>
                  <a:srgbClr val="000000"/>
                </a:solidFill>
                <a:effectLst/>
                <a:latin typeface="Arial" panose="020B0604020202020204" pitchFamily="34" charset="0"/>
              </a:rPr>
              <a:t>7) Originalidad:</a:t>
            </a:r>
            <a:r>
              <a:rPr lang="es-EC" sz="2800" b="0" i="0" dirty="0">
                <a:solidFill>
                  <a:srgbClr val="000000"/>
                </a:solidFill>
                <a:effectLst/>
                <a:latin typeface="Arial" panose="020B0604020202020204" pitchFamily="34" charset="0"/>
              </a:rPr>
              <a:t> </a:t>
            </a:r>
            <a:r>
              <a:rPr lang="es-EC" sz="2000" b="0" i="0" dirty="0">
                <a:solidFill>
                  <a:srgbClr val="000000"/>
                </a:solidFill>
                <a:effectLst/>
                <a:latin typeface="Arial" panose="020B0604020202020204" pitchFamily="34" charset="0"/>
              </a:rPr>
              <a:t>La originalidad del estilo radica, de modo casi exclusivo, en la sinceridad. Todos somos originales cuando somos nosotros mismos. Huir de las frases hechas, de las expresiones banales y los clichés es el mejor de los ejercicios para conseguir un estilo original. Así, la originalidad no consiste tanto en la novedad del asunto, como en el modo nuevo, personal y sincero de enfocarlo y realizarlo.</a:t>
            </a:r>
          </a:p>
          <a:p>
            <a:pPr marL="0" indent="0" algn="just">
              <a:buNone/>
            </a:pPr>
            <a:r>
              <a:rPr lang="es-EC" sz="2000" b="0" i="0" dirty="0">
                <a:solidFill>
                  <a:srgbClr val="000000"/>
                </a:solidFill>
                <a:effectLst/>
                <a:latin typeface="Arial" panose="020B0604020202020204" pitchFamily="34" charset="0"/>
              </a:rPr>
              <a:t>Ser  original  es  tener  estilo,  diferenciarse,  es  tener  una  relación  auténtica  entre  la realidad y si mismo, poder presentar los hechos, no con una visión particular, poco objetiva, si no más bien, luego de estar identificado con la realidad plantearla de una forma que sólo él pueda hacerlo, sin hacer uso de palabras complicadas, sin llegar a las frases ya hechas.</a:t>
            </a:r>
          </a:p>
          <a:p>
            <a:pPr marL="0" indent="0" algn="just">
              <a:buNone/>
            </a:pPr>
            <a:r>
              <a:rPr lang="es-EC" sz="2000" b="0" i="0" dirty="0">
                <a:solidFill>
                  <a:srgbClr val="000000"/>
                </a:solidFill>
                <a:effectLst/>
                <a:latin typeface="Arial" panose="020B0604020202020204" pitchFamily="34" charset="0"/>
              </a:rPr>
              <a:t>El periodista debe escribir con vitalidad, con frescura, con variedad expresiva, con color y sabor de tal manera que el lector se recree con los textos que lee, que se identifique con los hechos que el periodista le va narrando apelando a sus sentidos.</a:t>
            </a:r>
          </a:p>
          <a:p>
            <a:pPr marL="0" indent="0" algn="just">
              <a:buNone/>
            </a:pPr>
            <a:endParaRPr lang="es-EC" sz="2000" b="0" i="0" dirty="0">
              <a:solidFill>
                <a:srgbClr val="000000"/>
              </a:solidFill>
              <a:effectLst/>
              <a:latin typeface="Arial" panose="020B0604020202020204" pitchFamily="34" charset="0"/>
            </a:endParaRPr>
          </a:p>
          <a:p>
            <a:pPr marL="0" indent="0" algn="just">
              <a:buNone/>
            </a:pPr>
            <a:br>
              <a:rPr lang="es-EC" sz="2000" b="0" i="0" dirty="0">
                <a:solidFill>
                  <a:srgbClr val="000000"/>
                </a:solidFill>
                <a:effectLst/>
                <a:latin typeface="Arial" panose="020B0604020202020204" pitchFamily="34" charset="0"/>
              </a:rPr>
            </a:br>
            <a:r>
              <a:rPr lang="es-EC" sz="2000" b="1" i="0" dirty="0">
                <a:solidFill>
                  <a:srgbClr val="000000"/>
                </a:solidFill>
                <a:effectLst/>
                <a:latin typeface="Arial" panose="020B0604020202020204" pitchFamily="34" charset="0"/>
              </a:rPr>
              <a:t>8) Variedad</a:t>
            </a:r>
            <a:r>
              <a:rPr lang="es-EC" sz="2000" b="0" i="0" dirty="0">
                <a:solidFill>
                  <a:srgbClr val="000000"/>
                </a:solidFill>
                <a:effectLst/>
                <a:latin typeface="Arial" panose="020B0604020202020204" pitchFamily="34" charset="0"/>
              </a:rPr>
              <a:t>: La variedad depende del empleo de frases, palabras o giros distintos para tornar agradable y elegante la expresión. La tendencia a ceñir el lenguaje a un número limitado de vocablos, frases y muletillas corrientes, en detrimento de la variedad y riqueza léxica, genera un estilo descolorido y sin gracia. Este defecto, conocido como monotonía o pobreza, se manifiesta por ejemplo en el abuso de varios verbos comunes o fáciles que se emplean con variedad de significados en lugar de otros más aptos y precisos.</a:t>
            </a:r>
            <a:br>
              <a:rPr lang="es-EC" sz="2000" b="0" i="0" dirty="0">
                <a:solidFill>
                  <a:srgbClr val="000000"/>
                </a:solidFill>
                <a:effectLst/>
                <a:latin typeface="Arial" panose="020B0604020202020204" pitchFamily="34" charset="0"/>
              </a:rPr>
            </a:br>
            <a:br>
              <a:rPr lang="es-EC" sz="2000" b="0" i="0" dirty="0">
                <a:solidFill>
                  <a:srgbClr val="000000"/>
                </a:solidFill>
                <a:effectLst/>
                <a:latin typeface="Arial" panose="020B0604020202020204" pitchFamily="34" charset="0"/>
              </a:rPr>
            </a:br>
            <a:r>
              <a:rPr lang="es-EC" sz="2000" b="0" i="0" u="sng" dirty="0">
                <a:solidFill>
                  <a:srgbClr val="000000"/>
                </a:solidFill>
                <a:effectLst/>
                <a:latin typeface="Arial" panose="020B0604020202020204" pitchFamily="34" charset="0"/>
              </a:rPr>
              <a:t>Clave:</a:t>
            </a:r>
            <a:r>
              <a:rPr lang="es-EC" sz="2000" b="0" i="0" dirty="0">
                <a:solidFill>
                  <a:srgbClr val="000000"/>
                </a:solidFill>
                <a:effectLst/>
                <a:latin typeface="Arial" panose="020B0604020202020204" pitchFamily="34" charset="0"/>
              </a:rPr>
              <a:t> evitar la monotonía, ofrecer un texto atractivo es utilizar variedad de recursos.</a:t>
            </a:r>
          </a:p>
          <a:p>
            <a:pPr marL="0" indent="0" algn="just">
              <a:buNone/>
            </a:pPr>
            <a:endParaRPr lang="es-EC" sz="2000" b="0" i="0" dirty="0">
              <a:solidFill>
                <a:srgbClr val="666666"/>
              </a:solidFill>
              <a:effectLst/>
              <a:latin typeface="Arial" panose="020B0604020202020204" pitchFamily="34" charset="0"/>
            </a:endParaRPr>
          </a:p>
        </p:txBody>
      </p:sp>
    </p:spTree>
    <p:extLst>
      <p:ext uri="{BB962C8B-B14F-4D97-AF65-F5344CB8AC3E}">
        <p14:creationId xmlns:p14="http://schemas.microsoft.com/office/powerpoint/2010/main" val="58290868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{A322EA7B-8E32-4349-9419-4A3D02704152}tf10001060</Template>
  <TotalTime>64</TotalTime>
  <Words>1638</Words>
  <Application>Microsoft Macintosh PowerPoint</Application>
  <PresentationFormat>Panorámica</PresentationFormat>
  <Paragraphs>54</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Arial</vt:lpstr>
      <vt:lpstr>Calibri</vt:lpstr>
      <vt:lpstr>Roboto</vt:lpstr>
      <vt:lpstr>Trebuchet MS</vt:lpstr>
      <vt:lpstr>Wingdings 3</vt:lpstr>
      <vt:lpstr>Faceta</vt:lpstr>
      <vt:lpstr>ESTILO PERIODÍSTICO</vt:lpstr>
      <vt:lpstr>¿QUÉ ES EL ESTILO PERIODÍSTICO?</vt:lpstr>
      <vt:lpstr>¿QUÉ ES EL ESTILO PERIODÍSTICO?</vt:lpstr>
      <vt:lpstr>CARACTERÍSTICAS</vt:lpstr>
      <vt:lpstr>CARACTERÍSTICAS</vt:lpstr>
      <vt:lpstr>CARACTERÍSTICAS</vt:lpstr>
      <vt:lpstr>CARACTERÍSTICAS</vt:lpstr>
      <vt:lpstr>CARACTERÍSTICAS</vt:lpstr>
      <vt:lpstr>CARACTERÍSTICAS</vt:lpstr>
      <vt:lpstr>CARACTERÍSTICAS</vt:lpstr>
      <vt:lpstr>CARACTERÍSTICAS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ESTILO PERIODÍSTICO</dc:title>
  <dc:creator>5097</dc:creator>
  <cp:lastModifiedBy>5097</cp:lastModifiedBy>
  <cp:revision>9</cp:revision>
  <dcterms:created xsi:type="dcterms:W3CDTF">2023-04-14T02:10:22Z</dcterms:created>
  <dcterms:modified xsi:type="dcterms:W3CDTF">2023-04-14T03:15:06Z</dcterms:modified>
</cp:coreProperties>
</file>