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0" r:id="rId14"/>
    <p:sldId id="272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XANDRA ALVAREZ CARRION" initials="SAAC" lastIdx="1" clrIdx="0">
    <p:extLst>
      <p:ext uri="{19B8F6BF-5375-455C-9EA6-DF929625EA0E}">
        <p15:presenceInfo xmlns:p15="http://schemas.microsoft.com/office/powerpoint/2012/main" userId="S::salvarez@unach.edu.ec::0a326ba1-928a-4a9b-8aee-168474f96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659" y="938149"/>
            <a:ext cx="9758680" cy="280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83839" y="403858"/>
            <a:ext cx="6263640" cy="633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57" y="611822"/>
            <a:ext cx="1035748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57" y="3408647"/>
            <a:ext cx="5006975" cy="2435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457325" marR="5080" indent="-1318895">
              <a:lnSpc>
                <a:spcPts val="10370"/>
              </a:lnSpc>
              <a:spcBef>
                <a:spcPts val="1405"/>
              </a:spcBef>
            </a:pPr>
            <a:r>
              <a:rPr spc="-40" dirty="0"/>
              <a:t>TEST</a:t>
            </a:r>
            <a:r>
              <a:rPr spc="-80" dirty="0"/>
              <a:t> </a:t>
            </a:r>
            <a:r>
              <a:rPr spc="-50" dirty="0"/>
              <a:t>ORTOPÉDICOS  </a:t>
            </a:r>
            <a:r>
              <a:rPr spc="-15" dirty="0"/>
              <a:t>FUNCIONALES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55664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TENSIÓN </a:t>
            </a:r>
            <a:r>
              <a:rPr spc="-15" dirty="0"/>
              <a:t>DEL</a:t>
            </a:r>
            <a:r>
              <a:rPr spc="-280" dirty="0"/>
              <a:t> </a:t>
            </a:r>
            <a:r>
              <a:rPr spc="-40" dirty="0"/>
              <a:t>PIRAMIDAL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2498"/>
            <a:ext cx="6108065" cy="44189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Paciente: </a:t>
            </a:r>
            <a:r>
              <a:rPr sz="2800" spc="-10" dirty="0">
                <a:latin typeface="Calibri"/>
                <a:cs typeface="Calibri"/>
              </a:rPr>
              <a:t>Decúbito </a:t>
            </a:r>
            <a:r>
              <a:rPr sz="2800" spc="-20" dirty="0">
                <a:latin typeface="Calibri"/>
                <a:cs typeface="Calibri"/>
              </a:rPr>
              <a:t>lateral </a:t>
            </a:r>
            <a:r>
              <a:rPr sz="2800" spc="-10" dirty="0">
                <a:latin typeface="Calibri"/>
                <a:cs typeface="Calibri"/>
              </a:rPr>
              <a:t>sobre </a:t>
            </a:r>
            <a:r>
              <a:rPr sz="2800" dirty="0">
                <a:latin typeface="Calibri"/>
                <a:cs typeface="Calibri"/>
              </a:rPr>
              <a:t>el lado  </a:t>
            </a:r>
            <a:r>
              <a:rPr sz="2800" spc="-20" dirty="0">
                <a:latin typeface="Calibri"/>
                <a:cs typeface="Calibri"/>
              </a:rPr>
              <a:t>contralateral.</a:t>
            </a:r>
            <a:endParaRPr sz="2800">
              <a:latin typeface="Calibri"/>
              <a:cs typeface="Calibri"/>
            </a:endParaRPr>
          </a:p>
          <a:p>
            <a:pPr marL="241300" indent="-229235" algn="just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Examinador: </a:t>
            </a:r>
            <a:r>
              <a:rPr sz="2800" spc="-15" dirty="0">
                <a:latin typeface="Calibri"/>
                <a:cs typeface="Calibri"/>
              </a:rPr>
              <a:t>Detrás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paciente.</a:t>
            </a:r>
            <a:endParaRPr sz="2800">
              <a:latin typeface="Calibri"/>
              <a:cs typeface="Calibri"/>
            </a:endParaRPr>
          </a:p>
          <a:p>
            <a:pPr marL="241300" marR="5080" indent="-229235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latin typeface="Calibri"/>
                <a:cs typeface="Calibri"/>
              </a:rPr>
              <a:t>Prueba: </a:t>
            </a:r>
            <a:r>
              <a:rPr sz="2800" spc="-10" dirty="0">
                <a:latin typeface="Calibri"/>
                <a:cs typeface="Calibri"/>
              </a:rPr>
              <a:t>Flexión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rodillas, </a:t>
            </a:r>
            <a:r>
              <a:rPr sz="2800" dirty="0">
                <a:latin typeface="Calibri"/>
                <a:cs typeface="Calibri"/>
              </a:rPr>
              <a:t>dejando </a:t>
            </a:r>
            <a:r>
              <a:rPr sz="2800" spc="-25" dirty="0">
                <a:latin typeface="Calibri"/>
                <a:cs typeface="Calibri"/>
              </a:rPr>
              <a:t>la  </a:t>
            </a:r>
            <a:r>
              <a:rPr sz="2800" spc="-10" dirty="0">
                <a:latin typeface="Calibri"/>
                <a:cs typeface="Calibri"/>
              </a:rPr>
              <a:t>rodilla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5" dirty="0">
                <a:latin typeface="Calibri"/>
                <a:cs typeface="Calibri"/>
              </a:rPr>
              <a:t>lado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evaluar </a:t>
            </a:r>
            <a:r>
              <a:rPr sz="2800" spc="-15" dirty="0">
                <a:latin typeface="Calibri"/>
                <a:cs typeface="Calibri"/>
              </a:rPr>
              <a:t>sobre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rodilla  </a:t>
            </a:r>
            <a:r>
              <a:rPr sz="2800" spc="-20" dirty="0">
                <a:latin typeface="Calibri"/>
                <a:cs typeface="Calibri"/>
              </a:rPr>
              <a:t>contralateral.</a:t>
            </a:r>
            <a:endParaRPr sz="28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90200"/>
              </a:lnSpc>
              <a:spcBef>
                <a:spcPts val="9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Positivo: </a:t>
            </a:r>
            <a:r>
              <a:rPr sz="2800" spc="-5" dirty="0">
                <a:latin typeface="Calibri"/>
                <a:cs typeface="Calibri"/>
              </a:rPr>
              <a:t>Dolor </a:t>
            </a:r>
            <a:r>
              <a:rPr sz="2800" dirty="0">
                <a:latin typeface="Calibri"/>
                <a:cs typeface="Calibri"/>
              </a:rPr>
              <a:t>muscular en </a:t>
            </a:r>
            <a:r>
              <a:rPr sz="2800" spc="-30" dirty="0">
                <a:latin typeface="Calibri"/>
                <a:cs typeface="Calibri"/>
              </a:rPr>
              <a:t>zona </a:t>
            </a:r>
            <a:r>
              <a:rPr sz="2800" spc="5" dirty="0">
                <a:latin typeface="Calibri"/>
                <a:cs typeface="Calibri"/>
              </a:rPr>
              <a:t>de  </a:t>
            </a:r>
            <a:r>
              <a:rPr sz="2800" spc="-10" dirty="0">
                <a:latin typeface="Calibri"/>
                <a:cs typeface="Calibri"/>
              </a:rPr>
              <a:t>piramidal </a:t>
            </a:r>
            <a:r>
              <a:rPr sz="2800" spc="-5" dirty="0">
                <a:latin typeface="Calibri"/>
                <a:cs typeface="Calibri"/>
              </a:rPr>
              <a:t>al </a:t>
            </a:r>
            <a:r>
              <a:rPr sz="2800" spc="-10" dirty="0">
                <a:latin typeface="Calibri"/>
                <a:cs typeface="Calibri"/>
              </a:rPr>
              <a:t>tensionar sus </a:t>
            </a:r>
            <a:r>
              <a:rPr sz="2800" spc="-20" dirty="0">
                <a:latin typeface="Calibri"/>
                <a:cs typeface="Calibri"/>
              </a:rPr>
              <a:t>fibras </a:t>
            </a:r>
            <a:r>
              <a:rPr sz="2800" spc="5" dirty="0">
                <a:latin typeface="Calibri"/>
                <a:cs typeface="Calibri"/>
              </a:rPr>
              <a:t>en  </a:t>
            </a:r>
            <a:r>
              <a:rPr sz="2800" spc="-15" dirty="0">
                <a:latin typeface="Calibri"/>
                <a:cs typeface="Calibri"/>
              </a:rPr>
              <a:t>rotación </a:t>
            </a:r>
            <a:r>
              <a:rPr sz="2800" spc="-10" dirty="0">
                <a:latin typeface="Calibri"/>
                <a:cs typeface="Calibri"/>
              </a:rPr>
              <a:t>interna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cadera.</a:t>
            </a:r>
            <a:endParaRPr sz="2800">
              <a:latin typeface="Calibri"/>
              <a:cs typeface="Calibri"/>
            </a:endParaRPr>
          </a:p>
          <a:p>
            <a:pPr marL="241300" indent="-229235" algn="just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Implicancia: </a:t>
            </a:r>
            <a:r>
              <a:rPr sz="2800" spc="-10" dirty="0">
                <a:latin typeface="Calibri"/>
                <a:cs typeface="Calibri"/>
              </a:rPr>
              <a:t>Síndrome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piriforme.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2075" y="2366258"/>
            <a:ext cx="4435116" cy="2974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6440" y="2420620"/>
            <a:ext cx="4277359" cy="2816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7390" y="2401570"/>
            <a:ext cx="4315460" cy="2854960"/>
          </a:xfrm>
          <a:custGeom>
            <a:avLst/>
            <a:gdLst/>
            <a:ahLst/>
            <a:cxnLst/>
            <a:rect l="l" t="t" r="r" b="b"/>
            <a:pathLst>
              <a:path w="4315459" h="2854960">
                <a:moveTo>
                  <a:pt x="0" y="2854960"/>
                </a:moveTo>
                <a:lnTo>
                  <a:pt x="4315459" y="2854960"/>
                </a:lnTo>
                <a:lnTo>
                  <a:pt x="4315459" y="0"/>
                </a:lnTo>
                <a:lnTo>
                  <a:pt x="0" y="0"/>
                </a:lnTo>
                <a:lnTo>
                  <a:pt x="0" y="285496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609600"/>
            <a:ext cx="4047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35" dirty="0"/>
              <a:t>PRUEBA </a:t>
            </a:r>
            <a:r>
              <a:rPr b="1" spc="-20" dirty="0"/>
              <a:t>DE</a:t>
            </a:r>
            <a:r>
              <a:rPr b="1" spc="-254" dirty="0"/>
              <a:t> </a:t>
            </a:r>
            <a:r>
              <a:rPr b="1" spc="-20" dirty="0"/>
              <a:t>CRAIG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532" y="1709928"/>
            <a:ext cx="10692130" cy="194373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Objetivo: </a:t>
            </a:r>
            <a:r>
              <a:rPr sz="2800" spc="-35" dirty="0">
                <a:latin typeface="Calibri"/>
                <a:cs typeface="Calibri"/>
              </a:rPr>
              <a:t>Valorar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grado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anteversión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femoral.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Posición </a:t>
            </a:r>
            <a:r>
              <a:rPr sz="2800" b="1" spc="-5" dirty="0">
                <a:latin typeface="Calibri"/>
                <a:cs typeface="Calibri"/>
              </a:rPr>
              <a:t>del </a:t>
            </a:r>
            <a:r>
              <a:rPr sz="2800" b="1" spc="-10" dirty="0">
                <a:latin typeface="Calibri"/>
                <a:cs typeface="Calibri"/>
              </a:rPr>
              <a:t>paciente: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decúbito </a:t>
            </a:r>
            <a:r>
              <a:rPr sz="2800" spc="-15" dirty="0">
                <a:latin typeface="Calibri"/>
                <a:cs typeface="Calibri"/>
              </a:rPr>
              <a:t>prono,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rodilla </a:t>
            </a:r>
            <a:r>
              <a:rPr sz="2800" spc="-5" dirty="0">
                <a:latin typeface="Calibri"/>
                <a:cs typeface="Calibri"/>
              </a:rPr>
              <a:t>flexionada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90°.</a:t>
            </a:r>
            <a:endParaRPr sz="2800">
              <a:latin typeface="Calibri"/>
              <a:cs typeface="Calibri"/>
            </a:endParaRPr>
          </a:p>
          <a:p>
            <a:pPr marL="241300" marR="365760" indent="-229235">
              <a:lnSpc>
                <a:spcPts val="3020"/>
              </a:lnSpc>
              <a:spcBef>
                <a:spcPts val="10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Posición </a:t>
            </a:r>
            <a:r>
              <a:rPr sz="2800" b="1" spc="-5" dirty="0">
                <a:latin typeface="Calibri"/>
                <a:cs typeface="Calibri"/>
              </a:rPr>
              <a:t>del </a:t>
            </a:r>
            <a:r>
              <a:rPr sz="2800" b="1" spc="-15" dirty="0">
                <a:latin typeface="Calibri"/>
                <a:cs typeface="Calibri"/>
              </a:rPr>
              <a:t>examinador: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dirty="0">
                <a:latin typeface="Calibri"/>
                <a:cs typeface="Calibri"/>
              </a:rPr>
              <a:t>pie, perpendicular al </a:t>
            </a:r>
            <a:r>
              <a:rPr sz="2800" spc="5" dirty="0">
                <a:latin typeface="Calibri"/>
                <a:cs typeface="Calibri"/>
              </a:rPr>
              <a:t>eje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los miembro  </a:t>
            </a:r>
            <a:r>
              <a:rPr sz="2800" spc="-10" dirty="0">
                <a:latin typeface="Calibri"/>
                <a:cs typeface="Calibri"/>
              </a:rPr>
              <a:t>inferiores.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5368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PRUEBA </a:t>
            </a:r>
            <a:r>
              <a:rPr spc="-15" dirty="0"/>
              <a:t>DEL</a:t>
            </a:r>
            <a:r>
              <a:rPr spc="-270" dirty="0"/>
              <a:t> </a:t>
            </a:r>
            <a:r>
              <a:rPr spc="-40" dirty="0"/>
              <a:t>PIRIFORME</a:t>
            </a:r>
          </a:p>
        </p:txBody>
      </p:sp>
      <p:sp>
        <p:nvSpPr>
          <p:cNvPr id="3" name="object 3"/>
          <p:cNvSpPr/>
          <p:nvPr/>
        </p:nvSpPr>
        <p:spPr>
          <a:xfrm>
            <a:off x="3070860" y="2491739"/>
            <a:ext cx="5905499" cy="403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5368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" dirty="0"/>
              <a:t>PRUEBA</a:t>
            </a:r>
            <a:r>
              <a:rPr spc="-35" dirty="0"/>
              <a:t> </a:t>
            </a:r>
            <a:r>
              <a:rPr b="1" spc="-15" dirty="0"/>
              <a:t>DEL</a:t>
            </a:r>
            <a:r>
              <a:rPr spc="-270" dirty="0"/>
              <a:t> </a:t>
            </a:r>
            <a:r>
              <a:rPr b="1" spc="-40" dirty="0"/>
              <a:t>PIRIFORME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93621"/>
            <a:ext cx="10000615" cy="33972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26364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Objetivo: </a:t>
            </a:r>
            <a:r>
              <a:rPr sz="2800" spc="-15" dirty="0">
                <a:latin typeface="Calibri"/>
                <a:cs typeface="Calibri"/>
              </a:rPr>
              <a:t>valorar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5" dirty="0">
                <a:latin typeface="Calibri"/>
                <a:cs typeface="Calibri"/>
              </a:rPr>
              <a:t>grado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flexibilidad-acortamiento </a:t>
            </a:r>
            <a:r>
              <a:rPr sz="2800" dirty="0">
                <a:latin typeface="Calibri"/>
                <a:cs typeface="Calibri"/>
              </a:rPr>
              <a:t>del músculo  </a:t>
            </a:r>
            <a:r>
              <a:rPr sz="2800" spc="-10" dirty="0">
                <a:latin typeface="Calibri"/>
                <a:cs typeface="Calibri"/>
              </a:rPr>
              <a:t>piriforme.</a:t>
            </a:r>
            <a:endParaRPr sz="2800" dirty="0">
              <a:latin typeface="Calibri"/>
              <a:cs typeface="Calibri"/>
            </a:endParaRPr>
          </a:p>
          <a:p>
            <a:pPr marL="241300" marR="277495" indent="-228600" algn="just">
              <a:lnSpc>
                <a:spcPct val="899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Posición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10" dirty="0">
                <a:latin typeface="Calibri"/>
                <a:cs typeface="Calibri"/>
              </a:rPr>
              <a:t>paciente: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decúbito </a:t>
            </a:r>
            <a:r>
              <a:rPr sz="2800" spc="-20" dirty="0">
                <a:latin typeface="Calibri"/>
                <a:cs typeface="Calibri"/>
              </a:rPr>
              <a:t>lateral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spc="-15" dirty="0">
                <a:latin typeface="Calibri"/>
                <a:cs typeface="Calibri"/>
              </a:rPr>
              <a:t>ventral,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5" dirty="0">
                <a:latin typeface="Calibri"/>
                <a:cs typeface="Calibri"/>
              </a:rPr>
              <a:t>miembro  </a:t>
            </a:r>
            <a:r>
              <a:rPr sz="2800" spc="-10" dirty="0">
                <a:latin typeface="Calibri"/>
                <a:cs typeface="Calibri"/>
              </a:rPr>
              <a:t>inferior </a:t>
            </a:r>
            <a:r>
              <a:rPr sz="2800" dirty="0">
                <a:latin typeface="Calibri"/>
                <a:cs typeface="Calibri"/>
              </a:rPr>
              <a:t>superior </a:t>
            </a:r>
            <a:r>
              <a:rPr sz="2800" spc="-10" dirty="0">
                <a:latin typeface="Calibri"/>
                <a:cs typeface="Calibri"/>
              </a:rPr>
              <a:t>con flexión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60°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cadera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flexión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rodilla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100°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aproximadamente, </a:t>
            </a:r>
            <a:r>
              <a:rPr sz="2800" spc="-5" dirty="0">
                <a:latin typeface="Calibri"/>
                <a:cs typeface="Calibri"/>
              </a:rPr>
              <a:t>por </a:t>
            </a:r>
            <a:r>
              <a:rPr sz="2800" spc="-10" dirty="0">
                <a:latin typeface="Calibri"/>
                <a:cs typeface="Calibri"/>
              </a:rPr>
              <a:t>fuera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5" dirty="0">
                <a:latin typeface="Calibri"/>
                <a:cs typeface="Calibri"/>
              </a:rPr>
              <a:t>camilla, </a:t>
            </a:r>
            <a:r>
              <a:rPr sz="2800" dirty="0">
                <a:latin typeface="Calibri"/>
                <a:cs typeface="Calibri"/>
              </a:rPr>
              <a:t>y el pie </a:t>
            </a:r>
            <a:r>
              <a:rPr sz="2800" spc="-10" dirty="0">
                <a:latin typeface="Calibri"/>
                <a:cs typeface="Calibri"/>
              </a:rPr>
              <a:t>sobre </a:t>
            </a:r>
            <a:r>
              <a:rPr sz="2800" dirty="0">
                <a:latin typeface="Calibri"/>
                <a:cs typeface="Calibri"/>
              </a:rPr>
              <a:t>el  </a:t>
            </a:r>
            <a:r>
              <a:rPr sz="2800" spc="-5" dirty="0">
                <a:latin typeface="Calibri"/>
                <a:cs typeface="Calibri"/>
              </a:rPr>
              <a:t>hueco poplíteo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rodilla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5" dirty="0">
                <a:latin typeface="Calibri"/>
                <a:cs typeface="Calibri"/>
              </a:rPr>
              <a:t>miembro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subyacente.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4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Posición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10" dirty="0">
                <a:latin typeface="Calibri"/>
                <a:cs typeface="Calibri"/>
              </a:rPr>
              <a:t>examinador: </a:t>
            </a:r>
            <a:r>
              <a:rPr sz="2800" dirty="0">
                <a:latin typeface="Calibri"/>
                <a:cs typeface="Calibri"/>
              </a:rPr>
              <a:t>de pie, en </a:t>
            </a:r>
            <a:r>
              <a:rPr sz="2800" spc="-5" dirty="0">
                <a:latin typeface="Calibri"/>
                <a:cs typeface="Calibri"/>
              </a:rPr>
              <a:t>posición, </a:t>
            </a:r>
            <a:r>
              <a:rPr sz="2800" dirty="0">
                <a:latin typeface="Calibri"/>
                <a:cs typeface="Calibri"/>
              </a:rPr>
              <a:t>a la </a:t>
            </a:r>
            <a:r>
              <a:rPr sz="2800" spc="-10" dirty="0">
                <a:latin typeface="Calibri"/>
                <a:cs typeface="Calibri"/>
              </a:rPr>
              <a:t>altura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10" dirty="0">
                <a:latin typeface="Calibri"/>
                <a:cs typeface="Calibri"/>
              </a:rPr>
              <a:t>rodilla  </a:t>
            </a:r>
            <a:r>
              <a:rPr sz="2800" spc="-20" dirty="0">
                <a:latin typeface="Calibri"/>
                <a:cs typeface="Calibri"/>
              </a:rPr>
              <a:t>suprayacente.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5368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PRUEBA </a:t>
            </a:r>
            <a:r>
              <a:rPr spc="-15" dirty="0"/>
              <a:t>DEL</a:t>
            </a:r>
            <a:r>
              <a:rPr spc="-270" dirty="0"/>
              <a:t> </a:t>
            </a:r>
            <a:r>
              <a:rPr spc="-40" dirty="0"/>
              <a:t>PIRIFORME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93621"/>
            <a:ext cx="10349865" cy="30105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30734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Ejecución: </a:t>
            </a:r>
            <a:r>
              <a:rPr sz="2800" spc="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examinador </a:t>
            </a:r>
            <a:r>
              <a:rPr sz="2800" spc="-15" dirty="0">
                <a:latin typeface="Calibri"/>
                <a:cs typeface="Calibri"/>
              </a:rPr>
              <a:t>estabiliza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dirty="0">
                <a:latin typeface="Calibri"/>
                <a:cs typeface="Calibri"/>
              </a:rPr>
              <a:t>la mano </a:t>
            </a:r>
            <a:r>
              <a:rPr sz="2800" spc="-15" dirty="0">
                <a:latin typeface="Calibri"/>
                <a:cs typeface="Calibri"/>
              </a:rPr>
              <a:t>cefálica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cadera,  mientras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15" dirty="0">
                <a:latin typeface="Calibri"/>
                <a:cs typeface="Calibri"/>
              </a:rPr>
              <a:t>con </a:t>
            </a:r>
            <a:r>
              <a:rPr sz="2800" dirty="0">
                <a:latin typeface="Calibri"/>
                <a:cs typeface="Calibri"/>
              </a:rPr>
              <a:t>la mano </a:t>
            </a:r>
            <a:r>
              <a:rPr sz="2800" spc="-5" dirty="0">
                <a:latin typeface="Calibri"/>
                <a:cs typeface="Calibri"/>
              </a:rPr>
              <a:t>caudal aplica </a:t>
            </a:r>
            <a:r>
              <a:rPr sz="2800" dirty="0">
                <a:latin typeface="Calibri"/>
                <a:cs typeface="Calibri"/>
              </a:rPr>
              <a:t>a la </a:t>
            </a:r>
            <a:r>
              <a:rPr sz="2800" spc="-10" dirty="0">
                <a:latin typeface="Calibri"/>
                <a:cs typeface="Calibri"/>
              </a:rPr>
              <a:t>rodilla </a:t>
            </a:r>
            <a:r>
              <a:rPr sz="2800" spc="-5" dirty="0">
                <a:latin typeface="Calibri"/>
                <a:cs typeface="Calibri"/>
              </a:rPr>
              <a:t>presión </a:t>
            </a:r>
            <a:r>
              <a:rPr sz="2800" spc="-10" dirty="0">
                <a:latin typeface="Calibri"/>
                <a:cs typeface="Calibri"/>
              </a:rPr>
              <a:t>vertical </a:t>
            </a:r>
            <a:r>
              <a:rPr sz="2800" dirty="0">
                <a:latin typeface="Calibri"/>
                <a:cs typeface="Calibri"/>
              </a:rPr>
              <a:t>y  </a:t>
            </a:r>
            <a:r>
              <a:rPr sz="2800" spc="-5" dirty="0">
                <a:latin typeface="Calibri"/>
                <a:cs typeface="Calibri"/>
              </a:rPr>
              <a:t>descendente.</a:t>
            </a:r>
            <a:endParaRPr sz="2800">
              <a:latin typeface="Calibri"/>
              <a:cs typeface="Calibri"/>
            </a:endParaRPr>
          </a:p>
          <a:p>
            <a:pPr marL="241300" marR="43434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Hallazgo </a:t>
            </a:r>
            <a:r>
              <a:rPr sz="2800" spc="-5" dirty="0">
                <a:latin typeface="Calibri"/>
                <a:cs typeface="Calibri"/>
              </a:rPr>
              <a:t>positivo: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aparición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dolor </a:t>
            </a:r>
            <a:r>
              <a:rPr sz="2800" dirty="0">
                <a:latin typeface="Calibri"/>
                <a:cs typeface="Calibri"/>
              </a:rPr>
              <a:t>en el cuerpo del músculo es  un </a:t>
            </a:r>
            <a:r>
              <a:rPr sz="2800" spc="-5" dirty="0">
                <a:latin typeface="Calibri"/>
                <a:cs typeface="Calibri"/>
              </a:rPr>
              <a:t>signo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contractura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piriforme.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Comentario: si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piriforme </a:t>
            </a:r>
            <a:r>
              <a:rPr sz="2800" spc="-5" dirty="0">
                <a:latin typeface="Calibri"/>
                <a:cs typeface="Calibri"/>
              </a:rPr>
              <a:t>comprime </a:t>
            </a:r>
            <a:r>
              <a:rPr sz="2800" dirty="0">
                <a:latin typeface="Calibri"/>
                <a:cs typeface="Calibri"/>
              </a:rPr>
              <a:t>el nervio </a:t>
            </a:r>
            <a:r>
              <a:rPr sz="2800" spc="-10" dirty="0">
                <a:latin typeface="Calibri"/>
                <a:cs typeface="Calibri"/>
              </a:rPr>
              <a:t>ciático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su </a:t>
            </a:r>
            <a:r>
              <a:rPr sz="2800" dirty="0">
                <a:latin typeface="Calibri"/>
                <a:cs typeface="Calibri"/>
              </a:rPr>
              <a:t>paso por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 </a:t>
            </a:r>
            <a:r>
              <a:rPr sz="2800" spc="-15" dirty="0">
                <a:latin typeface="Calibri"/>
                <a:cs typeface="Calibri"/>
              </a:rPr>
              <a:t>nalga </a:t>
            </a:r>
            <a:r>
              <a:rPr sz="2800" spc="-20" dirty="0">
                <a:latin typeface="Calibri"/>
                <a:cs typeface="Calibri"/>
              </a:rPr>
              <a:t>dará </a:t>
            </a:r>
            <a:r>
              <a:rPr sz="2800" spc="-10" dirty="0">
                <a:latin typeface="Calibri"/>
                <a:cs typeface="Calibri"/>
              </a:rPr>
              <a:t>lugar </a:t>
            </a:r>
            <a:r>
              <a:rPr sz="2800" dirty="0">
                <a:latin typeface="Calibri"/>
                <a:cs typeface="Calibri"/>
              </a:rPr>
              <a:t>a la </a:t>
            </a:r>
            <a:r>
              <a:rPr sz="2800" spc="-5" dirty="0">
                <a:latin typeface="Calibri"/>
                <a:cs typeface="Calibri"/>
              </a:rPr>
              <a:t>aparición </a:t>
            </a:r>
            <a:r>
              <a:rPr sz="2800" dirty="0">
                <a:latin typeface="Calibri"/>
                <a:cs typeface="Calibri"/>
              </a:rPr>
              <a:t>de una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ciatalgia.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533400"/>
            <a:ext cx="4047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" dirty="0"/>
              <a:t>PRUEBA</a:t>
            </a:r>
            <a:r>
              <a:rPr spc="-35" dirty="0"/>
              <a:t> </a:t>
            </a:r>
            <a:r>
              <a:rPr b="1" spc="-20" dirty="0"/>
              <a:t>DE</a:t>
            </a:r>
            <a:r>
              <a:rPr spc="-254" dirty="0"/>
              <a:t> </a:t>
            </a:r>
            <a:r>
              <a:rPr b="1" spc="-20" dirty="0"/>
              <a:t>CRAIG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793621"/>
            <a:ext cx="11734799" cy="19894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  <a:tab pos="1902460" algn="l"/>
                <a:tab pos="3444240" algn="l"/>
                <a:tab pos="4105910" algn="l"/>
                <a:tab pos="6000750" algn="l"/>
              </a:tabLst>
            </a:pPr>
            <a:r>
              <a:rPr sz="2800" b="1" spc="-5" dirty="0">
                <a:latin typeface="Calibri"/>
                <a:cs typeface="Calibri"/>
              </a:rPr>
              <a:t>Ejecución:	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examinador	</a:t>
            </a:r>
            <a:r>
              <a:rPr sz="2800" dirty="0">
                <a:latin typeface="Calibri"/>
                <a:cs typeface="Calibri"/>
              </a:rPr>
              <a:t>palpa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spc="5" dirty="0">
                <a:latin typeface="Calibri"/>
                <a:cs typeface="Calibri"/>
              </a:rPr>
              <a:t>una </a:t>
            </a:r>
            <a:r>
              <a:rPr sz="2800" dirty="0">
                <a:latin typeface="Calibri"/>
                <a:cs typeface="Calibri"/>
              </a:rPr>
              <a:t>mano el </a:t>
            </a:r>
            <a:r>
              <a:rPr sz="2800" spc="-15" dirty="0">
                <a:latin typeface="Calibri"/>
                <a:cs typeface="Calibri"/>
              </a:rPr>
              <a:t>trocánter </a:t>
            </a:r>
            <a:r>
              <a:rPr sz="2800" spc="-65" dirty="0">
                <a:latin typeface="Calibri"/>
                <a:cs typeface="Calibri"/>
              </a:rPr>
              <a:t>mayor.  </a:t>
            </a:r>
            <a:r>
              <a:rPr sz="2800" dirty="0">
                <a:latin typeface="Calibri"/>
                <a:cs typeface="Calibri"/>
              </a:rPr>
              <a:t>Con 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opuesta	toma </a:t>
            </a:r>
            <a:r>
              <a:rPr sz="2800" dirty="0">
                <a:latin typeface="Calibri"/>
                <a:cs typeface="Calibri"/>
              </a:rPr>
              <a:t>el pies </a:t>
            </a:r>
            <a:r>
              <a:rPr sz="2800" spc="-5" dirty="0">
                <a:latin typeface="Calibri"/>
                <a:cs typeface="Calibri"/>
              </a:rPr>
              <a:t>del </a:t>
            </a:r>
            <a:r>
              <a:rPr sz="2800" spc="-10" dirty="0">
                <a:latin typeface="Calibri"/>
                <a:cs typeface="Calibri"/>
              </a:rPr>
              <a:t>paciente </a:t>
            </a:r>
            <a:r>
              <a:rPr sz="2800" dirty="0">
                <a:latin typeface="Calibri"/>
                <a:cs typeface="Calibri"/>
              </a:rPr>
              <a:t>e induce la </a:t>
            </a:r>
            <a:r>
              <a:rPr sz="2800" spc="-15" dirty="0">
                <a:latin typeface="Calibri"/>
                <a:cs typeface="Calibri"/>
              </a:rPr>
              <a:t>rotación  </a:t>
            </a:r>
            <a:r>
              <a:rPr sz="2800" spc="-10" dirty="0">
                <a:latin typeface="Calibri"/>
                <a:cs typeface="Calibri"/>
              </a:rPr>
              <a:t>interna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10" dirty="0">
                <a:latin typeface="Calibri"/>
                <a:cs typeface="Calibri"/>
              </a:rPr>
              <a:t>externa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15" dirty="0">
                <a:latin typeface="Calibri"/>
                <a:cs typeface="Calibri"/>
              </a:rPr>
              <a:t>cadera hasta </a:t>
            </a:r>
            <a:r>
              <a:rPr sz="2800" spc="-10" dirty="0">
                <a:latin typeface="Calibri"/>
                <a:cs typeface="Calibri"/>
              </a:rPr>
              <a:t>colocar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5" dirty="0">
                <a:latin typeface="Calibri"/>
                <a:cs typeface="Calibri"/>
              </a:rPr>
              <a:t>trocánter </a:t>
            </a:r>
            <a:r>
              <a:rPr sz="2800" spc="-25" dirty="0">
                <a:latin typeface="Calibri"/>
                <a:cs typeface="Calibri"/>
              </a:rPr>
              <a:t>mayor  </a:t>
            </a:r>
            <a:r>
              <a:rPr sz="2800" spc="-10" dirty="0">
                <a:latin typeface="Calibri"/>
                <a:cs typeface="Calibri"/>
              </a:rPr>
              <a:t>paralelo </a:t>
            </a:r>
            <a:r>
              <a:rPr sz="2800" dirty="0">
                <a:latin typeface="Calibri"/>
                <a:cs typeface="Calibri"/>
              </a:rPr>
              <a:t>al plano de </a:t>
            </a:r>
            <a:r>
              <a:rPr sz="2800" spc="-5" dirty="0">
                <a:latin typeface="Calibri"/>
                <a:cs typeface="Calibri"/>
              </a:rPr>
              <a:t>la camilla.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 grado	</a:t>
            </a:r>
            <a:r>
              <a:rPr sz="2800" spc="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anteversión </a:t>
            </a:r>
            <a:r>
              <a:rPr sz="2800" spc="5" dirty="0">
                <a:latin typeface="Calibri"/>
                <a:cs typeface="Calibri"/>
              </a:rPr>
              <a:t>queda  </a:t>
            </a:r>
            <a:r>
              <a:rPr sz="2800" spc="-5" dirty="0">
                <a:latin typeface="Calibri"/>
                <a:cs typeface="Calibri"/>
              </a:rPr>
              <a:t>definido por </a:t>
            </a:r>
            <a:r>
              <a:rPr sz="2800" dirty="0">
                <a:latin typeface="Calibri"/>
                <a:cs typeface="Calibri"/>
              </a:rPr>
              <a:t>el ángulo </a:t>
            </a:r>
            <a:r>
              <a:rPr sz="2800" spc="-10" dirty="0">
                <a:latin typeface="Calibri"/>
                <a:cs typeface="Calibri"/>
              </a:rPr>
              <a:t>formado entre </a:t>
            </a:r>
            <a:r>
              <a:rPr sz="2800" dirty="0">
                <a:latin typeface="Calibri"/>
                <a:cs typeface="Calibri"/>
              </a:rPr>
              <a:t>el eje de la pierna y la</a:t>
            </a:r>
            <a:r>
              <a:rPr sz="2800" spc="-2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vertical.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24C86A-208A-4E56-A020-10672E772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9"/>
          <a:stretch/>
        </p:blipFill>
        <p:spPr>
          <a:xfrm>
            <a:off x="5791200" y="3783076"/>
            <a:ext cx="3645108" cy="29225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4047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PRUEBA </a:t>
            </a:r>
            <a:r>
              <a:rPr spc="-20" dirty="0"/>
              <a:t>DE</a:t>
            </a:r>
            <a:r>
              <a:rPr spc="-254" dirty="0"/>
              <a:t> </a:t>
            </a:r>
            <a:r>
              <a:rPr spc="-20" dirty="0"/>
              <a:t>CRAIG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93621"/>
            <a:ext cx="9968865" cy="12223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Hallazgo positivo: </a:t>
            </a: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grado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anteversión </a:t>
            </a:r>
            <a:r>
              <a:rPr sz="2800" dirty="0">
                <a:latin typeface="Calibri"/>
                <a:cs typeface="Calibri"/>
              </a:rPr>
              <a:t>viene dado por el ángulo  medido en el </a:t>
            </a:r>
            <a:r>
              <a:rPr sz="2800" spc="-5" dirty="0">
                <a:latin typeface="Calibri"/>
                <a:cs typeface="Calibri"/>
              </a:rPr>
              <a:t>momento </a:t>
            </a:r>
            <a:r>
              <a:rPr sz="2800" dirty="0">
                <a:latin typeface="Calibri"/>
                <a:cs typeface="Calibri"/>
              </a:rPr>
              <a:t>en que el </a:t>
            </a:r>
            <a:r>
              <a:rPr sz="2800" spc="-15" dirty="0">
                <a:latin typeface="Calibri"/>
                <a:cs typeface="Calibri"/>
              </a:rPr>
              <a:t>trocánter </a:t>
            </a:r>
            <a:r>
              <a:rPr sz="2800" spc="-25" dirty="0">
                <a:latin typeface="Calibri"/>
                <a:cs typeface="Calibri"/>
              </a:rPr>
              <a:t>mayor </a:t>
            </a:r>
            <a:r>
              <a:rPr sz="2800" dirty="0">
                <a:latin typeface="Calibri"/>
                <a:cs typeface="Calibri"/>
              </a:rPr>
              <a:t>es </a:t>
            </a:r>
            <a:r>
              <a:rPr sz="2800" spc="-10" dirty="0">
                <a:latin typeface="Calibri"/>
                <a:cs typeface="Calibri"/>
              </a:rPr>
              <a:t>paralelo </a:t>
            </a:r>
            <a:r>
              <a:rPr sz="2800" dirty="0">
                <a:latin typeface="Calibri"/>
                <a:cs typeface="Calibri"/>
              </a:rPr>
              <a:t>a la  </a:t>
            </a:r>
            <a:r>
              <a:rPr sz="2800" spc="-5" dirty="0">
                <a:latin typeface="Calibri"/>
                <a:cs typeface="Calibri"/>
              </a:rPr>
              <a:t>camilla.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4070" y="4076700"/>
            <a:ext cx="3482035" cy="187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4047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PRUEBA </a:t>
            </a:r>
            <a:r>
              <a:rPr spc="-20" dirty="0"/>
              <a:t>DE</a:t>
            </a:r>
            <a:r>
              <a:rPr spc="-254" dirty="0"/>
              <a:t> </a:t>
            </a:r>
            <a:r>
              <a:rPr spc="-20" dirty="0"/>
              <a:t>CRAIG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93621"/>
            <a:ext cx="10231120" cy="16059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Comentarios: Se </a:t>
            </a:r>
            <a:r>
              <a:rPr sz="2800" spc="-10" dirty="0">
                <a:latin typeface="Calibri"/>
                <a:cs typeface="Calibri"/>
              </a:rPr>
              <a:t>considera </a:t>
            </a:r>
            <a:r>
              <a:rPr sz="2800" dirty="0">
                <a:latin typeface="Calibri"/>
                <a:cs typeface="Calibri"/>
              </a:rPr>
              <a:t>normal un ángulo </a:t>
            </a:r>
            <a:r>
              <a:rPr sz="2800" spc="-10" dirty="0">
                <a:latin typeface="Calibri"/>
                <a:cs typeface="Calibri"/>
              </a:rPr>
              <a:t>entre </a:t>
            </a:r>
            <a:r>
              <a:rPr sz="2800" spc="10" dirty="0">
                <a:latin typeface="Calibri"/>
                <a:cs typeface="Calibri"/>
              </a:rPr>
              <a:t>10° </a:t>
            </a:r>
            <a:r>
              <a:rPr sz="2800" dirty="0">
                <a:latin typeface="Calibri"/>
                <a:cs typeface="Calibri"/>
              </a:rPr>
              <a:t>y 15°, aunque  en </a:t>
            </a:r>
            <a:r>
              <a:rPr sz="2800" spc="-5" dirty="0">
                <a:latin typeface="Calibri"/>
                <a:cs typeface="Calibri"/>
              </a:rPr>
              <a:t>jóvenes </a:t>
            </a:r>
            <a:r>
              <a:rPr sz="2800" spc="5" dirty="0">
                <a:latin typeface="Calibri"/>
                <a:cs typeface="Calibri"/>
              </a:rPr>
              <a:t>puede </a:t>
            </a:r>
            <a:r>
              <a:rPr sz="2800" dirty="0">
                <a:latin typeface="Calibri"/>
                <a:cs typeface="Calibri"/>
              </a:rPr>
              <a:t>ser </a:t>
            </a:r>
            <a:r>
              <a:rPr sz="2800" spc="-10" dirty="0">
                <a:latin typeface="Calibri"/>
                <a:cs typeface="Calibri"/>
              </a:rPr>
              <a:t>algo </a:t>
            </a:r>
            <a:r>
              <a:rPr sz="2800" spc="-65" dirty="0">
                <a:latin typeface="Calibri"/>
                <a:cs typeface="Calibri"/>
              </a:rPr>
              <a:t>mayor. </a:t>
            </a:r>
            <a:r>
              <a:rPr sz="2800" dirty="0">
                <a:latin typeface="Calibri"/>
                <a:cs typeface="Calibri"/>
              </a:rPr>
              <a:t>Mediciones que </a:t>
            </a:r>
            <a:r>
              <a:rPr sz="2800" spc="-5" dirty="0">
                <a:latin typeface="Calibri"/>
                <a:cs typeface="Calibri"/>
              </a:rPr>
              <a:t>superen </a:t>
            </a:r>
            <a:r>
              <a:rPr sz="2800" spc="-15" dirty="0">
                <a:latin typeface="Calibri"/>
                <a:cs typeface="Calibri"/>
              </a:rPr>
              <a:t>estas  cifras </a:t>
            </a:r>
            <a:r>
              <a:rPr sz="2800" spc="-5" dirty="0">
                <a:latin typeface="Calibri"/>
                <a:cs typeface="Calibri"/>
              </a:rPr>
              <a:t>son </a:t>
            </a:r>
            <a:r>
              <a:rPr sz="2800" spc="-10" dirty="0">
                <a:latin typeface="Calibri"/>
                <a:cs typeface="Calibri"/>
              </a:rPr>
              <a:t>indicativas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anteversión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rotación </a:t>
            </a:r>
            <a:r>
              <a:rPr sz="2800" spc="-10" dirty="0">
                <a:latin typeface="Calibri"/>
                <a:cs typeface="Calibri"/>
              </a:rPr>
              <a:t>interna </a:t>
            </a:r>
            <a:r>
              <a:rPr sz="2800" spc="-5" dirty="0">
                <a:latin typeface="Calibri"/>
                <a:cs typeface="Calibri"/>
              </a:rPr>
              <a:t>aumentada </a:t>
            </a:r>
            <a:r>
              <a:rPr sz="2800" dirty="0">
                <a:latin typeface="Calibri"/>
                <a:cs typeface="Calibri"/>
              </a:rPr>
              <a:t>y  de </a:t>
            </a:r>
            <a:r>
              <a:rPr sz="2800" spc="-15" dirty="0">
                <a:latin typeface="Calibri"/>
                <a:cs typeface="Calibri"/>
              </a:rPr>
              <a:t>rotación </a:t>
            </a:r>
            <a:r>
              <a:rPr sz="2800" spc="-10" dirty="0">
                <a:latin typeface="Calibri"/>
                <a:cs typeface="Calibri"/>
              </a:rPr>
              <a:t>externa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disminuida.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31267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TEST</a:t>
            </a:r>
            <a:r>
              <a:rPr spc="-80" dirty="0"/>
              <a:t> </a:t>
            </a:r>
            <a:r>
              <a:rPr spc="-10" dirty="0"/>
              <a:t>RODILLA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957" y="1758061"/>
            <a:ext cx="3916679" cy="29578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09245" indent="-30924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sz="2800" b="1" spc="-10" dirty="0">
                <a:latin typeface="Calibri"/>
                <a:cs typeface="Calibri"/>
              </a:rPr>
              <a:t>Exploración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meniscal:</a:t>
            </a:r>
            <a:endParaRPr sz="2800" dirty="0">
              <a:latin typeface="Calibri"/>
              <a:cs typeface="Calibri"/>
            </a:endParaRPr>
          </a:p>
          <a:p>
            <a:pPr marL="685165" lvl="1" indent="-2292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85800" algn="l"/>
              </a:tabLst>
            </a:pPr>
            <a:r>
              <a:rPr sz="2400" i="1" spc="-5" dirty="0">
                <a:latin typeface="Calibri"/>
                <a:cs typeface="Calibri"/>
              </a:rPr>
              <a:t>Steiman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/</a:t>
            </a:r>
            <a:r>
              <a:rPr sz="2400" i="1" spc="-10" dirty="0">
                <a:latin typeface="Calibri"/>
                <a:cs typeface="Calibri"/>
              </a:rPr>
              <a:t>Apley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3190"/>
              </a:lnSpc>
              <a:spcBef>
                <a:spcPts val="640"/>
              </a:spcBef>
            </a:pPr>
            <a:endParaRPr sz="2800" dirty="0">
              <a:latin typeface="Arial"/>
              <a:cs typeface="Arial"/>
            </a:endParaRPr>
          </a:p>
          <a:p>
            <a:pPr marL="309880">
              <a:lnSpc>
                <a:spcPts val="3190"/>
              </a:lnSpc>
            </a:pPr>
            <a:r>
              <a:rPr sz="2800" b="1" spc="-10" dirty="0">
                <a:latin typeface="Calibri"/>
                <a:cs typeface="Calibri"/>
              </a:rPr>
              <a:t>Ligamentos:</a:t>
            </a:r>
            <a:endParaRPr sz="2800" dirty="0">
              <a:latin typeface="Calibri"/>
              <a:cs typeface="Calibri"/>
            </a:endParaRPr>
          </a:p>
          <a:p>
            <a:pPr marL="685165" lvl="1" indent="-2292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85800" algn="l"/>
              </a:tabLst>
            </a:pPr>
            <a:r>
              <a:rPr sz="2400" dirty="0">
                <a:latin typeface="Calibri"/>
                <a:cs typeface="Calibri"/>
              </a:rPr>
              <a:t>Prueba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Bostezo</a:t>
            </a:r>
            <a:endParaRPr sz="2400" dirty="0">
              <a:latin typeface="Calibri"/>
              <a:cs typeface="Calibri"/>
            </a:endParaRPr>
          </a:p>
          <a:p>
            <a:pPr marL="754380" lvl="1" indent="-29845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754380" algn="l"/>
                <a:tab pos="755015" algn="l"/>
              </a:tabLst>
            </a:pPr>
            <a:r>
              <a:rPr sz="2400" i="1" spc="-5" dirty="0">
                <a:latin typeface="Calibri"/>
                <a:cs typeface="Calibri"/>
              </a:rPr>
              <a:t>Lachmann</a:t>
            </a:r>
            <a:endParaRPr sz="2400" dirty="0">
              <a:latin typeface="Calibri"/>
              <a:cs typeface="Calibri"/>
            </a:endParaRPr>
          </a:p>
          <a:p>
            <a:pPr marL="754380" lvl="1" indent="-29845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754380" algn="l"/>
                <a:tab pos="755015" algn="l"/>
              </a:tabLst>
            </a:pPr>
            <a:r>
              <a:rPr sz="2400" i="1" dirty="0">
                <a:latin typeface="Calibri"/>
                <a:cs typeface="Calibri"/>
              </a:rPr>
              <a:t>Cajón </a:t>
            </a:r>
            <a:r>
              <a:rPr sz="2400" i="1" spc="-5" dirty="0">
                <a:latin typeface="Calibri"/>
                <a:cs typeface="Calibri"/>
              </a:rPr>
              <a:t>anterior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i="1" spc="-1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posterior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5919" y="2346960"/>
            <a:ext cx="3944620" cy="276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362" y="665162"/>
            <a:ext cx="3190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POR</a:t>
            </a:r>
            <a:r>
              <a:rPr spc="-195" dirty="0"/>
              <a:t> </a:t>
            </a:r>
            <a:r>
              <a:rPr spc="-35" dirty="0"/>
              <a:t>POSTURA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362" y="1726533"/>
            <a:ext cx="4035425" cy="21990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25" dirty="0">
                <a:latin typeface="Calibri"/>
                <a:cs typeface="Calibri"/>
              </a:rPr>
              <a:t>Valgo: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0" dirty="0">
                <a:latin typeface="Calibri"/>
                <a:cs typeface="Calibri"/>
              </a:rPr>
              <a:t>Valgo </a:t>
            </a:r>
            <a:r>
              <a:rPr sz="2200" spc="-5" dirty="0">
                <a:latin typeface="Calibri"/>
                <a:cs typeface="Calibri"/>
              </a:rPr>
              <a:t>fisiológico (13° </a:t>
            </a:r>
            <a:r>
              <a:rPr sz="2200" dirty="0">
                <a:latin typeface="Calibri"/>
                <a:cs typeface="Calibri"/>
              </a:rPr>
              <a:t>H y </a:t>
            </a:r>
            <a:r>
              <a:rPr sz="2200" spc="5" dirty="0">
                <a:latin typeface="Calibri"/>
                <a:cs typeface="Calibri"/>
              </a:rPr>
              <a:t>18°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M).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Degeneración de menisco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lateral.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Pronación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pie.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sz="2200" spc="-30" dirty="0">
                <a:latin typeface="Calibri"/>
                <a:cs typeface="Calibri"/>
              </a:rPr>
              <a:t>Tensión </a:t>
            </a:r>
            <a:r>
              <a:rPr sz="2200" spc="-5" dirty="0">
                <a:latin typeface="Calibri"/>
                <a:cs typeface="Calibri"/>
              </a:rPr>
              <a:t>estructuras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mediales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Desviación </a:t>
            </a:r>
            <a:r>
              <a:rPr sz="2200" spc="-15" dirty="0">
                <a:latin typeface="Calibri"/>
                <a:cs typeface="Calibri"/>
              </a:rPr>
              <a:t>lateral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dirty="0">
                <a:latin typeface="Calibri"/>
                <a:cs typeface="Calibri"/>
              </a:rPr>
              <a:t>la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rótula.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062" y="3927729"/>
            <a:ext cx="984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062" y="4133341"/>
            <a:ext cx="4062729" cy="14738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320"/>
              </a:spcBef>
            </a:pPr>
            <a:r>
              <a:rPr sz="2200" b="1" spc="-30" dirty="0">
                <a:latin typeface="Calibri"/>
                <a:cs typeface="Calibri"/>
              </a:rPr>
              <a:t>Varo:</a:t>
            </a:r>
            <a:endParaRPr sz="22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spc="-45" dirty="0">
                <a:latin typeface="Calibri"/>
                <a:cs typeface="Calibri"/>
              </a:rPr>
              <a:t>Varo </a:t>
            </a:r>
            <a:r>
              <a:rPr sz="2200" spc="-10" dirty="0">
                <a:latin typeface="Calibri"/>
                <a:cs typeface="Calibri"/>
              </a:rPr>
              <a:t>(siempre </a:t>
            </a:r>
            <a:r>
              <a:rPr sz="2200" dirty="0">
                <a:latin typeface="Calibri"/>
                <a:cs typeface="Calibri"/>
              </a:rPr>
              <a:t>es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patológico).</a:t>
            </a:r>
            <a:endParaRPr sz="22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spc="-5" dirty="0">
                <a:latin typeface="Calibri"/>
                <a:cs typeface="Calibri"/>
              </a:rPr>
              <a:t>Degeneración </a:t>
            </a:r>
            <a:r>
              <a:rPr sz="2200" dirty="0">
                <a:latin typeface="Calibri"/>
                <a:cs typeface="Calibri"/>
              </a:rPr>
              <a:t>de </a:t>
            </a:r>
            <a:r>
              <a:rPr sz="2200" spc="-5" dirty="0">
                <a:latin typeface="Calibri"/>
                <a:cs typeface="Calibri"/>
              </a:rPr>
              <a:t>menisco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medial.</a:t>
            </a:r>
            <a:endParaRPr sz="22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dirty="0">
                <a:latin typeface="Calibri"/>
                <a:cs typeface="Calibri"/>
              </a:rPr>
              <a:t>Supinación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62" y="5609907"/>
            <a:ext cx="361822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sz="2200" spc="-30" dirty="0">
                <a:latin typeface="Calibri"/>
                <a:cs typeface="Calibri"/>
              </a:rPr>
              <a:t>Tensión </a:t>
            </a:r>
            <a:r>
              <a:rPr sz="2200" spc="-5" dirty="0">
                <a:latin typeface="Calibri"/>
                <a:cs typeface="Calibri"/>
              </a:rPr>
              <a:t>estructuras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laterales.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2420" y="2984500"/>
            <a:ext cx="5961380" cy="188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272" y="445198"/>
            <a:ext cx="40151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MORFOFUNCIÓN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6280" y="2164778"/>
            <a:ext cx="6446520" cy="295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indent="-2565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240" algn="l"/>
              </a:tabLst>
            </a:pPr>
            <a:r>
              <a:rPr sz="3200" dirty="0">
                <a:latin typeface="Calibri"/>
                <a:cs typeface="Calibri"/>
              </a:rPr>
              <a:t>Ósea</a:t>
            </a:r>
          </a:p>
          <a:p>
            <a:pPr marL="12700" marR="64135">
              <a:lnSpc>
                <a:spcPts val="3820"/>
              </a:lnSpc>
              <a:spcBef>
                <a:spcPts val="145"/>
              </a:spcBef>
              <a:buFont typeface="Arial"/>
              <a:buChar char="•"/>
              <a:tabLst>
                <a:tab pos="269240" algn="l"/>
              </a:tabLst>
            </a:pPr>
            <a:r>
              <a:rPr sz="3200" dirty="0">
                <a:latin typeface="Calibri"/>
                <a:cs typeface="Calibri"/>
              </a:rPr>
              <a:t>Articular:  </a:t>
            </a:r>
            <a:r>
              <a:rPr lang="es-ES" sz="3200" dirty="0">
                <a:latin typeface="Calibri"/>
                <a:cs typeface="Calibri"/>
              </a:rPr>
              <a:t>   </a:t>
            </a:r>
            <a:r>
              <a:rPr sz="3200" spc="-10" dirty="0">
                <a:latin typeface="Calibri"/>
                <a:cs typeface="Calibri"/>
              </a:rPr>
              <a:t>Capsular/ligamentaria</a:t>
            </a:r>
            <a:endParaRPr sz="3200" dirty="0">
              <a:latin typeface="Calibri"/>
              <a:cs typeface="Calibri"/>
            </a:endParaRPr>
          </a:p>
          <a:p>
            <a:pPr marL="269240" indent="-256540">
              <a:lnSpc>
                <a:spcPts val="3740"/>
              </a:lnSpc>
              <a:buFont typeface="Arial"/>
              <a:buChar char="•"/>
              <a:tabLst>
                <a:tab pos="269240" algn="l"/>
              </a:tabLst>
            </a:pPr>
            <a:r>
              <a:rPr sz="3200" dirty="0">
                <a:latin typeface="Calibri"/>
                <a:cs typeface="Calibri"/>
              </a:rPr>
              <a:t>Muscular/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Tendinosa</a:t>
            </a:r>
            <a:endParaRPr sz="3200" dirty="0">
              <a:latin typeface="Calibri"/>
              <a:cs typeface="Calibri"/>
            </a:endParaRPr>
          </a:p>
          <a:p>
            <a:pPr marL="269240" indent="-2565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240" algn="l"/>
              </a:tabLst>
            </a:pPr>
            <a:r>
              <a:rPr sz="3200" spc="-10" dirty="0">
                <a:latin typeface="Calibri"/>
                <a:cs typeface="Calibri"/>
              </a:rPr>
              <a:t>Fascial</a:t>
            </a:r>
            <a:endParaRPr sz="3200" dirty="0">
              <a:latin typeface="Calibri"/>
              <a:cs typeface="Calibri"/>
            </a:endParaRPr>
          </a:p>
          <a:p>
            <a:pPr marL="269240" indent="-256540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sz="3200" spc="-5" dirty="0">
                <a:latin typeface="Calibri"/>
                <a:cs typeface="Calibri"/>
              </a:rPr>
              <a:t>Inervación/Irrigación</a:t>
            </a:r>
            <a:endParaRPr sz="3200" dirty="0">
              <a:latin typeface="Calibri"/>
              <a:cs typeface="Calibri"/>
            </a:endParaRPr>
          </a:p>
          <a:p>
            <a:pPr marL="269240" indent="-2565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240" algn="l"/>
              </a:tabLst>
            </a:pPr>
            <a:r>
              <a:rPr sz="3200" spc="-30" dirty="0">
                <a:latin typeface="Calibri"/>
                <a:cs typeface="Calibri"/>
              </a:rPr>
              <a:t>ARTROKINEMÁTICA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98459" y="1539239"/>
            <a:ext cx="2156460" cy="454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5178743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20" dirty="0"/>
              <a:t>TEST</a:t>
            </a:r>
            <a:r>
              <a:rPr b="1" spc="-100" dirty="0"/>
              <a:t> </a:t>
            </a:r>
            <a:r>
              <a:rPr b="1" spc="-35" dirty="0"/>
              <a:t>TOBILLO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09928"/>
            <a:ext cx="5635943" cy="42456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Prueba de </a:t>
            </a:r>
            <a:r>
              <a:rPr sz="2800" spc="-10" dirty="0">
                <a:latin typeface="Calibri"/>
                <a:cs typeface="Calibri"/>
              </a:rPr>
              <a:t>cajón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anterior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4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Prueba de </a:t>
            </a:r>
            <a:r>
              <a:rPr sz="2800" spc="-15" dirty="0">
                <a:latin typeface="Calibri"/>
                <a:cs typeface="Calibri"/>
              </a:rPr>
              <a:t>inversión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eversión  forzada</a:t>
            </a:r>
            <a:endParaRPr sz="2800" dirty="0">
              <a:latin typeface="Calibri"/>
              <a:cs typeface="Calibri"/>
            </a:endParaRPr>
          </a:p>
          <a:p>
            <a:pPr marL="241300" marR="628015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Movimiento </a:t>
            </a:r>
            <a:r>
              <a:rPr sz="2800" spc="-5" dirty="0">
                <a:latin typeface="Calibri"/>
                <a:cs typeface="Calibri"/>
              </a:rPr>
              <a:t>articular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tibio  </a:t>
            </a:r>
            <a:r>
              <a:rPr sz="2800" spc="-5" dirty="0">
                <a:latin typeface="Calibri"/>
                <a:cs typeface="Calibri"/>
              </a:rPr>
              <a:t>peroneo.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Signo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Homan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Reflejo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Aquileo</a:t>
            </a:r>
          </a:p>
          <a:p>
            <a:pPr marL="241300" marR="192405" indent="-228600">
              <a:lnSpc>
                <a:spcPts val="302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FAAM </a:t>
            </a:r>
            <a:r>
              <a:rPr sz="2800" spc="-15" dirty="0">
                <a:latin typeface="Calibri"/>
                <a:cs typeface="Calibri"/>
              </a:rPr>
              <a:t>(Foot </a:t>
            </a:r>
            <a:r>
              <a:rPr sz="2800" dirty="0">
                <a:latin typeface="Calibri"/>
                <a:cs typeface="Calibri"/>
              </a:rPr>
              <a:t>and Ankle Ability  </a:t>
            </a:r>
            <a:r>
              <a:rPr sz="2800" spc="-5" dirty="0">
                <a:latin typeface="Calibri"/>
                <a:cs typeface="Calibri"/>
              </a:rPr>
              <a:t>Measure).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6900" y="1460500"/>
            <a:ext cx="3124200" cy="4523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561914"/>
            <a:ext cx="48990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5" dirty="0"/>
              <a:t>MOVIMIENTO</a:t>
            </a:r>
            <a:r>
              <a:rPr spc="-210" dirty="0"/>
              <a:t> </a:t>
            </a:r>
            <a:r>
              <a:rPr b="1" spc="-35" dirty="0"/>
              <a:t>ACTIVO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721568"/>
            <a:ext cx="5791201" cy="45974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4"/>
              </a:spcBef>
              <a:tabLst>
                <a:tab pos="228600" algn="l"/>
              </a:tabLst>
            </a:pPr>
            <a:r>
              <a:rPr lang="es-ES" sz="2600" b="1" spc="-10" dirty="0">
                <a:latin typeface="Calibri"/>
                <a:cs typeface="Calibri"/>
              </a:rPr>
              <a:t> </a:t>
            </a:r>
            <a:r>
              <a:rPr sz="2600" b="1" spc="-1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Dorsiflexión</a:t>
            </a:r>
            <a:r>
              <a:rPr sz="2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 </a:t>
            </a:r>
            <a:r>
              <a:rPr sz="2600" b="1" spc="-1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eversión</a:t>
            </a:r>
            <a:r>
              <a:rPr sz="26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limitada</a:t>
            </a:r>
            <a:endParaRPr lang="es-EC" sz="2600" b="1" spc="-5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77" y="4037927"/>
            <a:ext cx="4649616" cy="4584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15240" algn="r">
              <a:lnSpc>
                <a:spcPct val="100000"/>
              </a:lnSpc>
              <a:spcBef>
                <a:spcPts val="455"/>
              </a:spcBef>
            </a:pPr>
            <a:r>
              <a:rPr sz="2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Plantiflexión </a:t>
            </a:r>
            <a:r>
              <a:rPr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 </a:t>
            </a:r>
            <a:r>
              <a:rPr sz="2600" b="1" spc="-1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inversión</a:t>
            </a:r>
            <a:r>
              <a:rPr sz="26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limitad</a:t>
            </a:r>
            <a:r>
              <a:rPr lang="es-ES" sz="2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</a:t>
            </a:r>
            <a:endParaRPr sz="26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4621529"/>
            <a:ext cx="7162800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ts val="281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Arial"/>
                <a:cs typeface="Arial"/>
              </a:rPr>
              <a:t>Lesión de tejidos laterales (dolor)</a:t>
            </a:r>
          </a:p>
          <a:p>
            <a:pPr marL="457200" indent="-457200">
              <a:lnSpc>
                <a:spcPts val="281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pc="-10" dirty="0" err="1">
                <a:latin typeface="Calibri"/>
                <a:cs typeface="Calibri"/>
              </a:rPr>
              <a:t>Presencia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 movimientos  compensados.</a:t>
            </a:r>
            <a:endParaRPr dirty="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28600" algn="l"/>
              </a:tabLst>
            </a:pPr>
            <a:r>
              <a:rPr lang="es-ES" spc="-30" dirty="0">
                <a:latin typeface="Calibri"/>
                <a:cs typeface="Calibri"/>
              </a:rPr>
              <a:t>     </a:t>
            </a:r>
            <a:r>
              <a:rPr spc="-30" dirty="0" err="1">
                <a:latin typeface="Calibri"/>
                <a:cs typeface="Calibri"/>
              </a:rPr>
              <a:t>Valorar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el </a:t>
            </a:r>
            <a:r>
              <a:rPr spc="-25" dirty="0">
                <a:latin typeface="Calibri"/>
                <a:cs typeface="Calibri"/>
              </a:rPr>
              <a:t>rango </a:t>
            </a:r>
            <a:r>
              <a:rPr spc="-10" dirty="0">
                <a:latin typeface="Calibri"/>
                <a:cs typeface="Calibri"/>
              </a:rPr>
              <a:t>con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goniometría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7200" y="2057400"/>
            <a:ext cx="32766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324A74-C3C8-4BF9-9BDF-6CFE69D35B98}"/>
              </a:ext>
            </a:extLst>
          </p:cNvPr>
          <p:cNvSpPr txBox="1"/>
          <p:nvPr/>
        </p:nvSpPr>
        <p:spPr>
          <a:xfrm>
            <a:off x="87818" y="2418348"/>
            <a:ext cx="4953000" cy="79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28600" algn="l"/>
              </a:tabLst>
            </a:pPr>
            <a:r>
              <a:rPr lang="es-EC" sz="1800" spc="-5">
                <a:latin typeface="Calibri"/>
                <a:cs typeface="Calibri"/>
              </a:rPr>
              <a:t>Articular</a:t>
            </a:r>
            <a:endParaRPr lang="es-EC" sz="1800">
              <a:latin typeface="Calibri"/>
              <a:cs typeface="Calibri"/>
            </a:endParaRPr>
          </a:p>
          <a:p>
            <a:pPr marL="228600" marR="854075" indent="-228600">
              <a:lnSpc>
                <a:spcPts val="2500"/>
              </a:lnSpc>
              <a:spcBef>
                <a:spcPts val="980"/>
              </a:spcBef>
              <a:buFont typeface="Arial"/>
              <a:buChar char="•"/>
              <a:tabLst>
                <a:tab pos="228600" algn="l"/>
              </a:tabLst>
            </a:pPr>
            <a:r>
              <a:rPr lang="es-EC" sz="1800" spc="-10">
                <a:latin typeface="Calibri"/>
                <a:cs typeface="Calibri"/>
              </a:rPr>
              <a:t>Muscular  (acortamiento/debilidad).</a:t>
            </a:r>
            <a:endParaRPr lang="es-EC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48221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MOVIMIENTO</a:t>
            </a:r>
            <a:r>
              <a:rPr spc="-195" dirty="0"/>
              <a:t> </a:t>
            </a:r>
            <a:r>
              <a:rPr spc="-95" dirty="0"/>
              <a:t>PASIVO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957" y="1726533"/>
            <a:ext cx="3935095" cy="7531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b="1" spc="-5" dirty="0">
                <a:latin typeface="Calibri"/>
                <a:cs typeface="Calibri"/>
              </a:rPr>
              <a:t>Amplitud </a:t>
            </a:r>
            <a:r>
              <a:rPr sz="2200" b="1" spc="-10" dirty="0">
                <a:latin typeface="Calibri"/>
                <a:cs typeface="Calibri"/>
              </a:rPr>
              <a:t>limitada </a:t>
            </a:r>
            <a:r>
              <a:rPr sz="2200" b="1" dirty="0">
                <a:latin typeface="Calibri"/>
                <a:cs typeface="Calibri"/>
              </a:rPr>
              <a:t>y </a:t>
            </a:r>
            <a:r>
              <a:rPr sz="2200" b="1" spc="-10" dirty="0">
                <a:latin typeface="Calibri"/>
                <a:cs typeface="Calibri"/>
              </a:rPr>
              <a:t>dolorosa.</a:t>
            </a:r>
            <a:endParaRPr sz="22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spc="-30" dirty="0">
                <a:latin typeface="Calibri"/>
                <a:cs typeface="Calibri"/>
              </a:rPr>
              <a:t>Valorar </a:t>
            </a:r>
            <a:r>
              <a:rPr sz="2200" dirty="0">
                <a:latin typeface="Calibri"/>
                <a:cs typeface="Calibri"/>
              </a:rPr>
              <a:t>el </a:t>
            </a:r>
            <a:r>
              <a:rPr sz="2200" spc="-15" dirty="0">
                <a:latin typeface="Calibri"/>
                <a:cs typeface="Calibri"/>
              </a:rPr>
              <a:t>rango </a:t>
            </a:r>
            <a:r>
              <a:rPr sz="2200" spc="-10" dirty="0">
                <a:latin typeface="Calibri"/>
                <a:cs typeface="Calibri"/>
              </a:rPr>
              <a:t>con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goniometría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957" y="2479103"/>
            <a:ext cx="984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957" y="2689703"/>
            <a:ext cx="3476625" cy="7480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305"/>
              </a:spcBef>
            </a:pPr>
            <a:r>
              <a:rPr sz="2200" b="1" spc="-10" dirty="0">
                <a:latin typeface="Calibri"/>
                <a:cs typeface="Calibri"/>
              </a:rPr>
              <a:t>Dorsiflexión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probablemente</a:t>
            </a:r>
            <a:endParaRPr sz="22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spc="-5" dirty="0">
                <a:latin typeface="Calibri"/>
                <a:cs typeface="Calibri"/>
              </a:rPr>
              <a:t>END </a:t>
            </a:r>
            <a:r>
              <a:rPr sz="2200" dirty="0">
                <a:latin typeface="Calibri"/>
                <a:cs typeface="Calibri"/>
              </a:rPr>
              <a:t>FEEL </a:t>
            </a:r>
            <a:r>
              <a:rPr sz="2200" spc="-5" dirty="0">
                <a:latin typeface="Calibri"/>
                <a:cs typeface="Calibri"/>
              </a:rPr>
              <a:t>firme anormal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21665" indent="-609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pc="-10" dirty="0"/>
              <a:t>acortamiento </a:t>
            </a:r>
            <a:r>
              <a:rPr spc="-5" dirty="0"/>
              <a:t>del tríceps </a:t>
            </a:r>
            <a:r>
              <a:rPr spc="-15" dirty="0"/>
              <a:t>sural</a:t>
            </a:r>
            <a:r>
              <a:rPr spc="-85" dirty="0"/>
              <a:t> </a:t>
            </a:r>
            <a:r>
              <a:rPr dirty="0"/>
              <a:t>y</a:t>
            </a:r>
          </a:p>
          <a:p>
            <a:pPr marL="621665" indent="-609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pc="-5" dirty="0"/>
              <a:t>tendón de</a:t>
            </a:r>
            <a:r>
              <a:rPr spc="-15" dirty="0"/>
              <a:t> </a:t>
            </a:r>
            <a:r>
              <a:rPr spc="-5" dirty="0"/>
              <a:t>aquiles.</a:t>
            </a: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5" dirty="0"/>
              <a:t>END </a:t>
            </a:r>
            <a:r>
              <a:rPr dirty="0"/>
              <a:t>FEEL </a:t>
            </a:r>
            <a:r>
              <a:rPr spc="-15" dirty="0"/>
              <a:t>duro </a:t>
            </a:r>
            <a:r>
              <a:rPr spc="-5" dirty="0"/>
              <a:t>anormal</a:t>
            </a:r>
            <a:r>
              <a:rPr spc="-50" dirty="0"/>
              <a:t> </a:t>
            </a:r>
            <a:r>
              <a:rPr spc="-5" dirty="0"/>
              <a:t>por</a:t>
            </a:r>
          </a:p>
          <a:p>
            <a:pPr marL="621665" indent="-609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pc="-10" dirty="0"/>
              <a:t>anteriorización </a:t>
            </a:r>
            <a:r>
              <a:rPr dirty="0"/>
              <a:t>y</a:t>
            </a:r>
            <a:r>
              <a:rPr spc="-35" dirty="0"/>
              <a:t> </a:t>
            </a:r>
            <a:r>
              <a:rPr spc="-10" dirty="0"/>
              <a:t>lateralización</a:t>
            </a:r>
          </a:p>
          <a:p>
            <a:pPr marL="621665" indent="-609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dirty="0"/>
              <a:t>del </a:t>
            </a:r>
            <a:r>
              <a:rPr spc="-15" dirty="0"/>
              <a:t>astrágalo </a:t>
            </a:r>
            <a:r>
              <a:rPr spc="-5" dirty="0"/>
              <a:t>(mecanismo de</a:t>
            </a:r>
            <a:r>
              <a:rPr spc="-70" dirty="0"/>
              <a:t> </a:t>
            </a:r>
            <a:r>
              <a:rPr spc="-5" dirty="0"/>
              <a:t>lesión).</a:t>
            </a:r>
          </a:p>
          <a:p>
            <a:pPr marL="12700">
              <a:lnSpc>
                <a:spcPts val="2250"/>
              </a:lnSpc>
              <a:spcBef>
                <a:spcPts val="200"/>
              </a:spcBef>
            </a:pPr>
            <a:r>
              <a:rPr dirty="0">
                <a:latin typeface="Arial"/>
                <a:cs typeface="Arial"/>
              </a:rPr>
              <a:t>•</a:t>
            </a:r>
          </a:p>
          <a:p>
            <a:pPr marL="241300">
              <a:lnSpc>
                <a:spcPts val="2250"/>
              </a:lnSpc>
            </a:pPr>
            <a:r>
              <a:rPr spc="-20" dirty="0"/>
              <a:t>Valoración </a:t>
            </a:r>
            <a:r>
              <a:rPr spc="-5" dirty="0"/>
              <a:t>de movimientos</a:t>
            </a:r>
            <a:r>
              <a:rPr spc="-30" dirty="0"/>
              <a:t> </a:t>
            </a:r>
            <a:r>
              <a:rPr spc="-10" dirty="0"/>
              <a:t>componentes.</a:t>
            </a:r>
          </a:p>
        </p:txBody>
      </p:sp>
      <p:sp>
        <p:nvSpPr>
          <p:cNvPr id="7" name="object 7"/>
          <p:cNvSpPr/>
          <p:nvPr/>
        </p:nvSpPr>
        <p:spPr>
          <a:xfrm>
            <a:off x="6817359" y="1432560"/>
            <a:ext cx="3263900" cy="4353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5495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TEST </a:t>
            </a:r>
            <a:r>
              <a:rPr spc="-20" dirty="0"/>
              <a:t>DE</a:t>
            </a:r>
            <a:r>
              <a:rPr spc="-180" dirty="0"/>
              <a:t> </a:t>
            </a:r>
            <a:r>
              <a:rPr spc="-40" dirty="0"/>
              <a:t>EXTENSIBILIDAD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957" y="1709928"/>
            <a:ext cx="4065270" cy="34759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28600" algn="l"/>
              </a:tabLst>
            </a:pPr>
            <a:r>
              <a:rPr sz="2800" b="1" spc="-10" dirty="0">
                <a:latin typeface="Calibri"/>
                <a:cs typeface="Calibri"/>
              </a:rPr>
              <a:t>Acortamiento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45" dirty="0">
                <a:latin typeface="Calibri"/>
                <a:cs typeface="Calibri"/>
              </a:rPr>
              <a:t> Tendón</a:t>
            </a:r>
            <a:endParaRPr sz="28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28600" algn="l"/>
              </a:tabLst>
            </a:pPr>
            <a:r>
              <a:rPr sz="2800" b="1" spc="-5" dirty="0">
                <a:latin typeface="Calibri"/>
                <a:cs typeface="Calibri"/>
              </a:rPr>
              <a:t>Aquiles/ </a:t>
            </a:r>
            <a:r>
              <a:rPr sz="2800" b="1" spc="-30" dirty="0">
                <a:latin typeface="Calibri"/>
                <a:cs typeface="Calibri"/>
              </a:rPr>
              <a:t>Tríceps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sural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3190"/>
              </a:lnSpc>
              <a:spcBef>
                <a:spcPts val="68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286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Limitación </a:t>
            </a:r>
            <a:r>
              <a:rPr sz="2800" dirty="0">
                <a:latin typeface="Calibri"/>
                <a:cs typeface="Calibri"/>
              </a:rPr>
              <a:t>a la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dorsiflexión</a:t>
            </a:r>
            <a:endParaRPr sz="28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28600" algn="l"/>
              </a:tabLst>
            </a:pPr>
            <a:r>
              <a:rPr sz="2800" dirty="0">
                <a:latin typeface="Calibri"/>
                <a:cs typeface="Calibri"/>
              </a:rPr>
              <a:t>&lt; 10° </a:t>
            </a:r>
            <a:r>
              <a:rPr sz="2800" spc="-20" dirty="0">
                <a:latin typeface="Calibri"/>
                <a:cs typeface="Calibri"/>
              </a:rPr>
              <a:t>afecta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marcha</a:t>
            </a:r>
            <a:endParaRPr sz="28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28600" algn="l"/>
              </a:tabLst>
            </a:pPr>
            <a:r>
              <a:rPr sz="2800" dirty="0">
                <a:latin typeface="Calibri"/>
                <a:cs typeface="Calibri"/>
              </a:rPr>
              <a:t>&lt; 15° </a:t>
            </a:r>
            <a:r>
              <a:rPr sz="2800" spc="-20" dirty="0">
                <a:latin typeface="Calibri"/>
                <a:cs typeface="Calibri"/>
              </a:rPr>
              <a:t>afecta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carrera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1945" y="1760348"/>
            <a:ext cx="3494495" cy="4039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4420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FUERZA</a:t>
            </a:r>
            <a:r>
              <a:rPr spc="-180" dirty="0"/>
              <a:t> </a:t>
            </a:r>
            <a:r>
              <a:rPr spc="-40" dirty="0"/>
              <a:t>MUSCULAR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2057400"/>
            <a:ext cx="3144519" cy="235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9440" y="2057400"/>
            <a:ext cx="3147060" cy="2359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9959" y="2057400"/>
            <a:ext cx="3175000" cy="238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72313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STAR </a:t>
            </a:r>
            <a:r>
              <a:rPr spc="-20" dirty="0"/>
              <a:t>EXCURSION </a:t>
            </a:r>
            <a:r>
              <a:rPr spc="-10" dirty="0"/>
              <a:t>BALANCE</a:t>
            </a:r>
            <a:r>
              <a:rPr spc="10" dirty="0"/>
              <a:t> </a:t>
            </a:r>
            <a:r>
              <a:rPr spc="-20" dirty="0"/>
              <a:t>TEST</a:t>
            </a:r>
          </a:p>
        </p:txBody>
      </p:sp>
      <p:sp>
        <p:nvSpPr>
          <p:cNvPr id="3" name="object 3"/>
          <p:cNvSpPr/>
          <p:nvPr/>
        </p:nvSpPr>
        <p:spPr>
          <a:xfrm>
            <a:off x="2626360" y="1826260"/>
            <a:ext cx="6517640" cy="4886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532" y="606361"/>
            <a:ext cx="5060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ESQUEMA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FISIOTERAPÉUTICO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796034"/>
            <a:ext cx="7924800" cy="2403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00"/>
              </a:spcBef>
              <a:tabLst>
                <a:tab pos="581025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Diagnóstico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Médico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8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15" dirty="0" err="1">
                <a:latin typeface="Calibri"/>
                <a:cs typeface="Calibri"/>
              </a:rPr>
              <a:t>Evaluación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5" dirty="0">
                <a:latin typeface="Calibri"/>
                <a:cs typeface="Calibri"/>
              </a:rPr>
              <a:t>FT.</a:t>
            </a:r>
            <a:endParaRPr lang="es-ES" sz="3200" spc="-105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15" dirty="0" err="1">
                <a:latin typeface="Calibri"/>
                <a:cs typeface="Calibri"/>
              </a:rPr>
              <a:t>Razonamiento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 </a:t>
            </a:r>
            <a:r>
              <a:rPr sz="3200" spc="-10" dirty="0" err="1">
                <a:latin typeface="Calibri"/>
                <a:cs typeface="Calibri"/>
              </a:rPr>
              <a:t>Diagnóstico</a:t>
            </a:r>
            <a:r>
              <a:rPr sz="3200" spc="-105" dirty="0" err="1">
                <a:latin typeface="Calibri"/>
                <a:cs typeface="Calibri"/>
              </a:rPr>
              <a:t>FT</a:t>
            </a:r>
            <a:r>
              <a:rPr sz="3200" spc="-10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12700" marR="600075">
              <a:lnSpc>
                <a:spcPts val="3820"/>
              </a:lnSpc>
              <a:spcBef>
                <a:spcPts val="40"/>
              </a:spcBef>
              <a:buFont typeface="Arial"/>
              <a:buChar char="•"/>
              <a:tabLst>
                <a:tab pos="269875" algn="l"/>
              </a:tabLst>
            </a:pPr>
            <a:r>
              <a:rPr sz="3200" spc="-10" dirty="0">
                <a:latin typeface="Calibri"/>
                <a:cs typeface="Calibri"/>
              </a:rPr>
              <a:t>Objetivos </a:t>
            </a:r>
            <a:r>
              <a:rPr sz="3200" dirty="0">
                <a:latin typeface="Calibri"/>
                <a:cs typeface="Calibri"/>
              </a:rPr>
              <a:t>y Plan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 </a:t>
            </a:r>
            <a:r>
              <a:rPr sz="3200" spc="-30" dirty="0">
                <a:latin typeface="Calibri"/>
                <a:cs typeface="Calibri"/>
              </a:rPr>
              <a:t>Tratamiento.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3820"/>
              </a:lnSpc>
              <a:spcBef>
                <a:spcPts val="45"/>
              </a:spcBef>
              <a:buFont typeface="Arial"/>
              <a:buChar char="•"/>
              <a:tabLst>
                <a:tab pos="156210" algn="l"/>
              </a:tabLst>
            </a:pPr>
            <a:r>
              <a:rPr sz="3200" spc="-10" dirty="0">
                <a:latin typeface="Calibri"/>
                <a:cs typeface="Calibri"/>
              </a:rPr>
              <a:t>Reevaluación </a:t>
            </a:r>
            <a:r>
              <a:rPr sz="3200" spc="-20" dirty="0">
                <a:latin typeface="Calibri"/>
                <a:cs typeface="Calibri"/>
              </a:rPr>
              <a:t>durante </a:t>
            </a:r>
            <a:r>
              <a:rPr sz="3200" dirty="0">
                <a:latin typeface="Calibri"/>
                <a:cs typeface="Calibri"/>
              </a:rPr>
              <a:t>y  al </a:t>
            </a:r>
            <a:r>
              <a:rPr sz="3200" spc="-5" dirty="0">
                <a:latin typeface="Calibri"/>
                <a:cs typeface="Calibri"/>
              </a:rPr>
              <a:t>final del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tratamiento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67800" y="2133600"/>
            <a:ext cx="2501899" cy="2776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54465"/>
            <a:ext cx="7162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EVALUACIÓN</a:t>
            </a:r>
            <a:r>
              <a:rPr spc="-160" dirty="0"/>
              <a:t> </a:t>
            </a:r>
            <a:r>
              <a:rPr spc="-45" dirty="0"/>
              <a:t>FISIOTERAPÉUTICA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472" y="1473136"/>
            <a:ext cx="5006975" cy="498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"/>
              </a:spcBef>
              <a:buChar char="•"/>
              <a:tabLst>
                <a:tab pos="233679" algn="l"/>
              </a:tabLst>
            </a:pPr>
            <a:r>
              <a:rPr sz="2400" spc="-15" dirty="0">
                <a:latin typeface="Calibri"/>
                <a:cs typeface="Calibri"/>
              </a:rPr>
              <a:t>Entrevista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25"/>
              </a:spcBef>
              <a:buChar char="•"/>
              <a:tabLst>
                <a:tab pos="233679" algn="l"/>
              </a:tabLst>
            </a:pPr>
            <a:r>
              <a:rPr sz="2400" spc="-15" dirty="0">
                <a:latin typeface="Calibri"/>
                <a:cs typeface="Calibri"/>
              </a:rPr>
              <a:t>Etapa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condición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40"/>
              </a:spcBef>
              <a:buChar char="•"/>
              <a:tabLst>
                <a:tab pos="233679" algn="l"/>
              </a:tabLst>
            </a:pPr>
            <a:r>
              <a:rPr sz="2400" spc="-10" dirty="0">
                <a:latin typeface="Calibri"/>
                <a:cs typeface="Calibri"/>
              </a:rPr>
              <a:t>Observación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general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40"/>
              </a:spcBef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Dolor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40"/>
              </a:spcBef>
              <a:buChar char="•"/>
              <a:tabLst>
                <a:tab pos="233679" algn="l"/>
              </a:tabLst>
            </a:pPr>
            <a:r>
              <a:rPr sz="2400" spc="-15" dirty="0">
                <a:latin typeface="Calibri"/>
                <a:cs typeface="Calibri"/>
              </a:rPr>
              <a:t>Evaluación postural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45"/>
              </a:spcBef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Inspección/Palpación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20"/>
              </a:spcBef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Movimiento activo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pasivo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40"/>
              </a:spcBef>
              <a:buChar char="•"/>
              <a:tabLst>
                <a:tab pos="233679" algn="l"/>
              </a:tabLst>
            </a:pPr>
            <a:r>
              <a:rPr sz="2400" spc="-65" dirty="0">
                <a:latin typeface="Calibri"/>
                <a:cs typeface="Calibri"/>
              </a:rPr>
              <a:t>Test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extensibilidad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40"/>
              </a:spcBef>
              <a:buChar char="•"/>
              <a:tabLst>
                <a:tab pos="233679" algn="l"/>
              </a:tabLst>
            </a:pPr>
            <a:r>
              <a:rPr sz="2400" spc="-65" dirty="0">
                <a:latin typeface="Calibri"/>
                <a:cs typeface="Calibri"/>
              </a:rPr>
              <a:t>Test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fuerza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muscular</a:t>
            </a:r>
            <a:endParaRPr sz="2400" dirty="0">
              <a:latin typeface="Calibri"/>
              <a:cs typeface="Calibri"/>
            </a:endParaRPr>
          </a:p>
          <a:p>
            <a:pPr marL="233679" indent="-220979">
              <a:lnSpc>
                <a:spcPct val="100000"/>
              </a:lnSpc>
              <a:spcBef>
                <a:spcPts val="140"/>
              </a:spcBef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Mesuraciones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(perímetros/longitudes)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45"/>
              </a:spcBef>
              <a:buChar char="•"/>
              <a:tabLst>
                <a:tab pos="233679" algn="l"/>
              </a:tabLst>
            </a:pPr>
            <a:r>
              <a:rPr sz="2400" spc="-25" dirty="0">
                <a:latin typeface="Calibri"/>
                <a:cs typeface="Calibri"/>
              </a:rPr>
              <a:t>Valoración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neurológica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20"/>
              </a:spcBef>
              <a:buChar char="•"/>
              <a:tabLst>
                <a:tab pos="233679" algn="l"/>
              </a:tabLst>
            </a:pPr>
            <a:r>
              <a:rPr sz="2400" spc="-65" dirty="0">
                <a:latin typeface="Calibri"/>
                <a:cs typeface="Calibri"/>
              </a:rPr>
              <a:t>Test </a:t>
            </a:r>
            <a:r>
              <a:rPr sz="2400" dirty="0">
                <a:latin typeface="Calibri"/>
                <a:cs typeface="Calibri"/>
              </a:rPr>
              <a:t>específicos y </a:t>
            </a:r>
            <a:r>
              <a:rPr sz="2400" spc="-5" dirty="0">
                <a:latin typeface="Calibri"/>
                <a:cs typeface="Calibri"/>
              </a:rPr>
              <a:t>funcionales</a:t>
            </a:r>
            <a:endParaRPr sz="2400" dirty="0">
              <a:latin typeface="Calibri"/>
              <a:cs typeface="Calibri"/>
            </a:endParaRPr>
          </a:p>
          <a:p>
            <a:pPr marL="233045" indent="-220979">
              <a:lnSpc>
                <a:spcPct val="100000"/>
              </a:lnSpc>
              <a:spcBef>
                <a:spcPts val="140"/>
              </a:spcBef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Estudios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complementarios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0980" y="2092960"/>
            <a:ext cx="4485639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914400"/>
            <a:ext cx="373887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/>
              <a:t>ANAMNESIS</a:t>
            </a:r>
            <a:endParaRPr sz="6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F626EA-9A8C-48F3-9EE3-54B9AD9B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094" y="611822"/>
            <a:ext cx="65716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PRUEBA </a:t>
            </a:r>
            <a:r>
              <a:rPr spc="-20" dirty="0"/>
              <a:t>DE</a:t>
            </a:r>
            <a:r>
              <a:rPr spc="-204" dirty="0"/>
              <a:t> </a:t>
            </a:r>
            <a:r>
              <a:rPr spc="-45" dirty="0"/>
              <a:t>TRENDELENBURG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3094" y="1483412"/>
            <a:ext cx="6385560" cy="33496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  <a:tab pos="1762760" algn="l"/>
              </a:tabLst>
            </a:pPr>
            <a:r>
              <a:rPr sz="2800" b="1" spc="-15" dirty="0">
                <a:latin typeface="Calibri"/>
                <a:cs typeface="Calibri"/>
              </a:rPr>
              <a:t>Paciente:	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pie.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Examinador: </a:t>
            </a:r>
            <a:r>
              <a:rPr sz="2800" spc="-15" dirty="0">
                <a:latin typeface="Calibri"/>
                <a:cs typeface="Calibri"/>
              </a:rPr>
              <a:t>detrás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paciente.</a:t>
            </a:r>
            <a:endParaRPr sz="2800" dirty="0">
              <a:latin typeface="Calibri"/>
              <a:cs typeface="Calibri"/>
            </a:endParaRPr>
          </a:p>
          <a:p>
            <a:pPr marL="240665" marR="5080" indent="-228600">
              <a:lnSpc>
                <a:spcPts val="302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Prueba: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5" dirty="0">
                <a:latin typeface="Calibri"/>
                <a:cs typeface="Calibri"/>
              </a:rPr>
              <a:t>paciente </a:t>
            </a:r>
            <a:r>
              <a:rPr sz="2800" spc="-10" dirty="0">
                <a:latin typeface="Calibri"/>
                <a:cs typeface="Calibri"/>
              </a:rPr>
              <a:t>flexiona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extremidad  </a:t>
            </a:r>
            <a:r>
              <a:rPr sz="2800" spc="-20" dirty="0">
                <a:latin typeface="Calibri"/>
                <a:cs typeface="Calibri"/>
              </a:rPr>
              <a:t>contralateral.</a:t>
            </a:r>
            <a:endParaRPr sz="2800" dirty="0">
              <a:latin typeface="Calibri"/>
              <a:cs typeface="Calibri"/>
            </a:endParaRPr>
          </a:p>
          <a:p>
            <a:pPr marL="240665" marR="6350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Positivo: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pelvis </a:t>
            </a:r>
            <a:r>
              <a:rPr sz="2800" dirty="0">
                <a:latin typeface="Calibri"/>
                <a:cs typeface="Calibri"/>
              </a:rPr>
              <a:t>del lado </a:t>
            </a:r>
            <a:r>
              <a:rPr sz="2800" spc="-5" dirty="0">
                <a:latin typeface="Calibri"/>
                <a:cs typeface="Calibri"/>
              </a:rPr>
              <a:t>que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soporta  </a:t>
            </a:r>
            <a:r>
              <a:rPr sz="2800" dirty="0">
                <a:latin typeface="Calibri"/>
                <a:cs typeface="Calibri"/>
              </a:rPr>
              <a:t>peso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desciende.</a:t>
            </a: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Implicancia: </a:t>
            </a:r>
            <a:r>
              <a:rPr sz="2800" spc="-5" dirty="0">
                <a:latin typeface="Calibri"/>
                <a:cs typeface="Calibri"/>
              </a:rPr>
              <a:t>Debilidad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glúteo</a:t>
            </a:r>
            <a:r>
              <a:rPr sz="2800" dirty="0">
                <a:latin typeface="Calibri"/>
                <a:cs typeface="Calibri"/>
              </a:rPr>
              <a:t> medio.</a:t>
            </a:r>
          </a:p>
        </p:txBody>
      </p:sp>
      <p:sp>
        <p:nvSpPr>
          <p:cNvPr id="4" name="object 4"/>
          <p:cNvSpPr/>
          <p:nvPr/>
        </p:nvSpPr>
        <p:spPr>
          <a:xfrm>
            <a:off x="7773923" y="1413760"/>
            <a:ext cx="3538475" cy="4049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8280" y="1468119"/>
            <a:ext cx="3380739" cy="389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9230" y="1449069"/>
            <a:ext cx="3418840" cy="3929379"/>
          </a:xfrm>
          <a:custGeom>
            <a:avLst/>
            <a:gdLst/>
            <a:ahLst/>
            <a:cxnLst/>
            <a:rect l="l" t="t" r="r" b="b"/>
            <a:pathLst>
              <a:path w="3418840" h="3929379">
                <a:moveTo>
                  <a:pt x="0" y="3929379"/>
                </a:moveTo>
                <a:lnTo>
                  <a:pt x="3418839" y="3929379"/>
                </a:lnTo>
                <a:lnTo>
                  <a:pt x="3418839" y="0"/>
                </a:lnTo>
                <a:lnTo>
                  <a:pt x="0" y="0"/>
                </a:lnTo>
                <a:lnTo>
                  <a:pt x="0" y="392937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102" y="611822"/>
            <a:ext cx="3311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TEST </a:t>
            </a:r>
            <a:r>
              <a:rPr spc="-20" dirty="0"/>
              <a:t>DE</a:t>
            </a:r>
            <a:r>
              <a:rPr spc="-240" dirty="0"/>
              <a:t> </a:t>
            </a:r>
            <a:r>
              <a:rPr spc="-70" dirty="0"/>
              <a:t>FABER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9102" y="1314449"/>
            <a:ext cx="6659880" cy="21266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1490980" algn="l"/>
              </a:tabLst>
            </a:pPr>
            <a:r>
              <a:rPr sz="2300" b="1" spc="-10" dirty="0">
                <a:latin typeface="Calibri"/>
                <a:cs typeface="Calibri"/>
              </a:rPr>
              <a:t>Paciente:	</a:t>
            </a:r>
            <a:r>
              <a:rPr sz="2300" spc="-10" dirty="0">
                <a:latin typeface="Calibri"/>
                <a:cs typeface="Calibri"/>
              </a:rPr>
              <a:t>Decúbito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supino.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ts val="2350"/>
              </a:lnSpc>
              <a:spcBef>
                <a:spcPts val="180"/>
              </a:spcBef>
              <a:buFont typeface="Arial"/>
              <a:buChar char="•"/>
              <a:tabLst>
                <a:tab pos="241300" algn="l"/>
                <a:tab pos="1938020" algn="l"/>
                <a:tab pos="2431415" algn="l"/>
                <a:tab pos="3040380" algn="l"/>
                <a:tab pos="3348354" algn="l"/>
                <a:tab pos="3721735" algn="l"/>
                <a:tab pos="4587875" algn="l"/>
                <a:tab pos="5055235" algn="l"/>
                <a:tab pos="5431155" algn="l"/>
                <a:tab pos="6280150" algn="l"/>
              </a:tabLst>
            </a:pP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-40" dirty="0">
                <a:latin typeface="Calibri"/>
                <a:cs typeface="Calibri"/>
              </a:rPr>
              <a:t>x</a:t>
            </a:r>
            <a:r>
              <a:rPr sz="2300" b="1" dirty="0">
                <a:latin typeface="Calibri"/>
                <a:cs typeface="Calibri"/>
              </a:rPr>
              <a:t>a</a:t>
            </a:r>
            <a:r>
              <a:rPr sz="2300" b="1" spc="10" dirty="0">
                <a:latin typeface="Calibri"/>
                <a:cs typeface="Calibri"/>
              </a:rPr>
              <a:t>m</a:t>
            </a:r>
            <a:r>
              <a:rPr sz="2300" b="1" dirty="0">
                <a:latin typeface="Calibri"/>
                <a:cs typeface="Calibri"/>
              </a:rPr>
              <a:t>ina</a:t>
            </a:r>
            <a:r>
              <a:rPr sz="2300" b="1" spc="5" dirty="0">
                <a:latin typeface="Calibri"/>
                <a:cs typeface="Calibri"/>
              </a:rPr>
              <a:t>d</a:t>
            </a:r>
            <a:r>
              <a:rPr sz="2300" b="1" dirty="0">
                <a:latin typeface="Calibri"/>
                <a:cs typeface="Calibri"/>
              </a:rPr>
              <a:t>o</a:t>
            </a:r>
            <a:r>
              <a:rPr sz="2300" b="1" spc="10" dirty="0">
                <a:latin typeface="Calibri"/>
                <a:cs typeface="Calibri"/>
              </a:rPr>
              <a:t>r</a:t>
            </a:r>
            <a:r>
              <a:rPr sz="2300" b="1" dirty="0">
                <a:latin typeface="Calibri"/>
                <a:cs typeface="Calibri"/>
              </a:rPr>
              <a:t>:	</a:t>
            </a:r>
            <a:r>
              <a:rPr sz="2300" spc="5" dirty="0">
                <a:latin typeface="Calibri"/>
                <a:cs typeface="Calibri"/>
              </a:rPr>
              <a:t>D</a:t>
            </a:r>
            <a:r>
              <a:rPr sz="2300" dirty="0">
                <a:latin typeface="Calibri"/>
                <a:cs typeface="Calibri"/>
              </a:rPr>
              <a:t>e	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ie</a:t>
            </a:r>
            <a:r>
              <a:rPr sz="2300" dirty="0">
                <a:latin typeface="Calibri"/>
                <a:cs typeface="Calibri"/>
              </a:rPr>
              <a:t>,	a	</a:t>
            </a:r>
            <a:r>
              <a:rPr sz="2300" spc="-10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a	</a:t>
            </a:r>
            <a:r>
              <a:rPr sz="2300" spc="15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l</a:t>
            </a:r>
            <a:r>
              <a:rPr sz="2300" spc="5" dirty="0">
                <a:latin typeface="Calibri"/>
                <a:cs typeface="Calibri"/>
              </a:rPr>
              <a:t>t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	</a:t>
            </a:r>
            <a:r>
              <a:rPr sz="2300" spc="-10" dirty="0">
                <a:latin typeface="Calibri"/>
                <a:cs typeface="Calibri"/>
              </a:rPr>
              <a:t>d</a:t>
            </a:r>
            <a:r>
              <a:rPr sz="2300" dirty="0">
                <a:latin typeface="Calibri"/>
                <a:cs typeface="Calibri"/>
              </a:rPr>
              <a:t>e	</a:t>
            </a:r>
            <a:r>
              <a:rPr sz="2300" spc="-10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a	</a:t>
            </a:r>
            <a:r>
              <a:rPr sz="2300" spc="5" dirty="0">
                <a:latin typeface="Calibri"/>
                <a:cs typeface="Calibri"/>
              </a:rPr>
              <a:t>p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15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v</a:t>
            </a:r>
            <a:r>
              <a:rPr sz="2300" spc="-10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s	</a:t>
            </a:r>
            <a:r>
              <a:rPr sz="2300" spc="-10" dirty="0">
                <a:latin typeface="Calibri"/>
                <a:cs typeface="Calibri"/>
              </a:rPr>
              <a:t>d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l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ts val="2350"/>
              </a:lnSpc>
            </a:pPr>
            <a:r>
              <a:rPr sz="2300" spc="-10" dirty="0">
                <a:latin typeface="Calibri"/>
                <a:cs typeface="Calibri"/>
              </a:rPr>
              <a:t>paciente.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ts val="2350"/>
              </a:lnSpc>
              <a:spcBef>
                <a:spcPts val="160"/>
              </a:spcBef>
              <a:buFont typeface="Arial"/>
              <a:buChar char="•"/>
              <a:tabLst>
                <a:tab pos="241300" algn="l"/>
              </a:tabLst>
            </a:pPr>
            <a:r>
              <a:rPr sz="2300" b="1" dirty="0">
                <a:latin typeface="Calibri"/>
                <a:cs typeface="Calibri"/>
              </a:rPr>
              <a:t>Prueba:</a:t>
            </a:r>
            <a:r>
              <a:rPr sz="2300" b="1" spc="3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El</a:t>
            </a:r>
            <a:r>
              <a:rPr sz="2300" spc="30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examinador</a:t>
            </a:r>
            <a:r>
              <a:rPr sz="2300" spc="3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toma</a:t>
            </a:r>
            <a:r>
              <a:rPr sz="2300" spc="3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con</a:t>
            </a:r>
            <a:r>
              <a:rPr sz="2300" spc="3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su</a:t>
            </a:r>
            <a:r>
              <a:rPr sz="2300" spc="3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mano</a:t>
            </a:r>
            <a:r>
              <a:rPr sz="2300" spc="3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caudal</a:t>
            </a:r>
            <a:r>
              <a:rPr sz="2300" spc="3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la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ts val="1930"/>
              </a:lnSpc>
            </a:pPr>
            <a:r>
              <a:rPr sz="2300" spc="-15" dirty="0">
                <a:latin typeface="Calibri"/>
                <a:cs typeface="Calibri"/>
              </a:rPr>
              <a:t>rodilla </a:t>
            </a:r>
            <a:r>
              <a:rPr sz="2300" spc="-5" dirty="0">
                <a:latin typeface="Calibri"/>
                <a:cs typeface="Calibri"/>
              </a:rPr>
              <a:t>del </a:t>
            </a:r>
            <a:r>
              <a:rPr sz="2300" spc="-10" dirty="0">
                <a:latin typeface="Calibri"/>
                <a:cs typeface="Calibri"/>
              </a:rPr>
              <a:t>paciente </a:t>
            </a:r>
            <a:r>
              <a:rPr sz="2300" dirty="0">
                <a:latin typeface="Calibri"/>
                <a:cs typeface="Calibri"/>
              </a:rPr>
              <a:t>y </a:t>
            </a:r>
            <a:r>
              <a:rPr sz="2300" spc="-15" dirty="0">
                <a:latin typeface="Calibri"/>
                <a:cs typeface="Calibri"/>
              </a:rPr>
              <a:t>lleva </a:t>
            </a:r>
            <a:r>
              <a:rPr sz="2300" dirty="0">
                <a:latin typeface="Calibri"/>
                <a:cs typeface="Calibri"/>
              </a:rPr>
              <a:t>a </a:t>
            </a:r>
            <a:r>
              <a:rPr sz="2300" spc="-10" dirty="0">
                <a:latin typeface="Calibri"/>
                <a:cs typeface="Calibri"/>
              </a:rPr>
              <a:t>flexión </a:t>
            </a:r>
            <a:r>
              <a:rPr sz="2300" spc="5" dirty="0">
                <a:latin typeface="Calibri"/>
                <a:cs typeface="Calibri"/>
              </a:rPr>
              <a:t>de </a:t>
            </a:r>
            <a:r>
              <a:rPr sz="2300" spc="-10" dirty="0">
                <a:latin typeface="Calibri"/>
                <a:cs typeface="Calibri"/>
              </a:rPr>
              <a:t>cadera </a:t>
            </a:r>
            <a:r>
              <a:rPr sz="2300" dirty="0">
                <a:latin typeface="Calibri"/>
                <a:cs typeface="Calibri"/>
              </a:rPr>
              <a:t>y</a:t>
            </a:r>
            <a:r>
              <a:rPr sz="2300" spc="27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rodilla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ts val="1930"/>
              </a:lnSpc>
              <a:tabLst>
                <a:tab pos="1013460" algn="l"/>
                <a:tab pos="1600200" algn="l"/>
                <a:tab pos="1940560" algn="l"/>
                <a:tab pos="2822575" algn="l"/>
                <a:tab pos="3322320" algn="l"/>
                <a:tab pos="3820160" algn="l"/>
                <a:tab pos="4760595" algn="l"/>
                <a:tab pos="5558155" algn="l"/>
                <a:tab pos="5899150" algn="l"/>
              </a:tabLst>
            </a:pPr>
            <a:r>
              <a:rPr sz="2300" spc="-10" dirty="0">
                <a:latin typeface="Calibri"/>
                <a:cs typeface="Calibri"/>
              </a:rPr>
              <a:t>hasta	</a:t>
            </a:r>
            <a:r>
              <a:rPr sz="2300" spc="-5" dirty="0">
                <a:latin typeface="Calibri"/>
                <a:cs typeface="Calibri"/>
              </a:rPr>
              <a:t>que	la	</a:t>
            </a:r>
            <a:r>
              <a:rPr sz="2300" spc="-10" dirty="0">
                <a:latin typeface="Calibri"/>
                <a:cs typeface="Calibri"/>
              </a:rPr>
              <a:t>planta	</a:t>
            </a:r>
            <a:r>
              <a:rPr sz="2300" spc="-5" dirty="0">
                <a:latin typeface="Calibri"/>
                <a:cs typeface="Calibri"/>
              </a:rPr>
              <a:t>del	</a:t>
            </a:r>
            <a:r>
              <a:rPr sz="2300" spc="-10" dirty="0">
                <a:latin typeface="Calibri"/>
                <a:cs typeface="Calibri"/>
              </a:rPr>
              <a:t>pie	</a:t>
            </a:r>
            <a:r>
              <a:rPr sz="2300" spc="-5" dirty="0">
                <a:latin typeface="Calibri"/>
                <a:cs typeface="Calibri"/>
              </a:rPr>
              <a:t>reposa	</a:t>
            </a:r>
            <a:r>
              <a:rPr sz="2300" spc="-10" dirty="0">
                <a:latin typeface="Calibri"/>
                <a:cs typeface="Calibri"/>
              </a:rPr>
              <a:t>sobre	</a:t>
            </a:r>
            <a:r>
              <a:rPr sz="2300" spc="-5" dirty="0">
                <a:latin typeface="Calibri"/>
                <a:cs typeface="Calibri"/>
              </a:rPr>
              <a:t>la	</a:t>
            </a:r>
            <a:r>
              <a:rPr sz="2300" spc="-10" dirty="0">
                <a:latin typeface="Calibri"/>
                <a:cs typeface="Calibri"/>
              </a:rPr>
              <a:t>rodilla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ts val="2350"/>
              </a:lnSpc>
              <a:tabLst>
                <a:tab pos="2049780" algn="l"/>
                <a:tab pos="2444115" algn="l"/>
                <a:tab pos="4277995" algn="l"/>
                <a:tab pos="5050155" algn="l"/>
                <a:tab pos="5485130" algn="l"/>
                <a:tab pos="6506209" algn="l"/>
              </a:tabLst>
            </a:pPr>
            <a:r>
              <a:rPr sz="2300" spc="-15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</a:t>
            </a:r>
            <a:r>
              <a:rPr sz="2300" spc="-30" dirty="0">
                <a:latin typeface="Calibri"/>
                <a:cs typeface="Calibri"/>
              </a:rPr>
              <a:t>n</a:t>
            </a:r>
            <a:r>
              <a:rPr sz="2300" spc="5" dirty="0">
                <a:latin typeface="Calibri"/>
                <a:cs typeface="Calibri"/>
              </a:rPr>
              <a:t>t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15" dirty="0">
                <a:latin typeface="Calibri"/>
                <a:cs typeface="Calibri"/>
              </a:rPr>
              <a:t>l</a:t>
            </a:r>
            <a:r>
              <a:rPr sz="2300" spc="-25" dirty="0">
                <a:latin typeface="Calibri"/>
                <a:cs typeface="Calibri"/>
              </a:rPr>
              <a:t>a</a:t>
            </a:r>
            <a:r>
              <a:rPr sz="2300" spc="-15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al.	A	</a:t>
            </a:r>
            <a:r>
              <a:rPr sz="2300" spc="-15" dirty="0">
                <a:latin typeface="Calibri"/>
                <a:cs typeface="Calibri"/>
              </a:rPr>
              <a:t>co</a:t>
            </a:r>
            <a:r>
              <a:rPr sz="2300" spc="-30" dirty="0">
                <a:latin typeface="Calibri"/>
                <a:cs typeface="Calibri"/>
              </a:rPr>
              <a:t>n</a:t>
            </a:r>
            <a:r>
              <a:rPr sz="2300" spc="5" dirty="0">
                <a:latin typeface="Calibri"/>
                <a:cs typeface="Calibri"/>
              </a:rPr>
              <a:t>t</a:t>
            </a:r>
            <a:r>
              <a:rPr sz="2300" spc="-10" dirty="0">
                <a:latin typeface="Calibri"/>
                <a:cs typeface="Calibri"/>
              </a:rPr>
              <a:t>i</a:t>
            </a:r>
            <a:r>
              <a:rPr sz="2300" spc="5" dirty="0">
                <a:latin typeface="Calibri"/>
                <a:cs typeface="Calibri"/>
              </a:rPr>
              <a:t>n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ación,	</a:t>
            </a:r>
            <a:r>
              <a:rPr sz="2300" spc="-10" dirty="0">
                <a:latin typeface="Calibri"/>
                <a:cs typeface="Calibri"/>
              </a:rPr>
              <a:t>l</a:t>
            </a:r>
            <a:r>
              <a:rPr sz="2300" spc="10" dirty="0">
                <a:latin typeface="Calibri"/>
                <a:cs typeface="Calibri"/>
              </a:rPr>
              <a:t>l</a:t>
            </a:r>
            <a:r>
              <a:rPr sz="2300" spc="-25" dirty="0">
                <a:latin typeface="Calibri"/>
                <a:cs typeface="Calibri"/>
              </a:rPr>
              <a:t>e</a:t>
            </a:r>
            <a:r>
              <a:rPr sz="2300" spc="-40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a	</a:t>
            </a:r>
            <a:r>
              <a:rPr sz="2300" spc="-10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a	</a:t>
            </a:r>
            <a:r>
              <a:rPr sz="2300" spc="-15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d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	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702" y="3311525"/>
            <a:ext cx="64255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4480" algn="l"/>
                <a:tab pos="2921635" algn="l"/>
                <a:tab pos="3446779" algn="l"/>
                <a:tab pos="4257675" algn="l"/>
                <a:tab pos="5256530" algn="l"/>
                <a:tab pos="6201410" algn="l"/>
              </a:tabLst>
            </a:pPr>
            <a:r>
              <a:rPr sz="2300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b</a:t>
            </a:r>
            <a:r>
              <a:rPr sz="2300" spc="5" dirty="0">
                <a:latin typeface="Calibri"/>
                <a:cs typeface="Calibri"/>
              </a:rPr>
              <a:t>d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cc</a:t>
            </a:r>
            <a:r>
              <a:rPr sz="2300" spc="-10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ón	m</a:t>
            </a:r>
            <a:r>
              <a:rPr sz="2300" spc="10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35" dirty="0">
                <a:latin typeface="Calibri"/>
                <a:cs typeface="Calibri"/>
              </a:rPr>
              <a:t>n</a:t>
            </a:r>
            <a:r>
              <a:rPr sz="2300" spc="5" dirty="0">
                <a:latin typeface="Calibri"/>
                <a:cs typeface="Calibri"/>
              </a:rPr>
              <a:t>t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as	</a:t>
            </a:r>
            <a:r>
              <a:rPr sz="2300" spc="-10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a	o</a:t>
            </a:r>
            <a:r>
              <a:rPr sz="2300" spc="5" dirty="0">
                <a:latin typeface="Calibri"/>
                <a:cs typeface="Calibri"/>
              </a:rPr>
              <a:t>t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	mano	</a:t>
            </a:r>
            <a:r>
              <a:rPr sz="2300" spc="-5" dirty="0">
                <a:latin typeface="Calibri"/>
                <a:cs typeface="Calibri"/>
              </a:rPr>
              <a:t>f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spc="-10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a	</a:t>
            </a:r>
            <a:r>
              <a:rPr sz="2300" spc="-5" dirty="0">
                <a:latin typeface="Calibri"/>
                <a:cs typeface="Calibri"/>
              </a:rPr>
              <a:t>el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702" y="3555365"/>
            <a:ext cx="55416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adelantamiento </a:t>
            </a:r>
            <a:r>
              <a:rPr sz="2300" spc="-5" dirty="0">
                <a:latin typeface="Calibri"/>
                <a:cs typeface="Calibri"/>
              </a:rPr>
              <a:t>de la </a:t>
            </a:r>
            <a:r>
              <a:rPr sz="2300" spc="-10" dirty="0">
                <a:latin typeface="Calibri"/>
                <a:cs typeface="Calibri"/>
              </a:rPr>
              <a:t>hemipelvis</a:t>
            </a:r>
            <a:r>
              <a:rPr sz="2300" spc="1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contralateral.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102" y="3928998"/>
            <a:ext cx="6659245" cy="197421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41300" marR="5715" indent="-228600" algn="just">
              <a:lnSpc>
                <a:spcPct val="69900"/>
              </a:lnSpc>
              <a:spcBef>
                <a:spcPts val="930"/>
              </a:spcBef>
              <a:buFont typeface="Arial"/>
              <a:buChar char="•"/>
              <a:tabLst>
                <a:tab pos="241300" algn="l"/>
              </a:tabLst>
            </a:pPr>
            <a:r>
              <a:rPr sz="2300" b="1" spc="-10" dirty="0">
                <a:latin typeface="Calibri"/>
                <a:cs typeface="Calibri"/>
              </a:rPr>
              <a:t>Positivo: </a:t>
            </a:r>
            <a:r>
              <a:rPr sz="2300" spc="-10" dirty="0">
                <a:latin typeface="Calibri"/>
                <a:cs typeface="Calibri"/>
              </a:rPr>
              <a:t>Déficit </a:t>
            </a:r>
            <a:r>
              <a:rPr sz="2300" spc="5" dirty="0">
                <a:latin typeface="Calibri"/>
                <a:cs typeface="Calibri"/>
              </a:rPr>
              <a:t>de </a:t>
            </a:r>
            <a:r>
              <a:rPr sz="2300" spc="-5" dirty="0">
                <a:latin typeface="Calibri"/>
                <a:cs typeface="Calibri"/>
              </a:rPr>
              <a:t>separación por el </a:t>
            </a:r>
            <a:r>
              <a:rPr sz="2300" spc="5" dirty="0">
                <a:latin typeface="Calibri"/>
                <a:cs typeface="Calibri"/>
              </a:rPr>
              <a:t>que </a:t>
            </a:r>
            <a:r>
              <a:rPr sz="2300" spc="-5" dirty="0">
                <a:latin typeface="Calibri"/>
                <a:cs typeface="Calibri"/>
              </a:rPr>
              <a:t>la </a:t>
            </a:r>
            <a:r>
              <a:rPr sz="2300" spc="-10" dirty="0">
                <a:latin typeface="Calibri"/>
                <a:cs typeface="Calibri"/>
              </a:rPr>
              <a:t>rodilla  </a:t>
            </a:r>
            <a:r>
              <a:rPr sz="2300" spc="-5" dirty="0">
                <a:latin typeface="Calibri"/>
                <a:cs typeface="Calibri"/>
              </a:rPr>
              <a:t>permanece </a:t>
            </a:r>
            <a:r>
              <a:rPr sz="2300" spc="-10" dirty="0">
                <a:latin typeface="Calibri"/>
                <a:cs typeface="Calibri"/>
              </a:rPr>
              <a:t>claramente </a:t>
            </a:r>
            <a:r>
              <a:rPr sz="2300" spc="-5" dirty="0">
                <a:latin typeface="Calibri"/>
                <a:cs typeface="Calibri"/>
              </a:rPr>
              <a:t>por encima </a:t>
            </a:r>
            <a:r>
              <a:rPr sz="2300" spc="5" dirty="0">
                <a:latin typeface="Calibri"/>
                <a:cs typeface="Calibri"/>
              </a:rPr>
              <a:t>de </a:t>
            </a:r>
            <a:r>
              <a:rPr sz="2300" spc="-5" dirty="0">
                <a:latin typeface="Calibri"/>
                <a:cs typeface="Calibri"/>
              </a:rPr>
              <a:t>la </a:t>
            </a:r>
            <a:r>
              <a:rPr sz="2300" spc="-10" dirty="0">
                <a:latin typeface="Calibri"/>
                <a:cs typeface="Calibri"/>
              </a:rPr>
              <a:t>rodilla  </a:t>
            </a:r>
            <a:r>
              <a:rPr sz="2300" spc="-15" dirty="0">
                <a:latin typeface="Calibri"/>
                <a:cs typeface="Calibri"/>
              </a:rPr>
              <a:t>contralateral.</a:t>
            </a:r>
            <a:endParaRPr sz="23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698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300" b="1" spc="-5" dirty="0">
                <a:latin typeface="Calibri"/>
                <a:cs typeface="Calibri"/>
              </a:rPr>
              <a:t>Implicancia: </a:t>
            </a:r>
            <a:r>
              <a:rPr sz="2300" spc="-10" dirty="0">
                <a:latin typeface="Calibri"/>
                <a:cs typeface="Calibri"/>
              </a:rPr>
              <a:t>indicativo </a:t>
            </a:r>
            <a:r>
              <a:rPr sz="2300" spc="-5" dirty="0">
                <a:latin typeface="Calibri"/>
                <a:cs typeface="Calibri"/>
              </a:rPr>
              <a:t>de un espasmo </a:t>
            </a:r>
            <a:r>
              <a:rPr sz="2300" dirty="0">
                <a:latin typeface="Calibri"/>
                <a:cs typeface="Calibri"/>
              </a:rPr>
              <a:t>del </a:t>
            </a:r>
            <a:r>
              <a:rPr sz="2300" spc="-10" dirty="0">
                <a:latin typeface="Calibri"/>
                <a:cs typeface="Calibri"/>
              </a:rPr>
              <a:t>psoas </a:t>
            </a:r>
            <a:r>
              <a:rPr sz="2300" dirty="0">
                <a:latin typeface="Calibri"/>
                <a:cs typeface="Calibri"/>
              </a:rPr>
              <a:t>y  </a:t>
            </a:r>
            <a:r>
              <a:rPr sz="2300" spc="-10" dirty="0">
                <a:latin typeface="Calibri"/>
                <a:cs typeface="Calibri"/>
              </a:rPr>
              <a:t>aductores, </a:t>
            </a:r>
            <a:r>
              <a:rPr sz="2300" spc="-5" dirty="0">
                <a:latin typeface="Calibri"/>
                <a:cs typeface="Calibri"/>
              </a:rPr>
              <a:t>posibilidad de </a:t>
            </a:r>
            <a:r>
              <a:rPr sz="2300" spc="-10" dirty="0">
                <a:latin typeface="Calibri"/>
                <a:cs typeface="Calibri"/>
              </a:rPr>
              <a:t>una patología </a:t>
            </a:r>
            <a:r>
              <a:rPr sz="2300" spc="5" dirty="0">
                <a:latin typeface="Calibri"/>
                <a:cs typeface="Calibri"/>
              </a:rPr>
              <a:t>en </a:t>
            </a:r>
            <a:r>
              <a:rPr sz="2300" spc="-5" dirty="0">
                <a:latin typeface="Calibri"/>
                <a:cs typeface="Calibri"/>
              </a:rPr>
              <a:t>la </a:t>
            </a:r>
            <a:r>
              <a:rPr sz="2300" spc="-10" dirty="0">
                <a:latin typeface="Calibri"/>
                <a:cs typeface="Calibri"/>
              </a:rPr>
              <a:t>cadera  </a:t>
            </a:r>
            <a:r>
              <a:rPr sz="2300" spc="-5" dirty="0">
                <a:latin typeface="Calibri"/>
                <a:cs typeface="Calibri"/>
              </a:rPr>
              <a:t>como </a:t>
            </a:r>
            <a:r>
              <a:rPr sz="2300" spc="-50" dirty="0">
                <a:latin typeface="Calibri"/>
                <a:cs typeface="Calibri"/>
              </a:rPr>
              <a:t>PFA </a:t>
            </a:r>
            <a:r>
              <a:rPr sz="2300" spc="-10" dirty="0">
                <a:latin typeface="Calibri"/>
                <a:cs typeface="Calibri"/>
              </a:rPr>
              <a:t>(pinzamiento </a:t>
            </a:r>
            <a:r>
              <a:rPr sz="2300" spc="-20" dirty="0">
                <a:latin typeface="Calibri"/>
                <a:cs typeface="Calibri"/>
              </a:rPr>
              <a:t>fémoro </a:t>
            </a:r>
            <a:r>
              <a:rPr sz="2300" spc="-5" dirty="0">
                <a:latin typeface="Calibri"/>
                <a:cs typeface="Calibri"/>
              </a:rPr>
              <a:t>acetabular) </a:t>
            </a:r>
            <a:r>
              <a:rPr sz="2300" dirty="0">
                <a:latin typeface="Calibri"/>
                <a:cs typeface="Calibri"/>
              </a:rPr>
              <a:t>o </a:t>
            </a:r>
            <a:r>
              <a:rPr sz="2300" spc="-5" dirty="0">
                <a:latin typeface="Calibri"/>
                <a:cs typeface="Calibri"/>
              </a:rPr>
              <a:t>de </a:t>
            </a:r>
            <a:r>
              <a:rPr sz="2300" spc="-10" dirty="0">
                <a:latin typeface="Calibri"/>
                <a:cs typeface="Calibri"/>
              </a:rPr>
              <a:t>la  </a:t>
            </a:r>
            <a:r>
              <a:rPr sz="2300" spc="-5" dirty="0">
                <a:latin typeface="Calibri"/>
                <a:cs typeface="Calibri"/>
              </a:rPr>
              <a:t>articulación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sacroilíaca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1523" y="1637279"/>
            <a:ext cx="3835655" cy="4409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5880" y="1691639"/>
            <a:ext cx="3677920" cy="4251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6830" y="1672589"/>
            <a:ext cx="3716020" cy="4290060"/>
          </a:xfrm>
          <a:custGeom>
            <a:avLst/>
            <a:gdLst/>
            <a:ahLst/>
            <a:cxnLst/>
            <a:rect l="l" t="t" r="r" b="b"/>
            <a:pathLst>
              <a:path w="3716020" h="4290060">
                <a:moveTo>
                  <a:pt x="0" y="4290060"/>
                </a:moveTo>
                <a:lnTo>
                  <a:pt x="3716020" y="4290060"/>
                </a:lnTo>
                <a:lnTo>
                  <a:pt x="3716020" y="0"/>
                </a:lnTo>
                <a:lnTo>
                  <a:pt x="0" y="0"/>
                </a:lnTo>
                <a:lnTo>
                  <a:pt x="0" y="429006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3311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TEST </a:t>
            </a:r>
            <a:r>
              <a:rPr spc="-20" dirty="0"/>
              <a:t>DE</a:t>
            </a:r>
            <a:r>
              <a:rPr spc="-240" dirty="0"/>
              <a:t> </a:t>
            </a:r>
            <a:r>
              <a:rPr spc="-70" dirty="0"/>
              <a:t>FABER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532" y="1954276"/>
            <a:ext cx="6221730" cy="22009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10" dirty="0">
                <a:latin typeface="Calibri"/>
                <a:cs typeface="Calibri"/>
              </a:rPr>
              <a:t>Comentarios: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1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En condiciones </a:t>
            </a:r>
            <a:r>
              <a:rPr sz="2800" dirty="0">
                <a:latin typeface="Calibri"/>
                <a:cs typeface="Calibri"/>
              </a:rPr>
              <a:t>normales, la </a:t>
            </a:r>
            <a:r>
              <a:rPr sz="2800" spc="-10" dirty="0">
                <a:latin typeface="Calibri"/>
                <a:cs typeface="Calibri"/>
              </a:rPr>
              <a:t>rodilla  </a:t>
            </a:r>
            <a:r>
              <a:rPr sz="2800" spc="-15" dirty="0">
                <a:latin typeface="Calibri"/>
                <a:cs typeface="Calibri"/>
              </a:rPr>
              <a:t>ipsilateral </a:t>
            </a:r>
            <a:r>
              <a:rPr sz="2800" dirty="0">
                <a:latin typeface="Calibri"/>
                <a:cs typeface="Calibri"/>
              </a:rPr>
              <a:t>desciende </a:t>
            </a:r>
            <a:r>
              <a:rPr sz="2800" spc="-15" dirty="0">
                <a:latin typeface="Calibri"/>
                <a:cs typeface="Calibri"/>
              </a:rPr>
              <a:t>hasta </a:t>
            </a:r>
            <a:r>
              <a:rPr sz="2800" dirty="0">
                <a:latin typeface="Calibri"/>
                <a:cs typeface="Calibri"/>
              </a:rPr>
              <a:t>el plano de la  </a:t>
            </a:r>
            <a:r>
              <a:rPr sz="2800" spc="-10" dirty="0">
                <a:latin typeface="Calibri"/>
                <a:cs typeface="Calibri"/>
              </a:rPr>
              <a:t>camilla </a:t>
            </a:r>
            <a:r>
              <a:rPr sz="2800" spc="-30" dirty="0">
                <a:latin typeface="Calibri"/>
                <a:cs typeface="Calibri"/>
              </a:rPr>
              <a:t>o, </a:t>
            </a:r>
            <a:r>
              <a:rPr sz="2800" dirty="0">
                <a:latin typeface="Calibri"/>
                <a:cs typeface="Calibri"/>
              </a:rPr>
              <a:t>al menos, </a:t>
            </a:r>
            <a:r>
              <a:rPr sz="2800" spc="-5" dirty="0">
                <a:latin typeface="Calibri"/>
                <a:cs typeface="Calibri"/>
              </a:rPr>
              <a:t>se sitúa </a:t>
            </a:r>
            <a:r>
              <a:rPr sz="2800" dirty="0">
                <a:latin typeface="Calibri"/>
                <a:cs typeface="Calibri"/>
              </a:rPr>
              <a:t>a la </a:t>
            </a:r>
            <a:r>
              <a:rPr sz="2800" spc="-10" dirty="0">
                <a:latin typeface="Calibri"/>
                <a:cs typeface="Calibri"/>
              </a:rPr>
              <a:t>altura </a:t>
            </a:r>
            <a:r>
              <a:rPr sz="2800" dirty="0">
                <a:latin typeface="Calibri"/>
                <a:cs typeface="Calibri"/>
              </a:rPr>
              <a:t>de  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opuesta.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2494" y="1357883"/>
            <a:ext cx="2100858" cy="2486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6859" y="1412239"/>
            <a:ext cx="1943100" cy="2329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7809" y="1393189"/>
            <a:ext cx="1981200" cy="2367280"/>
          </a:xfrm>
          <a:custGeom>
            <a:avLst/>
            <a:gdLst/>
            <a:ahLst/>
            <a:cxnLst/>
            <a:rect l="l" t="t" r="r" b="b"/>
            <a:pathLst>
              <a:path w="1981200" h="2367279">
                <a:moveTo>
                  <a:pt x="0" y="2367280"/>
                </a:moveTo>
                <a:lnTo>
                  <a:pt x="1981200" y="2367280"/>
                </a:lnTo>
                <a:lnTo>
                  <a:pt x="1981200" y="0"/>
                </a:lnTo>
                <a:lnTo>
                  <a:pt x="0" y="0"/>
                </a:lnTo>
                <a:lnTo>
                  <a:pt x="0" y="236728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2488" y="3892798"/>
            <a:ext cx="1999271" cy="284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96859" y="3947159"/>
            <a:ext cx="1841500" cy="2684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7809" y="3928109"/>
            <a:ext cx="1879600" cy="2722880"/>
          </a:xfrm>
          <a:custGeom>
            <a:avLst/>
            <a:gdLst/>
            <a:ahLst/>
            <a:cxnLst/>
            <a:rect l="l" t="t" r="r" b="b"/>
            <a:pathLst>
              <a:path w="1879600" h="2722879">
                <a:moveTo>
                  <a:pt x="0" y="2722880"/>
                </a:moveTo>
                <a:lnTo>
                  <a:pt x="1879600" y="2722880"/>
                </a:lnTo>
                <a:lnTo>
                  <a:pt x="1879600" y="0"/>
                </a:lnTo>
                <a:lnTo>
                  <a:pt x="0" y="0"/>
                </a:lnTo>
                <a:lnTo>
                  <a:pt x="0" y="272288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6" y="611822"/>
            <a:ext cx="9433243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MANIOBRA </a:t>
            </a:r>
            <a:r>
              <a:rPr spc="-20" dirty="0"/>
              <a:t>DE</a:t>
            </a:r>
            <a:r>
              <a:rPr spc="-190" dirty="0"/>
              <a:t> </a:t>
            </a:r>
            <a:r>
              <a:rPr spc="-35" dirty="0"/>
              <a:t>FREIBERG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509" y="1483412"/>
            <a:ext cx="5838825" cy="33496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  <a:tab pos="1762760" algn="l"/>
              </a:tabLst>
            </a:pPr>
            <a:r>
              <a:rPr sz="2800" b="1" spc="-15" dirty="0">
                <a:latin typeface="Calibri"/>
                <a:cs typeface="Calibri"/>
              </a:rPr>
              <a:t>Paciente:	</a:t>
            </a:r>
            <a:r>
              <a:rPr sz="2800" spc="-5" dirty="0">
                <a:latin typeface="Calibri"/>
                <a:cs typeface="Calibri"/>
              </a:rPr>
              <a:t>decúbito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prono.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  <a:tab pos="2260600" algn="l"/>
              </a:tabLst>
            </a:pPr>
            <a:r>
              <a:rPr sz="2800" b="1" spc="-10" dirty="0">
                <a:latin typeface="Calibri"/>
                <a:cs typeface="Calibri"/>
              </a:rPr>
              <a:t>Examinador:	</a:t>
            </a:r>
            <a:r>
              <a:rPr sz="2800" dirty="0">
                <a:latin typeface="Calibri"/>
                <a:cs typeface="Calibri"/>
              </a:rPr>
              <a:t>Al lado del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paciente.</a:t>
            </a:r>
            <a:endParaRPr sz="2800">
              <a:latin typeface="Calibri"/>
              <a:cs typeface="Calibri"/>
            </a:endParaRPr>
          </a:p>
          <a:p>
            <a:pPr marL="241300" marR="6350" indent="-228600">
              <a:lnSpc>
                <a:spcPts val="302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  <a:tab pos="1582420" algn="l"/>
                <a:tab pos="3093720" algn="l"/>
                <a:tab pos="3535679" algn="l"/>
                <a:tab pos="4633595" algn="l"/>
                <a:tab pos="4994275" algn="l"/>
                <a:tab pos="5662295" algn="l"/>
              </a:tabLst>
            </a:pPr>
            <a:r>
              <a:rPr sz="2800" b="1" spc="5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ru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: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xio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a	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a	a	</a:t>
            </a:r>
            <a:r>
              <a:rPr sz="2800" spc="-5" dirty="0">
                <a:latin typeface="Calibri"/>
                <a:cs typeface="Calibri"/>
              </a:rPr>
              <a:t>9</a:t>
            </a:r>
            <a:r>
              <a:rPr sz="2800" spc="-20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°	y  </a:t>
            </a:r>
            <a:r>
              <a:rPr sz="2800" spc="-15" dirty="0">
                <a:latin typeface="Calibri"/>
                <a:cs typeface="Calibri"/>
              </a:rPr>
              <a:t>llevar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cadera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RI.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1668780" algn="l"/>
                <a:tab pos="2621280" algn="l"/>
                <a:tab pos="4105275" algn="l"/>
                <a:tab pos="4625975" algn="l"/>
                <a:tab pos="5459095" algn="l"/>
              </a:tabLst>
            </a:pPr>
            <a:r>
              <a:rPr sz="2800" b="1" spc="-3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os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ti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:	</a:t>
            </a:r>
            <a:r>
              <a:rPr sz="2800" spc="-5" dirty="0">
                <a:latin typeface="Calibri"/>
                <a:cs typeface="Calibri"/>
              </a:rPr>
              <a:t>Dol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	m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scula</a:t>
            </a:r>
            <a:r>
              <a:rPr sz="2800" dirty="0">
                <a:latin typeface="Calibri"/>
                <a:cs typeface="Calibri"/>
              </a:rPr>
              <a:t>r	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	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a	</a:t>
            </a:r>
            <a:r>
              <a:rPr sz="2800" spc="5" dirty="0">
                <a:latin typeface="Calibri"/>
                <a:cs typeface="Calibri"/>
              </a:rPr>
              <a:t>de  </a:t>
            </a:r>
            <a:r>
              <a:rPr sz="2800" spc="-10" dirty="0">
                <a:latin typeface="Calibri"/>
                <a:cs typeface="Calibri"/>
              </a:rPr>
              <a:t>piramidal.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Implicancia: </a:t>
            </a:r>
            <a:r>
              <a:rPr sz="2800" spc="-5" dirty="0">
                <a:latin typeface="Calibri"/>
                <a:cs typeface="Calibri"/>
              </a:rPr>
              <a:t>Síndrome </a:t>
            </a:r>
            <a:r>
              <a:rPr sz="2800" spc="5" dirty="0">
                <a:latin typeface="Calibri"/>
                <a:cs typeface="Calibri"/>
              </a:rPr>
              <a:t>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piriforme.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0017" y="1934456"/>
            <a:ext cx="3403869" cy="4056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04380" y="1988820"/>
            <a:ext cx="3246120" cy="389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5330" y="1969770"/>
            <a:ext cx="3284220" cy="3937000"/>
          </a:xfrm>
          <a:custGeom>
            <a:avLst/>
            <a:gdLst/>
            <a:ahLst/>
            <a:cxnLst/>
            <a:rect l="l" t="t" r="r" b="b"/>
            <a:pathLst>
              <a:path w="3284220" h="3937000">
                <a:moveTo>
                  <a:pt x="0" y="3937000"/>
                </a:moveTo>
                <a:lnTo>
                  <a:pt x="3284220" y="3937000"/>
                </a:lnTo>
                <a:lnTo>
                  <a:pt x="3284220" y="0"/>
                </a:lnTo>
                <a:lnTo>
                  <a:pt x="0" y="0"/>
                </a:lnTo>
                <a:lnTo>
                  <a:pt x="0" y="39370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1002</Words>
  <Application>Microsoft Office PowerPoint</Application>
  <PresentationFormat>Panorámica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TEST ORTOPÉDICOS  FUNCIONALES</vt:lpstr>
      <vt:lpstr>MORFOFUNCIÓN</vt:lpstr>
      <vt:lpstr>ESQUEMA FISIOTERAPÉUTICO</vt:lpstr>
      <vt:lpstr>EVALUACIÓN FISIOTERAPÉUTICA</vt:lpstr>
      <vt:lpstr>ANAMNESIS</vt:lpstr>
      <vt:lpstr>PRUEBA DE TRENDELENBURG</vt:lpstr>
      <vt:lpstr>TEST DE FABER</vt:lpstr>
      <vt:lpstr>TEST DE FABER</vt:lpstr>
      <vt:lpstr>MANIOBRA DE FREIBERG</vt:lpstr>
      <vt:lpstr>TENSIÓN DEL PIRAMIDAL</vt:lpstr>
      <vt:lpstr>PRUEBA DE CRAIG</vt:lpstr>
      <vt:lpstr>PRUEBA DEL PIRIFORME</vt:lpstr>
      <vt:lpstr>PRUEBA DEL PIRIFORME</vt:lpstr>
      <vt:lpstr>PRUEBA DEL PIRIFORME</vt:lpstr>
      <vt:lpstr>PRUEBA DE CRAIG</vt:lpstr>
      <vt:lpstr>PRUEBA DE CRAIG</vt:lpstr>
      <vt:lpstr>PRUEBA DE CRAIG</vt:lpstr>
      <vt:lpstr>TEST RODILLA</vt:lpstr>
      <vt:lpstr>POR POSTURA</vt:lpstr>
      <vt:lpstr>TEST TOBILLO</vt:lpstr>
      <vt:lpstr>MOVIMIENTO ACTIVO</vt:lpstr>
      <vt:lpstr>MOVIMIENTO PASIVO</vt:lpstr>
      <vt:lpstr>TEST DE EXTENSIBILIDAD</vt:lpstr>
      <vt:lpstr>FUERZA MUSCULAR</vt:lpstr>
      <vt:lpstr>STAR EXCURSION BALANCE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Leivi Judith Carcelen</dc:creator>
  <cp:lastModifiedBy>Sonia Alexandra Alvarez Carrion</cp:lastModifiedBy>
  <cp:revision>3</cp:revision>
  <dcterms:created xsi:type="dcterms:W3CDTF">2020-12-08T18:07:11Z</dcterms:created>
  <dcterms:modified xsi:type="dcterms:W3CDTF">2024-10-06T04:30:41Z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2020-12-08T00:00:00Z</vt:filetime>
  </property>
</Properties>
</file>