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4" r:id="rId2"/>
    <p:sldId id="256" r:id="rId3"/>
    <p:sldId id="257" r:id="rId4"/>
    <p:sldId id="258" r:id="rId5"/>
    <p:sldId id="259" r:id="rId6"/>
    <p:sldId id="261" r:id="rId7"/>
    <p:sldId id="262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5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61719" y="1273492"/>
            <a:ext cx="9068561" cy="234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24280" y="4518025"/>
            <a:ext cx="9743439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4FE59-7607-6CC6-EA7B-DF8FFF740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99778B-5E33-DB32-3031-5714A6598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8732BA-55E6-DC9F-9E4F-32BE4C02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54FD0-FA1D-4391-BAC6-5791763518C1}" type="datetimeFigureOut">
              <a:rPr lang="es-ES" smtClean="0"/>
              <a:t>05/10/2024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A79DD0-572B-5ED6-4B79-4265A9FF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95E05-22C5-F520-3EE2-5EC16DB4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7F76-7AC7-4395-B513-6F787E5FDC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86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7917" y="690816"/>
            <a:ext cx="9956165" cy="183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1253" y="2097722"/>
            <a:ext cx="8889492" cy="3791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2796D-3967-0D43-A727-26023E8B0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441" y="4867421"/>
            <a:ext cx="4951012" cy="715465"/>
          </a:xfrm>
        </p:spPr>
        <p:txBody>
          <a:bodyPr>
            <a:noAutofit/>
          </a:bodyPr>
          <a:lstStyle/>
          <a:p>
            <a:r>
              <a:rPr lang="es-ES" sz="2400" b="1" dirty="0"/>
              <a:t>Afectaciones Posturales </a:t>
            </a:r>
            <a:br>
              <a:rPr lang="es-ES" sz="2400" b="1" dirty="0"/>
            </a:br>
            <a:r>
              <a:rPr lang="es-ES" sz="2400" b="1" dirty="0"/>
              <a:t>2023 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8CE24F-27E7-3647-B38C-4BC779285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40" y="6349429"/>
            <a:ext cx="3931190" cy="3681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C7FA1E-E56F-B6BF-7F0E-8172D714D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130" y="886818"/>
            <a:ext cx="2893138" cy="31593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A0D674-C91E-A638-68B7-B4E5CAC7F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565" t="22402" r="11087" b="63098"/>
          <a:stretch/>
        </p:blipFill>
        <p:spPr>
          <a:xfrm>
            <a:off x="11660188" y="152400"/>
            <a:ext cx="530088" cy="9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0" y="914400"/>
            <a:ext cx="6050280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2154" y="2125916"/>
            <a:ext cx="6890384" cy="1939289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31900" marR="5080" indent="-1219835">
              <a:lnSpc>
                <a:spcPts val="7140"/>
              </a:lnSpc>
              <a:spcBef>
                <a:spcPts val="985"/>
              </a:spcBef>
            </a:pPr>
            <a:r>
              <a:rPr sz="6600" b="0" spc="5" dirty="0">
                <a:solidFill>
                  <a:srgbClr val="888888"/>
                </a:solidFill>
                <a:latin typeface="Calibri"/>
                <a:cs typeface="Calibri"/>
              </a:rPr>
              <a:t>ANÁLISIS</a:t>
            </a:r>
            <a:r>
              <a:rPr sz="6600" b="0" spc="-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6600" b="0" spc="-5" dirty="0">
                <a:solidFill>
                  <a:srgbClr val="888888"/>
                </a:solidFill>
                <a:latin typeface="Calibri"/>
                <a:cs typeface="Calibri"/>
              </a:rPr>
              <a:t>POSTURAL </a:t>
            </a:r>
            <a:r>
              <a:rPr sz="6600" b="0" spc="-14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6600" b="0" spc="-120" dirty="0">
                <a:solidFill>
                  <a:srgbClr val="888888"/>
                </a:solidFill>
                <a:latin typeface="Calibri"/>
                <a:cs typeface="Calibri"/>
              </a:rPr>
              <a:t>CUALITATIVO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2023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 Light"/>
                <a:cs typeface="Calibri Light"/>
              </a:rPr>
              <a:t>ANÁLISIS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2192019"/>
            <a:ext cx="4972685" cy="35267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430"/>
              </a:spcBef>
            </a:pPr>
            <a:r>
              <a:rPr sz="2800" dirty="0">
                <a:latin typeface="Calibri"/>
                <a:cs typeface="Calibri"/>
              </a:rPr>
              <a:t>Un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análisis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implica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observar,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desde </a:t>
            </a:r>
            <a:r>
              <a:rPr sz="2800" spc="-10" dirty="0">
                <a:latin typeface="Calibri"/>
                <a:cs typeface="Calibri"/>
              </a:rPr>
              <a:t>varias perspectivas,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alineación </a:t>
            </a:r>
            <a:r>
              <a:rPr sz="2800" spc="-10" dirty="0">
                <a:latin typeface="Calibri"/>
                <a:cs typeface="Calibri"/>
              </a:rPr>
              <a:t>anatómica </a:t>
            </a:r>
            <a:r>
              <a:rPr sz="2800" dirty="0">
                <a:latin typeface="Calibri"/>
                <a:cs typeface="Calibri"/>
              </a:rPr>
              <a:t>del cuerpo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relación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una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cierta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referencia </a:t>
            </a:r>
            <a:r>
              <a:rPr sz="2800" spc="-5" dirty="0">
                <a:latin typeface="Calibri"/>
                <a:cs typeface="Calibri"/>
              </a:rPr>
              <a:t>establecida. </a:t>
            </a:r>
            <a:r>
              <a:rPr sz="2800" spc="-25" dirty="0">
                <a:latin typeface="Calibri"/>
                <a:cs typeface="Calibri"/>
              </a:rPr>
              <a:t>Esta </a:t>
            </a:r>
            <a:r>
              <a:rPr sz="2800" dirty="0">
                <a:latin typeface="Calibri"/>
                <a:cs typeface="Calibri"/>
              </a:rPr>
              <a:t>línea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referencia </a:t>
            </a:r>
            <a:r>
              <a:rPr sz="2800" dirty="0">
                <a:latin typeface="Calibri"/>
                <a:cs typeface="Calibri"/>
              </a:rPr>
              <a:t>o línea </a:t>
            </a:r>
            <a:r>
              <a:rPr sz="2800" spc="-20" dirty="0">
                <a:latin typeface="Calibri"/>
                <a:cs typeface="Calibri"/>
              </a:rPr>
              <a:t>gravitatoria,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divide </a:t>
            </a:r>
            <a:r>
              <a:rPr sz="2800" dirty="0">
                <a:latin typeface="Calibri"/>
                <a:cs typeface="Calibri"/>
              </a:rPr>
              <a:t>al cuerpo en </a:t>
            </a:r>
            <a:r>
              <a:rPr sz="2800" spc="-5" dirty="0">
                <a:latin typeface="Calibri"/>
                <a:cs typeface="Calibri"/>
              </a:rPr>
              <a:t>dos </a:t>
            </a:r>
            <a:r>
              <a:rPr sz="2800" spc="-10" dirty="0">
                <a:latin typeface="Calibri"/>
                <a:cs typeface="Calibri"/>
              </a:rPr>
              <a:t>mitades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iguales una </a:t>
            </a:r>
            <a:r>
              <a:rPr sz="2800" spc="-5" dirty="0">
                <a:latin typeface="Calibri"/>
                <a:cs typeface="Calibri"/>
              </a:rPr>
              <a:t>anterior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5" dirty="0">
                <a:latin typeface="Calibri"/>
                <a:cs typeface="Calibri"/>
              </a:rPr>
              <a:t>una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posterior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lateralmente.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859" y="2192019"/>
            <a:ext cx="6172199" cy="4236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959" y="1150873"/>
            <a:ext cx="11185525" cy="418345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1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spc="-10" dirty="0">
                <a:latin typeface="Calibri"/>
                <a:cs typeface="Calibri"/>
              </a:rPr>
              <a:t>proceso </a:t>
            </a:r>
            <a:r>
              <a:rPr sz="3200" spc="-15" dirty="0">
                <a:latin typeface="Calibri"/>
                <a:cs typeface="Calibri"/>
              </a:rPr>
              <a:t>evaluativo postural </a:t>
            </a:r>
            <a:r>
              <a:rPr sz="3200" spc="5" dirty="0">
                <a:latin typeface="Calibri"/>
                <a:cs typeface="Calibri"/>
              </a:rPr>
              <a:t>debe </a:t>
            </a:r>
            <a:r>
              <a:rPr sz="3200" spc="-15" dirty="0">
                <a:latin typeface="Calibri"/>
                <a:cs typeface="Calibri"/>
              </a:rPr>
              <a:t>realizarse </a:t>
            </a:r>
            <a:r>
              <a:rPr sz="3200" spc="-10" dirty="0">
                <a:latin typeface="Calibri"/>
                <a:cs typeface="Calibri"/>
              </a:rPr>
              <a:t>con </a:t>
            </a:r>
            <a:r>
              <a:rPr sz="3200" dirty="0">
                <a:latin typeface="Calibri"/>
                <a:cs typeface="Calibri"/>
              </a:rPr>
              <a:t>el </a:t>
            </a:r>
            <a:r>
              <a:rPr sz="3200" spc="-10" dirty="0">
                <a:latin typeface="Calibri"/>
                <a:cs typeface="Calibri"/>
              </a:rPr>
              <a:t>paciente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mínimamente </a:t>
            </a:r>
            <a:r>
              <a:rPr sz="32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vestido</a:t>
            </a:r>
            <a:r>
              <a:rPr sz="3200" spc="-15" dirty="0">
                <a:latin typeface="Calibri"/>
                <a:cs typeface="Calibri"/>
              </a:rPr>
              <a:t>, </a:t>
            </a:r>
            <a:r>
              <a:rPr sz="3200" spc="-10" dirty="0">
                <a:latin typeface="Calibri"/>
                <a:cs typeface="Calibri"/>
              </a:rPr>
              <a:t>con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-5" dirty="0">
                <a:latin typeface="Calibri"/>
                <a:cs typeface="Calibri"/>
              </a:rPr>
              <a:t>finalidad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10" dirty="0">
                <a:latin typeface="Calibri"/>
                <a:cs typeface="Calibri"/>
              </a:rPr>
              <a:t>asegurar </a:t>
            </a:r>
            <a:r>
              <a:rPr sz="3200" dirty="0">
                <a:latin typeface="Calibri"/>
                <a:cs typeface="Calibri"/>
              </a:rPr>
              <a:t>una visión </a:t>
            </a:r>
            <a:r>
              <a:rPr sz="3200" spc="-15" dirty="0">
                <a:latin typeface="Calibri"/>
                <a:cs typeface="Calibri"/>
              </a:rPr>
              <a:t>correcta </a:t>
            </a:r>
            <a:r>
              <a:rPr sz="3200" spc="-10" dirty="0">
                <a:latin typeface="Calibri"/>
                <a:cs typeface="Calibri"/>
              </a:rPr>
              <a:t>con </a:t>
            </a:r>
            <a:r>
              <a:rPr sz="3200" dirty="0">
                <a:latin typeface="Calibri"/>
                <a:cs typeface="Calibri"/>
              </a:rPr>
              <a:t>los </a:t>
            </a:r>
            <a:r>
              <a:rPr sz="3200" spc="-10" dirty="0">
                <a:latin typeface="Calibri"/>
                <a:cs typeface="Calibri"/>
              </a:rPr>
              <a:t>contornos </a:t>
            </a:r>
            <a:r>
              <a:rPr sz="3200" dirty="0">
                <a:latin typeface="Calibri"/>
                <a:cs typeface="Calibri"/>
              </a:rPr>
              <a:t>y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puntos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15" dirty="0">
                <a:latin typeface="Calibri"/>
                <a:cs typeface="Calibri"/>
              </a:rPr>
              <a:t>referencia </a:t>
            </a:r>
            <a:r>
              <a:rPr sz="3200" spc="-10" dirty="0">
                <a:latin typeface="Calibri"/>
                <a:cs typeface="Calibri"/>
              </a:rPr>
              <a:t>anatómicos </a:t>
            </a:r>
            <a:r>
              <a:rPr sz="3200" dirty="0">
                <a:latin typeface="Calibri"/>
                <a:cs typeface="Calibri"/>
              </a:rPr>
              <a:t>usados </a:t>
            </a:r>
            <a:r>
              <a:rPr sz="3200" spc="-10" dirty="0">
                <a:latin typeface="Calibri"/>
                <a:cs typeface="Calibri"/>
              </a:rPr>
              <a:t>como </a:t>
            </a:r>
            <a:r>
              <a:rPr sz="3200" dirty="0">
                <a:latin typeface="Calibri"/>
                <a:cs typeface="Calibri"/>
              </a:rPr>
              <a:t>guía. (no </a:t>
            </a:r>
            <a:r>
              <a:rPr sz="3200" spc="-15" dirty="0">
                <a:latin typeface="Calibri"/>
                <a:cs typeface="Calibri"/>
              </a:rPr>
              <a:t>zapatos </a:t>
            </a:r>
            <a:r>
              <a:rPr sz="3200" dirty="0">
                <a:latin typeface="Calibri"/>
                <a:cs typeface="Calibri"/>
              </a:rPr>
              <a:t>no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calcetines)</a:t>
            </a:r>
            <a:endParaRPr sz="3200" dirty="0">
              <a:latin typeface="Calibri"/>
              <a:cs typeface="Calibri"/>
            </a:endParaRPr>
          </a:p>
          <a:p>
            <a:pPr marL="241300" marR="795020" indent="-228600" algn="just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spc="-10" dirty="0">
                <a:latin typeface="Calibri"/>
                <a:cs typeface="Calibri"/>
              </a:rPr>
              <a:t>examinador </a:t>
            </a:r>
            <a:r>
              <a:rPr sz="3200" spc="5" dirty="0">
                <a:latin typeface="Calibri"/>
                <a:cs typeface="Calibri"/>
              </a:rPr>
              <a:t>debe </a:t>
            </a:r>
            <a:r>
              <a:rPr sz="3200" dirty="0">
                <a:latin typeface="Calibri"/>
                <a:cs typeface="Calibri"/>
              </a:rPr>
              <a:t>dar </a:t>
            </a:r>
            <a:r>
              <a:rPr sz="3200" spc="-5" dirty="0">
                <a:latin typeface="Calibri"/>
                <a:cs typeface="Calibri"/>
              </a:rPr>
              <a:t>instrucciones </a:t>
            </a:r>
            <a:r>
              <a:rPr sz="3200" dirty="0">
                <a:latin typeface="Calibri"/>
                <a:cs typeface="Calibri"/>
              </a:rPr>
              <a:t>al </a:t>
            </a:r>
            <a:r>
              <a:rPr sz="3200" spc="-10" dirty="0">
                <a:latin typeface="Calibri"/>
                <a:cs typeface="Calibri"/>
              </a:rPr>
              <a:t>paciente </a:t>
            </a:r>
            <a:r>
              <a:rPr sz="3200" spc="-20" dirty="0">
                <a:latin typeface="Calibri"/>
                <a:cs typeface="Calibri"/>
              </a:rPr>
              <a:t>para </a:t>
            </a:r>
            <a:r>
              <a:rPr sz="3200" dirty="0">
                <a:latin typeface="Calibri"/>
                <a:cs typeface="Calibri"/>
              </a:rPr>
              <a:t>que </a:t>
            </a:r>
            <a:r>
              <a:rPr sz="3200" spc="-10" dirty="0">
                <a:latin typeface="Calibri"/>
                <a:cs typeface="Calibri"/>
              </a:rPr>
              <a:t>adopte </a:t>
            </a:r>
            <a:r>
              <a:rPr sz="3200" dirty="0">
                <a:latin typeface="Calibri"/>
                <a:cs typeface="Calibri"/>
              </a:rPr>
              <a:t>una </a:t>
            </a:r>
            <a:r>
              <a:rPr sz="3200" spc="-6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posición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cómoda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relajada.</a:t>
            </a:r>
            <a:endParaRPr sz="3200" dirty="0">
              <a:latin typeface="Calibri"/>
              <a:cs typeface="Calibri"/>
            </a:endParaRPr>
          </a:p>
          <a:p>
            <a:pPr marL="241300" marR="690245" indent="-228600" algn="just">
              <a:lnSpc>
                <a:spcPct val="9020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5" dirty="0">
                <a:latin typeface="Calibri"/>
                <a:cs typeface="Calibri"/>
              </a:rPr>
              <a:t>El </a:t>
            </a:r>
            <a:r>
              <a:rPr sz="3200" spc="-10" dirty="0">
                <a:latin typeface="Calibri"/>
                <a:cs typeface="Calibri"/>
              </a:rPr>
              <a:t>examinador </a:t>
            </a:r>
            <a:r>
              <a:rPr sz="3200" spc="5" dirty="0">
                <a:latin typeface="Calibri"/>
                <a:cs typeface="Calibri"/>
              </a:rPr>
              <a:t>debe </a:t>
            </a:r>
            <a:r>
              <a:rPr sz="3200" spc="-5" dirty="0">
                <a:latin typeface="Calibri"/>
                <a:cs typeface="Calibri"/>
              </a:rPr>
              <a:t>usar los instrumentos </a:t>
            </a:r>
            <a:r>
              <a:rPr sz="3200" dirty="0">
                <a:latin typeface="Calibri"/>
                <a:cs typeface="Calibri"/>
              </a:rPr>
              <a:t>que sean necesarios </a:t>
            </a:r>
            <a:r>
              <a:rPr sz="3200" spc="-15" dirty="0">
                <a:latin typeface="Calibri"/>
                <a:cs typeface="Calibri"/>
              </a:rPr>
              <a:t>para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aumentar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-15" dirty="0">
                <a:latin typeface="Calibri"/>
                <a:cs typeface="Calibri"/>
              </a:rPr>
              <a:t>validez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exploración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incluyendo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plomadas,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cuadros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spc="-6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posturas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 goniómetros.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990" y="332359"/>
            <a:ext cx="11270615" cy="508094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 algn="just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El </a:t>
            </a:r>
            <a:r>
              <a:rPr sz="3600" spc="-10" dirty="0">
                <a:latin typeface="Calibri"/>
                <a:cs typeface="Calibri"/>
              </a:rPr>
              <a:t>examinador </a:t>
            </a:r>
            <a:r>
              <a:rPr sz="3600" spc="5" dirty="0">
                <a:latin typeface="Calibri"/>
                <a:cs typeface="Calibri"/>
              </a:rPr>
              <a:t>debe </a:t>
            </a:r>
            <a:r>
              <a:rPr sz="3600" spc="-10" dirty="0">
                <a:latin typeface="Calibri"/>
                <a:cs typeface="Calibri"/>
              </a:rPr>
              <a:t>tomar nota </a:t>
            </a:r>
            <a:r>
              <a:rPr sz="3600" spc="5" dirty="0">
                <a:latin typeface="Calibri"/>
                <a:cs typeface="Calibri"/>
              </a:rPr>
              <a:t>de </a:t>
            </a:r>
            <a:r>
              <a:rPr sz="3600" spc="-5" dirty="0">
                <a:latin typeface="Calibri"/>
                <a:cs typeface="Calibri"/>
              </a:rPr>
              <a:t>la </a:t>
            </a:r>
            <a:r>
              <a:rPr sz="3600" spc="-10" dirty="0">
                <a:latin typeface="Calibri"/>
                <a:cs typeface="Calibri"/>
              </a:rPr>
              <a:t>historia clínica </a:t>
            </a:r>
            <a:r>
              <a:rPr sz="3600" spc="-20" dirty="0">
                <a:latin typeface="Calibri"/>
                <a:cs typeface="Calibri"/>
              </a:rPr>
              <a:t>relevante </a:t>
            </a:r>
            <a:r>
              <a:rPr sz="3600" dirty="0">
                <a:latin typeface="Calibri"/>
                <a:cs typeface="Calibri"/>
              </a:rPr>
              <a:t>y </a:t>
            </a:r>
            <a:r>
              <a:rPr sz="3600" spc="5" dirty="0">
                <a:latin typeface="Calibri"/>
                <a:cs typeface="Calibri"/>
              </a:rPr>
              <a:t>de </a:t>
            </a:r>
            <a:r>
              <a:rPr sz="3600" dirty="0">
                <a:latin typeface="Calibri"/>
                <a:cs typeface="Calibri"/>
              </a:rPr>
              <a:t>cualquier </a:t>
            </a:r>
            <a:r>
              <a:rPr sz="3600" spc="-62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otra </a:t>
            </a:r>
            <a:r>
              <a:rPr sz="3600" spc="-10" dirty="0">
                <a:latin typeface="Calibri"/>
                <a:cs typeface="Calibri"/>
              </a:rPr>
              <a:t>información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que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explicará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ciertas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anormalidades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posturales:</a:t>
            </a:r>
            <a:endParaRPr sz="3600" dirty="0">
              <a:latin typeface="Calibri"/>
              <a:cs typeface="Calibri"/>
            </a:endParaRPr>
          </a:p>
          <a:p>
            <a:pPr marL="241300" marR="75565" indent="-228600" algn="just">
              <a:lnSpc>
                <a:spcPts val="3020"/>
              </a:lnSpc>
              <a:spcBef>
                <a:spcPts val="102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3600" dirty="0">
                <a:latin typeface="Calibri"/>
                <a:cs typeface="Calibri"/>
              </a:rPr>
              <a:t>Cualquier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historia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que </a:t>
            </a:r>
            <a:r>
              <a:rPr sz="3600" spc="-20" dirty="0">
                <a:latin typeface="Calibri"/>
                <a:cs typeface="Calibri"/>
              </a:rPr>
              <a:t>haga</a:t>
            </a:r>
            <a:r>
              <a:rPr sz="3600" spc="-15" dirty="0">
                <a:latin typeface="Calibri"/>
                <a:cs typeface="Calibri"/>
              </a:rPr>
              <a:t> referencia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las anormalidades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posturales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como </a:t>
            </a:r>
            <a:r>
              <a:rPr sz="3600" spc="-6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escoliosis,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fracturas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desplazadas,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anormalidades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congénitas.</a:t>
            </a:r>
            <a:endParaRPr sz="3600" dirty="0">
              <a:latin typeface="Calibri"/>
              <a:cs typeface="Calibri"/>
            </a:endParaRPr>
          </a:p>
          <a:p>
            <a:pPr marL="295275" indent="-283210" algn="just">
              <a:lnSpc>
                <a:spcPct val="100000"/>
              </a:lnSpc>
              <a:spcBef>
                <a:spcPts val="6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3600" dirty="0">
                <a:latin typeface="Calibri"/>
                <a:cs typeface="Calibri"/>
              </a:rPr>
              <a:t>Una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completa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descripción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5" dirty="0">
                <a:latin typeface="Calibri"/>
                <a:cs typeface="Calibri"/>
              </a:rPr>
              <a:t> los</a:t>
            </a:r>
            <a:r>
              <a:rPr sz="3600" spc="-10" dirty="0">
                <a:latin typeface="Calibri"/>
                <a:cs typeface="Calibri"/>
              </a:rPr>
              <a:t> síntomas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actuales</a:t>
            </a:r>
          </a:p>
          <a:p>
            <a:pPr marL="295910" indent="-283845" algn="just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3600" spc="-30" dirty="0">
                <a:latin typeface="Calibri"/>
                <a:cs typeface="Calibri"/>
              </a:rPr>
              <a:t>Tratamientos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anteriores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recibidos</a:t>
            </a:r>
            <a:endParaRPr sz="3600" dirty="0">
              <a:latin typeface="Calibri"/>
              <a:cs typeface="Calibri"/>
            </a:endParaRPr>
          </a:p>
          <a:p>
            <a:pPr marL="241300" marR="99695" indent="-228600" algn="just">
              <a:lnSpc>
                <a:spcPts val="3040"/>
              </a:lnSpc>
              <a:spcBef>
                <a:spcPts val="103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3600" spc="-5" dirty="0">
                <a:latin typeface="Calibri"/>
                <a:cs typeface="Calibri"/>
              </a:rPr>
              <a:t>La </a:t>
            </a:r>
            <a:r>
              <a:rPr sz="3600" spc="-10" dirty="0">
                <a:latin typeface="Calibri"/>
                <a:cs typeface="Calibri"/>
              </a:rPr>
              <a:t>extremidad </a:t>
            </a:r>
            <a:r>
              <a:rPr sz="3600" dirty="0">
                <a:latin typeface="Calibri"/>
                <a:cs typeface="Calibri"/>
              </a:rPr>
              <a:t>superior </a:t>
            </a:r>
            <a:r>
              <a:rPr sz="3600" spc="-10" dirty="0">
                <a:latin typeface="Calibri"/>
                <a:cs typeface="Calibri"/>
              </a:rPr>
              <a:t>dominante </a:t>
            </a:r>
            <a:r>
              <a:rPr sz="3600" dirty="0">
                <a:latin typeface="Calibri"/>
                <a:cs typeface="Calibri"/>
              </a:rPr>
              <a:t>del </a:t>
            </a:r>
            <a:r>
              <a:rPr sz="3600" spc="-10" dirty="0">
                <a:latin typeface="Calibri"/>
                <a:cs typeface="Calibri"/>
              </a:rPr>
              <a:t>paciente, </a:t>
            </a:r>
            <a:r>
              <a:rPr sz="3600" dirty="0">
                <a:latin typeface="Calibri"/>
                <a:cs typeface="Calibri"/>
              </a:rPr>
              <a:t>que es a </a:t>
            </a:r>
            <a:r>
              <a:rPr sz="3600" spc="5" dirty="0">
                <a:latin typeface="Calibri"/>
                <a:cs typeface="Calibri"/>
              </a:rPr>
              <a:t>menudo </a:t>
            </a:r>
            <a:r>
              <a:rPr sz="3600" spc="-15" dirty="0">
                <a:latin typeface="Calibri"/>
                <a:cs typeface="Calibri"/>
              </a:rPr>
              <a:t>causante </a:t>
            </a:r>
            <a:r>
              <a:rPr sz="3600" spc="-6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5" dirty="0">
                <a:latin typeface="Calibri"/>
                <a:cs typeface="Calibri"/>
              </a:rPr>
              <a:t> las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desviaciones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posturales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asintomáticas.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677" y="179387"/>
            <a:ext cx="84512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0" dirty="0">
                <a:latin typeface="Calibri Light"/>
                <a:cs typeface="Calibri Light"/>
              </a:rPr>
              <a:t>EVALUACIÓN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LA</a:t>
            </a:r>
            <a:r>
              <a:rPr sz="4400" b="0" spc="-5" dirty="0">
                <a:latin typeface="Calibri Light"/>
                <a:cs typeface="Calibri Light"/>
              </a:rPr>
              <a:t> POSTURA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55" dirty="0">
                <a:latin typeface="Calibri Light"/>
                <a:cs typeface="Calibri Light"/>
              </a:rPr>
              <a:t>“IDEAL”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959" y="1003046"/>
            <a:ext cx="5738495" cy="5186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91820" marR="114935" indent="-436880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latin typeface="Calibri"/>
                <a:cs typeface="Calibri"/>
              </a:rPr>
              <a:t>ALINEACIÓN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RELACIÓN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LÍNEA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PLOMADA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VISTA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LATERAL</a:t>
            </a:r>
            <a:endParaRPr sz="2800" dirty="0">
              <a:latin typeface="Calibri"/>
              <a:cs typeface="Calibri"/>
            </a:endParaRPr>
          </a:p>
          <a:p>
            <a:pPr marL="241300" marR="53340" indent="-228600">
              <a:lnSpc>
                <a:spcPts val="3020"/>
              </a:lnSpc>
              <a:spcBef>
                <a:spcPts val="102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dirty="0">
                <a:latin typeface="Calibri"/>
                <a:cs typeface="Calibri"/>
              </a:rPr>
              <a:t>Maléolo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lateral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ligeramente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posterior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línea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plomada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tibia </a:t>
            </a:r>
            <a:r>
              <a:rPr sz="2800" spc="5" dirty="0">
                <a:latin typeface="Calibri"/>
                <a:cs typeface="Calibri"/>
              </a:rPr>
              <a:t>debe </a:t>
            </a:r>
            <a:r>
              <a:rPr sz="2800" dirty="0">
                <a:latin typeface="Calibri"/>
                <a:cs typeface="Calibri"/>
              </a:rPr>
              <a:t>quedar </a:t>
            </a:r>
            <a:r>
              <a:rPr sz="2800" spc="-10" dirty="0">
                <a:latin typeface="Calibri"/>
                <a:cs typeface="Calibri"/>
              </a:rPr>
              <a:t>paralela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línea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pie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quedar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ángulo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90º</a:t>
            </a:r>
            <a:r>
              <a:rPr sz="2800" spc="-10" dirty="0">
                <a:latin typeface="Calibri"/>
                <a:cs typeface="Calibri"/>
              </a:rPr>
              <a:t> con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respecto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tibia.</a:t>
            </a:r>
          </a:p>
          <a:p>
            <a:pPr marL="241300" marR="493395" indent="-228600">
              <a:lnSpc>
                <a:spcPct val="89900"/>
              </a:lnSpc>
              <a:spcBef>
                <a:spcPts val="980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latin typeface="Calibri"/>
                <a:cs typeface="Calibri"/>
              </a:rPr>
              <a:t>Línea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ligeramente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delante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línea media que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atraviesa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rodilla</a:t>
            </a:r>
            <a:endParaRPr sz="2800" dirty="0">
              <a:latin typeface="Calibri"/>
              <a:cs typeface="Calibri"/>
            </a:endParaRPr>
          </a:p>
          <a:p>
            <a:pPr marL="241300" marR="69850" indent="-228600">
              <a:lnSpc>
                <a:spcPts val="3020"/>
              </a:lnSpc>
              <a:spcBef>
                <a:spcPts val="104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35" dirty="0">
                <a:latin typeface="Calibri"/>
                <a:cs typeface="Calibri"/>
              </a:rPr>
              <a:t>Trocánter </a:t>
            </a:r>
            <a:r>
              <a:rPr sz="2800" spc="-20" dirty="0">
                <a:latin typeface="Calibri"/>
                <a:cs typeface="Calibri"/>
              </a:rPr>
              <a:t>mayor: </a:t>
            </a:r>
            <a:r>
              <a:rPr sz="2800" dirty="0">
                <a:latin typeface="Calibri"/>
                <a:cs typeface="Calibri"/>
              </a:rPr>
              <a:t>línea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plomada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</a:t>
            </a:r>
            <a:r>
              <a:rPr sz="2800" spc="-5" dirty="0">
                <a:latin typeface="Calibri"/>
                <a:cs typeface="Calibri"/>
              </a:rPr>
              <a:t> biseca.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0180" y="1732279"/>
            <a:ext cx="4988560" cy="43357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36967"/>
            <a:ext cx="5762625" cy="33978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168910" indent="-228600">
              <a:lnSpc>
                <a:spcPts val="302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0" dirty="0">
                <a:latin typeface="Calibri"/>
                <a:cs typeface="Calibri"/>
              </a:rPr>
              <a:t>Torso: </a:t>
            </a:r>
            <a:r>
              <a:rPr sz="2800" spc="-10" dirty="0">
                <a:latin typeface="Calibri"/>
                <a:cs typeface="Calibri"/>
              </a:rPr>
              <a:t>Región </a:t>
            </a:r>
            <a:r>
              <a:rPr sz="2800" spc="-15" dirty="0">
                <a:latin typeface="Calibri"/>
                <a:cs typeface="Calibri"/>
              </a:rPr>
              <a:t>torácica </a:t>
            </a:r>
            <a:r>
              <a:rPr sz="2800" dirty="0">
                <a:latin typeface="Calibri"/>
                <a:cs typeface="Calibri"/>
              </a:rPr>
              <a:t>media: la línea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media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endParaRPr sz="2800" dirty="0">
              <a:latin typeface="Calibri"/>
              <a:cs typeface="Calibri"/>
            </a:endParaRPr>
          </a:p>
          <a:p>
            <a:pPr marL="241300" marR="895985" indent="-228600">
              <a:lnSpc>
                <a:spcPts val="3020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Hombro: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acromion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100"/>
              </a:lnSpc>
              <a:spcBef>
                <a:spcPts val="95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Cabeza </a:t>
            </a:r>
            <a:r>
              <a:rPr sz="2800" dirty="0">
                <a:latin typeface="Calibri"/>
                <a:cs typeface="Calibri"/>
              </a:rPr>
              <a:t>y cuello: cuerpos </a:t>
            </a:r>
            <a:r>
              <a:rPr sz="2800" spc="-5" dirty="0">
                <a:latin typeface="Calibri"/>
                <a:cs typeface="Calibri"/>
              </a:rPr>
              <a:t>cervicales: </a:t>
            </a:r>
            <a:r>
              <a:rPr sz="2800" dirty="0">
                <a:latin typeface="Calibri"/>
                <a:cs typeface="Calibri"/>
              </a:rPr>
              <a:t> línea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plomada los </a:t>
            </a:r>
            <a:r>
              <a:rPr sz="2800" spc="-5" dirty="0">
                <a:latin typeface="Calibri"/>
                <a:cs typeface="Calibri"/>
              </a:rPr>
              <a:t>biseca,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conducto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auditivo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881380"/>
            <a:ext cx="3495040" cy="5727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3962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 Light"/>
                <a:cs typeface="Calibri Light"/>
              </a:rPr>
              <a:t>ANTERIOR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Y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POSTERIOR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219" y="1991360"/>
            <a:ext cx="5534660" cy="4533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6820" y="2021839"/>
            <a:ext cx="5481320" cy="4432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179387"/>
            <a:ext cx="370077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75" dirty="0">
                <a:latin typeface="Calibri Light"/>
                <a:cs typeface="Calibri Light"/>
              </a:rPr>
              <a:t>VISTA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ANTERIOR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70" y="1096581"/>
            <a:ext cx="5895975" cy="53136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206375" indent="-228600">
              <a:lnSpc>
                <a:spcPts val="3020"/>
              </a:lnSpc>
              <a:spcBef>
                <a:spcPts val="484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latin typeface="Calibri"/>
                <a:cs typeface="Calibri"/>
              </a:rPr>
              <a:t>Pies: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espacio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equitativo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línea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endParaRPr sz="2800">
              <a:latin typeface="Calibri"/>
              <a:cs typeface="Calibri"/>
            </a:endParaRPr>
          </a:p>
          <a:p>
            <a:pPr marL="295910" indent="-283845">
              <a:lnSpc>
                <a:spcPct val="100000"/>
              </a:lnSpc>
              <a:spcBef>
                <a:spcPts val="640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spc="-15" dirty="0">
                <a:latin typeface="Calibri"/>
                <a:cs typeface="Calibri"/>
              </a:rPr>
              <a:t>Crestas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tibiales: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ligera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rotación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externa</a:t>
            </a:r>
            <a:endParaRPr sz="2800">
              <a:latin typeface="Calibri"/>
              <a:cs typeface="Calibri"/>
            </a:endParaRPr>
          </a:p>
          <a:p>
            <a:pPr marL="241300" marR="118745" indent="-228600">
              <a:lnSpc>
                <a:spcPts val="3020"/>
              </a:lnSpc>
              <a:spcBef>
                <a:spcPts val="104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Rodillas: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espacio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equitativo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plomada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Rótula: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hacia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cara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anterior</a:t>
            </a:r>
            <a:endParaRPr sz="2800">
              <a:latin typeface="Calibri"/>
              <a:cs typeface="Calibri"/>
            </a:endParaRPr>
          </a:p>
          <a:p>
            <a:pPr marL="241300" marR="37465" indent="-228600">
              <a:lnSpc>
                <a:spcPct val="90200"/>
              </a:lnSpc>
              <a:spcBef>
                <a:spcPts val="99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Los maléolos </a:t>
            </a:r>
            <a:r>
              <a:rPr sz="2800" spc="-15" dirty="0">
                <a:latin typeface="Calibri"/>
                <a:cs typeface="Calibri"/>
              </a:rPr>
              <a:t>laterales, </a:t>
            </a:r>
            <a:r>
              <a:rPr sz="2800" dirty="0">
                <a:latin typeface="Calibri"/>
                <a:cs typeface="Calibri"/>
              </a:rPr>
              <a:t>las </a:t>
            </a:r>
            <a:r>
              <a:rPr sz="2800" spc="-15" dirty="0">
                <a:latin typeface="Calibri"/>
                <a:cs typeface="Calibri"/>
              </a:rPr>
              <a:t>cabezas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peroneas </a:t>
            </a:r>
            <a:r>
              <a:rPr sz="2800" dirty="0">
                <a:latin typeface="Calibri"/>
                <a:cs typeface="Calibri"/>
              </a:rPr>
              <a:t>y las </a:t>
            </a:r>
            <a:r>
              <a:rPr sz="2800" spc="-20" dirty="0">
                <a:latin typeface="Calibri"/>
                <a:cs typeface="Calibri"/>
              </a:rPr>
              <a:t>crestas </a:t>
            </a:r>
            <a:r>
              <a:rPr sz="2800" spc="-10" dirty="0">
                <a:latin typeface="Calibri"/>
                <a:cs typeface="Calibri"/>
              </a:rPr>
              <a:t>ilíacas </a:t>
            </a:r>
            <a:r>
              <a:rPr sz="2800" dirty="0">
                <a:latin typeface="Calibri"/>
                <a:cs typeface="Calibri"/>
              </a:rPr>
              <a:t>deben ser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separadas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espacios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equivalentes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9900"/>
              </a:lnSpc>
              <a:spcBef>
                <a:spcPts val="100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Ombligo: </a:t>
            </a:r>
            <a:r>
              <a:rPr sz="2800" dirty="0">
                <a:latin typeface="Calibri"/>
                <a:cs typeface="Calibri"/>
              </a:rPr>
              <a:t>línea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plomada lo </a:t>
            </a:r>
            <a:r>
              <a:rPr sz="2800" spc="-5" dirty="0">
                <a:latin typeface="Calibri"/>
                <a:cs typeface="Calibri"/>
              </a:rPr>
              <a:t>biseca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los </a:t>
            </a:r>
            <a:r>
              <a:rPr sz="2800" spc="-10" dirty="0">
                <a:latin typeface="Calibri"/>
                <a:cs typeface="Calibri"/>
              </a:rPr>
              <a:t>procedimientos quirúrgicos </a:t>
            </a:r>
            <a:r>
              <a:rPr sz="2800" dirty="0">
                <a:latin typeface="Calibri"/>
                <a:cs typeface="Calibri"/>
              </a:rPr>
              <a:t>podrían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alterar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alineación.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6500" y="1828800"/>
            <a:ext cx="58166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59" y="27558"/>
            <a:ext cx="6056630" cy="616267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4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Esternón: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2700"/>
              </a:lnSpc>
              <a:spcBef>
                <a:spcPts val="96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5" dirty="0">
                <a:latin typeface="Calibri"/>
                <a:cs typeface="Calibri"/>
              </a:rPr>
              <a:t>Escotadura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yugular: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plomada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</a:t>
            </a:r>
            <a:r>
              <a:rPr sz="2800" spc="-5" dirty="0">
                <a:latin typeface="Calibri"/>
                <a:cs typeface="Calibri"/>
              </a:rPr>
              <a:t> biseca.</a:t>
            </a:r>
            <a:endParaRPr sz="2800">
              <a:latin typeface="Calibri"/>
              <a:cs typeface="Calibri"/>
            </a:endParaRPr>
          </a:p>
          <a:p>
            <a:pPr marL="240665" marR="1059180" indent="-228600">
              <a:lnSpc>
                <a:spcPct val="79800"/>
              </a:lnSpc>
              <a:spcBef>
                <a:spcPts val="1019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Acromiones: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distancia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equitativa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respecto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5" dirty="0">
                <a:latin typeface="Calibri"/>
                <a:cs typeface="Calibri"/>
              </a:rPr>
              <a:t> 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endParaRPr sz="2800">
              <a:latin typeface="Calibri"/>
              <a:cs typeface="Calibri"/>
            </a:endParaRPr>
          </a:p>
          <a:p>
            <a:pPr marL="240665" marR="21590" indent="-228600">
              <a:lnSpc>
                <a:spcPct val="80100"/>
              </a:lnSpc>
              <a:spcBef>
                <a:spcPts val="1010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altura </a:t>
            </a:r>
            <a:r>
              <a:rPr sz="2800" dirty="0">
                <a:latin typeface="Calibri"/>
                <a:cs typeface="Calibri"/>
              </a:rPr>
              <a:t>de los </a:t>
            </a:r>
            <a:r>
              <a:rPr sz="2800" spc="-10" dirty="0">
                <a:latin typeface="Calibri"/>
                <a:cs typeface="Calibri"/>
              </a:rPr>
              <a:t>hombros </a:t>
            </a:r>
            <a:r>
              <a:rPr sz="2800" dirty="0">
                <a:latin typeface="Calibri"/>
                <a:cs typeface="Calibri"/>
              </a:rPr>
              <a:t>es </a:t>
            </a:r>
            <a:r>
              <a:rPr sz="2800" spc="-15" dirty="0">
                <a:latin typeface="Calibri"/>
                <a:cs typeface="Calibri"/>
              </a:rPr>
              <a:t>equitativa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 lado </a:t>
            </a:r>
            <a:r>
              <a:rPr sz="2800" spc="-10" dirty="0">
                <a:latin typeface="Calibri"/>
                <a:cs typeface="Calibri"/>
              </a:rPr>
              <a:t>dominante </a:t>
            </a:r>
            <a:r>
              <a:rPr sz="2800" dirty="0">
                <a:latin typeface="Calibri"/>
                <a:cs typeface="Calibri"/>
              </a:rPr>
              <a:t>es </a:t>
            </a:r>
            <a:r>
              <a:rPr sz="2800" spc="-10" dirty="0">
                <a:latin typeface="Calibri"/>
                <a:cs typeface="Calibri"/>
              </a:rPr>
              <a:t>levemente </a:t>
            </a:r>
            <a:r>
              <a:rPr sz="2800" dirty="0">
                <a:latin typeface="Calibri"/>
                <a:cs typeface="Calibri"/>
              </a:rPr>
              <a:t>más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bajo.</a:t>
            </a:r>
            <a:endParaRPr sz="2800">
              <a:latin typeface="Calibri"/>
              <a:cs typeface="Calibri"/>
            </a:endParaRPr>
          </a:p>
          <a:p>
            <a:pPr marL="240665" marR="321945" indent="-228600">
              <a:lnSpc>
                <a:spcPct val="80100"/>
              </a:lnSpc>
              <a:spcBef>
                <a:spcPts val="99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Los </a:t>
            </a:r>
            <a:r>
              <a:rPr sz="2800" dirty="0">
                <a:latin typeface="Calibri"/>
                <a:cs typeface="Calibri"/>
              </a:rPr>
              <a:t>músculos </a:t>
            </a:r>
            <a:r>
              <a:rPr sz="2800" spc="-15" dirty="0">
                <a:latin typeface="Calibri"/>
                <a:cs typeface="Calibri"/>
              </a:rPr>
              <a:t>torácicos </a:t>
            </a:r>
            <a:r>
              <a:rPr sz="2800" spc="-10" dirty="0">
                <a:latin typeface="Calibri"/>
                <a:cs typeface="Calibri"/>
              </a:rPr>
              <a:t>anteriores </a:t>
            </a:r>
            <a:r>
              <a:rPr sz="2800" spc="-5" dirty="0">
                <a:latin typeface="Calibri"/>
                <a:cs typeface="Calibri"/>
              </a:rPr>
              <a:t> deltoideos </a:t>
            </a:r>
            <a:r>
              <a:rPr sz="2800" spc="-15" dirty="0">
                <a:latin typeface="Calibri"/>
                <a:cs typeface="Calibri"/>
              </a:rPr>
              <a:t>bilaterales </a:t>
            </a:r>
            <a:r>
              <a:rPr sz="2800" spc="-5" dirty="0">
                <a:latin typeface="Calibri"/>
                <a:cs typeface="Calibri"/>
              </a:rPr>
              <a:t>son </a:t>
            </a:r>
            <a:r>
              <a:rPr sz="2800" spc="-10" dirty="0">
                <a:latin typeface="Calibri"/>
                <a:cs typeface="Calibri"/>
              </a:rPr>
              <a:t>simétricos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están </a:t>
            </a:r>
            <a:r>
              <a:rPr sz="2800" dirty="0">
                <a:latin typeface="Calibri"/>
                <a:cs typeface="Calibri"/>
              </a:rPr>
              <a:t>bien</a:t>
            </a:r>
            <a:r>
              <a:rPr sz="2800" spc="-5" dirty="0">
                <a:latin typeface="Calibri"/>
                <a:cs typeface="Calibri"/>
              </a:rPr>
              <a:t> definidos.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3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plomada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cabeza</a:t>
            </a:r>
            <a:endParaRPr sz="2800">
              <a:latin typeface="Calibri"/>
              <a:cs typeface="Calibri"/>
            </a:endParaRPr>
          </a:p>
          <a:p>
            <a:pPr marL="240665" marR="556895" indent="-228600">
              <a:lnSpc>
                <a:spcPct val="79800"/>
              </a:lnSpc>
              <a:spcBef>
                <a:spcPts val="1019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Puente </a:t>
            </a:r>
            <a:r>
              <a:rPr sz="2800" spc="-5" dirty="0">
                <a:latin typeface="Calibri"/>
                <a:cs typeface="Calibri"/>
              </a:rPr>
              <a:t>nasal: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plomada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32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Hueso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frontal: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1975" y="1089660"/>
            <a:ext cx="5620024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2540000" marR="5080" indent="-2527935">
              <a:lnSpc>
                <a:spcPts val="8640"/>
              </a:lnSpc>
              <a:spcBef>
                <a:spcPts val="1165"/>
              </a:spcBef>
            </a:pPr>
            <a:r>
              <a:rPr b="1" spc="-15" dirty="0">
                <a:solidFill>
                  <a:srgbClr val="FF0000"/>
                </a:solidFill>
              </a:rPr>
              <a:t>INSPECCIÓN </a:t>
            </a:r>
            <a:r>
              <a:rPr b="1" spc="-180" dirty="0">
                <a:solidFill>
                  <a:srgbClr val="FF0000"/>
                </a:solidFill>
              </a:rPr>
              <a:t>ESTÁTICA </a:t>
            </a:r>
            <a:r>
              <a:rPr b="1" spc="-1795" dirty="0">
                <a:solidFill>
                  <a:srgbClr val="FF0000"/>
                </a:solidFill>
              </a:rPr>
              <a:t> </a:t>
            </a:r>
            <a:r>
              <a:rPr b="1" spc="-10" dirty="0">
                <a:solidFill>
                  <a:srgbClr val="FF0000"/>
                </a:solidFill>
              </a:rPr>
              <a:t>POSTURA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19" y="112077"/>
            <a:ext cx="3931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75" dirty="0">
                <a:latin typeface="Calibri Light"/>
                <a:cs typeface="Calibri Light"/>
              </a:rPr>
              <a:t>VISTA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POSTERIOR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004" y="1029970"/>
            <a:ext cx="6142990" cy="56991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892810" indent="-228600" algn="just">
              <a:lnSpc>
                <a:spcPct val="90200"/>
              </a:lnSpc>
              <a:spcBef>
                <a:spcPts val="43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Los pies </a:t>
            </a:r>
            <a:r>
              <a:rPr sz="2800" spc="-15" dirty="0">
                <a:latin typeface="Calibri"/>
                <a:cs typeface="Calibri"/>
              </a:rPr>
              <a:t>están </a:t>
            </a:r>
            <a:r>
              <a:rPr sz="2800" spc="-10" dirty="0">
                <a:latin typeface="Calibri"/>
                <a:cs typeface="Calibri"/>
              </a:rPr>
              <a:t>distanciados </a:t>
            </a:r>
            <a:r>
              <a:rPr sz="2800" dirty="0">
                <a:latin typeface="Calibri"/>
                <a:cs typeface="Calibri"/>
              </a:rPr>
              <a:t>por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espacio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equivalente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Pies </a:t>
            </a:r>
            <a:r>
              <a:rPr sz="2800" spc="5" dirty="0">
                <a:latin typeface="Calibri"/>
                <a:cs typeface="Calibri"/>
              </a:rPr>
              <a:t>en </a:t>
            </a:r>
            <a:r>
              <a:rPr sz="2800" spc="-15" dirty="0">
                <a:latin typeface="Calibri"/>
                <a:cs typeface="Calibri"/>
              </a:rPr>
              <a:t>ligera rotación lateral: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dirty="0">
                <a:latin typeface="Calibri"/>
                <a:cs typeface="Calibri"/>
              </a:rPr>
              <a:t>pueden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</a:t>
            </a:r>
            <a:r>
              <a:rPr sz="2800" spc="-5" dirty="0">
                <a:latin typeface="Calibri"/>
                <a:cs typeface="Calibri"/>
              </a:rPr>
              <a:t> los </a:t>
            </a:r>
            <a:r>
              <a:rPr sz="2800" dirty="0">
                <a:latin typeface="Calibri"/>
                <a:cs typeface="Calibri"/>
              </a:rPr>
              <a:t>dedos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más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laterales.</a:t>
            </a:r>
            <a:endParaRPr sz="2800">
              <a:latin typeface="Calibri"/>
              <a:cs typeface="Calibri"/>
            </a:endParaRPr>
          </a:p>
          <a:p>
            <a:pPr marL="241300" marR="636905" indent="-228600">
              <a:lnSpc>
                <a:spcPct val="90200"/>
              </a:lnSpc>
              <a:spcBef>
                <a:spcPts val="944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rodillas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están</a:t>
            </a:r>
            <a:r>
              <a:rPr sz="2800" spc="-10" dirty="0">
                <a:latin typeface="Calibri"/>
                <a:cs typeface="Calibri"/>
              </a:rPr>
              <a:t> distanciadas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un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espacio </a:t>
            </a:r>
            <a:r>
              <a:rPr sz="2800" spc="-10" dirty="0">
                <a:latin typeface="Calibri"/>
                <a:cs typeface="Calibri"/>
              </a:rPr>
              <a:t>equitativo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5" dirty="0">
                <a:latin typeface="Calibri"/>
                <a:cs typeface="Calibri"/>
              </a:rPr>
              <a:t>línea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endParaRPr sz="2800">
              <a:latin typeface="Calibri"/>
              <a:cs typeface="Calibri"/>
            </a:endParaRPr>
          </a:p>
          <a:p>
            <a:pPr marL="241300" marR="98425" indent="-228600">
              <a:lnSpc>
                <a:spcPts val="3020"/>
              </a:lnSpc>
              <a:spcBef>
                <a:spcPts val="1045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spc="-20" dirty="0">
                <a:latin typeface="Calibri"/>
                <a:cs typeface="Calibri"/>
              </a:rPr>
              <a:t>Cresta </a:t>
            </a:r>
            <a:r>
              <a:rPr sz="2800" spc="-15" dirty="0">
                <a:latin typeface="Calibri"/>
                <a:cs typeface="Calibri"/>
              </a:rPr>
              <a:t>sacra </a:t>
            </a:r>
            <a:r>
              <a:rPr sz="2800" dirty="0">
                <a:latin typeface="Calibri"/>
                <a:cs typeface="Calibri"/>
              </a:rPr>
              <a:t>media </a:t>
            </a:r>
            <a:r>
              <a:rPr sz="2800" spc="-5" dirty="0">
                <a:latin typeface="Calibri"/>
                <a:cs typeface="Calibri"/>
              </a:rPr>
              <a:t>bisecada por </a:t>
            </a:r>
            <a:r>
              <a:rPr sz="2800" spc="-10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línea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dirty="0">
                <a:latin typeface="Calibri"/>
                <a:cs typeface="Calibri"/>
              </a:rPr>
              <a:t>plomada</a:t>
            </a:r>
            <a:endParaRPr sz="280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spcBef>
                <a:spcPts val="62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dirty="0">
                <a:latin typeface="Calibri"/>
                <a:cs typeface="Calibri"/>
              </a:rPr>
              <a:t>Apófisis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espinosas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endParaRPr sz="2800">
              <a:latin typeface="Calibri"/>
              <a:cs typeface="Calibri"/>
            </a:endParaRPr>
          </a:p>
          <a:p>
            <a:pPr marL="241300" marR="2028825" indent="-228600">
              <a:lnSpc>
                <a:spcPts val="3040"/>
              </a:lnSpc>
              <a:spcBef>
                <a:spcPts val="103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dirty="0">
                <a:latin typeface="Calibri"/>
                <a:cs typeface="Calibri"/>
              </a:rPr>
              <a:t>Músculos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paravertebrales,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bilateralmente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simétricos.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9740" y="73660"/>
            <a:ext cx="4069079" cy="65430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359" y="195834"/>
            <a:ext cx="6099175" cy="56997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0665" marR="42545" indent="-228600">
              <a:lnSpc>
                <a:spcPts val="3020"/>
              </a:lnSpc>
              <a:spcBef>
                <a:spcPts val="484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10" dirty="0">
                <a:latin typeface="Calibri"/>
                <a:cs typeface="Calibri"/>
              </a:rPr>
              <a:t>Bordes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escapulares: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distancia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equitativa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 </a:t>
            </a:r>
            <a:r>
              <a:rPr sz="2800" dirty="0">
                <a:latin typeface="Calibri"/>
                <a:cs typeface="Calibri"/>
              </a:rPr>
              <a:t>línea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plomada</a:t>
            </a:r>
            <a:endParaRPr sz="2800">
              <a:latin typeface="Calibri"/>
              <a:cs typeface="Calibri"/>
            </a:endParaRPr>
          </a:p>
          <a:p>
            <a:pPr marL="240665" marR="329565" indent="-228600">
              <a:lnSpc>
                <a:spcPts val="3020"/>
              </a:lnSpc>
              <a:spcBef>
                <a:spcPts val="1019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Acromiones: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distancia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equitativa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línea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spcBef>
                <a:spcPts val="100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Los deltoides </a:t>
            </a:r>
            <a:r>
              <a:rPr sz="2800" dirty="0">
                <a:latin typeface="Calibri"/>
                <a:cs typeface="Calibri"/>
              </a:rPr>
              <a:t>y la </a:t>
            </a:r>
            <a:r>
              <a:rPr sz="2800" spc="-10" dirty="0">
                <a:latin typeface="Calibri"/>
                <a:cs typeface="Calibri"/>
              </a:rPr>
              <a:t>musculatura </a:t>
            </a:r>
            <a:r>
              <a:rPr sz="2800" spc="-35" dirty="0">
                <a:latin typeface="Calibri"/>
                <a:cs typeface="Calibri"/>
              </a:rPr>
              <a:t>posterior,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bilateralmente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simétricos.</a:t>
            </a:r>
            <a:endParaRPr sz="2800">
              <a:latin typeface="Calibri"/>
              <a:cs typeface="Calibri"/>
            </a:endParaRPr>
          </a:p>
          <a:p>
            <a:pPr marL="240665" marR="64769" indent="-228600">
              <a:lnSpc>
                <a:spcPct val="90200"/>
              </a:lnSpc>
              <a:spcBef>
                <a:spcPts val="944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altura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los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hombros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equitativa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 lado </a:t>
            </a:r>
            <a:r>
              <a:rPr sz="2800" spc="-10" dirty="0">
                <a:latin typeface="Calibri"/>
                <a:cs typeface="Calibri"/>
              </a:rPr>
              <a:t>dominante </a:t>
            </a:r>
            <a:r>
              <a:rPr sz="2800" dirty="0">
                <a:latin typeface="Calibri"/>
                <a:cs typeface="Calibri"/>
              </a:rPr>
              <a:t>es </a:t>
            </a:r>
            <a:r>
              <a:rPr sz="2800" spc="-10" dirty="0">
                <a:latin typeface="Calibri"/>
                <a:cs typeface="Calibri"/>
              </a:rPr>
              <a:t>levemente </a:t>
            </a:r>
            <a:r>
              <a:rPr sz="2800" dirty="0">
                <a:latin typeface="Calibri"/>
                <a:cs typeface="Calibri"/>
              </a:rPr>
              <a:t>más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bajo.</a:t>
            </a:r>
            <a:endParaRPr sz="2800">
              <a:latin typeface="Calibri"/>
              <a:cs typeface="Calibri"/>
            </a:endParaRPr>
          </a:p>
          <a:p>
            <a:pPr marL="240665" marR="37465" indent="-228600">
              <a:lnSpc>
                <a:spcPts val="3020"/>
              </a:lnSpc>
              <a:spcBef>
                <a:spcPts val="1045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latin typeface="Calibri"/>
                <a:cs typeface="Calibri"/>
              </a:rPr>
              <a:t>Apófisis </a:t>
            </a:r>
            <a:r>
              <a:rPr sz="2800" dirty="0">
                <a:latin typeface="Calibri"/>
                <a:cs typeface="Calibri"/>
              </a:rPr>
              <a:t>espinosas </a:t>
            </a:r>
            <a:r>
              <a:rPr sz="2800" spc="-5" dirty="0">
                <a:latin typeface="Calibri"/>
                <a:cs typeface="Calibri"/>
              </a:rPr>
              <a:t>cervicales: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línea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</a:t>
            </a:r>
            <a:r>
              <a:rPr sz="2800" spc="-5" dirty="0">
                <a:latin typeface="Calibri"/>
                <a:cs typeface="Calibri"/>
              </a:rPr>
              <a:t> biseca</a:t>
            </a:r>
            <a:endParaRPr sz="2800">
              <a:latin typeface="Calibri"/>
              <a:cs typeface="Calibri"/>
            </a:endParaRPr>
          </a:p>
          <a:p>
            <a:pPr marL="240665" marR="821055" indent="-228600">
              <a:lnSpc>
                <a:spcPts val="3040"/>
              </a:lnSpc>
              <a:spcBef>
                <a:spcPts val="985"/>
              </a:spcBef>
              <a:buSzPct val="96428"/>
              <a:buFont typeface="Wingdings"/>
              <a:buChar char=""/>
              <a:tabLst>
                <a:tab pos="296545" algn="l"/>
              </a:tabLst>
            </a:pPr>
            <a:r>
              <a:rPr sz="2800" spc="-10" dirty="0">
                <a:latin typeface="Calibri"/>
                <a:cs typeface="Calibri"/>
              </a:rPr>
              <a:t>Prominencia occipital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línea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plomada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biseca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9520" y="1765300"/>
            <a:ext cx="5755639" cy="45643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816" y="611822"/>
            <a:ext cx="9548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5" dirty="0">
                <a:latin typeface="Calibri Light"/>
                <a:cs typeface="Calibri Light"/>
              </a:rPr>
              <a:t>ALTERACIONES</a:t>
            </a:r>
            <a:r>
              <a:rPr sz="4400" b="0" spc="-6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COMUNES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EN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LA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POSTURA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9639" y="2186405"/>
            <a:ext cx="9029700" cy="40066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4111" y="187960"/>
            <a:ext cx="6918690" cy="31038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095" y="3935693"/>
            <a:ext cx="5808726" cy="20282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2580" y="3627120"/>
            <a:ext cx="5130800" cy="29986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917700"/>
            <a:ext cx="5641340" cy="338327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958027"/>
            <a:ext cx="5626396" cy="33147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03" y="91439"/>
            <a:ext cx="11965940" cy="664972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328" y="88264"/>
          <a:ext cx="11965303" cy="6648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61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836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727075" marR="259079" indent="-462280">
                        <a:lnSpc>
                          <a:spcPct val="100000"/>
                        </a:lnSpc>
                      </a:pPr>
                      <a:r>
                        <a:rPr sz="18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UL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IÓN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DEL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HOMBRO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Acromio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posterior,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escápulas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retraídas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Disminución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cifosis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torácica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05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Acromio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anterior,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escápulas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prominentes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49022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Cabeza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adelante,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aumento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cifosis,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músculos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torácicos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anteriores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acortados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364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9621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COLUMNA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CERVICAL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Cervical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inferior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posterior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Disminución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lordosis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057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Cervical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inferior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anterior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Aumento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lordosis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cervical.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Postura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cabeza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adelante,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hombros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adelante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805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9367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CABEZA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Conducto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auditivo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posterior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inclinación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posterior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cabeza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Disminución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lordosis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82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Conducto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auditivo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anterior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postura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cabeza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adelante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Postura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hombro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adelante,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restricciones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suboccipitales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FAC46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FAC46"/>
                      </a:solidFill>
                      <a:prstDash val="solid"/>
                    </a:lnR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143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052" y="33019"/>
            <a:ext cx="5961936" cy="33350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2039" y="3439159"/>
            <a:ext cx="3022600" cy="28524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1240" y="3439159"/>
            <a:ext cx="5308600" cy="28524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04" y="91439"/>
            <a:ext cx="11965940" cy="659638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329" y="88264"/>
          <a:ext cx="11965938" cy="6596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2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7382">
                <a:tc gridSpan="4"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DEVIACIÓN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VISTA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ANTERIOR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721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REGIÓN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CORPORAL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DESVIO</a:t>
                      </a:r>
                      <a:r>
                        <a:rPr sz="1800" b="1" spc="3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IDEAL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RELACIONES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ESTRUCTURALES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84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27762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PIES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Pies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5702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interna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anteversión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pronación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8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Pies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Externa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externa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</a:t>
                      </a:r>
                      <a:r>
                        <a:rPr sz="18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retroversión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supinación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8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Arco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medial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aplanado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Pronación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excesiva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subtalar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mediotarsiana,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tibial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8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Arco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alto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495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Supinación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excesiva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subtalar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mediotarsiana,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Rotación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externa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7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TIBIA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1987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externa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crestas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tibiales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situadas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laterales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línea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6419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Retroversión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supinación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subtalar,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rótula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lateral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8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 marR="2343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Interna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crestas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tibiales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situadas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mediales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línea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media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Anteversión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pronación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subtalar,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rótula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lateral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88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RÓTULA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interna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rótula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«Estrabismo rotuliano»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6794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Interna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anteversión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pronación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subtalar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8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externa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rótula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46990" marR="5454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Externa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retroversión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supinación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articulación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subtalar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79" y="375920"/>
            <a:ext cx="5894305" cy="29255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3020" y="416559"/>
            <a:ext cx="5569305" cy="30962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979" y="3860800"/>
            <a:ext cx="5275580" cy="2865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01079" y="3863340"/>
            <a:ext cx="5473700" cy="28625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700" y="586740"/>
            <a:ext cx="5702300" cy="56311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7200" y="584200"/>
            <a:ext cx="4665980" cy="5633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5134" y="2233231"/>
            <a:ext cx="52089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80" dirty="0">
                <a:latin typeface="Calibri Light"/>
                <a:cs typeface="Calibri Light"/>
              </a:rPr>
              <a:t>OBSERVAR</a:t>
            </a:r>
            <a:endParaRPr sz="9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6890" y="875778"/>
            <a:ext cx="7938822" cy="515232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04" y="0"/>
            <a:ext cx="11833860" cy="680212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329" y="-3175"/>
          <a:ext cx="11835763" cy="6801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001">
                <a:tc rowSpan="3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PIERNA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Varum,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Aumento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ángulo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inclinación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fémur,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retroversión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femoral,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supinación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subtalar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9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Genu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Valgum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880" marR="6223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Disminución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ángulo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inclinación</a:t>
                      </a:r>
                      <a:r>
                        <a:rPr sz="18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fémur,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anteversión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femoral,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pronación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subtalar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8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Tibia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vara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Deformación</a:t>
                      </a:r>
                      <a:r>
                        <a:rPr sz="18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estructural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tibia,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causa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pronación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excesiva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subtalar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001">
                <a:tc row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PELVIS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Altura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Asimétrica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crestas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ilíacas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Discrepancia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longitud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piernas,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escoliosis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9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12496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Altura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asimétrica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EIAS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(Espina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ilíaca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antero-superior)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880" marR="806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Ilión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rotado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anterior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posterior,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discrepancia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longitud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piernas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anomalía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congénita.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394">
                <a:tc rowSpan="2"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REGIÓN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TORÁCICA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Pectus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carinatum: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Prominencia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tórax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esternón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afuera</a:t>
                      </a:r>
                      <a:r>
                        <a:rPr sz="1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(en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quilla)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Pectus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excavatum:</a:t>
                      </a:r>
                      <a:r>
                        <a:rPr sz="18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tórax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esternón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hacia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adentro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(en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embudo)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4496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REGIÓN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HOMBRO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Asimetría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hombros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Escoliosis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predominio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 lado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065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CABEZA</a:t>
                      </a:r>
                      <a:r>
                        <a:rPr sz="1800" b="1" spc="3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COLUMNA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Inclinación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lateral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rotación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la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cabeza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5880" marR="125730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Sentido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postural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inadecuado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desgaste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uso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excesivo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 un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lado,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torticolis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(deformación congénita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espasmo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agudo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músculo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ECOM)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14334" y="4649723"/>
            <a:ext cx="16465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Calibri"/>
                <a:cs typeface="Calibri"/>
              </a:rPr>
              <a:t>TIBIA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VARA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59" y="1551939"/>
            <a:ext cx="6273799" cy="32385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269480" y="1551939"/>
            <a:ext cx="3568700" cy="3700779"/>
            <a:chOff x="7269480" y="1551939"/>
            <a:chExt cx="3568700" cy="3700779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9480" y="1551939"/>
              <a:ext cx="3568700" cy="3238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437880" y="3803522"/>
              <a:ext cx="685800" cy="1449070"/>
            </a:xfrm>
            <a:custGeom>
              <a:avLst/>
              <a:gdLst/>
              <a:ahLst/>
              <a:cxnLst/>
              <a:rect l="l" t="t" r="r" b="b"/>
              <a:pathLst>
                <a:path w="685800" h="1449070">
                  <a:moveTo>
                    <a:pt x="75645" y="106204"/>
                  </a:moveTo>
                  <a:lnTo>
                    <a:pt x="68978" y="163711"/>
                  </a:lnTo>
                  <a:lnTo>
                    <a:pt x="631698" y="1448815"/>
                  </a:lnTo>
                  <a:lnTo>
                    <a:pt x="685292" y="1425320"/>
                  </a:lnTo>
                  <a:lnTo>
                    <a:pt x="122446" y="140316"/>
                  </a:lnTo>
                  <a:lnTo>
                    <a:pt x="75645" y="106204"/>
                  </a:lnTo>
                  <a:close/>
                </a:path>
                <a:path w="685800" h="1449070">
                  <a:moveTo>
                    <a:pt x="29210" y="0"/>
                  </a:moveTo>
                  <a:lnTo>
                    <a:pt x="0" y="251332"/>
                  </a:lnTo>
                  <a:lnTo>
                    <a:pt x="1008" y="262876"/>
                  </a:lnTo>
                  <a:lnTo>
                    <a:pt x="6159" y="272811"/>
                  </a:lnTo>
                  <a:lnTo>
                    <a:pt x="14644" y="280104"/>
                  </a:lnTo>
                  <a:lnTo>
                    <a:pt x="25653" y="283718"/>
                  </a:lnTo>
                  <a:lnTo>
                    <a:pt x="37268" y="282709"/>
                  </a:lnTo>
                  <a:lnTo>
                    <a:pt x="47228" y="277558"/>
                  </a:lnTo>
                  <a:lnTo>
                    <a:pt x="54496" y="269073"/>
                  </a:lnTo>
                  <a:lnTo>
                    <a:pt x="58039" y="258063"/>
                  </a:lnTo>
                  <a:lnTo>
                    <a:pt x="68978" y="163711"/>
                  </a:lnTo>
                  <a:lnTo>
                    <a:pt x="25653" y="64769"/>
                  </a:lnTo>
                  <a:lnTo>
                    <a:pt x="79121" y="41401"/>
                  </a:lnTo>
                  <a:lnTo>
                    <a:pt x="86000" y="41401"/>
                  </a:lnTo>
                  <a:lnTo>
                    <a:pt x="29210" y="0"/>
                  </a:lnTo>
                  <a:close/>
                </a:path>
                <a:path w="685800" h="1449070">
                  <a:moveTo>
                    <a:pt x="86000" y="41401"/>
                  </a:moveTo>
                  <a:lnTo>
                    <a:pt x="79121" y="41401"/>
                  </a:lnTo>
                  <a:lnTo>
                    <a:pt x="122446" y="140316"/>
                  </a:lnTo>
                  <a:lnTo>
                    <a:pt x="199136" y="196214"/>
                  </a:lnTo>
                  <a:lnTo>
                    <a:pt x="209704" y="201062"/>
                  </a:lnTo>
                  <a:lnTo>
                    <a:pt x="220916" y="201469"/>
                  </a:lnTo>
                  <a:lnTo>
                    <a:pt x="231461" y="197661"/>
                  </a:lnTo>
                  <a:lnTo>
                    <a:pt x="240029" y="189864"/>
                  </a:lnTo>
                  <a:lnTo>
                    <a:pt x="244822" y="179296"/>
                  </a:lnTo>
                  <a:lnTo>
                    <a:pt x="245221" y="168084"/>
                  </a:lnTo>
                  <a:lnTo>
                    <a:pt x="241405" y="157539"/>
                  </a:lnTo>
                  <a:lnTo>
                    <a:pt x="233552" y="148970"/>
                  </a:lnTo>
                  <a:lnTo>
                    <a:pt x="86000" y="41401"/>
                  </a:lnTo>
                  <a:close/>
                </a:path>
                <a:path w="685800" h="1449070">
                  <a:moveTo>
                    <a:pt x="79121" y="41401"/>
                  </a:moveTo>
                  <a:lnTo>
                    <a:pt x="25653" y="64769"/>
                  </a:lnTo>
                  <a:lnTo>
                    <a:pt x="68978" y="163711"/>
                  </a:lnTo>
                  <a:lnTo>
                    <a:pt x="75645" y="106204"/>
                  </a:lnTo>
                  <a:lnTo>
                    <a:pt x="35178" y="76707"/>
                  </a:lnTo>
                  <a:lnTo>
                    <a:pt x="81406" y="56514"/>
                  </a:lnTo>
                  <a:lnTo>
                    <a:pt x="85740" y="56514"/>
                  </a:lnTo>
                  <a:lnTo>
                    <a:pt x="79121" y="41401"/>
                  </a:lnTo>
                  <a:close/>
                </a:path>
                <a:path w="685800" h="1449070">
                  <a:moveTo>
                    <a:pt x="85740" y="56514"/>
                  </a:moveTo>
                  <a:lnTo>
                    <a:pt x="81406" y="56514"/>
                  </a:lnTo>
                  <a:lnTo>
                    <a:pt x="75645" y="106204"/>
                  </a:lnTo>
                  <a:lnTo>
                    <a:pt x="122446" y="140316"/>
                  </a:lnTo>
                  <a:lnTo>
                    <a:pt x="85740" y="56514"/>
                  </a:lnTo>
                  <a:close/>
                </a:path>
                <a:path w="685800" h="1449070">
                  <a:moveTo>
                    <a:pt x="81406" y="56514"/>
                  </a:moveTo>
                  <a:lnTo>
                    <a:pt x="35178" y="76707"/>
                  </a:lnTo>
                  <a:lnTo>
                    <a:pt x="75645" y="106204"/>
                  </a:lnTo>
                  <a:lnTo>
                    <a:pt x="81406" y="565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860" y="835660"/>
            <a:ext cx="4320540" cy="55956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5659" y="1501140"/>
            <a:ext cx="497839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5213" y="1082854"/>
            <a:ext cx="3070225" cy="104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19700"/>
              </a:lnSpc>
              <a:spcBef>
                <a:spcPts val="100"/>
              </a:spcBef>
            </a:pPr>
            <a:r>
              <a:rPr sz="2800" b="1" spc="-20" dirty="0">
                <a:latin typeface="Calibri"/>
                <a:cs typeface="Calibri"/>
              </a:rPr>
              <a:t>TORAX </a:t>
            </a:r>
            <a:r>
              <a:rPr sz="2800" b="1" dirty="0">
                <a:latin typeface="Calibri"/>
                <a:cs typeface="Calibri"/>
              </a:rPr>
              <a:t>EN </a:t>
            </a:r>
            <a:r>
              <a:rPr sz="2800" b="1" spc="-10" dirty="0">
                <a:latin typeface="Calibri"/>
                <a:cs typeface="Calibri"/>
              </a:rPr>
              <a:t>QUILLA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PECTUS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CARINATUM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142" rIns="0" bIns="0" rtlCol="0">
            <a:spAutoFit/>
          </a:bodyPr>
          <a:lstStyle/>
          <a:p>
            <a:pPr marL="6102350" marR="5080" indent="38100">
              <a:lnSpc>
                <a:spcPct val="119700"/>
              </a:lnSpc>
              <a:spcBef>
                <a:spcPts val="95"/>
              </a:spcBef>
            </a:pPr>
            <a:r>
              <a:rPr spc="-20" dirty="0"/>
              <a:t>TORAX </a:t>
            </a:r>
            <a:r>
              <a:rPr dirty="0"/>
              <a:t>EN </a:t>
            </a:r>
            <a:r>
              <a:rPr spc="-10" dirty="0"/>
              <a:t>EMBUDO </a:t>
            </a:r>
            <a:r>
              <a:rPr spc="-620" dirty="0"/>
              <a:t> </a:t>
            </a:r>
            <a:r>
              <a:rPr spc="-10" dirty="0"/>
              <a:t>PECTUS</a:t>
            </a:r>
            <a:r>
              <a:rPr spc="-50" dirty="0"/>
              <a:t> </a:t>
            </a:r>
            <a:r>
              <a:rPr spc="-75" dirty="0"/>
              <a:t>EXCAVATUM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380" y="2341879"/>
            <a:ext cx="4224020" cy="42316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8979" y="2113279"/>
            <a:ext cx="5864860" cy="42316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680" y="1628140"/>
            <a:ext cx="10154919" cy="39598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8880" y="332740"/>
            <a:ext cx="9743440" cy="5618480"/>
            <a:chOff x="1198880" y="332740"/>
            <a:chExt cx="9743440" cy="5618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2100" y="332740"/>
              <a:ext cx="6817359" cy="30835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880" y="3429000"/>
              <a:ext cx="9743440" cy="2522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3395" y="187960"/>
            <a:ext cx="6227063" cy="29997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1919" y="3515359"/>
            <a:ext cx="9385300" cy="269612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40" y="1595119"/>
            <a:ext cx="5984240" cy="44881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520" y="2090419"/>
            <a:ext cx="5745479" cy="34975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567" y="195948"/>
            <a:ext cx="11650980" cy="649224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3392" y="192786"/>
          <a:ext cx="11652250" cy="6492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89049">
                <a:tc>
                  <a:txBody>
                    <a:bodyPr/>
                    <a:lstStyle/>
                    <a:p>
                      <a:pPr marL="84455" marR="74866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ALTURA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800" b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HOMBROS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Hombros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desiguales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06768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Predominio de un lado.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Escoliosis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escapulas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092">
                <a:tc rowSpan="2">
                  <a:txBody>
                    <a:bodyPr/>
                    <a:lstStyle/>
                    <a:p>
                      <a:pPr marL="84455" marR="67056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MÚSCULOS</a:t>
                      </a:r>
                      <a:r>
                        <a:rPr sz="1800" b="1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DEL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CUELLO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090" marR="6388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Hipertrofia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trapecio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relación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otros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músculos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periescapulares.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Predominio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lado.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0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97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Uso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excesivo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AVD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miembro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superior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levantamiento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peso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desmedido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299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8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CABEZA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Inclinación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lateral</a:t>
                      </a:r>
                      <a:r>
                        <a:rPr sz="18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rotación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cabeza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Desequilibrio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muscular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 marR="3357879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Postura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inadecuada.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Tortícolis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Compensación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debido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escoliosis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FAC46"/>
                      </a:solidFill>
                      <a:prstDash val="solid"/>
                    </a:lnL>
                    <a:lnR w="6350">
                      <a:solidFill>
                        <a:srgbClr val="6FAC46"/>
                      </a:solidFill>
                      <a:prstDash val="solid"/>
                    </a:lnR>
                    <a:lnT w="6350">
                      <a:solidFill>
                        <a:srgbClr val="6FAC46"/>
                      </a:solidFill>
                      <a:prstDash val="solid"/>
                    </a:lnT>
                    <a:lnB w="6350">
                      <a:solidFill>
                        <a:srgbClr val="6FAC46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484"/>
              </a:spcBef>
            </a:pPr>
            <a:r>
              <a:rPr sz="3200" b="0" spc="-5" dirty="0">
                <a:latin typeface="Calibri"/>
                <a:cs typeface="Calibri"/>
              </a:rPr>
              <a:t>SABER</a:t>
            </a:r>
            <a:r>
              <a:rPr sz="3200" b="0" spc="-25" dirty="0">
                <a:latin typeface="Calibri"/>
                <a:cs typeface="Calibri"/>
              </a:rPr>
              <a:t> </a:t>
            </a:r>
            <a:r>
              <a:rPr sz="3200" b="0" spc="-30" dirty="0">
                <a:latin typeface="Calibri"/>
                <a:cs typeface="Calibri"/>
              </a:rPr>
              <a:t>INTERPRETAR</a:t>
            </a:r>
            <a:r>
              <a:rPr sz="3200" b="0" spc="20" dirty="0">
                <a:latin typeface="Calibri"/>
                <a:cs typeface="Calibri"/>
              </a:rPr>
              <a:t> </a:t>
            </a:r>
            <a:r>
              <a:rPr sz="3200" b="0" spc="-45" dirty="0">
                <a:latin typeface="Calibri"/>
                <a:cs typeface="Calibri"/>
              </a:rPr>
              <a:t>LO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QUE </a:t>
            </a:r>
            <a:r>
              <a:rPr sz="3200" b="0" spc="-20" dirty="0">
                <a:latin typeface="Calibri"/>
                <a:cs typeface="Calibri"/>
              </a:rPr>
              <a:t>OBSERVAMOS</a:t>
            </a:r>
            <a:r>
              <a:rPr sz="3200" b="0" spc="-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Y</a:t>
            </a:r>
            <a:r>
              <a:rPr sz="3200" b="0" spc="-5" dirty="0">
                <a:latin typeface="Calibri"/>
                <a:cs typeface="Calibri"/>
              </a:rPr>
              <a:t> </a:t>
            </a:r>
            <a:r>
              <a:rPr sz="3200" b="0" spc="-55" dirty="0">
                <a:latin typeface="Calibri"/>
                <a:cs typeface="Calibri"/>
              </a:rPr>
              <a:t>PALPAMOS,</a:t>
            </a:r>
            <a:r>
              <a:rPr sz="3200" b="0" dirty="0">
                <a:latin typeface="Calibri"/>
                <a:cs typeface="Calibri"/>
              </a:rPr>
              <a:t> </a:t>
            </a:r>
            <a:r>
              <a:rPr sz="3200" b="0" spc="-25" dirty="0">
                <a:latin typeface="Calibri"/>
                <a:cs typeface="Calibri"/>
              </a:rPr>
              <a:t>ES </a:t>
            </a:r>
            <a:r>
              <a:rPr sz="3200" b="0" spc="-710" dirty="0">
                <a:latin typeface="Calibri"/>
                <a:cs typeface="Calibri"/>
              </a:rPr>
              <a:t> </a:t>
            </a:r>
            <a:r>
              <a:rPr sz="3200" b="0" spc="-35" dirty="0">
                <a:latin typeface="Calibri"/>
                <a:cs typeface="Calibri"/>
              </a:rPr>
              <a:t>CLAVE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spc="-60" dirty="0">
                <a:latin typeface="Calibri"/>
                <a:cs typeface="Calibri"/>
              </a:rPr>
              <a:t>PARA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PODER</a:t>
            </a:r>
            <a:r>
              <a:rPr sz="3200" b="0" spc="-5" dirty="0">
                <a:latin typeface="Calibri"/>
                <a:cs typeface="Calibri"/>
              </a:rPr>
              <a:t> </a:t>
            </a:r>
            <a:r>
              <a:rPr sz="3200" b="0" spc="-15" dirty="0">
                <a:latin typeface="Calibri"/>
                <a:cs typeface="Calibri"/>
              </a:rPr>
              <a:t>LLEGAR</a:t>
            </a:r>
            <a:r>
              <a:rPr sz="3200" b="0" spc="1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A UN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BUEN </a:t>
            </a:r>
            <a:r>
              <a:rPr sz="3200" b="0" spc="-10" dirty="0">
                <a:latin typeface="Calibri"/>
                <a:cs typeface="Calibri"/>
              </a:rPr>
              <a:t>DIAGNÓSTICO</a:t>
            </a:r>
            <a:r>
              <a:rPr sz="3200" b="0" spc="2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Y </a:t>
            </a:r>
            <a:r>
              <a:rPr sz="3200" b="0" spc="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SABER</a:t>
            </a:r>
            <a:r>
              <a:rPr sz="3200" b="0" spc="-2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QUE </a:t>
            </a:r>
            <a:r>
              <a:rPr sz="3200" b="0" spc="-10" dirty="0">
                <a:latin typeface="Calibri"/>
                <a:cs typeface="Calibri"/>
              </a:rPr>
              <a:t>TEJIDOS</a:t>
            </a:r>
            <a:r>
              <a:rPr sz="3200" b="0" spc="4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SON</a:t>
            </a:r>
            <a:r>
              <a:rPr sz="3200" b="0" spc="-1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LA</a:t>
            </a:r>
            <a:r>
              <a:rPr sz="3200" b="0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FUENTE </a:t>
            </a:r>
            <a:r>
              <a:rPr sz="3200" b="0" spc="-10" dirty="0">
                <a:latin typeface="Calibri"/>
                <a:cs typeface="Calibri"/>
              </a:rPr>
              <a:t>DE</a:t>
            </a:r>
            <a:r>
              <a:rPr sz="3200" b="0" spc="5" dirty="0">
                <a:latin typeface="Calibri"/>
                <a:cs typeface="Calibri"/>
              </a:rPr>
              <a:t> </a:t>
            </a:r>
            <a:r>
              <a:rPr sz="3200" b="0" spc="-35" dirty="0">
                <a:latin typeface="Calibri"/>
                <a:cs typeface="Calibri"/>
              </a:rPr>
              <a:t>LOS</a:t>
            </a:r>
            <a:r>
              <a:rPr sz="3200" b="0" spc="40" dirty="0">
                <a:latin typeface="Calibri"/>
                <a:cs typeface="Calibri"/>
              </a:rPr>
              <a:t> </a:t>
            </a:r>
            <a:r>
              <a:rPr sz="3200" b="0" spc="-20" dirty="0">
                <a:latin typeface="Calibri"/>
                <a:cs typeface="Calibri"/>
              </a:rPr>
              <a:t>SÍNTOMAS</a:t>
            </a:r>
            <a:r>
              <a:rPr sz="3200" b="0" spc="1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O </a:t>
            </a:r>
            <a:r>
              <a:rPr sz="3200" b="0" spc="5" dirty="0">
                <a:latin typeface="Calibri"/>
                <a:cs typeface="Calibri"/>
              </a:rPr>
              <a:t> </a:t>
            </a:r>
            <a:r>
              <a:rPr sz="3200" b="0" spc="-5" dirty="0">
                <a:latin typeface="Calibri"/>
                <a:cs typeface="Calibri"/>
              </a:rPr>
              <a:t>PUEDEN</a:t>
            </a:r>
            <a:r>
              <a:rPr sz="3200" b="0" spc="-20" dirty="0">
                <a:latin typeface="Calibri"/>
                <a:cs typeface="Calibri"/>
              </a:rPr>
              <a:t> </a:t>
            </a:r>
            <a:r>
              <a:rPr sz="3200" b="0" spc="-65" dirty="0">
                <a:latin typeface="Calibri"/>
                <a:cs typeface="Calibri"/>
              </a:rPr>
              <a:t>ESTAR</a:t>
            </a:r>
            <a:r>
              <a:rPr sz="3200" b="0" spc="20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RELACIONADOS</a:t>
            </a:r>
            <a:r>
              <a:rPr sz="3200" b="0" spc="35" dirty="0">
                <a:latin typeface="Calibri"/>
                <a:cs typeface="Calibri"/>
              </a:rPr>
              <a:t> </a:t>
            </a:r>
            <a:r>
              <a:rPr sz="3200" b="0" spc="-15" dirty="0">
                <a:latin typeface="Calibri"/>
                <a:cs typeface="Calibri"/>
              </a:rPr>
              <a:t>CON</a:t>
            </a:r>
            <a:r>
              <a:rPr sz="3200" b="0" spc="5" dirty="0">
                <a:latin typeface="Calibri"/>
                <a:cs typeface="Calibri"/>
              </a:rPr>
              <a:t> </a:t>
            </a:r>
            <a:r>
              <a:rPr sz="3200" b="0" spc="-30" dirty="0">
                <a:latin typeface="Calibri"/>
                <a:cs typeface="Calibri"/>
              </a:rPr>
              <a:t>LOS</a:t>
            </a:r>
            <a:r>
              <a:rPr sz="3200" b="0" spc="2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MISMOS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2979" y="2948940"/>
            <a:ext cx="5146040" cy="342646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940" y="1206500"/>
            <a:ext cx="5412740" cy="42595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565900" y="114300"/>
            <a:ext cx="4699000" cy="6743700"/>
            <a:chOff x="6565900" y="114300"/>
            <a:chExt cx="4699000" cy="67437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900" y="114300"/>
              <a:ext cx="4594859" cy="3220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5900" y="3335019"/>
              <a:ext cx="4699000" cy="35229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309" y="2456116"/>
            <a:ext cx="1099566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dirty="0">
                <a:solidFill>
                  <a:srgbClr val="888888"/>
                </a:solidFill>
                <a:latin typeface="Calibri"/>
                <a:cs typeface="Calibri"/>
              </a:rPr>
              <a:t>ANÁLISIS</a:t>
            </a:r>
            <a:r>
              <a:rPr sz="6000" b="0" spc="-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6000" b="0" spc="-10" dirty="0">
                <a:solidFill>
                  <a:srgbClr val="888888"/>
                </a:solidFill>
                <a:latin typeface="Calibri"/>
                <a:cs typeface="Calibri"/>
              </a:rPr>
              <a:t>POSTURAL</a:t>
            </a:r>
            <a:r>
              <a:rPr sz="6000" b="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6000" b="0" spc="-95" dirty="0">
                <a:solidFill>
                  <a:srgbClr val="888888"/>
                </a:solidFill>
                <a:latin typeface="Calibri"/>
                <a:cs typeface="Calibri"/>
              </a:rPr>
              <a:t>CUANTITATIVO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769" y="379412"/>
            <a:ext cx="104863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alibri Light"/>
                <a:cs typeface="Calibri Light"/>
              </a:rPr>
              <a:t>MEDICIÓN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DE</a:t>
            </a:r>
            <a:r>
              <a:rPr sz="4400" spc="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LAS </a:t>
            </a:r>
            <a:r>
              <a:rPr sz="4400" spc="-5" dirty="0">
                <a:latin typeface="Calibri Light"/>
                <a:cs typeface="Calibri Light"/>
              </a:rPr>
              <a:t>EXTREMIDADES</a:t>
            </a:r>
            <a:r>
              <a:rPr sz="4400" spc="-75" dirty="0">
                <a:latin typeface="Calibri Light"/>
                <a:cs typeface="Calibri Light"/>
              </a:rPr>
              <a:t> </a:t>
            </a:r>
            <a:r>
              <a:rPr sz="4400" spc="-5" dirty="0">
                <a:latin typeface="Calibri Light"/>
                <a:cs typeface="Calibri Light"/>
              </a:rPr>
              <a:t>INFERIORES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902" y="2124709"/>
            <a:ext cx="5199698" cy="160633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accent1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100"/>
              </a:lnSpc>
              <a:spcBef>
                <a:spcPts val="430"/>
              </a:spcBef>
            </a:pP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La medición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clínica 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de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las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extremidades</a:t>
            </a:r>
            <a:r>
              <a:rPr sz="28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inferiores,</a:t>
            </a:r>
            <a:r>
              <a:rPr sz="2800" spc="-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constituye </a:t>
            </a:r>
            <a:r>
              <a:rPr sz="2800" spc="-6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una prueba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complementaria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en el 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examen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 la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 postura.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7959" y="1701800"/>
            <a:ext cx="4841240" cy="439166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89992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Calibri Light"/>
                <a:cs typeface="Calibri Light"/>
              </a:rPr>
              <a:t>MEDICIÓN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REAL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Y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MEDICIÓN</a:t>
            </a:r>
            <a:r>
              <a:rPr sz="4400" b="0" spc="-55" dirty="0">
                <a:latin typeface="Calibri Light"/>
                <a:cs typeface="Calibri Light"/>
              </a:rPr>
              <a:t> </a:t>
            </a:r>
            <a:r>
              <a:rPr sz="4400" b="0" spc="-50" dirty="0">
                <a:latin typeface="Calibri Light"/>
                <a:cs typeface="Calibri Light"/>
              </a:rPr>
              <a:t>APARENTE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820" y="1950720"/>
            <a:ext cx="6741159" cy="456692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310515"/>
            <a:ext cx="9017000" cy="12985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05"/>
              </a:spcBef>
            </a:pPr>
            <a:r>
              <a:rPr sz="4400" b="0" dirty="0">
                <a:latin typeface="Calibri Light"/>
                <a:cs typeface="Calibri Light"/>
              </a:rPr>
              <a:t>Del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extremo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proximal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la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tibia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hasta</a:t>
            </a:r>
            <a:r>
              <a:rPr sz="4400" b="0" spc="2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el </a:t>
            </a:r>
            <a:r>
              <a:rPr sz="4400" b="0" spc="-98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maléolo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tibial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279" y="1181100"/>
            <a:ext cx="6431280" cy="24866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7814" y="3779916"/>
            <a:ext cx="8547394" cy="304900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84042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 Light"/>
                <a:cs typeface="Calibri Light"/>
              </a:rPr>
              <a:t>POSTURAS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ESCAPULARES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EN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REPOSO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0125" y="1523936"/>
            <a:ext cx="4866005" cy="199008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43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0" dirty="0">
                <a:latin typeface="Calibri"/>
                <a:cs typeface="Calibri"/>
              </a:rPr>
              <a:t>comparan </a:t>
            </a:r>
            <a:r>
              <a:rPr sz="2800" dirty="0">
                <a:latin typeface="Calibri"/>
                <a:cs typeface="Calibri"/>
              </a:rPr>
              <a:t>las </a:t>
            </a:r>
            <a:r>
              <a:rPr sz="2800" spc="-10" dirty="0">
                <a:latin typeface="Calibri"/>
                <a:cs typeface="Calibri"/>
              </a:rPr>
              <a:t>alturas </a:t>
            </a:r>
            <a:r>
              <a:rPr sz="2800" dirty="0">
                <a:latin typeface="Calibri"/>
                <a:cs typeface="Calibri"/>
              </a:rPr>
              <a:t>de las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escapulas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el ángulo </a:t>
            </a:r>
            <a:r>
              <a:rPr sz="2800" spc="-10" dirty="0">
                <a:latin typeface="Calibri"/>
                <a:cs typeface="Calibri"/>
              </a:rPr>
              <a:t>inferior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como </a:t>
            </a:r>
            <a:r>
              <a:rPr sz="2800" spc="-15" dirty="0">
                <a:latin typeface="Calibri"/>
                <a:cs typeface="Calibri"/>
              </a:rPr>
              <a:t>referencia.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altura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normal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0" dirty="0">
                <a:latin typeface="Calibri"/>
                <a:cs typeface="Calibri"/>
              </a:rPr>
              <a:t>correlaciona con </a:t>
            </a:r>
            <a:r>
              <a:rPr sz="2800" dirty="0">
                <a:latin typeface="Calibri"/>
                <a:cs typeface="Calibri"/>
              </a:rPr>
              <a:t>7ma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9na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vertebra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torácica.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4760" y="1427480"/>
            <a:ext cx="3169919" cy="312420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5078" y="4646803"/>
          <a:ext cx="10035540" cy="1251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801">
                <a:tc gridSpan="2"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Nivel: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80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Elevación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escápula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Sobre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39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Descenso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escápula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Bajo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13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Posición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normal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escápula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T7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0980" y="1066800"/>
            <a:ext cx="6281420" cy="437642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2800" b="1" spc="-15" dirty="0">
                <a:latin typeface="Calibri"/>
                <a:cs typeface="Calibri"/>
              </a:rPr>
              <a:t>PROTRACCIÓN </a:t>
            </a:r>
            <a:r>
              <a:rPr sz="2800" b="1" spc="-10" dirty="0">
                <a:latin typeface="Calibri"/>
                <a:cs typeface="Calibri"/>
              </a:rPr>
              <a:t>(Rotación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escapular)</a:t>
            </a:r>
            <a:endParaRPr sz="2800" dirty="0">
              <a:latin typeface="Calibri"/>
              <a:cs typeface="Calibri"/>
            </a:endParaRPr>
          </a:p>
          <a:p>
            <a:pPr marL="12700" marR="170180" algn="just">
              <a:lnSpc>
                <a:spcPct val="90100"/>
              </a:lnSpc>
              <a:spcBef>
                <a:spcPts val="994"/>
              </a:spcBef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dirty="0">
                <a:latin typeface="Calibri"/>
                <a:cs typeface="Calibri"/>
              </a:rPr>
              <a:t>mide la </a:t>
            </a:r>
            <a:r>
              <a:rPr sz="2800" spc="-10" dirty="0">
                <a:latin typeface="Calibri"/>
                <a:cs typeface="Calibri"/>
              </a:rPr>
              <a:t>distancia entre </a:t>
            </a:r>
            <a:r>
              <a:rPr sz="2800" dirty="0">
                <a:latin typeface="Calibri"/>
                <a:cs typeface="Calibri"/>
              </a:rPr>
              <a:t>la apófisis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espinosa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T3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borde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medial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escapula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-10" dirty="0">
                <a:latin typeface="Calibri"/>
                <a:cs typeface="Calibri"/>
              </a:rPr>
              <a:t>altura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espina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escapula,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paciente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bipedestación.</a:t>
            </a:r>
            <a:endParaRPr sz="2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latin typeface="Calibri"/>
                <a:cs typeface="Calibri"/>
              </a:rPr>
              <a:t>Normal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cm.</a:t>
            </a:r>
          </a:p>
          <a:p>
            <a:pPr marL="12700" marR="5080" algn="just">
              <a:lnSpc>
                <a:spcPct val="89900"/>
              </a:lnSpc>
              <a:spcBef>
                <a:spcPts val="1019"/>
              </a:spcBef>
            </a:pPr>
            <a:r>
              <a:rPr sz="2800" spc="-5" dirty="0">
                <a:latin typeface="Calibri"/>
                <a:cs typeface="Calibri"/>
              </a:rPr>
              <a:t>Si </a:t>
            </a:r>
            <a:r>
              <a:rPr sz="2800" spc="-10" dirty="0">
                <a:latin typeface="Calibri"/>
                <a:cs typeface="Calibri"/>
              </a:rPr>
              <a:t>aumenta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distancia </a:t>
            </a:r>
            <a:r>
              <a:rPr sz="2800" spc="5" dirty="0">
                <a:latin typeface="Calibri"/>
                <a:cs typeface="Calibri"/>
              </a:rPr>
              <a:t>es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-5" dirty="0">
                <a:latin typeface="Calibri"/>
                <a:cs typeface="Calibri"/>
              </a:rPr>
              <a:t>posición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protracción </a:t>
            </a:r>
            <a:r>
              <a:rPr sz="2800" dirty="0">
                <a:latin typeface="Calibri"/>
                <a:cs typeface="Calibri"/>
              </a:rPr>
              <a:t>y si </a:t>
            </a:r>
            <a:r>
              <a:rPr sz="2800" spc="-20" dirty="0">
                <a:latin typeface="Calibri"/>
                <a:cs typeface="Calibri"/>
              </a:rPr>
              <a:t>esta </a:t>
            </a:r>
            <a:r>
              <a:rPr sz="2800" dirty="0">
                <a:latin typeface="Calibri"/>
                <a:cs typeface="Calibri"/>
              </a:rPr>
              <a:t>disminuída </a:t>
            </a:r>
            <a:r>
              <a:rPr sz="2800" spc="-20" dirty="0">
                <a:latin typeface="Calibri"/>
                <a:cs typeface="Calibri"/>
              </a:rPr>
              <a:t>esta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retraída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8880" y="2186939"/>
            <a:ext cx="3456940" cy="3403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0534" y="1416101"/>
            <a:ext cx="5127625" cy="3222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b="1" spc="-45" dirty="0">
                <a:solidFill>
                  <a:srgbClr val="C55A11"/>
                </a:solidFill>
                <a:latin typeface="Calibri"/>
                <a:cs typeface="Calibri"/>
              </a:rPr>
              <a:t>ROTACIÓN</a:t>
            </a:r>
            <a:r>
              <a:rPr sz="2800" b="1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C55A11"/>
                </a:solidFill>
                <a:latin typeface="Calibri"/>
                <a:cs typeface="Calibri"/>
              </a:rPr>
              <a:t>SUPERIOR</a:t>
            </a:r>
            <a:endParaRPr sz="2800" dirty="0">
              <a:latin typeface="Calibri"/>
              <a:cs typeface="Calibri"/>
            </a:endParaRPr>
          </a:p>
          <a:p>
            <a:pPr marL="241300" marR="124460" indent="-228600">
              <a:lnSpc>
                <a:spcPts val="304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dirty="0">
                <a:latin typeface="Calibri"/>
                <a:cs typeface="Calibri"/>
              </a:rPr>
              <a:t>mide la </a:t>
            </a:r>
            <a:r>
              <a:rPr sz="2800" spc="-10" dirty="0">
                <a:latin typeface="Calibri"/>
                <a:cs typeface="Calibri"/>
              </a:rPr>
              <a:t>distancia entre </a:t>
            </a:r>
            <a:r>
              <a:rPr sz="2800" spc="-5" dirty="0">
                <a:latin typeface="Calibri"/>
                <a:cs typeface="Calibri"/>
              </a:rPr>
              <a:t>T7 </a:t>
            </a:r>
            <a:r>
              <a:rPr sz="2800" dirty="0">
                <a:latin typeface="Calibri"/>
                <a:cs typeface="Calibri"/>
              </a:rPr>
              <a:t>y el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ángulo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inferior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cada </a:t>
            </a:r>
            <a:r>
              <a:rPr sz="2800" spc="-5" dirty="0">
                <a:latin typeface="Calibri"/>
                <a:cs typeface="Calibri"/>
              </a:rPr>
              <a:t>escápula.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990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 aumento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distancia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indica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-15" dirty="0">
                <a:latin typeface="Calibri"/>
                <a:cs typeface="Calibri"/>
              </a:rPr>
              <a:t>rotación </a:t>
            </a:r>
            <a:r>
              <a:rPr sz="2800" dirty="0">
                <a:latin typeface="Calibri"/>
                <a:cs typeface="Calibri"/>
              </a:rPr>
              <a:t>superior de las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escápulas.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Normal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7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860" y="1412239"/>
            <a:ext cx="4417060" cy="440182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89177" y="5942926"/>
          <a:ext cx="10369550" cy="720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4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Escápula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derecha: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………..cm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3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Escápula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izquierda: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………..cm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222" y="611822"/>
            <a:ext cx="3636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20" dirty="0">
                <a:latin typeface="Calibri Light"/>
                <a:cs typeface="Calibri Light"/>
              </a:rPr>
              <a:t>TEST</a:t>
            </a:r>
            <a:r>
              <a:rPr sz="4400" b="0" spc="-6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ADAMS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222" y="1675129"/>
            <a:ext cx="5499735" cy="36537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El objetivo </a:t>
            </a:r>
            <a:r>
              <a:rPr sz="2800" dirty="0">
                <a:latin typeface="Calibri"/>
                <a:cs typeface="Calibri"/>
              </a:rPr>
              <a:t>principal de </a:t>
            </a:r>
            <a:r>
              <a:rPr sz="2800" spc="-5" dirty="0">
                <a:latin typeface="Calibri"/>
                <a:cs typeface="Calibri"/>
              </a:rPr>
              <a:t>su aplicación </a:t>
            </a:r>
            <a:r>
              <a:rPr sz="2800" dirty="0">
                <a:latin typeface="Calibri"/>
                <a:cs typeface="Calibri"/>
              </a:rPr>
              <a:t> es </a:t>
            </a:r>
            <a:r>
              <a:rPr sz="2800" spc="-5" dirty="0">
                <a:latin typeface="Calibri"/>
                <a:cs typeface="Calibri"/>
              </a:rPr>
              <a:t>determinar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5" dirty="0">
                <a:latin typeface="Calibri"/>
                <a:cs typeface="Calibri"/>
              </a:rPr>
              <a:t>grado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deformación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5" dirty="0">
                <a:latin typeface="Calibri"/>
                <a:cs typeface="Calibri"/>
              </a:rPr>
              <a:t>han </a:t>
            </a:r>
            <a:r>
              <a:rPr sz="2800" dirty="0">
                <a:latin typeface="Calibri"/>
                <a:cs typeface="Calibri"/>
              </a:rPr>
              <a:t>sufrido los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cuerpos </a:t>
            </a:r>
            <a:r>
              <a:rPr sz="2800" spc="-10" dirty="0">
                <a:latin typeface="Calibri"/>
                <a:cs typeface="Calibri"/>
              </a:rPr>
              <a:t>vertebrales,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relacionarlos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comportamiento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columna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vertebral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nivel </a:t>
            </a:r>
            <a:r>
              <a:rPr sz="2800" spc="-15" dirty="0">
                <a:latin typeface="Calibri"/>
                <a:cs typeface="Calibri"/>
              </a:rPr>
              <a:t>torácico </a:t>
            </a:r>
            <a:r>
              <a:rPr sz="2800" dirty="0">
                <a:latin typeface="Calibri"/>
                <a:cs typeface="Calibri"/>
              </a:rPr>
              <a:t>en la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desviación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lateral.</a:t>
            </a:r>
            <a:endParaRPr sz="2800">
              <a:latin typeface="Calibri"/>
              <a:cs typeface="Calibri"/>
            </a:endParaRPr>
          </a:p>
          <a:p>
            <a:pPr marL="12700" marR="1198880">
              <a:lnSpc>
                <a:spcPts val="3020"/>
              </a:lnSpc>
              <a:spcBef>
                <a:spcPts val="1045"/>
              </a:spcBef>
            </a:pPr>
            <a:r>
              <a:rPr sz="2800" spc="-10" dirty="0">
                <a:latin typeface="Calibri"/>
                <a:cs typeface="Calibri"/>
              </a:rPr>
              <a:t>Analizar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escoliosis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tipo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funcional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10" dirty="0">
                <a:latin typeface="Calibri"/>
                <a:cs typeface="Calibri"/>
              </a:rPr>
              <a:t>estructural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9479" y="3716020"/>
            <a:ext cx="5829300" cy="240381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337" y="227965"/>
            <a:ext cx="5458460" cy="58286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190500" indent="-228600">
              <a:lnSpc>
                <a:spcPts val="302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Paciente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spc="5" dirty="0">
                <a:latin typeface="Calibri"/>
                <a:cs typeface="Calibri"/>
              </a:rPr>
              <a:t>el </a:t>
            </a:r>
            <a:r>
              <a:rPr sz="2800" spc="-15" dirty="0">
                <a:latin typeface="Calibri"/>
                <a:cs typeface="Calibri"/>
              </a:rPr>
              <a:t>torso </a:t>
            </a:r>
            <a:r>
              <a:rPr sz="2800" dirty="0">
                <a:latin typeface="Calibri"/>
                <a:cs typeface="Calibri"/>
              </a:rPr>
              <a:t>desnudo y </a:t>
            </a:r>
            <a:r>
              <a:rPr sz="2800" spc="5" dirty="0">
                <a:latin typeface="Calibri"/>
                <a:cs typeface="Calibri"/>
              </a:rPr>
              <a:t>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bipedestación</a:t>
            </a:r>
            <a:endParaRPr sz="2800" dirty="0">
              <a:latin typeface="Calibri"/>
              <a:cs typeface="Calibri"/>
            </a:endParaRPr>
          </a:p>
          <a:p>
            <a:pPr marL="241300" marR="247650" indent="-228600">
              <a:lnSpc>
                <a:spcPts val="3020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Fisioterapeuta </a:t>
            </a:r>
            <a:r>
              <a:rPr sz="2800" spc="-20" dirty="0">
                <a:latin typeface="Calibri"/>
                <a:cs typeface="Calibri"/>
              </a:rPr>
              <a:t>esta </a:t>
            </a:r>
            <a:r>
              <a:rPr sz="2800" spc="-5" dirty="0">
                <a:latin typeface="Calibri"/>
                <a:cs typeface="Calibri"/>
              </a:rPr>
              <a:t>ubicado </a:t>
            </a:r>
            <a:r>
              <a:rPr sz="2800" spc="-15" dirty="0">
                <a:latin typeface="Calibri"/>
                <a:cs typeface="Calibri"/>
              </a:rPr>
              <a:t>detrás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paciente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90100"/>
              </a:lnSpc>
              <a:spcBef>
                <a:spcPts val="9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continuación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paciente </a:t>
            </a:r>
            <a:r>
              <a:rPr sz="2800" spc="-15" dirty="0">
                <a:latin typeface="Calibri"/>
                <a:cs typeface="Calibri"/>
              </a:rPr>
              <a:t>realiza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-5" dirty="0">
                <a:latin typeface="Calibri"/>
                <a:cs typeface="Calibri"/>
              </a:rPr>
              <a:t>inclinación </a:t>
            </a:r>
            <a:r>
              <a:rPr sz="2800" spc="-35" dirty="0">
                <a:latin typeface="Calibri"/>
                <a:cs typeface="Calibri"/>
              </a:rPr>
              <a:t>anterior,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spc="-5" dirty="0">
                <a:latin typeface="Calibri"/>
                <a:cs typeface="Calibri"/>
              </a:rPr>
              <a:t>rodillas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extendidas, </a:t>
            </a:r>
            <a:r>
              <a:rPr sz="2800" dirty="0">
                <a:latin typeface="Calibri"/>
                <a:cs typeface="Calibri"/>
              </a:rPr>
              <a:t>pies </a:t>
            </a:r>
            <a:r>
              <a:rPr sz="2800" spc="-10" dirty="0">
                <a:latin typeface="Calibri"/>
                <a:cs typeface="Calibri"/>
              </a:rPr>
              <a:t>paralelos </a:t>
            </a:r>
            <a:r>
              <a:rPr sz="2800" dirty="0">
                <a:latin typeface="Calibri"/>
                <a:cs typeface="Calibri"/>
              </a:rPr>
              <a:t>y manos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juntas.</a:t>
            </a:r>
            <a:endParaRPr sz="2800" dirty="0">
              <a:latin typeface="Calibri"/>
              <a:cs typeface="Calibri"/>
            </a:endParaRPr>
          </a:p>
          <a:p>
            <a:pPr marL="241300" marR="20320" indent="-228600" algn="just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examinador </a:t>
            </a:r>
            <a:r>
              <a:rPr sz="2800" dirty="0">
                <a:latin typeface="Calibri"/>
                <a:cs typeface="Calibri"/>
              </a:rPr>
              <a:t>desde una </a:t>
            </a:r>
            <a:r>
              <a:rPr sz="2800" spc="-5" dirty="0">
                <a:latin typeface="Calibri"/>
                <a:cs typeface="Calibri"/>
              </a:rPr>
              <a:t>visión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posterior </a:t>
            </a:r>
            <a:r>
              <a:rPr sz="2800" spc="-15" dirty="0">
                <a:latin typeface="Calibri"/>
                <a:cs typeface="Calibri"/>
              </a:rPr>
              <a:t>observara </a:t>
            </a:r>
            <a:r>
              <a:rPr sz="2800" dirty="0">
                <a:latin typeface="Calibri"/>
                <a:cs typeface="Calibri"/>
              </a:rPr>
              <a:t>a lo </a:t>
            </a:r>
            <a:r>
              <a:rPr sz="2800" spc="-15" dirty="0">
                <a:latin typeface="Calibri"/>
                <a:cs typeface="Calibri"/>
              </a:rPr>
              <a:t>largo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plano </a:t>
            </a:r>
            <a:r>
              <a:rPr sz="2800" spc="-15" dirty="0">
                <a:latin typeface="Calibri"/>
                <a:cs typeface="Calibri"/>
              </a:rPr>
              <a:t>horizontal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columna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vertebral,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busca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anomalías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 </a:t>
            </a:r>
            <a:r>
              <a:rPr sz="2800" spc="-5" dirty="0">
                <a:latin typeface="Calibri"/>
                <a:cs typeface="Calibri"/>
              </a:rPr>
              <a:t>curvas </a:t>
            </a:r>
            <a:r>
              <a:rPr sz="2800" spc="-10" dirty="0">
                <a:latin typeface="Calibri"/>
                <a:cs typeface="Calibri"/>
              </a:rPr>
              <a:t>como </a:t>
            </a:r>
            <a:r>
              <a:rPr sz="2800" spc="-5" dirty="0">
                <a:latin typeface="Calibri"/>
                <a:cs typeface="Calibri"/>
              </a:rPr>
              <a:t>un aumento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disminución</a:t>
            </a:r>
            <a:r>
              <a:rPr sz="2800" spc="-5" dirty="0">
                <a:latin typeface="Calibri"/>
                <a:cs typeface="Calibri"/>
              </a:rPr>
              <a:t> 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mismas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9833" y="1066800"/>
            <a:ext cx="5621463" cy="4378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574357"/>
            <a:ext cx="54184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2060" algn="l"/>
              </a:tabLst>
            </a:pPr>
            <a:r>
              <a:rPr sz="4800" spc="-5" dirty="0">
                <a:latin typeface="Calibri Light"/>
                <a:cs typeface="Calibri Light"/>
              </a:rPr>
              <a:t>QUE	</a:t>
            </a:r>
            <a:r>
              <a:rPr sz="4800" spc="-30" dirty="0">
                <a:latin typeface="Calibri Light"/>
                <a:cs typeface="Calibri Light"/>
              </a:rPr>
              <a:t>ES</a:t>
            </a:r>
            <a:r>
              <a:rPr sz="4800" spc="-50" dirty="0">
                <a:latin typeface="Calibri Light"/>
                <a:cs typeface="Calibri Light"/>
              </a:rPr>
              <a:t> </a:t>
            </a:r>
            <a:r>
              <a:rPr sz="4800" spc="-45" dirty="0">
                <a:latin typeface="Calibri Light"/>
                <a:cs typeface="Calibri Light"/>
              </a:rPr>
              <a:t>EVALUACIÓN?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75840"/>
            <a:ext cx="9878695" cy="15627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525"/>
              </a:spcBef>
            </a:pPr>
            <a:r>
              <a:rPr sz="3600" spc="-5" dirty="0">
                <a:latin typeface="Calibri"/>
                <a:cs typeface="Calibri"/>
              </a:rPr>
              <a:t>Es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una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forma</a:t>
            </a:r>
            <a:r>
              <a:rPr sz="3600" spc="-5" dirty="0">
                <a:latin typeface="Calibri"/>
                <a:cs typeface="Calibri"/>
              </a:rPr>
              <a:t> de </a:t>
            </a:r>
            <a:r>
              <a:rPr sz="3600" spc="-20" dirty="0">
                <a:latin typeface="Calibri"/>
                <a:cs typeface="Calibri"/>
              </a:rPr>
              <a:t>interacción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directa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con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 </a:t>
            </a:r>
            <a:r>
              <a:rPr sz="3600" spc="-5" dirty="0">
                <a:latin typeface="Calibri"/>
                <a:cs typeface="Calibri"/>
              </a:rPr>
              <a:t>vida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las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personas, </a:t>
            </a:r>
            <a:r>
              <a:rPr sz="3600" dirty="0">
                <a:latin typeface="Calibri"/>
                <a:cs typeface="Calibri"/>
              </a:rPr>
              <a:t>una </a:t>
            </a:r>
            <a:r>
              <a:rPr sz="3600" spc="-15" dirty="0">
                <a:latin typeface="Calibri"/>
                <a:cs typeface="Calibri"/>
              </a:rPr>
              <a:t>expresión </a:t>
            </a:r>
            <a:r>
              <a:rPr sz="3600" spc="-5" dirty="0">
                <a:latin typeface="Calibri"/>
                <a:cs typeface="Calibri"/>
              </a:rPr>
              <a:t>de actividad </a:t>
            </a:r>
            <a:r>
              <a:rPr sz="3600" dirty="0">
                <a:latin typeface="Calibri"/>
                <a:cs typeface="Calibri"/>
              </a:rPr>
              <a:t>humana que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exige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una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reflexión,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que</a:t>
            </a:r>
            <a:r>
              <a:rPr sz="3600" spc="-20" dirty="0">
                <a:latin typeface="Calibri"/>
                <a:cs typeface="Calibri"/>
              </a:rPr>
              <a:t> evite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desconciertos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y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errores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1220" y="3970020"/>
            <a:ext cx="5397500" cy="257556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323" y="421084"/>
            <a:ext cx="650303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Ángulo</a:t>
            </a:r>
            <a:r>
              <a:rPr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de</a:t>
            </a:r>
            <a:r>
              <a:rPr sz="4400" spc="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inclinación</a:t>
            </a:r>
            <a:r>
              <a:rPr sz="4400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pélvica</a:t>
            </a:r>
            <a:endParaRPr sz="4400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0885" y="1309731"/>
            <a:ext cx="6544945" cy="516001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600" b="1" spc="-5" dirty="0">
                <a:latin typeface="Calibri"/>
                <a:cs typeface="Calibri"/>
              </a:rPr>
              <a:t>NEUTRA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60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z="2600" spc="-5" dirty="0">
                <a:latin typeface="Calibri"/>
                <a:cs typeface="Calibri"/>
              </a:rPr>
              <a:t>Ángulo de </a:t>
            </a:r>
            <a:r>
              <a:rPr sz="2600" dirty="0">
                <a:latin typeface="Calibri"/>
                <a:cs typeface="Calibri"/>
              </a:rPr>
              <a:t>8 a 10º </a:t>
            </a:r>
            <a:r>
              <a:rPr sz="2600" spc="-15" dirty="0">
                <a:latin typeface="Calibri"/>
                <a:cs typeface="Calibri"/>
              </a:rPr>
              <a:t>entre </a:t>
            </a:r>
            <a:r>
              <a:rPr sz="2600" spc="-5" dirty="0">
                <a:latin typeface="Calibri"/>
                <a:cs typeface="Calibri"/>
              </a:rPr>
              <a:t>EIAS </a:t>
            </a:r>
            <a:r>
              <a:rPr sz="2600" dirty="0">
                <a:latin typeface="Calibri"/>
                <a:cs typeface="Calibri"/>
              </a:rPr>
              <a:t>y </a:t>
            </a:r>
            <a:r>
              <a:rPr sz="2600" spc="-5" dirty="0">
                <a:latin typeface="Calibri"/>
                <a:cs typeface="Calibri"/>
              </a:rPr>
              <a:t>EIPS </a:t>
            </a:r>
            <a:r>
              <a:rPr sz="2600" dirty="0">
                <a:latin typeface="Calibri"/>
                <a:cs typeface="Calibri"/>
              </a:rPr>
              <a:t>en </a:t>
            </a:r>
            <a:r>
              <a:rPr sz="2600" spc="-5" dirty="0">
                <a:latin typeface="Calibri"/>
                <a:cs typeface="Calibri"/>
              </a:rPr>
              <a:t>relación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línea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horizontal.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INCLINACIÓN</a:t>
            </a:r>
            <a:r>
              <a:rPr sz="26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ANTERIOR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PELVIS</a:t>
            </a:r>
            <a:endParaRPr sz="2600">
              <a:latin typeface="Calibri"/>
              <a:cs typeface="Calibri"/>
            </a:endParaRPr>
          </a:p>
          <a:p>
            <a:pPr marL="241300" marR="891540" indent="-228600">
              <a:lnSpc>
                <a:spcPct val="79800"/>
              </a:lnSpc>
              <a:spcBef>
                <a:spcPts val="1010"/>
              </a:spcBef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z="2600" spc="-5" dirty="0">
                <a:latin typeface="Calibri"/>
                <a:cs typeface="Calibri"/>
              </a:rPr>
              <a:t>Ángulo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entre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EIAS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5" dirty="0">
                <a:latin typeface="Calibri"/>
                <a:cs typeface="Calibri"/>
              </a:rPr>
              <a:t> EIPS,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una </a:t>
            </a:r>
            <a:r>
              <a:rPr sz="2600" dirty="0">
                <a:latin typeface="Calibri"/>
                <a:cs typeface="Calibri"/>
              </a:rPr>
              <a:t>línea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horizontal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mayor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 10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grados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inclinación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anteversión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pelvis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3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INCLINACIÓN</a:t>
            </a:r>
            <a:r>
              <a:rPr sz="26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POSTERIOR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PELVIS</a:t>
            </a:r>
            <a:endParaRPr sz="2600">
              <a:latin typeface="Calibri"/>
              <a:cs typeface="Calibri"/>
            </a:endParaRPr>
          </a:p>
          <a:p>
            <a:pPr marL="241300" marR="173355" indent="-228600">
              <a:lnSpc>
                <a:spcPct val="79800"/>
              </a:lnSpc>
              <a:spcBef>
                <a:spcPts val="1015"/>
              </a:spcBef>
              <a:buSzPct val="96153"/>
              <a:buFont typeface="Wingdings"/>
              <a:buChar char=""/>
              <a:tabLst>
                <a:tab pos="276225" algn="l"/>
                <a:tab pos="3355340" algn="l"/>
                <a:tab pos="4547235" algn="l"/>
              </a:tabLst>
            </a:pPr>
            <a:r>
              <a:rPr sz="2600" spc="-5" dirty="0">
                <a:latin typeface="Calibri"/>
                <a:cs typeface="Calibri"/>
              </a:rPr>
              <a:t>Ángulo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entre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EIAS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 la</a:t>
            </a:r>
            <a:r>
              <a:rPr sz="2600" spc="-5" dirty="0">
                <a:latin typeface="Calibri"/>
                <a:cs typeface="Calibri"/>
              </a:rPr>
              <a:t> EIPS, una </a:t>
            </a:r>
            <a:r>
              <a:rPr sz="2600" dirty="0">
                <a:latin typeface="Calibri"/>
                <a:cs typeface="Calibri"/>
              </a:rPr>
              <a:t>línea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horizontal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menor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8	</a:t>
            </a:r>
            <a:r>
              <a:rPr sz="2600" spc="-20" dirty="0">
                <a:latin typeface="Calibri"/>
                <a:cs typeface="Calibri"/>
              </a:rPr>
              <a:t>grados </a:t>
            </a:r>
            <a:r>
              <a:rPr sz="2600" spc="-5" dirty="0">
                <a:latin typeface="Calibri"/>
                <a:cs typeface="Calibri"/>
              </a:rPr>
              <a:t>disminución </a:t>
            </a:r>
            <a:r>
              <a:rPr sz="2600" spc="-10" dirty="0">
                <a:latin typeface="Calibri"/>
                <a:cs typeface="Calibri"/>
              </a:rPr>
              <a:t>de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lordosis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lumbar,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retroversión	</a:t>
            </a:r>
            <a:r>
              <a:rPr sz="2600" spc="-10" dirty="0">
                <a:latin typeface="Calibri"/>
                <a:cs typeface="Calibri"/>
              </a:rPr>
              <a:t>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pelvis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879" y="2176779"/>
            <a:ext cx="4620260" cy="328422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8308" y="1012615"/>
            <a:ext cx="10496633" cy="908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4250" y="824928"/>
            <a:ext cx="105105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0925" algn="l"/>
              </a:tabLst>
            </a:pPr>
            <a:r>
              <a:rPr sz="8000" b="0" i="1" spc="-10" dirty="0">
                <a:latin typeface="Calibri"/>
                <a:cs typeface="Calibri"/>
              </a:rPr>
              <a:t>POSTURAS	</a:t>
            </a:r>
            <a:r>
              <a:rPr sz="8000" b="0" i="1" spc="-150" dirty="0">
                <a:latin typeface="Calibri"/>
                <a:cs typeface="Calibri"/>
              </a:rPr>
              <a:t>PATOLÓGICAS</a:t>
            </a:r>
            <a:endParaRPr sz="8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80439" y="1950745"/>
            <a:ext cx="10567035" cy="150495"/>
            <a:chOff x="980439" y="1950745"/>
            <a:chExt cx="10567035" cy="1504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439" y="1950745"/>
              <a:ext cx="10566654" cy="1500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6810" y="1967357"/>
              <a:ext cx="10483215" cy="66040"/>
            </a:xfrm>
            <a:custGeom>
              <a:avLst/>
              <a:gdLst/>
              <a:ahLst/>
              <a:cxnLst/>
              <a:rect l="l" t="t" r="r" b="b"/>
              <a:pathLst>
                <a:path w="10483215" h="66039">
                  <a:moveTo>
                    <a:pt x="10482592" y="0"/>
                  </a:moveTo>
                  <a:lnTo>
                    <a:pt x="0" y="0"/>
                  </a:lnTo>
                  <a:lnTo>
                    <a:pt x="0" y="66039"/>
                  </a:lnTo>
                  <a:lnTo>
                    <a:pt x="10482592" y="66039"/>
                  </a:lnTo>
                  <a:lnTo>
                    <a:pt x="104825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3470" indent="-11436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363470" algn="l"/>
                <a:tab pos="2364105" algn="l"/>
              </a:tabLst>
            </a:pPr>
            <a:r>
              <a:rPr spc="-15" dirty="0"/>
              <a:t>REGIÓN</a:t>
            </a:r>
            <a:r>
              <a:rPr spc="-20" dirty="0"/>
              <a:t> </a:t>
            </a:r>
            <a:r>
              <a:rPr spc="-15" dirty="0"/>
              <a:t>CERVICAL</a:t>
            </a:r>
          </a:p>
          <a:p>
            <a:pPr marL="2607945" lvl="1" indent="-1143635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607310" algn="l"/>
                <a:tab pos="2607945" algn="l"/>
              </a:tabLst>
            </a:pPr>
            <a:r>
              <a:rPr sz="6000" spc="-15" dirty="0">
                <a:latin typeface="Calibri"/>
                <a:cs typeface="Calibri"/>
              </a:rPr>
              <a:t>REGIÓN</a:t>
            </a:r>
            <a:r>
              <a:rPr sz="6000" spc="-30" dirty="0">
                <a:latin typeface="Calibri"/>
                <a:cs typeface="Calibri"/>
              </a:rPr>
              <a:t> </a:t>
            </a:r>
            <a:r>
              <a:rPr sz="6000" spc="-20" dirty="0">
                <a:latin typeface="Calibri"/>
                <a:cs typeface="Calibri"/>
              </a:rPr>
              <a:t>DORSAL</a:t>
            </a:r>
            <a:endParaRPr sz="6000">
              <a:latin typeface="Calibri"/>
              <a:cs typeface="Calibri"/>
            </a:endParaRPr>
          </a:p>
          <a:p>
            <a:pPr marL="2495550" indent="-1143635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2495550" algn="l"/>
                <a:tab pos="2496185" algn="l"/>
              </a:tabLst>
            </a:pPr>
            <a:r>
              <a:rPr spc="-15" dirty="0"/>
              <a:t>REGIÓN</a:t>
            </a:r>
            <a:r>
              <a:rPr spc="-25" dirty="0"/>
              <a:t> </a:t>
            </a:r>
            <a:r>
              <a:rPr spc="-30" dirty="0"/>
              <a:t>LUMBAR</a:t>
            </a:r>
          </a:p>
          <a:p>
            <a:pPr marL="1436370" indent="-1143635">
              <a:lnSpc>
                <a:spcPct val="100000"/>
              </a:lnSpc>
              <a:spcBef>
                <a:spcPts val="284"/>
              </a:spcBef>
              <a:buFont typeface="Wingdings"/>
              <a:buChar char=""/>
              <a:tabLst>
                <a:tab pos="1436370" algn="l"/>
                <a:tab pos="1437005" algn="l"/>
              </a:tabLst>
            </a:pPr>
            <a:r>
              <a:rPr spc="-20" dirty="0"/>
              <a:t>LESIONES</a:t>
            </a:r>
            <a:r>
              <a:rPr spc="-35" dirty="0"/>
              <a:t> </a:t>
            </a:r>
            <a:r>
              <a:rPr spc="-20" dirty="0"/>
              <a:t>ESCAPULARES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1079" y="2416111"/>
            <a:ext cx="8134984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REGIÓN</a:t>
            </a:r>
            <a:r>
              <a:rPr sz="8800" spc="-9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88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CERVICAL</a:t>
            </a:r>
            <a:endParaRPr sz="8800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6106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REGIÓN</a:t>
            </a:r>
            <a:r>
              <a:rPr sz="4400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CRANEO</a:t>
            </a:r>
            <a:r>
              <a:rPr sz="4400" spc="-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CERVICAL</a:t>
            </a:r>
            <a:endParaRPr sz="4400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93620"/>
            <a:ext cx="6397943" cy="40029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735965" indent="-228600" algn="just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Desde </a:t>
            </a:r>
            <a:r>
              <a:rPr sz="3600" dirty="0">
                <a:latin typeface="Calibri"/>
                <a:cs typeface="Calibri"/>
              </a:rPr>
              <a:t>el </a:t>
            </a:r>
            <a:r>
              <a:rPr sz="3600" spc="-5" dirty="0">
                <a:latin typeface="Calibri"/>
                <a:cs typeface="Calibri"/>
              </a:rPr>
              <a:t>punto </a:t>
            </a:r>
            <a:r>
              <a:rPr sz="3600" dirty="0">
                <a:latin typeface="Calibri"/>
                <a:cs typeface="Calibri"/>
              </a:rPr>
              <a:t>de </a:t>
            </a:r>
            <a:r>
              <a:rPr sz="3600" spc="-20" dirty="0">
                <a:latin typeface="Calibri"/>
                <a:cs typeface="Calibri"/>
              </a:rPr>
              <a:t>vista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funcional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región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cráneo </a:t>
            </a:r>
            <a:r>
              <a:rPr sz="3600" spc="-6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cervical </a:t>
            </a:r>
            <a:r>
              <a:rPr sz="3600" spc="-15" dirty="0">
                <a:latin typeface="Calibri"/>
                <a:cs typeface="Calibri"/>
              </a:rPr>
              <a:t>involucra:</a:t>
            </a:r>
            <a:endParaRPr sz="36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4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3600" spc="-5" dirty="0">
                <a:latin typeface="Calibri"/>
                <a:cs typeface="Calibri"/>
              </a:rPr>
              <a:t>La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movilidad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los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ojos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en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sus </a:t>
            </a:r>
            <a:r>
              <a:rPr sz="3600" spc="-6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órbitas</a:t>
            </a:r>
            <a:endParaRPr sz="3600" dirty="0">
              <a:latin typeface="Calibri"/>
              <a:cs typeface="Calibri"/>
            </a:endParaRPr>
          </a:p>
          <a:p>
            <a:pPr marL="292100" indent="-280035" algn="just">
              <a:lnSpc>
                <a:spcPct val="100000"/>
              </a:lnSpc>
              <a:spcBef>
                <a:spcPts val="61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3600" spc="-5" dirty="0">
                <a:latin typeface="Calibri"/>
                <a:cs typeface="Calibri"/>
              </a:rPr>
              <a:t>El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movimiento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mandibular</a:t>
            </a:r>
          </a:p>
          <a:p>
            <a:pPr marL="241300" marR="504825" indent="-228600" algn="just">
              <a:lnSpc>
                <a:spcPts val="3040"/>
              </a:lnSpc>
              <a:spcBef>
                <a:spcPts val="103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3600" spc="-5" dirty="0">
                <a:latin typeface="Calibri"/>
                <a:cs typeface="Calibri"/>
              </a:rPr>
              <a:t>La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movilidad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la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columna </a:t>
            </a:r>
            <a:r>
              <a:rPr sz="3600" spc="-6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cervical.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701040"/>
            <a:ext cx="3733800" cy="27508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6600" y="3502659"/>
            <a:ext cx="2573020" cy="3355338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188" y="1645920"/>
            <a:ext cx="6172200" cy="381873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430"/>
              </a:spcBef>
            </a:pPr>
            <a:r>
              <a:rPr sz="3200" spc="-5" dirty="0">
                <a:latin typeface="Calibri"/>
                <a:cs typeface="Calibri"/>
              </a:rPr>
              <a:t>La </a:t>
            </a:r>
            <a:r>
              <a:rPr sz="3200" spc="-15" dirty="0">
                <a:latin typeface="Calibri"/>
                <a:cs typeface="Calibri"/>
              </a:rPr>
              <a:t>organización </a:t>
            </a:r>
            <a:r>
              <a:rPr sz="3200" dirty="0">
                <a:latin typeface="Calibri"/>
                <a:cs typeface="Calibri"/>
              </a:rPr>
              <a:t>de </a:t>
            </a:r>
            <a:r>
              <a:rPr sz="3200" spc="-5" dirty="0">
                <a:latin typeface="Calibri"/>
                <a:cs typeface="Calibri"/>
              </a:rPr>
              <a:t>la columna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cervical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conjunto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presenta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una </a:t>
            </a:r>
            <a:r>
              <a:rPr sz="3200" spc="-6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curvatura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concavidad</a:t>
            </a:r>
            <a:endParaRPr sz="3200" dirty="0">
              <a:latin typeface="Calibri"/>
              <a:cs typeface="Calibri"/>
            </a:endParaRPr>
          </a:p>
          <a:p>
            <a:pPr marL="12700" algn="just">
              <a:lnSpc>
                <a:spcPts val="3020"/>
              </a:lnSpc>
            </a:pPr>
            <a:r>
              <a:rPr sz="3200" spc="-10" dirty="0">
                <a:latin typeface="Calibri"/>
                <a:cs typeface="Calibri"/>
              </a:rPr>
              <a:t>posterior……..la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lordosis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cervical.</a:t>
            </a:r>
            <a:endParaRPr sz="3200" dirty="0">
              <a:latin typeface="Calibri"/>
              <a:cs typeface="Calibri"/>
            </a:endParaRPr>
          </a:p>
          <a:p>
            <a:pPr marL="12700" marR="62865" algn="just">
              <a:lnSpc>
                <a:spcPts val="3020"/>
              </a:lnSpc>
              <a:spcBef>
                <a:spcPts val="1040"/>
              </a:spcBef>
            </a:pPr>
            <a:r>
              <a:rPr sz="3200" spc="-25" dirty="0">
                <a:latin typeface="Calibri"/>
                <a:cs typeface="Calibri"/>
              </a:rPr>
              <a:t>Por </a:t>
            </a:r>
            <a:r>
              <a:rPr sz="3200" dirty="0">
                <a:latin typeface="Calibri"/>
                <a:cs typeface="Calibri"/>
              </a:rPr>
              <a:t>las </a:t>
            </a:r>
            <a:r>
              <a:rPr sz="3200" spc="-15" dirty="0">
                <a:latin typeface="Calibri"/>
                <a:cs typeface="Calibri"/>
              </a:rPr>
              <a:t>características </a:t>
            </a:r>
            <a:r>
              <a:rPr sz="3200" spc="-10" dirty="0">
                <a:latin typeface="Calibri"/>
                <a:cs typeface="Calibri"/>
              </a:rPr>
              <a:t>anatómicas </a:t>
            </a:r>
            <a:r>
              <a:rPr sz="3200" spc="-6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funcionales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divide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dos:</a:t>
            </a:r>
          </a:p>
          <a:p>
            <a:pPr marL="241300" indent="-228600" algn="just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Raquis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cervical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superior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C0-C2</a:t>
            </a:r>
            <a:endParaRPr sz="32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Calibri"/>
                <a:cs typeface="Calibri"/>
              </a:rPr>
              <a:t>Raquis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cervical</a:t>
            </a:r>
            <a:r>
              <a:rPr sz="3200" spc="-10" dirty="0">
                <a:latin typeface="Calibri"/>
                <a:cs typeface="Calibri"/>
              </a:rPr>
              <a:t> inferior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C2-D1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2500" y="1645920"/>
            <a:ext cx="2898688" cy="399795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677" y="206311"/>
            <a:ext cx="96735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2825" algn="l"/>
              </a:tabLst>
            </a:pPr>
            <a:r>
              <a:rPr sz="5400" b="0" spc="-15" dirty="0">
                <a:latin typeface="Calibri Light"/>
                <a:cs typeface="Calibri Light"/>
              </a:rPr>
              <a:t>RAQUIS	CERVICAL</a:t>
            </a:r>
            <a:r>
              <a:rPr sz="5400" b="0" spc="-80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SUPERIOR</a:t>
            </a:r>
            <a:r>
              <a:rPr sz="5400" b="0" spc="-30" dirty="0">
                <a:latin typeface="Calibri Light"/>
                <a:cs typeface="Calibri Light"/>
              </a:rPr>
              <a:t> </a:t>
            </a:r>
            <a:r>
              <a:rPr sz="5400" b="0" spc="5" dirty="0">
                <a:latin typeface="Calibri Light"/>
                <a:cs typeface="Calibri Light"/>
              </a:rPr>
              <a:t>C0-C2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468" y="1850390"/>
            <a:ext cx="6170931" cy="3180999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5" dirty="0">
                <a:latin typeface="Calibri"/>
                <a:cs typeface="Calibri"/>
              </a:rPr>
              <a:t>Este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va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desde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occipital </a:t>
            </a:r>
            <a:r>
              <a:rPr sz="3200" spc="-15" dirty="0">
                <a:latin typeface="Calibri"/>
                <a:cs typeface="Calibri"/>
              </a:rPr>
              <a:t>hasta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porción </a:t>
            </a:r>
            <a:r>
              <a:rPr sz="3200" dirty="0">
                <a:latin typeface="Calibri"/>
                <a:cs typeface="Calibri"/>
              </a:rPr>
              <a:t>superior de </a:t>
            </a:r>
            <a:r>
              <a:rPr sz="3200" spc="-5" dirty="0">
                <a:latin typeface="Calibri"/>
                <a:cs typeface="Calibri"/>
              </a:rPr>
              <a:t>C2, incluyendo </a:t>
            </a:r>
            <a:r>
              <a:rPr sz="3200" spc="-6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los </a:t>
            </a:r>
            <a:r>
              <a:rPr sz="3200" spc="-10" dirty="0">
                <a:latin typeface="Calibri"/>
                <a:cs typeface="Calibri"/>
              </a:rPr>
              <a:t>sectores </a:t>
            </a:r>
            <a:r>
              <a:rPr sz="3200" dirty="0">
                <a:latin typeface="Calibri"/>
                <a:cs typeface="Calibri"/>
              </a:rPr>
              <a:t>funcionales de C0-C1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(occipito-atloideo) </a:t>
            </a:r>
            <a:r>
              <a:rPr sz="3200" dirty="0">
                <a:latin typeface="Calibri"/>
                <a:cs typeface="Calibri"/>
              </a:rPr>
              <a:t>y C1-C2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(atloideo-axoideo).</a:t>
            </a:r>
            <a:endParaRPr sz="3200" dirty="0">
              <a:latin typeface="Calibri"/>
              <a:cs typeface="Calibri"/>
            </a:endParaRPr>
          </a:p>
          <a:p>
            <a:pPr marL="241300" marR="25400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20" dirty="0">
                <a:latin typeface="Calibri"/>
                <a:cs typeface="Calibri"/>
              </a:rPr>
              <a:t>Existe </a:t>
            </a:r>
            <a:r>
              <a:rPr sz="3200" dirty="0">
                <a:latin typeface="Calibri"/>
                <a:cs typeface="Calibri"/>
              </a:rPr>
              <a:t>una </a:t>
            </a:r>
            <a:r>
              <a:rPr sz="3200" spc="-10" dirty="0">
                <a:latin typeface="Calibri"/>
                <a:cs typeface="Calibri"/>
              </a:rPr>
              <a:t>estrecha relación </a:t>
            </a:r>
            <a:r>
              <a:rPr sz="3200" dirty="0">
                <a:latin typeface="Calibri"/>
                <a:cs typeface="Calibri"/>
              </a:rPr>
              <a:t>de la </a:t>
            </a:r>
            <a:r>
              <a:rPr sz="3200" spc="-6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mirada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el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sistema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laberíntico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4380" y="1600200"/>
            <a:ext cx="3977639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1793620"/>
            <a:ext cx="6400799" cy="439222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spc="-5" dirty="0">
                <a:latin typeface="Calibri"/>
                <a:cs typeface="Calibri"/>
              </a:rPr>
              <a:t>Los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movimientos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principales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en </a:t>
            </a:r>
            <a:r>
              <a:rPr sz="4000" spc="-620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esta </a:t>
            </a:r>
            <a:r>
              <a:rPr sz="4000" spc="-5" dirty="0">
                <a:latin typeface="Calibri"/>
                <a:cs typeface="Calibri"/>
              </a:rPr>
              <a:t>región </a:t>
            </a:r>
            <a:r>
              <a:rPr sz="4000" dirty="0">
                <a:latin typeface="Calibri"/>
                <a:cs typeface="Calibri"/>
              </a:rPr>
              <a:t>son la </a:t>
            </a:r>
            <a:r>
              <a:rPr sz="4000" spc="-10" dirty="0">
                <a:latin typeface="Calibri"/>
                <a:cs typeface="Calibri"/>
              </a:rPr>
              <a:t>flexión </a:t>
            </a:r>
            <a:r>
              <a:rPr sz="4000" dirty="0">
                <a:latin typeface="Calibri"/>
                <a:cs typeface="Calibri"/>
              </a:rPr>
              <a:t>y la 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extensión.</a:t>
            </a:r>
            <a:endParaRPr sz="4000" dirty="0">
              <a:latin typeface="Calibri"/>
              <a:cs typeface="Calibri"/>
            </a:endParaRPr>
          </a:p>
          <a:p>
            <a:pPr marL="241300" marR="139065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spc="-5" dirty="0">
                <a:latin typeface="Calibri"/>
                <a:cs typeface="Calibri"/>
              </a:rPr>
              <a:t>La </a:t>
            </a:r>
            <a:r>
              <a:rPr sz="4000" spc="-15" dirty="0">
                <a:latin typeface="Calibri"/>
                <a:cs typeface="Calibri"/>
              </a:rPr>
              <a:t>rotación </a:t>
            </a:r>
            <a:r>
              <a:rPr sz="4000" dirty="0">
                <a:latin typeface="Calibri"/>
                <a:cs typeface="Calibri"/>
              </a:rPr>
              <a:t>y la inclinación </a:t>
            </a:r>
            <a:r>
              <a:rPr sz="4000" spc="-5" dirty="0">
                <a:latin typeface="Calibri"/>
                <a:cs typeface="Calibri"/>
              </a:rPr>
              <a:t>son </a:t>
            </a:r>
            <a:r>
              <a:rPr sz="4000" spc="-6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de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menor</a:t>
            </a:r>
            <a:r>
              <a:rPr sz="4000" spc="-3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magnitud.</a:t>
            </a:r>
          </a:p>
          <a:p>
            <a:pPr marL="12700" marR="227329">
              <a:lnSpc>
                <a:spcPct val="90200"/>
              </a:lnSpc>
              <a:spcBef>
                <a:spcPts val="944"/>
              </a:spcBef>
            </a:pPr>
            <a:r>
              <a:rPr sz="400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 diferencia</a:t>
            </a:r>
            <a:r>
              <a:rPr sz="4000" spc="-7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en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el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nivel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C1-C2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el </a:t>
            </a:r>
            <a:r>
              <a:rPr sz="4000" spc="-6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movimiento </a:t>
            </a:r>
            <a:r>
              <a:rPr sz="4000" dirty="0">
                <a:latin typeface="Calibri"/>
                <a:cs typeface="Calibri"/>
              </a:rPr>
              <a:t>principal es la 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rotación.</a:t>
            </a:r>
            <a:endParaRPr sz="4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066800"/>
            <a:ext cx="4866639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18837"/>
            <a:ext cx="1025651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2825" algn="l"/>
              </a:tabLst>
            </a:pPr>
            <a:r>
              <a:rPr sz="54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RAQUIS	CERVICAL</a:t>
            </a:r>
            <a:r>
              <a:rPr sz="5400" spc="-7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5400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INFERIOR</a:t>
            </a:r>
            <a:r>
              <a:rPr sz="5400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5400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C2-D1</a:t>
            </a:r>
            <a:endParaRPr sz="5400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127" y="1850390"/>
            <a:ext cx="5475605" cy="4367671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1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Comprende </a:t>
            </a:r>
            <a:r>
              <a:rPr sz="3600" dirty="0">
                <a:latin typeface="Calibri"/>
                <a:cs typeface="Calibri"/>
              </a:rPr>
              <a:t>desde la </a:t>
            </a:r>
            <a:r>
              <a:rPr sz="3600" spc="-10" dirty="0">
                <a:latin typeface="Calibri"/>
                <a:cs typeface="Calibri"/>
              </a:rPr>
              <a:t>mitad inferior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C2 </a:t>
            </a:r>
            <a:r>
              <a:rPr sz="3600" spc="-15" dirty="0">
                <a:latin typeface="Calibri"/>
                <a:cs typeface="Calibri"/>
              </a:rPr>
              <a:t>hasta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</a:t>
            </a:r>
            <a:r>
              <a:rPr sz="3600" spc="-10" dirty="0">
                <a:latin typeface="Calibri"/>
                <a:cs typeface="Calibri"/>
              </a:rPr>
              <a:t> mitad</a:t>
            </a:r>
            <a:r>
              <a:rPr sz="3600" dirty="0">
                <a:latin typeface="Calibri"/>
                <a:cs typeface="Calibri"/>
              </a:rPr>
              <a:t> superior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D1, </a:t>
            </a:r>
            <a:r>
              <a:rPr sz="3600" spc="-6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principal función los </a:t>
            </a:r>
            <a:r>
              <a:rPr sz="3600" spc="-10" dirty="0">
                <a:latin typeface="Calibri"/>
                <a:cs typeface="Calibri"/>
              </a:rPr>
              <a:t>movimientos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15" dirty="0">
                <a:latin typeface="Calibri"/>
                <a:cs typeface="Calibri"/>
              </a:rPr>
              <a:t> flexo-extensión.</a:t>
            </a:r>
            <a:endParaRPr sz="3600" dirty="0">
              <a:latin typeface="Calibri"/>
              <a:cs typeface="Calibri"/>
            </a:endParaRPr>
          </a:p>
          <a:p>
            <a:pPr marL="241300" marR="659130" indent="-228600" algn="just">
              <a:lnSpc>
                <a:spcPts val="302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El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segundo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movimiento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5" dirty="0">
                <a:latin typeface="Calibri"/>
                <a:cs typeface="Calibri"/>
              </a:rPr>
              <a:t>el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 </a:t>
            </a:r>
            <a:r>
              <a:rPr sz="3600" spc="-6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inclinación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y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rotación.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94219" y="2656839"/>
            <a:ext cx="4000500" cy="261112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569596"/>
            <a:ext cx="9001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3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Hiperlordosis</a:t>
            </a:r>
            <a:r>
              <a:rPr sz="4400" spc="-1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cervical</a:t>
            </a:r>
            <a:r>
              <a:rPr sz="4400" spc="-12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–mirada</a:t>
            </a:r>
            <a:r>
              <a:rPr sz="44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sz="4400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 Light"/>
                <a:cs typeface="Calibri Light"/>
              </a:rPr>
              <a:t>ascendida</a:t>
            </a:r>
            <a:endParaRPr sz="4400" dirty="0">
              <a:solidFill>
                <a:schemeClr val="tx2">
                  <a:lumMod val="60000"/>
                  <a:lumOff val="40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98002"/>
            <a:ext cx="489204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25" dirty="0">
                <a:latin typeface="Calibri"/>
                <a:cs typeface="Calibri"/>
              </a:rPr>
              <a:t>COMPORTAMIENTO:.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Calibri"/>
                <a:cs typeface="Calibri"/>
              </a:rPr>
              <a:t>Extensión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cervical</a:t>
            </a:r>
            <a:r>
              <a:rPr sz="2600" spc="-5" dirty="0">
                <a:latin typeface="Calibri"/>
                <a:cs typeface="Calibri"/>
              </a:rPr>
              <a:t> 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C0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C7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990"/>
              </a:spcBef>
            </a:pPr>
            <a:r>
              <a:rPr sz="2600" spc="-15" dirty="0">
                <a:latin typeface="Calibri"/>
                <a:cs typeface="Calibri"/>
              </a:rPr>
              <a:t>Paciente </a:t>
            </a:r>
            <a:r>
              <a:rPr sz="2600" spc="-10" dirty="0">
                <a:latin typeface="Calibri"/>
                <a:cs typeface="Calibri"/>
              </a:rPr>
              <a:t>con extensión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15" dirty="0">
                <a:latin typeface="Calibri"/>
                <a:cs typeface="Calibri"/>
              </a:rPr>
              <a:t>cabeza, </a:t>
            </a:r>
            <a:r>
              <a:rPr sz="2600" spc="-58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mirada </a:t>
            </a:r>
            <a:r>
              <a:rPr sz="2600" spc="-5" dirty="0">
                <a:latin typeface="Calibri"/>
                <a:cs typeface="Calibri"/>
              </a:rPr>
              <a:t>ascendida </a:t>
            </a:r>
            <a:r>
              <a:rPr sz="2600" dirty="0">
                <a:latin typeface="Calibri"/>
                <a:cs typeface="Calibri"/>
              </a:rPr>
              <a:t>y </a:t>
            </a:r>
            <a:r>
              <a:rPr sz="2600" spc="-10" dirty="0">
                <a:latin typeface="Calibri"/>
                <a:cs typeface="Calibri"/>
              </a:rPr>
              <a:t>aumento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lordosis </a:t>
            </a:r>
            <a:r>
              <a:rPr sz="2600" dirty="0">
                <a:latin typeface="Calibri"/>
                <a:cs typeface="Calibri"/>
              </a:rPr>
              <a:t>cervical.</a:t>
            </a:r>
            <a:endParaRPr sz="2600">
              <a:latin typeface="Calibri"/>
              <a:cs typeface="Calibri"/>
            </a:endParaRPr>
          </a:p>
          <a:p>
            <a:pPr marL="241300" marR="43180" indent="-228600">
              <a:lnSpc>
                <a:spcPct val="9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Los </a:t>
            </a:r>
            <a:r>
              <a:rPr sz="2600" spc="-10" dirty="0">
                <a:latin typeface="Calibri"/>
                <a:cs typeface="Calibri"/>
              </a:rPr>
              <a:t>responsables de este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comportamiento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músculos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espinales, </a:t>
            </a:r>
            <a:r>
              <a:rPr sz="2600" spc="-5" dirty="0">
                <a:latin typeface="Calibri"/>
                <a:cs typeface="Calibri"/>
              </a:rPr>
              <a:t>capaces de </a:t>
            </a:r>
            <a:r>
              <a:rPr sz="2600" spc="-15" dirty="0">
                <a:latin typeface="Calibri"/>
                <a:cs typeface="Calibri"/>
              </a:rPr>
              <a:t>generar </a:t>
            </a:r>
            <a:r>
              <a:rPr sz="2600" spc="-10" dirty="0">
                <a:latin typeface="Calibri"/>
                <a:cs typeface="Calibri"/>
              </a:rPr>
              <a:t> extensión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raquis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cervical.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1500" y="2451100"/>
            <a:ext cx="640334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90639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Rectificación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cervical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mirada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descendida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2304034"/>
            <a:ext cx="5013325" cy="33972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algn="just">
              <a:lnSpc>
                <a:spcPts val="3040"/>
              </a:lnSpc>
              <a:spcBef>
                <a:spcPts val="465"/>
              </a:spcBef>
            </a:pPr>
            <a:r>
              <a:rPr sz="2800" spc="-20" dirty="0">
                <a:latin typeface="Calibri"/>
                <a:cs typeface="Calibri"/>
              </a:rPr>
              <a:t>Paciente </a:t>
            </a:r>
            <a:r>
              <a:rPr sz="2800" spc="-15" dirty="0">
                <a:latin typeface="Calibri"/>
                <a:cs typeface="Calibri"/>
              </a:rPr>
              <a:t>con </a:t>
            </a:r>
            <a:r>
              <a:rPr sz="2800" spc="-10" dirty="0">
                <a:latin typeface="Calibri"/>
                <a:cs typeface="Calibri"/>
              </a:rPr>
              <a:t>flexión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columna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cervical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C0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C7.</a:t>
            </a:r>
            <a:endParaRPr sz="2800">
              <a:latin typeface="Calibri"/>
              <a:cs typeface="Calibri"/>
            </a:endParaRPr>
          </a:p>
          <a:p>
            <a:pPr marL="12700" marR="456565" algn="just">
              <a:lnSpc>
                <a:spcPct val="89900"/>
              </a:lnSpc>
              <a:spcBef>
                <a:spcPts val="955"/>
              </a:spcBef>
            </a:pPr>
            <a:r>
              <a:rPr sz="2800" spc="-20" dirty="0">
                <a:latin typeface="Calibri"/>
                <a:cs typeface="Calibri"/>
              </a:rPr>
              <a:t>Existe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-10" dirty="0">
                <a:latin typeface="Calibri"/>
                <a:cs typeface="Calibri"/>
              </a:rPr>
              <a:t>flexión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15" dirty="0">
                <a:latin typeface="Calibri"/>
                <a:cs typeface="Calibri"/>
              </a:rPr>
              <a:t>cabeza, </a:t>
            </a:r>
            <a:r>
              <a:rPr sz="2800" spc="-10" dirty="0">
                <a:latin typeface="Calibri"/>
                <a:cs typeface="Calibri"/>
              </a:rPr>
              <a:t> con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mirada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descendida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una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perdida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lordosis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cervical.</a:t>
            </a:r>
            <a:endParaRPr sz="2800">
              <a:latin typeface="Calibri"/>
              <a:cs typeface="Calibri"/>
            </a:endParaRPr>
          </a:p>
          <a:p>
            <a:pPr marL="241300" marR="198755" indent="-228600">
              <a:lnSpc>
                <a:spcPct val="90200"/>
              </a:lnSpc>
              <a:spcBef>
                <a:spcPts val="9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Músculos</a:t>
            </a:r>
            <a:r>
              <a:rPr sz="2800" spc="-15" dirty="0">
                <a:latin typeface="Calibri"/>
                <a:cs typeface="Calibri"/>
              </a:rPr>
              <a:t> largo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cuello,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anterior </a:t>
            </a:r>
            <a:r>
              <a:rPr sz="2800" spc="-25" dirty="0">
                <a:latin typeface="Calibri"/>
                <a:cs typeface="Calibri"/>
              </a:rPr>
              <a:t>mayor </a:t>
            </a:r>
            <a:r>
              <a:rPr sz="2800" dirty="0">
                <a:latin typeface="Calibri"/>
                <a:cs typeface="Calibri"/>
              </a:rPr>
              <a:t>y menor 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cabeza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supra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infra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hioideos.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3061" y="2717718"/>
            <a:ext cx="5000538" cy="23592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242" y="574928"/>
            <a:ext cx="27863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 Light"/>
                <a:cs typeface="Calibri Light"/>
              </a:rPr>
              <a:t>INSPECCIÓN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502" y="1655445"/>
            <a:ext cx="10793095" cy="3714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Saber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Interpretar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observamos</a:t>
            </a:r>
            <a:r>
              <a:rPr sz="2200" dirty="0">
                <a:latin typeface="Calibri"/>
                <a:cs typeface="Calibri"/>
              </a:rPr>
              <a:t> 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palpamos,</a:t>
            </a:r>
            <a:r>
              <a:rPr sz="2200" dirty="0">
                <a:latin typeface="Calibri"/>
                <a:cs typeface="Calibri"/>
              </a:rPr>
              <a:t> es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clave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para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poder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llegar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buen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diagnóstico </a:t>
            </a:r>
            <a:r>
              <a:rPr sz="2200" dirty="0">
                <a:latin typeface="Calibri"/>
                <a:cs typeface="Calibri"/>
              </a:rPr>
              <a:t>y saber </a:t>
            </a:r>
            <a:r>
              <a:rPr sz="2200" spc="-15" dirty="0">
                <a:latin typeface="Calibri"/>
                <a:cs typeface="Calibri"/>
              </a:rPr>
              <a:t>que </a:t>
            </a:r>
            <a:r>
              <a:rPr sz="2200" spc="-10" dirty="0">
                <a:latin typeface="Calibri"/>
                <a:cs typeface="Calibri"/>
              </a:rPr>
              <a:t>tejidos </a:t>
            </a:r>
            <a:r>
              <a:rPr sz="2200" spc="-5" dirty="0">
                <a:latin typeface="Calibri"/>
                <a:cs typeface="Calibri"/>
              </a:rPr>
              <a:t>son la </a:t>
            </a:r>
            <a:r>
              <a:rPr sz="2200" spc="-10" dirty="0">
                <a:latin typeface="Calibri"/>
                <a:cs typeface="Calibri"/>
              </a:rPr>
              <a:t>fuente </a:t>
            </a:r>
            <a:r>
              <a:rPr sz="2200" dirty="0">
                <a:latin typeface="Calibri"/>
                <a:cs typeface="Calibri"/>
              </a:rPr>
              <a:t>de los </a:t>
            </a:r>
            <a:r>
              <a:rPr sz="2200" spc="-10" dirty="0">
                <a:latin typeface="Calibri"/>
                <a:cs typeface="Calibri"/>
              </a:rPr>
              <a:t>síntomas </a:t>
            </a:r>
            <a:r>
              <a:rPr sz="2200" dirty="0">
                <a:latin typeface="Calibri"/>
                <a:cs typeface="Calibri"/>
              </a:rPr>
              <a:t>o </a:t>
            </a:r>
            <a:r>
              <a:rPr sz="2200" spc="-5" dirty="0">
                <a:latin typeface="Calibri"/>
                <a:cs typeface="Calibri"/>
              </a:rPr>
              <a:t>pueden </a:t>
            </a:r>
            <a:r>
              <a:rPr sz="2200" spc="-10" dirty="0">
                <a:latin typeface="Calibri"/>
                <a:cs typeface="Calibri"/>
              </a:rPr>
              <a:t>estar </a:t>
            </a:r>
            <a:r>
              <a:rPr sz="2200" spc="-5" dirty="0">
                <a:latin typeface="Calibri"/>
                <a:cs typeface="Calibri"/>
              </a:rPr>
              <a:t>relacionados </a:t>
            </a:r>
            <a:r>
              <a:rPr sz="2200" spc="-10" dirty="0">
                <a:latin typeface="Calibri"/>
                <a:cs typeface="Calibri"/>
              </a:rPr>
              <a:t>con </a:t>
            </a:r>
            <a:r>
              <a:rPr sz="2200" spc="-5" dirty="0">
                <a:latin typeface="Calibri"/>
                <a:cs typeface="Calibri"/>
              </a:rPr>
              <a:t> los </a:t>
            </a:r>
            <a:r>
              <a:rPr sz="2200" spc="-10" dirty="0">
                <a:latin typeface="Calibri"/>
                <a:cs typeface="Calibri"/>
              </a:rPr>
              <a:t>mismos.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La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observación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</a:t>
            </a:r>
            <a:r>
              <a:rPr sz="2200" spc="4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paciente</a:t>
            </a:r>
            <a:r>
              <a:rPr sz="2200" spc="4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informa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4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ayuda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4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concentrar</a:t>
            </a:r>
            <a:r>
              <a:rPr sz="2200" spc="4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valoración</a:t>
            </a:r>
            <a:r>
              <a:rPr sz="2200" spc="4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</a:t>
            </a:r>
            <a:r>
              <a:rPr sz="2200" spc="4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esencial.</a:t>
            </a:r>
            <a:r>
              <a:rPr sz="2200" spc="434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Se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observa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paciente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reposo 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movimiento.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Momentos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??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Postura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Morfotipo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dirty="0">
                <a:latin typeface="Calibri"/>
                <a:cs typeface="Calibri"/>
              </a:rPr>
              <a:t>Piel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Ayudas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Técnicas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spc="-35" dirty="0">
                <a:latin typeface="Calibri"/>
                <a:cs typeface="Calibri"/>
              </a:rPr>
              <a:t>AVD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78689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Rectificación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con</a:t>
            </a:r>
            <a:r>
              <a:rPr sz="4400" b="0" spc="-1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mirada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horizontal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004" y="1483412"/>
            <a:ext cx="5673725" cy="514350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trata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 comportamiento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mixto.</a:t>
            </a:r>
            <a:endParaRPr sz="2800">
              <a:latin typeface="Calibri"/>
              <a:cs typeface="Calibri"/>
            </a:endParaRPr>
          </a:p>
          <a:p>
            <a:pPr marL="12700" marR="49530" algn="just">
              <a:lnSpc>
                <a:spcPct val="90200"/>
              </a:lnSpc>
              <a:spcBef>
                <a:spcPts val="990"/>
              </a:spcBef>
            </a:pPr>
            <a:r>
              <a:rPr sz="2800" spc="-20" dirty="0">
                <a:latin typeface="Calibri"/>
                <a:cs typeface="Calibri"/>
              </a:rPr>
              <a:t>Existe </a:t>
            </a:r>
            <a:r>
              <a:rPr sz="2800" spc="-10" dirty="0">
                <a:latin typeface="Calibri"/>
                <a:cs typeface="Calibri"/>
              </a:rPr>
              <a:t>flexión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columna cervical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5" dirty="0">
                <a:latin typeface="Calibri"/>
                <a:cs typeface="Calibri"/>
              </a:rPr>
              <a:t>sector </a:t>
            </a:r>
            <a:r>
              <a:rPr sz="2800" spc="-15" dirty="0">
                <a:latin typeface="Calibri"/>
                <a:cs typeface="Calibri"/>
              </a:rPr>
              <a:t>inferior </a:t>
            </a:r>
            <a:r>
              <a:rPr sz="2800" dirty="0">
                <a:latin typeface="Calibri"/>
                <a:cs typeface="Calibri"/>
              </a:rPr>
              <a:t>y una </a:t>
            </a:r>
            <a:r>
              <a:rPr sz="2800" spc="-10" dirty="0">
                <a:latin typeface="Calibri"/>
                <a:cs typeface="Calibri"/>
              </a:rPr>
              <a:t>extensión </a:t>
            </a:r>
            <a:r>
              <a:rPr sz="2800" dirty="0">
                <a:latin typeface="Calibri"/>
                <a:cs typeface="Calibri"/>
              </a:rPr>
              <a:t>en el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raquis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superior.</a:t>
            </a:r>
            <a:endParaRPr sz="2800">
              <a:latin typeface="Calibri"/>
              <a:cs typeface="Calibri"/>
            </a:endParaRPr>
          </a:p>
          <a:p>
            <a:pPr marL="12700" marR="26670">
              <a:lnSpc>
                <a:spcPct val="89900"/>
              </a:lnSpc>
              <a:spcBef>
                <a:spcPts val="1000"/>
              </a:spcBef>
            </a:pPr>
            <a:r>
              <a:rPr sz="2800" spc="-20" dirty="0">
                <a:latin typeface="Calibri"/>
                <a:cs typeface="Calibri"/>
              </a:rPr>
              <a:t>Paciente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rectificación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cervical,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caso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mirada</a:t>
            </a:r>
            <a:r>
              <a:rPr sz="2800" spc="-20" dirty="0">
                <a:latin typeface="Calibri"/>
                <a:cs typeface="Calibri"/>
              </a:rPr>
              <a:t> está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horizontal,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lordosis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RCS.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89900"/>
              </a:lnSpc>
              <a:spcBef>
                <a:spcPts val="101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Los responsables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comportamiento </a:t>
            </a:r>
            <a:r>
              <a:rPr sz="2800" dirty="0">
                <a:latin typeface="Calibri"/>
                <a:cs typeface="Calibri"/>
              </a:rPr>
              <a:t>son; por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dirty="0">
                <a:latin typeface="Calibri"/>
                <a:cs typeface="Calibri"/>
              </a:rPr>
              <a:t>lado el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cuello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rectificación,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 </a:t>
            </a:r>
            <a:r>
              <a:rPr sz="2800" spc="-15" dirty="0">
                <a:latin typeface="Calibri"/>
                <a:cs typeface="Calibri"/>
              </a:rPr>
              <a:t>otro </a:t>
            </a:r>
            <a:r>
              <a:rPr sz="2800" dirty="0">
                <a:latin typeface="Calibri"/>
                <a:cs typeface="Calibri"/>
              </a:rPr>
              <a:t>los </a:t>
            </a:r>
            <a:r>
              <a:rPr sz="2800" spc="-5" dirty="0">
                <a:latin typeface="Calibri"/>
                <a:cs typeface="Calibri"/>
              </a:rPr>
              <a:t>suboccipitales </a:t>
            </a:r>
            <a:r>
              <a:rPr sz="2800" spc="-20" dirty="0">
                <a:latin typeface="Calibri"/>
                <a:cs typeface="Calibri"/>
              </a:rPr>
              <a:t>para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extensión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10" dirty="0">
                <a:latin typeface="Calibri"/>
                <a:cs typeface="Calibri"/>
              </a:rPr>
              <a:t> RCS.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8000" y="1142966"/>
            <a:ext cx="2711892" cy="22199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8540" y="1887186"/>
            <a:ext cx="3066701" cy="41046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39580" y="3525672"/>
            <a:ext cx="2834391" cy="333214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100634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 Light"/>
                <a:cs typeface="Calibri Light"/>
              </a:rPr>
              <a:t>Antepulsión</a:t>
            </a:r>
            <a:r>
              <a:rPr sz="4400" b="0" spc="2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</a:t>
            </a:r>
            <a:r>
              <a:rPr sz="4400" b="0" spc="-25" dirty="0">
                <a:latin typeface="Calibri Light"/>
                <a:cs typeface="Calibri Light"/>
              </a:rPr>
              <a:t>cabeza </a:t>
            </a:r>
            <a:r>
              <a:rPr sz="4400" b="0" spc="-15" dirty="0">
                <a:latin typeface="Calibri Light"/>
                <a:cs typeface="Calibri Light"/>
              </a:rPr>
              <a:t>con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mirada</a:t>
            </a:r>
            <a:r>
              <a:rPr sz="4400" b="0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horizontal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38087"/>
            <a:ext cx="5582285" cy="49733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800" spc="-20" dirty="0">
                <a:latin typeface="Calibri"/>
                <a:cs typeface="Calibri"/>
              </a:rPr>
              <a:t>Existe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comportamiento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mixto.</a:t>
            </a:r>
            <a:endParaRPr sz="2800" dirty="0">
              <a:latin typeface="Calibri"/>
              <a:cs typeface="Calibri"/>
            </a:endParaRPr>
          </a:p>
          <a:p>
            <a:pPr marL="12700" marR="102235">
              <a:lnSpc>
                <a:spcPct val="80100"/>
              </a:lnSpc>
              <a:spcBef>
                <a:spcPts val="990"/>
              </a:spcBef>
            </a:pPr>
            <a:r>
              <a:rPr sz="2800" spc="-10" dirty="0">
                <a:latin typeface="Calibri"/>
                <a:cs typeface="Calibri"/>
              </a:rPr>
              <a:t>Flexión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columna cervical </a:t>
            </a:r>
            <a:r>
              <a:rPr sz="2800" dirty="0">
                <a:latin typeface="Calibri"/>
                <a:cs typeface="Calibri"/>
              </a:rPr>
              <a:t>en el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sector </a:t>
            </a:r>
            <a:r>
              <a:rPr sz="2800" spc="-15" dirty="0">
                <a:latin typeface="Calibri"/>
                <a:cs typeface="Calibri"/>
              </a:rPr>
              <a:t>inferior </a:t>
            </a:r>
            <a:r>
              <a:rPr sz="2800" dirty="0">
                <a:latin typeface="Calibri"/>
                <a:cs typeface="Calibri"/>
              </a:rPr>
              <a:t>y una </a:t>
            </a:r>
            <a:r>
              <a:rPr sz="2800" spc="-10" dirty="0">
                <a:latin typeface="Calibri"/>
                <a:cs typeface="Calibri"/>
              </a:rPr>
              <a:t>extensión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nivel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10" dirty="0">
                <a:latin typeface="Calibri"/>
                <a:cs typeface="Calibri"/>
              </a:rPr>
              <a:t>raquis </a:t>
            </a:r>
            <a:r>
              <a:rPr sz="2800" spc="-5" dirty="0">
                <a:latin typeface="Calibri"/>
                <a:cs typeface="Calibri"/>
              </a:rPr>
              <a:t>cervical </a:t>
            </a:r>
            <a:r>
              <a:rPr sz="2800" dirty="0">
                <a:latin typeface="Calibri"/>
                <a:cs typeface="Calibri"/>
              </a:rPr>
              <a:t>superior </a:t>
            </a:r>
            <a:r>
              <a:rPr sz="2800" spc="-10" dirty="0">
                <a:latin typeface="Calibri"/>
                <a:cs typeface="Calibri"/>
              </a:rPr>
              <a:t>pero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agrega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desplazamiento anterior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cabeza,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800" spc="-10" dirty="0">
                <a:latin typeface="Calibri"/>
                <a:cs typeface="Calibri"/>
              </a:rPr>
              <a:t>Mirada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horizontal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Los responsables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comportamiento </a:t>
            </a:r>
            <a:r>
              <a:rPr sz="2800" dirty="0">
                <a:latin typeface="Calibri"/>
                <a:cs typeface="Calibri"/>
              </a:rPr>
              <a:t>son por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dirty="0">
                <a:latin typeface="Calibri"/>
                <a:cs typeface="Calibri"/>
              </a:rPr>
              <a:t>lado los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mismos que </a:t>
            </a:r>
            <a:r>
              <a:rPr sz="2800" spc="-20" dirty="0">
                <a:latin typeface="Calibri"/>
                <a:cs typeface="Calibri"/>
              </a:rPr>
              <a:t>para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comportamiento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precedente, </a:t>
            </a:r>
            <a:r>
              <a:rPr sz="2800" dirty="0">
                <a:latin typeface="Calibri"/>
                <a:cs typeface="Calibri"/>
              </a:rPr>
              <a:t>a los que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5" dirty="0">
                <a:latin typeface="Calibri"/>
                <a:cs typeface="Calibri"/>
              </a:rPr>
              <a:t>agregan, </a:t>
            </a:r>
            <a:r>
              <a:rPr sz="2800" dirty="0">
                <a:latin typeface="Calibri"/>
                <a:cs typeface="Calibri"/>
              </a:rPr>
              <a:t>los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escalenos,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20" dirty="0">
                <a:latin typeface="Calibri"/>
                <a:cs typeface="Calibri"/>
              </a:rPr>
              <a:t>ECOM </a:t>
            </a:r>
            <a:r>
              <a:rPr sz="2800" dirty="0">
                <a:latin typeface="Calibri"/>
                <a:cs typeface="Calibri"/>
              </a:rPr>
              <a:t>y la </a:t>
            </a:r>
            <a:r>
              <a:rPr sz="2800" spc="-15" dirty="0">
                <a:latin typeface="Calibri"/>
                <a:cs typeface="Calibri"/>
              </a:rPr>
              <a:t>Fascia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Cervico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Toraco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Diafragmática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(FCTD).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400" y="2855976"/>
            <a:ext cx="5672569" cy="2314549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73526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INCLINACIÓN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-70" dirty="0">
                <a:latin typeface="Calibri Light"/>
                <a:cs typeface="Calibri Light"/>
              </a:rPr>
              <a:t>ROTACIÓN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25" dirty="0">
                <a:latin typeface="Calibri Light"/>
                <a:cs typeface="Calibri Light"/>
              </a:rPr>
              <a:t>CUELLO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400" y="1372298"/>
            <a:ext cx="6123305" cy="42919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43560">
              <a:lnSpc>
                <a:spcPct val="902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caracteriza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combinación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inclinación </a:t>
            </a:r>
            <a:r>
              <a:rPr sz="2800" spc="-10" dirty="0">
                <a:latin typeface="Calibri"/>
                <a:cs typeface="Calibri"/>
              </a:rPr>
              <a:t>con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rotación</a:t>
            </a:r>
            <a:r>
              <a:rPr sz="2800" dirty="0">
                <a:latin typeface="Calibri"/>
                <a:cs typeface="Calibri"/>
              </a:rPr>
              <a:t> del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cuello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homolateral,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C2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C7.</a:t>
            </a:r>
            <a:endParaRPr sz="2800">
              <a:latin typeface="Calibri"/>
              <a:cs typeface="Calibri"/>
            </a:endParaRPr>
          </a:p>
          <a:p>
            <a:pPr marL="12700" marR="332105" algn="just">
              <a:lnSpc>
                <a:spcPct val="89900"/>
              </a:lnSpc>
              <a:spcBef>
                <a:spcPts val="1000"/>
              </a:spcBef>
            </a:pP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mismo, </a:t>
            </a:r>
            <a:r>
              <a:rPr sz="2800" spc="-5" dirty="0">
                <a:latin typeface="Calibri"/>
                <a:cs typeface="Calibri"/>
              </a:rPr>
              <a:t>acompañado </a:t>
            </a:r>
            <a:r>
              <a:rPr sz="2800" spc="-10" dirty="0">
                <a:latin typeface="Calibri"/>
                <a:cs typeface="Calibri"/>
              </a:rPr>
              <a:t>frecuentemente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cabeza, </a:t>
            </a:r>
            <a:r>
              <a:rPr sz="2800" dirty="0">
                <a:latin typeface="Calibri"/>
                <a:cs typeface="Calibri"/>
              </a:rPr>
              <a:t>la cual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dirty="0">
                <a:latin typeface="Calibri"/>
                <a:cs typeface="Calibri"/>
              </a:rPr>
              <a:t>posiciona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mastoides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más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descendida</a:t>
            </a:r>
            <a:endParaRPr sz="2800">
              <a:latin typeface="Calibri"/>
              <a:cs typeface="Calibri"/>
            </a:endParaRPr>
          </a:p>
          <a:p>
            <a:pPr marL="12700" marR="177800" algn="just">
              <a:lnSpc>
                <a:spcPts val="3040"/>
              </a:lnSpc>
              <a:spcBef>
                <a:spcPts val="1030"/>
              </a:spcBef>
            </a:pPr>
            <a:r>
              <a:rPr sz="2800" spc="-5" dirty="0">
                <a:latin typeface="Calibri"/>
                <a:cs typeface="Calibri"/>
              </a:rPr>
              <a:t>El problema </a:t>
            </a:r>
            <a:r>
              <a:rPr sz="2800" spc="-20" dirty="0">
                <a:latin typeface="Calibri"/>
                <a:cs typeface="Calibri"/>
              </a:rPr>
              <a:t>está </a:t>
            </a:r>
            <a:r>
              <a:rPr sz="2800" dirty="0">
                <a:latin typeface="Calibri"/>
                <a:cs typeface="Calibri"/>
              </a:rPr>
              <a:t>en el </a:t>
            </a:r>
            <a:r>
              <a:rPr sz="2800" spc="-10" dirty="0">
                <a:latin typeface="Calibri"/>
                <a:cs typeface="Calibri"/>
              </a:rPr>
              <a:t>cuello,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cabeza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solo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acompaña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dirección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cuello.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ts val="3020"/>
              </a:lnSpc>
              <a:spcBef>
                <a:spcPts val="1000"/>
              </a:spcBef>
            </a:pPr>
            <a:r>
              <a:rPr sz="2800" spc="-5" dirty="0">
                <a:latin typeface="Calibri"/>
                <a:cs typeface="Calibri"/>
              </a:rPr>
              <a:t>Los responsables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10" dirty="0">
                <a:latin typeface="Calibri"/>
                <a:cs typeface="Calibri"/>
              </a:rPr>
              <a:t>comportamiento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músculos espinales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profundos.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68159" y="1264917"/>
            <a:ext cx="5102860" cy="5593080"/>
            <a:chOff x="6868159" y="1264917"/>
            <a:chExt cx="5102860" cy="5593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8159" y="1264917"/>
              <a:ext cx="5102848" cy="25322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4999" y="3797275"/>
              <a:ext cx="2210752" cy="30606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254999" y="1627911"/>
              <a:ext cx="943610" cy="262255"/>
            </a:xfrm>
            <a:custGeom>
              <a:avLst/>
              <a:gdLst/>
              <a:ahLst/>
              <a:cxnLst/>
              <a:rect l="l" t="t" r="r" b="b"/>
              <a:pathLst>
                <a:path w="943609" h="262255">
                  <a:moveTo>
                    <a:pt x="776069" y="162991"/>
                  </a:moveTo>
                  <a:lnTo>
                    <a:pt x="692150" y="207238"/>
                  </a:lnTo>
                  <a:lnTo>
                    <a:pt x="683190" y="214552"/>
                  </a:lnTo>
                  <a:lnTo>
                    <a:pt x="677910" y="224414"/>
                  </a:lnTo>
                  <a:lnTo>
                    <a:pt x="676701" y="235563"/>
                  </a:lnTo>
                  <a:lnTo>
                    <a:pt x="679957" y="246735"/>
                  </a:lnTo>
                  <a:lnTo>
                    <a:pt x="687272" y="255694"/>
                  </a:lnTo>
                  <a:lnTo>
                    <a:pt x="697134" y="260975"/>
                  </a:lnTo>
                  <a:lnTo>
                    <a:pt x="708282" y="262183"/>
                  </a:lnTo>
                  <a:lnTo>
                    <a:pt x="719454" y="258927"/>
                  </a:lnTo>
                  <a:lnTo>
                    <a:pt x="892644" y="167614"/>
                  </a:lnTo>
                  <a:lnTo>
                    <a:pt x="884047" y="167614"/>
                  </a:lnTo>
                  <a:lnTo>
                    <a:pt x="776069" y="162991"/>
                  </a:lnTo>
                  <a:close/>
                </a:path>
                <a:path w="943609" h="262255">
                  <a:moveTo>
                    <a:pt x="827325" y="135967"/>
                  </a:moveTo>
                  <a:lnTo>
                    <a:pt x="776069" y="162991"/>
                  </a:lnTo>
                  <a:lnTo>
                    <a:pt x="884047" y="167614"/>
                  </a:lnTo>
                  <a:lnTo>
                    <a:pt x="884235" y="163042"/>
                  </a:lnTo>
                  <a:lnTo>
                    <a:pt x="869442" y="163042"/>
                  </a:lnTo>
                  <a:lnTo>
                    <a:pt x="827325" y="135967"/>
                  </a:lnTo>
                  <a:close/>
                </a:path>
                <a:path w="943609" h="262255">
                  <a:moveTo>
                    <a:pt x="719548" y="0"/>
                  </a:moveTo>
                  <a:lnTo>
                    <a:pt x="708326" y="275"/>
                  </a:lnTo>
                  <a:lnTo>
                    <a:pt x="698033" y="4718"/>
                  </a:lnTo>
                  <a:lnTo>
                    <a:pt x="689991" y="13055"/>
                  </a:lnTo>
                  <a:lnTo>
                    <a:pt x="685752" y="23810"/>
                  </a:lnTo>
                  <a:lnTo>
                    <a:pt x="685990" y="34994"/>
                  </a:lnTo>
                  <a:lnTo>
                    <a:pt x="690419" y="45273"/>
                  </a:lnTo>
                  <a:lnTo>
                    <a:pt x="698753" y="53314"/>
                  </a:lnTo>
                  <a:lnTo>
                    <a:pt x="778487" y="104571"/>
                  </a:lnTo>
                  <a:lnTo>
                    <a:pt x="886459" y="109194"/>
                  </a:lnTo>
                  <a:lnTo>
                    <a:pt x="884047" y="167614"/>
                  </a:lnTo>
                  <a:lnTo>
                    <a:pt x="892644" y="167614"/>
                  </a:lnTo>
                  <a:lnTo>
                    <a:pt x="943228" y="140944"/>
                  </a:lnTo>
                  <a:lnTo>
                    <a:pt x="730376" y="4165"/>
                  </a:lnTo>
                  <a:lnTo>
                    <a:pt x="719548" y="0"/>
                  </a:lnTo>
                  <a:close/>
                </a:path>
                <a:path w="943609" h="262255">
                  <a:moveTo>
                    <a:pt x="871601" y="112623"/>
                  </a:moveTo>
                  <a:lnTo>
                    <a:pt x="827325" y="135967"/>
                  </a:lnTo>
                  <a:lnTo>
                    <a:pt x="869442" y="163042"/>
                  </a:lnTo>
                  <a:lnTo>
                    <a:pt x="871601" y="112623"/>
                  </a:lnTo>
                  <a:close/>
                </a:path>
                <a:path w="943609" h="262255">
                  <a:moveTo>
                    <a:pt x="886318" y="112623"/>
                  </a:moveTo>
                  <a:lnTo>
                    <a:pt x="871601" y="112623"/>
                  </a:lnTo>
                  <a:lnTo>
                    <a:pt x="869442" y="163042"/>
                  </a:lnTo>
                  <a:lnTo>
                    <a:pt x="884235" y="163042"/>
                  </a:lnTo>
                  <a:lnTo>
                    <a:pt x="886318" y="112623"/>
                  </a:lnTo>
                  <a:close/>
                </a:path>
                <a:path w="943609" h="262255">
                  <a:moveTo>
                    <a:pt x="2540" y="71348"/>
                  </a:moveTo>
                  <a:lnTo>
                    <a:pt x="0" y="129768"/>
                  </a:lnTo>
                  <a:lnTo>
                    <a:pt x="776069" y="162991"/>
                  </a:lnTo>
                  <a:lnTo>
                    <a:pt x="827325" y="135967"/>
                  </a:lnTo>
                  <a:lnTo>
                    <a:pt x="778487" y="104571"/>
                  </a:lnTo>
                  <a:lnTo>
                    <a:pt x="2540" y="71348"/>
                  </a:lnTo>
                  <a:close/>
                </a:path>
                <a:path w="943609" h="262255">
                  <a:moveTo>
                    <a:pt x="778487" y="104571"/>
                  </a:moveTo>
                  <a:lnTo>
                    <a:pt x="827325" y="135967"/>
                  </a:lnTo>
                  <a:lnTo>
                    <a:pt x="871601" y="112623"/>
                  </a:lnTo>
                  <a:lnTo>
                    <a:pt x="886318" y="112623"/>
                  </a:lnTo>
                  <a:lnTo>
                    <a:pt x="886459" y="109194"/>
                  </a:lnTo>
                  <a:lnTo>
                    <a:pt x="778487" y="104571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98609" y="1520189"/>
            <a:ext cx="2743200" cy="49784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197485">
              <a:lnSpc>
                <a:spcPct val="100000"/>
              </a:lnSpc>
              <a:spcBef>
                <a:spcPts val="760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MASTOIDES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DESCENDIDA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9915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INCLINACIÓN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20" dirty="0">
                <a:latin typeface="Calibri Light"/>
                <a:cs typeface="Calibri Light"/>
              </a:rPr>
              <a:t>CON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spc="-70" dirty="0">
                <a:latin typeface="Calibri Light"/>
                <a:cs typeface="Calibri Light"/>
              </a:rPr>
              <a:t>ROTACIÓN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</a:t>
            </a:r>
            <a:r>
              <a:rPr sz="4400" b="0" spc="-10" dirty="0">
                <a:latin typeface="Calibri Light"/>
                <a:cs typeface="Calibri Light"/>
              </a:rPr>
              <a:t>LA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CABEZA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942" y="1272921"/>
            <a:ext cx="5753735" cy="51454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86360">
              <a:lnSpc>
                <a:spcPct val="80000"/>
              </a:lnSpc>
              <a:spcBef>
                <a:spcPts val="770"/>
              </a:spcBef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20" dirty="0">
                <a:latin typeface="Calibri"/>
                <a:cs typeface="Calibri"/>
              </a:rPr>
              <a:t>caracteriza </a:t>
            </a:r>
            <a:r>
              <a:rPr sz="2800" dirty="0">
                <a:latin typeface="Calibri"/>
                <a:cs typeface="Calibri"/>
              </a:rPr>
              <a:t>por una </a:t>
            </a:r>
            <a:r>
              <a:rPr sz="2800" spc="-5" dirty="0">
                <a:latin typeface="Calibri"/>
                <a:cs typeface="Calibri"/>
              </a:rPr>
              <a:t>combinación </a:t>
            </a:r>
            <a:r>
              <a:rPr sz="2800" dirty="0">
                <a:latin typeface="Calibri"/>
                <a:cs typeface="Calibri"/>
              </a:rPr>
              <a:t>de,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inclinación </a:t>
            </a:r>
            <a:r>
              <a:rPr sz="2800" spc="-5" dirty="0">
                <a:latin typeface="Calibri"/>
                <a:cs typeface="Calibri"/>
              </a:rPr>
              <a:t>hacia </a:t>
            </a:r>
            <a:r>
              <a:rPr sz="2800" dirty="0">
                <a:latin typeface="Calibri"/>
                <a:cs typeface="Calibri"/>
              </a:rPr>
              <a:t>un lado y </a:t>
            </a:r>
            <a:r>
              <a:rPr sz="2800" spc="-15" dirty="0">
                <a:latin typeface="Calibri"/>
                <a:cs typeface="Calibri"/>
              </a:rPr>
              <a:t>rotación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contralateral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cabeza.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  <a:spcBef>
                <a:spcPts val="994"/>
              </a:spcBef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cabeza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posiciona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mastoides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más descendida y más </a:t>
            </a:r>
            <a:r>
              <a:rPr sz="2800" spc="-5" dirty="0">
                <a:latin typeface="Calibri"/>
                <a:cs typeface="Calibri"/>
              </a:rPr>
              <a:t>anterior </a:t>
            </a:r>
            <a:r>
              <a:rPr sz="2800" dirty="0">
                <a:latin typeface="Calibri"/>
                <a:cs typeface="Calibri"/>
              </a:rPr>
              <a:t>del lado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inclinación. Si </a:t>
            </a:r>
            <a:r>
              <a:rPr sz="2800" dirty="0">
                <a:latin typeface="Calibri"/>
                <a:cs typeface="Calibri"/>
              </a:rPr>
              <a:t>bien </a:t>
            </a: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comportamiento </a:t>
            </a:r>
            <a:r>
              <a:rPr sz="2800" spc="5" dirty="0">
                <a:latin typeface="Calibri"/>
                <a:cs typeface="Calibri"/>
              </a:rPr>
              <a:t>puede </a:t>
            </a:r>
            <a:r>
              <a:rPr sz="2800" spc="-15" dirty="0">
                <a:latin typeface="Calibri"/>
                <a:cs typeface="Calibri"/>
              </a:rPr>
              <a:t>involucrar </a:t>
            </a:r>
            <a:r>
              <a:rPr sz="2800" dirty="0">
                <a:latin typeface="Calibri"/>
                <a:cs typeface="Calibri"/>
              </a:rPr>
              <a:t>al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cuello,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5" dirty="0">
                <a:latin typeface="Calibri"/>
                <a:cs typeface="Calibri"/>
              </a:rPr>
              <a:t>problema </a:t>
            </a:r>
            <a:r>
              <a:rPr sz="2800" spc="-20" dirty="0">
                <a:latin typeface="Calibri"/>
                <a:cs typeface="Calibri"/>
              </a:rPr>
              <a:t>está </a:t>
            </a:r>
            <a:r>
              <a:rPr sz="2800" dirty="0">
                <a:latin typeface="Calibri"/>
                <a:cs typeface="Calibri"/>
              </a:rPr>
              <a:t>en el </a:t>
            </a:r>
            <a:r>
              <a:rPr sz="2800" spc="-10" dirty="0">
                <a:latin typeface="Calibri"/>
                <a:cs typeface="Calibri"/>
              </a:rPr>
              <a:t>raquis </a:t>
            </a:r>
            <a:r>
              <a:rPr sz="2800" spc="-5" dirty="0">
                <a:latin typeface="Calibri"/>
                <a:cs typeface="Calibri"/>
              </a:rPr>
              <a:t> cervical </a:t>
            </a:r>
            <a:r>
              <a:rPr sz="2800" spc="-25" dirty="0">
                <a:latin typeface="Calibri"/>
                <a:cs typeface="Calibri"/>
              </a:rPr>
              <a:t>superior, </a:t>
            </a:r>
            <a:r>
              <a:rPr sz="2800" dirty="0">
                <a:latin typeface="Calibri"/>
                <a:cs typeface="Calibri"/>
              </a:rPr>
              <a:t>el cuello solo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acompaña </a:t>
            </a:r>
            <a:r>
              <a:rPr sz="2800" dirty="0">
                <a:latin typeface="Calibri"/>
                <a:cs typeface="Calibri"/>
              </a:rPr>
              <a:t>en la </a:t>
            </a:r>
            <a:r>
              <a:rPr sz="2800" spc="-10" dirty="0">
                <a:latin typeface="Calibri"/>
                <a:cs typeface="Calibri"/>
              </a:rPr>
              <a:t>dirección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inclinación.</a:t>
            </a:r>
            <a:endParaRPr sz="2800">
              <a:latin typeface="Calibri"/>
              <a:cs typeface="Calibri"/>
            </a:endParaRPr>
          </a:p>
          <a:p>
            <a:pPr marL="12700" marR="765175">
              <a:lnSpc>
                <a:spcPct val="80100"/>
              </a:lnSpc>
              <a:spcBef>
                <a:spcPts val="990"/>
              </a:spcBef>
            </a:pPr>
            <a:r>
              <a:rPr sz="2800" spc="-5" dirty="0">
                <a:latin typeface="Calibri"/>
                <a:cs typeface="Calibri"/>
              </a:rPr>
              <a:t>El responsable </a:t>
            </a:r>
            <a:r>
              <a:rPr sz="2800" dirty="0">
                <a:latin typeface="Calibri"/>
                <a:cs typeface="Calibri"/>
              </a:rPr>
              <a:t>principal de </a:t>
            </a:r>
            <a:r>
              <a:rPr sz="2800" spc="-20" dirty="0">
                <a:latin typeface="Calibri"/>
                <a:cs typeface="Calibri"/>
              </a:rPr>
              <a:t>este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comportamiento </a:t>
            </a:r>
            <a:r>
              <a:rPr sz="2800" dirty="0">
                <a:latin typeface="Calibri"/>
                <a:cs typeface="Calibri"/>
              </a:rPr>
              <a:t>es el </a:t>
            </a:r>
            <a:r>
              <a:rPr sz="2800" spc="-15" dirty="0">
                <a:latin typeface="Calibri"/>
                <a:cs typeface="Calibri"/>
              </a:rPr>
              <a:t>ECOM,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presenta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retracción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unilateral.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83959" y="1673914"/>
            <a:ext cx="5897245" cy="3131820"/>
            <a:chOff x="6283959" y="1673914"/>
            <a:chExt cx="5897245" cy="3131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3959" y="1673914"/>
              <a:ext cx="2029193" cy="31264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2299" y="1679042"/>
              <a:ext cx="3938390" cy="31266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81768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TRASLACIÓN</a:t>
            </a:r>
            <a:r>
              <a:rPr sz="4400" b="0" spc="-35" dirty="0">
                <a:latin typeface="Calibri Light"/>
                <a:cs typeface="Calibri Light"/>
              </a:rPr>
              <a:t> </a:t>
            </a:r>
            <a:r>
              <a:rPr sz="4400" b="0" spc="-55" dirty="0">
                <a:latin typeface="Calibri Light"/>
                <a:cs typeface="Calibri Light"/>
              </a:rPr>
              <a:t>LATERAL</a:t>
            </a:r>
            <a:r>
              <a:rPr sz="4400" b="0" spc="-2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LA </a:t>
            </a:r>
            <a:r>
              <a:rPr sz="4400" b="0" spc="-10" dirty="0">
                <a:latin typeface="Calibri Light"/>
                <a:cs typeface="Calibri Light"/>
              </a:rPr>
              <a:t>CABEZA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167" y="1334198"/>
            <a:ext cx="5752465" cy="500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5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Se </a:t>
            </a:r>
            <a:r>
              <a:rPr sz="2200" spc="-15" dirty="0">
                <a:latin typeface="Calibri"/>
                <a:cs typeface="Calibri"/>
              </a:rPr>
              <a:t>caracteriza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por una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traslación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la</a:t>
            </a:r>
            <a:r>
              <a:rPr sz="2200" spc="-15" dirty="0">
                <a:latin typeface="Calibri"/>
                <a:cs typeface="Calibri"/>
              </a:rPr>
              <a:t> cabeza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50"/>
              </a:lnSpc>
            </a:pPr>
            <a:r>
              <a:rPr sz="2200" spc="-5" dirty="0">
                <a:latin typeface="Calibri"/>
                <a:cs typeface="Calibri"/>
              </a:rPr>
              <a:t>plano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frontal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hacia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-10" dirty="0">
                <a:latin typeface="Calibri"/>
                <a:cs typeface="Calibri"/>
              </a:rPr>
              <a:t> lado,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involucra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50"/>
              </a:lnSpc>
              <a:spcBef>
                <a:spcPts val="200"/>
              </a:spcBef>
            </a:pPr>
            <a:r>
              <a:rPr sz="2200" spc="-5" dirty="0">
                <a:latin typeface="Calibri"/>
                <a:cs typeface="Calibri"/>
              </a:rPr>
              <a:t>cuello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movimiento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angular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sentido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 a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50"/>
              </a:lnSpc>
            </a:pPr>
            <a:r>
              <a:rPr sz="2200" dirty="0">
                <a:latin typeface="Calibri"/>
                <a:cs typeface="Calibri"/>
              </a:rPr>
              <a:t>la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cabeza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movimiento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angular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 </a:t>
            </a:r>
            <a:r>
              <a:rPr sz="2200" spc="-5" dirty="0">
                <a:latin typeface="Calibri"/>
                <a:cs typeface="Calibri"/>
              </a:rPr>
              <a:t>sentido</a:t>
            </a:r>
            <a:endParaRPr sz="2200">
              <a:latin typeface="Calibri"/>
              <a:cs typeface="Calibri"/>
            </a:endParaRPr>
          </a:p>
          <a:p>
            <a:pPr marL="12700" marR="240029">
              <a:lnSpc>
                <a:spcPct val="69700"/>
              </a:lnSpc>
              <a:spcBef>
                <a:spcPts val="1005"/>
              </a:spcBef>
            </a:pPr>
            <a:r>
              <a:rPr sz="2200" spc="-10" dirty="0">
                <a:latin typeface="Calibri"/>
                <a:cs typeface="Calibri"/>
              </a:rPr>
              <a:t>opuesto. </a:t>
            </a:r>
            <a:r>
              <a:rPr sz="2200" spc="-15" dirty="0">
                <a:latin typeface="Calibri"/>
                <a:cs typeface="Calibri"/>
              </a:rPr>
              <a:t>Por </a:t>
            </a:r>
            <a:r>
              <a:rPr sz="2200" spc="-10" dirty="0">
                <a:latin typeface="Calibri"/>
                <a:cs typeface="Calibri"/>
              </a:rPr>
              <a:t>esta </a:t>
            </a:r>
            <a:r>
              <a:rPr sz="2200" spc="-20" dirty="0">
                <a:latin typeface="Calibri"/>
                <a:cs typeface="Calibri"/>
              </a:rPr>
              <a:t>razón, </a:t>
            </a:r>
            <a:r>
              <a:rPr sz="2200" dirty="0">
                <a:latin typeface="Calibri"/>
                <a:cs typeface="Calibri"/>
              </a:rPr>
              <a:t>aunque </a:t>
            </a:r>
            <a:r>
              <a:rPr sz="2200" spc="-5" dirty="0">
                <a:latin typeface="Calibri"/>
                <a:cs typeface="Calibri"/>
              </a:rPr>
              <a:t>no coinciden, </a:t>
            </a:r>
            <a:r>
              <a:rPr sz="2200" dirty="0">
                <a:latin typeface="Calibri"/>
                <a:cs typeface="Calibri"/>
              </a:rPr>
              <a:t>el </a:t>
            </a:r>
            <a:r>
              <a:rPr sz="2200" spc="-4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eje</a:t>
            </a:r>
            <a:r>
              <a:rPr sz="2200" spc="-5" dirty="0">
                <a:latin typeface="Calibri"/>
                <a:cs typeface="Calibri"/>
              </a:rPr>
              <a:t> vertical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la</a:t>
            </a:r>
            <a:r>
              <a:rPr sz="2200" spc="-15" dirty="0">
                <a:latin typeface="Calibri"/>
                <a:cs typeface="Calibri"/>
              </a:rPr>
              <a:t> cara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(línea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amarilla),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sigue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  <a:spcBef>
                <a:spcPts val="215"/>
              </a:spcBef>
            </a:pPr>
            <a:r>
              <a:rPr sz="2200" spc="-5" dirty="0">
                <a:latin typeface="Calibri"/>
                <a:cs typeface="Calibri"/>
              </a:rPr>
              <a:t>manteniendo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 </a:t>
            </a:r>
            <a:r>
              <a:rPr sz="2200" spc="-10" dirty="0">
                <a:latin typeface="Calibri"/>
                <a:cs typeface="Calibri"/>
              </a:rPr>
              <a:t>paralelismo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 eje del cuerpo.</a:t>
            </a:r>
            <a:endParaRPr sz="2200">
              <a:latin typeface="Calibri"/>
              <a:cs typeface="Calibri"/>
            </a:endParaRPr>
          </a:p>
          <a:p>
            <a:pPr marL="12700" marR="775970">
              <a:lnSpc>
                <a:spcPct val="70500"/>
              </a:lnSpc>
              <a:spcBef>
                <a:spcPts val="380"/>
              </a:spcBef>
            </a:pPr>
            <a:r>
              <a:rPr sz="2200" spc="-10" dirty="0">
                <a:latin typeface="Calibri"/>
                <a:cs typeface="Calibri"/>
              </a:rPr>
              <a:t>Morfológicamente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</a:t>
            </a:r>
            <a:r>
              <a:rPr sz="2200" spc="-5" dirty="0">
                <a:latin typeface="Calibri"/>
                <a:cs typeface="Calibri"/>
              </a:rPr>
              <a:t> paciente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presenta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desviación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  <a:spcBef>
                <a:spcPts val="200"/>
              </a:spcBef>
            </a:pPr>
            <a:r>
              <a:rPr sz="2200" spc="-5" dirty="0">
                <a:latin typeface="Calibri"/>
                <a:cs typeface="Calibri"/>
              </a:rPr>
              <a:t>de</a:t>
            </a:r>
            <a:r>
              <a:rPr sz="2200" dirty="0">
                <a:latin typeface="Calibri"/>
                <a:cs typeface="Calibri"/>
              </a:rPr>
              <a:t> la</a:t>
            </a:r>
            <a:r>
              <a:rPr sz="2200" spc="-15" dirty="0">
                <a:latin typeface="Calibri"/>
                <a:cs typeface="Calibri"/>
              </a:rPr>
              <a:t> cabeza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inclinación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 </a:t>
            </a:r>
            <a:r>
              <a:rPr sz="2200" spc="-10" dirty="0">
                <a:latin typeface="Calibri"/>
                <a:cs typeface="Calibri"/>
              </a:rPr>
              <a:t>con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escasa</a:t>
            </a:r>
            <a:endParaRPr sz="2200">
              <a:latin typeface="Calibri"/>
              <a:cs typeface="Calibri"/>
            </a:endParaRPr>
          </a:p>
          <a:p>
            <a:pPr marL="12700" marR="218440">
              <a:lnSpc>
                <a:spcPct val="70400"/>
              </a:lnSpc>
              <a:spcBef>
                <a:spcPts val="385"/>
              </a:spcBef>
            </a:pPr>
            <a:r>
              <a:rPr sz="2200" dirty="0">
                <a:latin typeface="Calibri"/>
                <a:cs typeface="Calibri"/>
              </a:rPr>
              <a:t>inclinación,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cual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deja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cara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fuera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eje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cuerpo,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50"/>
              </a:lnSpc>
              <a:spcBef>
                <a:spcPts val="200"/>
              </a:spcBef>
            </a:pPr>
            <a:r>
              <a:rPr sz="2200" spc="-15" dirty="0">
                <a:latin typeface="Calibri"/>
                <a:cs typeface="Calibri"/>
              </a:rPr>
              <a:t>garantizando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horizontalidad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del plano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50"/>
              </a:lnSpc>
            </a:pPr>
            <a:r>
              <a:rPr sz="2200" spc="-10" dirty="0">
                <a:latin typeface="Calibri"/>
                <a:cs typeface="Calibri"/>
              </a:rPr>
              <a:t>mordida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las</a:t>
            </a:r>
            <a:r>
              <a:rPr sz="2200" spc="-10" dirty="0">
                <a:latin typeface="Calibri"/>
                <a:cs typeface="Calibri"/>
              </a:rPr>
              <a:t> órbitas.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  <a:spcBef>
                <a:spcPts val="200"/>
              </a:spcBef>
            </a:pP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responsables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principales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son</a:t>
            </a:r>
            <a:r>
              <a:rPr sz="2200" dirty="0">
                <a:latin typeface="Calibri"/>
                <a:cs typeface="Calibri"/>
              </a:rPr>
              <a:t> los </a:t>
            </a:r>
            <a:r>
              <a:rPr sz="2200" spc="-5" dirty="0">
                <a:latin typeface="Calibri"/>
                <a:cs typeface="Calibri"/>
              </a:rPr>
              <a:t>escalenos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240"/>
              </a:lnSpc>
            </a:pPr>
            <a:r>
              <a:rPr sz="2200" spc="-10" dirty="0">
                <a:latin typeface="Calibri"/>
                <a:cs typeface="Calibri"/>
              </a:rPr>
              <a:t>bilateralmente,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que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 </a:t>
            </a:r>
            <a:r>
              <a:rPr sz="2200" dirty="0">
                <a:latin typeface="Calibri"/>
                <a:cs typeface="Calibri"/>
              </a:rPr>
              <a:t>le</a:t>
            </a:r>
            <a:r>
              <a:rPr sz="2200" spc="-5" dirty="0">
                <a:latin typeface="Calibri"/>
                <a:cs typeface="Calibri"/>
              </a:rPr>
              <a:t> suma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ECOM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2200" dirty="0">
                <a:latin typeface="Calibri"/>
                <a:cs typeface="Calibri"/>
              </a:rPr>
              <a:t>espinales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profundos.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8240" y="1219274"/>
            <a:ext cx="2436497" cy="31063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6219" y="408958"/>
            <a:ext cx="2326848" cy="3860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0940" y="4518674"/>
            <a:ext cx="1387778" cy="23392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11640" y="4518706"/>
            <a:ext cx="1401400" cy="23392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1960" y="1595056"/>
            <a:ext cx="6706234" cy="211201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755139" marR="5080" indent="-1743075">
              <a:lnSpc>
                <a:spcPts val="7780"/>
              </a:lnSpc>
              <a:spcBef>
                <a:spcPts val="1065"/>
              </a:spcBef>
            </a:pPr>
            <a:r>
              <a:rPr sz="7200" b="0" spc="-20" dirty="0">
                <a:latin typeface="Calibri Light"/>
                <a:cs typeface="Calibri Light"/>
              </a:rPr>
              <a:t>REGIÓN </a:t>
            </a:r>
            <a:r>
              <a:rPr sz="7200" b="0" spc="-25" dirty="0">
                <a:latin typeface="Calibri Light"/>
                <a:cs typeface="Calibri Light"/>
              </a:rPr>
              <a:t>DORSAL </a:t>
            </a:r>
            <a:r>
              <a:rPr sz="7200" b="0" dirty="0">
                <a:latin typeface="Calibri Light"/>
                <a:cs typeface="Calibri Light"/>
              </a:rPr>
              <a:t>Y </a:t>
            </a:r>
            <a:r>
              <a:rPr sz="7200" b="0" spc="-1614" dirty="0">
                <a:latin typeface="Calibri Light"/>
                <a:cs typeface="Calibri Light"/>
              </a:rPr>
              <a:t> </a:t>
            </a:r>
            <a:r>
              <a:rPr sz="7200" b="0" spc="-40" dirty="0">
                <a:latin typeface="Calibri Light"/>
                <a:cs typeface="Calibri Light"/>
              </a:rPr>
              <a:t>LUMBAR</a:t>
            </a:r>
            <a:endParaRPr sz="7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179387"/>
            <a:ext cx="4562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5" dirty="0">
                <a:latin typeface="Calibri Light"/>
                <a:cs typeface="Calibri Light"/>
              </a:rPr>
              <a:t>REGIÓN</a:t>
            </a:r>
            <a:r>
              <a:rPr sz="5400" b="0" spc="-65" dirty="0">
                <a:latin typeface="Calibri Light"/>
                <a:cs typeface="Calibri Light"/>
              </a:rPr>
              <a:t> </a:t>
            </a:r>
            <a:r>
              <a:rPr sz="5400" b="0" spc="-15" dirty="0">
                <a:latin typeface="Calibri Light"/>
                <a:cs typeface="Calibri Light"/>
              </a:rPr>
              <a:t>DORSAL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567497"/>
            <a:ext cx="5405120" cy="32708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189865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latin typeface="Calibri"/>
                <a:cs typeface="Calibri"/>
              </a:rPr>
              <a:t>Es </a:t>
            </a:r>
            <a:r>
              <a:rPr sz="2800" spc="-10" dirty="0">
                <a:latin typeface="Calibri"/>
                <a:cs typeface="Calibri"/>
              </a:rPr>
              <a:t>significativamente </a:t>
            </a:r>
            <a:r>
              <a:rPr sz="2800" dirty="0">
                <a:latin typeface="Calibri"/>
                <a:cs typeface="Calibri"/>
              </a:rPr>
              <a:t>menos </a:t>
            </a:r>
            <a:r>
              <a:rPr sz="2800" spc="-10" dirty="0">
                <a:latin typeface="Calibri"/>
                <a:cs typeface="Calibri"/>
              </a:rPr>
              <a:t>móvil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resto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columna</a:t>
            </a:r>
            <a:r>
              <a:rPr sz="2800" spc="-15" dirty="0">
                <a:latin typeface="Calibri"/>
                <a:cs typeface="Calibri"/>
              </a:rPr>
              <a:t> vertebral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debido a la </a:t>
            </a:r>
            <a:r>
              <a:rPr sz="2800" spc="-5" dirty="0">
                <a:latin typeface="Calibri"/>
                <a:cs typeface="Calibri"/>
              </a:rPr>
              <a:t>presencia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10" dirty="0">
                <a:latin typeface="Calibri"/>
                <a:cs typeface="Calibri"/>
              </a:rPr>
              <a:t>caja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torácica </a:t>
            </a:r>
            <a:r>
              <a:rPr sz="2800" spc="-5" dirty="0">
                <a:latin typeface="Calibri"/>
                <a:cs typeface="Calibri"/>
              </a:rPr>
              <a:t>específicamente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20" dirty="0">
                <a:latin typeface="Calibri"/>
                <a:cs typeface="Calibri"/>
              </a:rPr>
              <a:t>zona </a:t>
            </a:r>
            <a:r>
              <a:rPr sz="2800" spc="5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D1-D6 </a:t>
            </a:r>
            <a:r>
              <a:rPr sz="2800" spc="-25" dirty="0">
                <a:latin typeface="Calibri"/>
                <a:cs typeface="Calibri"/>
              </a:rPr>
              <a:t>ya </a:t>
            </a:r>
            <a:r>
              <a:rPr sz="2800" spc="5" dirty="0">
                <a:latin typeface="Calibri"/>
                <a:cs typeface="Calibri"/>
              </a:rPr>
              <a:t>que </a:t>
            </a:r>
            <a:r>
              <a:rPr sz="2800" spc="-5" dirty="0">
                <a:latin typeface="Calibri"/>
                <a:cs typeface="Calibri"/>
              </a:rPr>
              <a:t>las </a:t>
            </a:r>
            <a:r>
              <a:rPr sz="2800" spc="-10" dirty="0">
                <a:latin typeface="Calibri"/>
                <a:cs typeface="Calibri"/>
              </a:rPr>
              <a:t>costillas </a:t>
            </a:r>
            <a:r>
              <a:rPr sz="2800" spc="-15" dirty="0">
                <a:latin typeface="Calibri"/>
                <a:cs typeface="Calibri"/>
              </a:rPr>
              <a:t>están </a:t>
            </a:r>
            <a:r>
              <a:rPr sz="2800" dirty="0">
                <a:latin typeface="Calibri"/>
                <a:cs typeface="Calibri"/>
              </a:rPr>
              <a:t>más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vinculadas 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esternón.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40"/>
              </a:lnSpc>
              <a:spcBef>
                <a:spcPts val="1035"/>
              </a:spcBef>
            </a:pPr>
            <a:r>
              <a:rPr sz="2800" spc="-5" dirty="0">
                <a:latin typeface="Calibri"/>
                <a:cs typeface="Calibri"/>
              </a:rPr>
              <a:t>Movimiento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principal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flexo-extensión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menor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medida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inclinación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7600" y="2506277"/>
            <a:ext cx="5591503" cy="2984823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36417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CIFOSIS</a:t>
            </a:r>
            <a:r>
              <a:rPr sz="4400" b="0" spc="-90" dirty="0">
                <a:latin typeface="Calibri Light"/>
                <a:cs typeface="Calibri Light"/>
              </a:rPr>
              <a:t> </a:t>
            </a:r>
            <a:r>
              <a:rPr sz="4400" b="0" spc="-15" dirty="0">
                <a:latin typeface="Calibri Light"/>
                <a:cs typeface="Calibri Light"/>
              </a:rPr>
              <a:t>DORSAL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017" y="1379473"/>
            <a:ext cx="6238875" cy="467550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12065" algn="just">
              <a:lnSpc>
                <a:spcPct val="902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20" dirty="0">
                <a:latin typeface="Calibri"/>
                <a:cs typeface="Calibri"/>
              </a:rPr>
              <a:t>caracteriza </a:t>
            </a:r>
            <a:r>
              <a:rPr sz="2800" dirty="0">
                <a:latin typeface="Calibri"/>
                <a:cs typeface="Calibri"/>
              </a:rPr>
              <a:t>por </a:t>
            </a:r>
            <a:r>
              <a:rPr sz="2800" spc="-5" dirty="0">
                <a:latin typeface="Calibri"/>
                <a:cs typeface="Calibri"/>
              </a:rPr>
              <a:t>un aumento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cifosis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dorsal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15" dirty="0">
                <a:latin typeface="Calibri"/>
                <a:cs typeface="Calibri"/>
              </a:rPr>
              <a:t>frecuentemente </a:t>
            </a:r>
            <a:r>
              <a:rPr sz="2800" spc="-20" dirty="0">
                <a:latin typeface="Calibri"/>
                <a:cs typeface="Calibri"/>
              </a:rPr>
              <a:t>está </a:t>
            </a:r>
            <a:r>
              <a:rPr sz="2800" spc="-5" dirty="0">
                <a:latin typeface="Calibri"/>
                <a:cs typeface="Calibri"/>
              </a:rPr>
              <a:t>asociado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antepulsión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cabeza.</a:t>
            </a:r>
            <a:endParaRPr sz="2800">
              <a:latin typeface="Calibri"/>
              <a:cs typeface="Calibri"/>
            </a:endParaRPr>
          </a:p>
          <a:p>
            <a:pPr marL="12700" marR="5715" algn="just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paciente presenta </a:t>
            </a:r>
            <a:r>
              <a:rPr sz="2800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dorso redondeado,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5" dirty="0">
                <a:latin typeface="Calibri"/>
                <a:cs typeface="Calibri"/>
              </a:rPr>
              <a:t> no </a:t>
            </a:r>
            <a:r>
              <a:rPr sz="2800" spc="-10" dirty="0">
                <a:latin typeface="Calibri"/>
                <a:cs typeface="Calibri"/>
              </a:rPr>
              <a:t>corrige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5" dirty="0">
                <a:latin typeface="Calibri"/>
                <a:cs typeface="Calibri"/>
              </a:rPr>
              <a:t> decúbito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dorsal.</a:t>
            </a:r>
            <a:endParaRPr sz="2800">
              <a:latin typeface="Calibri"/>
              <a:cs typeface="Calibri"/>
            </a:endParaRPr>
          </a:p>
          <a:p>
            <a:pPr marL="12700" marR="135890">
              <a:lnSpc>
                <a:spcPct val="90000"/>
              </a:lnSpc>
              <a:spcBef>
                <a:spcPts val="955"/>
              </a:spcBef>
            </a:pP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principal </a:t>
            </a:r>
            <a:r>
              <a:rPr sz="2800" spc="-10" dirty="0">
                <a:latin typeface="Calibri"/>
                <a:cs typeface="Calibri"/>
              </a:rPr>
              <a:t>estructura </a:t>
            </a:r>
            <a:r>
              <a:rPr sz="2800" spc="-5" dirty="0">
                <a:latin typeface="Calibri"/>
                <a:cs typeface="Calibri"/>
              </a:rPr>
              <a:t>responsable </a:t>
            </a:r>
            <a:r>
              <a:rPr sz="2800" dirty="0">
                <a:latin typeface="Calibri"/>
                <a:cs typeface="Calibri"/>
              </a:rPr>
              <a:t>es la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fascia cervico-toraco-diafragmática,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viene a </a:t>
            </a:r>
            <a:r>
              <a:rPr sz="2800" spc="-10" dirty="0">
                <a:latin typeface="Calibri"/>
                <a:cs typeface="Calibri"/>
              </a:rPr>
              <a:t>representar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cuerda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20" dirty="0">
                <a:latin typeface="Calibri"/>
                <a:cs typeface="Calibri"/>
              </a:rPr>
              <a:t>arco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forma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5" dirty="0">
                <a:latin typeface="Calibri"/>
                <a:cs typeface="Calibri"/>
              </a:rPr>
              <a:t>columna </a:t>
            </a:r>
            <a:r>
              <a:rPr sz="2800" spc="-10" dirty="0">
                <a:latin typeface="Calibri"/>
                <a:cs typeface="Calibri"/>
              </a:rPr>
              <a:t>dorsal. </a:t>
            </a:r>
            <a:r>
              <a:rPr sz="2800" spc="-5" dirty="0">
                <a:latin typeface="Calibri"/>
                <a:cs typeface="Calibri"/>
              </a:rPr>
              <a:t>Cuanto </a:t>
            </a:r>
            <a:r>
              <a:rPr sz="2800" spc="-25" dirty="0">
                <a:latin typeface="Calibri"/>
                <a:cs typeface="Calibri"/>
              </a:rPr>
              <a:t>mayor </a:t>
            </a:r>
            <a:r>
              <a:rPr sz="2800" dirty="0">
                <a:latin typeface="Calibri"/>
                <a:cs typeface="Calibri"/>
              </a:rPr>
              <a:t>es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acortamiento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FCTD,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spc="-25" dirty="0">
                <a:latin typeface="Calibri"/>
                <a:cs typeface="Calibri"/>
              </a:rPr>
              <a:t>mayor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ángulo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 la</a:t>
            </a:r>
            <a:r>
              <a:rPr sz="2800" spc="-10" dirty="0">
                <a:latin typeface="Calibri"/>
                <a:cs typeface="Calibri"/>
              </a:rPr>
              <a:t> cifosis dorsal.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82459" y="2032000"/>
            <a:ext cx="5003800" cy="3576320"/>
            <a:chOff x="6982459" y="2032000"/>
            <a:chExt cx="5003800" cy="3576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2459" y="2032000"/>
              <a:ext cx="5003800" cy="30313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53129" y="3828033"/>
              <a:ext cx="398145" cy="1780539"/>
            </a:xfrm>
            <a:custGeom>
              <a:avLst/>
              <a:gdLst/>
              <a:ahLst/>
              <a:cxnLst/>
              <a:rect l="l" t="t" r="r" b="b"/>
              <a:pathLst>
                <a:path w="398145" h="1780539">
                  <a:moveTo>
                    <a:pt x="38088" y="1423167"/>
                  </a:moveTo>
                  <a:lnTo>
                    <a:pt x="23306" y="1426210"/>
                  </a:lnTo>
                  <a:lnTo>
                    <a:pt x="10791" y="1434705"/>
                  </a:lnTo>
                  <a:lnTo>
                    <a:pt x="2811" y="1446926"/>
                  </a:lnTo>
                  <a:lnTo>
                    <a:pt x="0" y="1461267"/>
                  </a:lnTo>
                  <a:lnTo>
                    <a:pt x="2986" y="1476121"/>
                  </a:lnTo>
                  <a:lnTo>
                    <a:pt x="131510" y="1780006"/>
                  </a:lnTo>
                  <a:lnTo>
                    <a:pt x="185461" y="1709928"/>
                  </a:lnTo>
                  <a:lnTo>
                    <a:pt x="178881" y="1709928"/>
                  </a:lnTo>
                  <a:lnTo>
                    <a:pt x="103316" y="1700149"/>
                  </a:lnTo>
                  <a:lnTo>
                    <a:pt x="121326" y="1560298"/>
                  </a:lnTo>
                  <a:lnTo>
                    <a:pt x="73217" y="1446403"/>
                  </a:lnTo>
                  <a:lnTo>
                    <a:pt x="64650" y="1433943"/>
                  </a:lnTo>
                  <a:lnTo>
                    <a:pt x="52405" y="1425971"/>
                  </a:lnTo>
                  <a:lnTo>
                    <a:pt x="38088" y="1423167"/>
                  </a:lnTo>
                  <a:close/>
                </a:path>
                <a:path w="398145" h="1780539">
                  <a:moveTo>
                    <a:pt x="121326" y="1560298"/>
                  </a:moveTo>
                  <a:lnTo>
                    <a:pt x="103316" y="1700149"/>
                  </a:lnTo>
                  <a:lnTo>
                    <a:pt x="178881" y="1709928"/>
                  </a:lnTo>
                  <a:lnTo>
                    <a:pt x="181417" y="1690243"/>
                  </a:lnTo>
                  <a:lnTo>
                    <a:pt x="176214" y="1690243"/>
                  </a:lnTo>
                  <a:lnTo>
                    <a:pt x="110936" y="1681734"/>
                  </a:lnTo>
                  <a:lnTo>
                    <a:pt x="150766" y="1629995"/>
                  </a:lnTo>
                  <a:lnTo>
                    <a:pt x="121326" y="1560298"/>
                  </a:lnTo>
                  <a:close/>
                </a:path>
                <a:path w="398145" h="1780539">
                  <a:moveTo>
                    <a:pt x="297705" y="1457515"/>
                  </a:moveTo>
                  <a:lnTo>
                    <a:pt x="283833" y="1462143"/>
                  </a:lnTo>
                  <a:lnTo>
                    <a:pt x="272353" y="1472057"/>
                  </a:lnTo>
                  <a:lnTo>
                    <a:pt x="196902" y="1570066"/>
                  </a:lnTo>
                  <a:lnTo>
                    <a:pt x="178881" y="1709928"/>
                  </a:lnTo>
                  <a:lnTo>
                    <a:pt x="185461" y="1709928"/>
                  </a:lnTo>
                  <a:lnTo>
                    <a:pt x="332805" y="1518539"/>
                  </a:lnTo>
                  <a:lnTo>
                    <a:pt x="339465" y="1504987"/>
                  </a:lnTo>
                  <a:lnTo>
                    <a:pt x="340361" y="1490424"/>
                  </a:lnTo>
                  <a:lnTo>
                    <a:pt x="335734" y="1476551"/>
                  </a:lnTo>
                  <a:lnTo>
                    <a:pt x="325820" y="1465072"/>
                  </a:lnTo>
                  <a:lnTo>
                    <a:pt x="312269" y="1458412"/>
                  </a:lnTo>
                  <a:lnTo>
                    <a:pt x="297705" y="1457515"/>
                  </a:lnTo>
                  <a:close/>
                </a:path>
                <a:path w="398145" h="1780539">
                  <a:moveTo>
                    <a:pt x="150766" y="1629995"/>
                  </a:moveTo>
                  <a:lnTo>
                    <a:pt x="110936" y="1681734"/>
                  </a:lnTo>
                  <a:lnTo>
                    <a:pt x="176214" y="1690243"/>
                  </a:lnTo>
                  <a:lnTo>
                    <a:pt x="150766" y="1629995"/>
                  </a:lnTo>
                  <a:close/>
                </a:path>
                <a:path w="398145" h="1780539">
                  <a:moveTo>
                    <a:pt x="196902" y="1570066"/>
                  </a:moveTo>
                  <a:lnTo>
                    <a:pt x="150766" y="1629995"/>
                  </a:lnTo>
                  <a:lnTo>
                    <a:pt x="176214" y="1690243"/>
                  </a:lnTo>
                  <a:lnTo>
                    <a:pt x="181417" y="1690243"/>
                  </a:lnTo>
                  <a:lnTo>
                    <a:pt x="196902" y="1570066"/>
                  </a:lnTo>
                  <a:close/>
                </a:path>
                <a:path w="398145" h="1780539">
                  <a:moveTo>
                    <a:pt x="322264" y="0"/>
                  </a:moveTo>
                  <a:lnTo>
                    <a:pt x="121326" y="1560298"/>
                  </a:lnTo>
                  <a:lnTo>
                    <a:pt x="150766" y="1629995"/>
                  </a:lnTo>
                  <a:lnTo>
                    <a:pt x="196902" y="1570066"/>
                  </a:lnTo>
                  <a:lnTo>
                    <a:pt x="397956" y="9652"/>
                  </a:lnTo>
                  <a:lnTo>
                    <a:pt x="322264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09890" y="5716270"/>
            <a:ext cx="2326640" cy="685800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80085">
              <a:lnSpc>
                <a:spcPct val="100000"/>
              </a:lnSpc>
              <a:spcBef>
                <a:spcPts val="305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FCTD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27336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5" dirty="0">
                <a:latin typeface="Calibri Light"/>
                <a:cs typeface="Calibri Light"/>
              </a:rPr>
              <a:t>Dorso</a:t>
            </a:r>
            <a:r>
              <a:rPr sz="4400" b="0" spc="-7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plano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140" y="1607820"/>
            <a:ext cx="5041900" cy="24999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20" dirty="0">
                <a:latin typeface="Calibri"/>
                <a:cs typeface="Calibri"/>
              </a:rPr>
              <a:t>caracteriza </a:t>
            </a:r>
            <a:r>
              <a:rPr sz="2800" dirty="0">
                <a:latin typeface="Calibri"/>
                <a:cs typeface="Calibri"/>
              </a:rPr>
              <a:t>por una disminución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10" dirty="0">
                <a:latin typeface="Calibri"/>
                <a:cs typeface="Calibri"/>
              </a:rPr>
              <a:t>cifosis dorsal. </a:t>
            </a: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paciente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presenta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dorso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aplanado</a:t>
            </a:r>
          </a:p>
          <a:p>
            <a:pPr marL="12700" marR="48260">
              <a:lnSpc>
                <a:spcPct val="89900"/>
              </a:lnSpc>
              <a:spcBef>
                <a:spcPts val="1000"/>
              </a:spcBef>
            </a:pPr>
            <a:r>
              <a:rPr sz="2800" spc="-5" dirty="0">
                <a:latin typeface="Calibri"/>
                <a:cs typeface="Calibri"/>
              </a:rPr>
              <a:t>Los responsables </a:t>
            </a:r>
            <a:r>
              <a:rPr sz="2800" dirty="0">
                <a:latin typeface="Calibri"/>
                <a:cs typeface="Calibri"/>
              </a:rPr>
              <a:t>son los músculos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espinales, </a:t>
            </a:r>
            <a:r>
              <a:rPr sz="2800" spc="-5" dirty="0">
                <a:latin typeface="Calibri"/>
                <a:cs typeface="Calibri"/>
              </a:rPr>
              <a:t>principalmente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espinoso.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6114" y="2161992"/>
            <a:ext cx="5729515" cy="278000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367" y="153670"/>
            <a:ext cx="4761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5" dirty="0">
                <a:latin typeface="Calibri Light"/>
                <a:cs typeface="Calibri Light"/>
              </a:rPr>
              <a:t>REGIÓN</a:t>
            </a:r>
            <a:r>
              <a:rPr sz="5400" b="0" spc="-40" dirty="0">
                <a:latin typeface="Calibri Light"/>
                <a:cs typeface="Calibri Light"/>
              </a:rPr>
              <a:t> </a:t>
            </a:r>
            <a:r>
              <a:rPr sz="5400" b="0" spc="-30" dirty="0">
                <a:latin typeface="Calibri Light"/>
                <a:cs typeface="Calibri Light"/>
              </a:rPr>
              <a:t>LUMBAR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59902"/>
            <a:ext cx="4933315" cy="412178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153670">
              <a:lnSpc>
                <a:spcPct val="80000"/>
              </a:lnSpc>
              <a:spcBef>
                <a:spcPts val="775"/>
              </a:spcBef>
            </a:pPr>
            <a:r>
              <a:rPr sz="2800" spc="-5" dirty="0">
                <a:latin typeface="Calibri"/>
                <a:cs typeface="Calibri"/>
              </a:rPr>
              <a:t>El sector lumbar </a:t>
            </a:r>
            <a:r>
              <a:rPr sz="2800" spc="-10" dirty="0">
                <a:latin typeface="Calibri"/>
                <a:cs typeface="Calibri"/>
              </a:rPr>
              <a:t>presenta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movilidad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intermedia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relación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-20" dirty="0">
                <a:latin typeface="Calibri"/>
                <a:cs typeface="Calibri"/>
              </a:rPr>
              <a:t>zona </a:t>
            </a:r>
            <a:r>
              <a:rPr sz="2800" spc="-5" dirty="0">
                <a:latin typeface="Calibri"/>
                <a:cs typeface="Calibri"/>
              </a:rPr>
              <a:t>cervical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10" dirty="0">
                <a:latin typeface="Calibri"/>
                <a:cs typeface="Calibri"/>
              </a:rPr>
              <a:t>dorsal, </a:t>
            </a:r>
            <a:r>
              <a:rPr sz="2800" spc="-5" dirty="0">
                <a:latin typeface="Calibri"/>
                <a:cs typeface="Calibri"/>
              </a:rPr>
              <a:t>su </a:t>
            </a:r>
            <a:r>
              <a:rPr sz="2800" dirty="0">
                <a:latin typeface="Calibri"/>
                <a:cs typeface="Calibri"/>
              </a:rPr>
              <a:t> principal </a:t>
            </a:r>
            <a:r>
              <a:rPr sz="2800" spc="-5" dirty="0">
                <a:latin typeface="Calibri"/>
                <a:cs typeface="Calibri"/>
              </a:rPr>
              <a:t>movimiento </a:t>
            </a:r>
            <a:r>
              <a:rPr sz="2800" dirty="0">
                <a:latin typeface="Calibri"/>
                <a:cs typeface="Calibri"/>
              </a:rPr>
              <a:t>es la </a:t>
            </a:r>
            <a:r>
              <a:rPr sz="2800" spc="-20" dirty="0">
                <a:latin typeface="Calibri"/>
                <a:cs typeface="Calibri"/>
              </a:rPr>
              <a:t>flexo-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extensión </a:t>
            </a:r>
            <a:r>
              <a:rPr sz="2800" dirty="0">
                <a:latin typeface="Calibri"/>
                <a:cs typeface="Calibri"/>
              </a:rPr>
              <a:t>y la inclinación.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rotación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también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limitada.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80100"/>
              </a:lnSpc>
              <a:spcBef>
                <a:spcPts val="990"/>
              </a:spcBef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rotación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lumbar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solo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posible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cuando el </a:t>
            </a:r>
            <a:r>
              <a:rPr sz="2800" spc="-10" dirty="0">
                <a:latin typeface="Calibri"/>
                <a:cs typeface="Calibri"/>
              </a:rPr>
              <a:t>raquis </a:t>
            </a:r>
            <a:r>
              <a:rPr sz="2800" dirty="0">
                <a:latin typeface="Calibri"/>
                <a:cs typeface="Calibri"/>
              </a:rPr>
              <a:t>lumbar </a:t>
            </a:r>
            <a:r>
              <a:rPr sz="2800" spc="-25" dirty="0">
                <a:latin typeface="Calibri"/>
                <a:cs typeface="Calibri"/>
              </a:rPr>
              <a:t>rota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conjunto.</a:t>
            </a:r>
            <a:endParaRPr sz="2800">
              <a:latin typeface="Calibri"/>
              <a:cs typeface="Calibri"/>
            </a:endParaRPr>
          </a:p>
          <a:p>
            <a:pPr marL="12700" marR="117475">
              <a:lnSpc>
                <a:spcPts val="2700"/>
              </a:lnSpc>
              <a:spcBef>
                <a:spcPts val="960"/>
              </a:spcBef>
            </a:pPr>
            <a:r>
              <a:rPr sz="2800" spc="-20" dirty="0">
                <a:latin typeface="Calibri"/>
                <a:cs typeface="Calibri"/>
              </a:rPr>
              <a:t>Esto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pone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manifiesto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escoliosis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lumbares.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1000" y="1600200"/>
            <a:ext cx="47244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155" y="1448815"/>
            <a:ext cx="99244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FF0000"/>
                </a:solidFill>
                <a:latin typeface="Calibri Light"/>
                <a:cs typeface="Calibri Light"/>
              </a:rPr>
              <a:t>POSTURA</a:t>
            </a:r>
            <a:endParaRPr sz="6000" dirty="0">
              <a:solidFill>
                <a:srgbClr val="FF0000"/>
              </a:solidFill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00" dirty="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6000" b="0" spc="-25" dirty="0">
                <a:latin typeface="Calibri Light"/>
                <a:cs typeface="Calibri Light"/>
              </a:rPr>
              <a:t>“Reflejo</a:t>
            </a:r>
            <a:r>
              <a:rPr sz="6000" b="0" spc="-40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de</a:t>
            </a:r>
            <a:r>
              <a:rPr sz="6000" b="0" spc="-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actitud</a:t>
            </a:r>
            <a:r>
              <a:rPr sz="6000" b="0" spc="-5" dirty="0">
                <a:latin typeface="Calibri Light"/>
                <a:cs typeface="Calibri Light"/>
              </a:rPr>
              <a:t> </a:t>
            </a:r>
            <a:r>
              <a:rPr sz="6000" b="0" spc="-10" dirty="0">
                <a:latin typeface="Calibri Light"/>
                <a:cs typeface="Calibri Light"/>
              </a:rPr>
              <a:t>hacia</a:t>
            </a:r>
            <a:r>
              <a:rPr sz="6000" b="0" spc="-1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la</a:t>
            </a:r>
            <a:r>
              <a:rPr sz="6000" b="0" spc="-5" dirty="0">
                <a:latin typeface="Calibri Light"/>
                <a:cs typeface="Calibri Light"/>
              </a:rPr>
              <a:t> </a:t>
            </a:r>
            <a:r>
              <a:rPr sz="6000" b="0" dirty="0">
                <a:latin typeface="Calibri Light"/>
                <a:cs typeface="Calibri Light"/>
              </a:rPr>
              <a:t>vida”</a:t>
            </a:r>
            <a:endParaRPr sz="6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4721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Hiperlordosis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lumbar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4860290" cy="39077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latin typeface="Calibri"/>
                <a:cs typeface="Calibri"/>
              </a:rPr>
              <a:t>Caracterizado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aumento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lordosis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lumbar.</a:t>
            </a:r>
            <a:endParaRPr sz="2800">
              <a:latin typeface="Calibri"/>
              <a:cs typeface="Calibri"/>
            </a:endParaRPr>
          </a:p>
          <a:p>
            <a:pPr marL="12700" marR="289560">
              <a:lnSpc>
                <a:spcPts val="3020"/>
              </a:lnSpc>
              <a:spcBef>
                <a:spcPts val="1025"/>
              </a:spcBef>
            </a:pP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paciente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presenta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región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lumbar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ahuecada</a:t>
            </a:r>
            <a:endParaRPr sz="2800">
              <a:latin typeface="Calibri"/>
              <a:cs typeface="Calibri"/>
            </a:endParaRPr>
          </a:p>
          <a:p>
            <a:pPr marL="12700" marR="357505">
              <a:lnSpc>
                <a:spcPct val="90100"/>
              </a:lnSpc>
              <a:spcBef>
                <a:spcPts val="950"/>
              </a:spcBef>
            </a:pP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responsables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músculos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anteriores; </a:t>
            </a:r>
            <a:r>
              <a:rPr sz="2800" spc="-5" dirty="0">
                <a:latin typeface="Calibri"/>
                <a:cs typeface="Calibri"/>
              </a:rPr>
              <a:t>psoas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pilares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diafragma,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músculos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posteriores;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dirty="0">
                <a:latin typeface="Calibri"/>
                <a:cs typeface="Calibri"/>
              </a:rPr>
              <a:t>los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espinales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lumbares.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6100" y="2697479"/>
            <a:ext cx="6327140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45935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Rectificación</a:t>
            </a:r>
            <a:r>
              <a:rPr sz="4400" b="0" spc="-65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lumbar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695" y="1354073"/>
            <a:ext cx="5767070" cy="52425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367665">
              <a:lnSpc>
                <a:spcPct val="79500"/>
              </a:lnSpc>
              <a:spcBef>
                <a:spcPts val="740"/>
              </a:spcBef>
            </a:pP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caracteriza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una</a:t>
            </a:r>
            <a:r>
              <a:rPr sz="2600" spc="-5" dirty="0">
                <a:latin typeface="Calibri"/>
                <a:cs typeface="Calibri"/>
              </a:rPr>
              <a:t> disminución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lordosis </a:t>
            </a:r>
            <a:r>
              <a:rPr sz="2600" spc="-45" dirty="0">
                <a:latin typeface="Calibri"/>
                <a:cs typeface="Calibri"/>
              </a:rPr>
              <a:t>lumbar.</a:t>
            </a:r>
            <a:endParaRPr sz="2600">
              <a:latin typeface="Calibri"/>
              <a:cs typeface="Calibri"/>
            </a:endParaRPr>
          </a:p>
          <a:p>
            <a:pPr marL="12700" marR="489584">
              <a:lnSpc>
                <a:spcPts val="2500"/>
              </a:lnSpc>
              <a:spcBef>
                <a:spcPts val="980"/>
              </a:spcBef>
            </a:pPr>
            <a:r>
              <a:rPr sz="2600" spc="-5" dirty="0">
                <a:latin typeface="Calibri"/>
                <a:cs typeface="Calibri"/>
              </a:rPr>
              <a:t>El </a:t>
            </a:r>
            <a:r>
              <a:rPr sz="2600" spc="-10" dirty="0">
                <a:latin typeface="Calibri"/>
                <a:cs typeface="Calibri"/>
              </a:rPr>
              <a:t>paciente </a:t>
            </a:r>
            <a:r>
              <a:rPr sz="2600" spc="-15" dirty="0">
                <a:latin typeface="Calibri"/>
                <a:cs typeface="Calibri"/>
              </a:rPr>
              <a:t>presenta </a:t>
            </a:r>
            <a:r>
              <a:rPr sz="2600" spc="-5" dirty="0">
                <a:latin typeface="Calibri"/>
                <a:cs typeface="Calibri"/>
              </a:rPr>
              <a:t>una </a:t>
            </a:r>
            <a:r>
              <a:rPr sz="2600" spc="-10" dirty="0">
                <a:latin typeface="Calibri"/>
                <a:cs typeface="Calibri"/>
              </a:rPr>
              <a:t>región </a:t>
            </a:r>
            <a:r>
              <a:rPr sz="2600" spc="-5" dirty="0">
                <a:latin typeface="Calibri"/>
                <a:cs typeface="Calibri"/>
              </a:rPr>
              <a:t>lumbar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plana.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500"/>
              </a:lnSpc>
              <a:spcBef>
                <a:spcPts val="1005"/>
              </a:spcBef>
            </a:pPr>
            <a:r>
              <a:rPr sz="2600" dirty="0">
                <a:latin typeface="Calibri"/>
                <a:cs typeface="Calibri"/>
              </a:rPr>
              <a:t>Los </a:t>
            </a:r>
            <a:r>
              <a:rPr sz="2600" spc="-10" dirty="0">
                <a:latin typeface="Calibri"/>
                <a:cs typeface="Calibri"/>
              </a:rPr>
              <a:t>responsables </a:t>
            </a:r>
            <a:r>
              <a:rPr sz="2600" spc="-5" dirty="0">
                <a:latin typeface="Calibri"/>
                <a:cs typeface="Calibri"/>
              </a:rPr>
              <a:t>son </a:t>
            </a:r>
            <a:r>
              <a:rPr sz="2600" dirty="0">
                <a:latin typeface="Calibri"/>
                <a:cs typeface="Calibri"/>
              </a:rPr>
              <a:t>músculos </a:t>
            </a:r>
            <a:r>
              <a:rPr sz="2600" spc="-10" dirty="0">
                <a:latin typeface="Calibri"/>
                <a:cs typeface="Calibri"/>
              </a:rPr>
              <a:t>posteriores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inserción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5" dirty="0">
                <a:latin typeface="Calibri"/>
                <a:cs typeface="Calibri"/>
              </a:rPr>
              <a:t>pelvis,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muslo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pierna.</a:t>
            </a:r>
            <a:endParaRPr sz="2600">
              <a:latin typeface="Calibri"/>
              <a:cs typeface="Calibri"/>
            </a:endParaRPr>
          </a:p>
          <a:p>
            <a:pPr marL="12700" marR="102870">
              <a:lnSpc>
                <a:spcPct val="80000"/>
              </a:lnSpc>
              <a:spcBef>
                <a:spcPts val="5"/>
              </a:spcBef>
            </a:pPr>
            <a:r>
              <a:rPr sz="2600" spc="-10" dirty="0">
                <a:latin typeface="Calibri"/>
                <a:cs typeface="Calibri"/>
              </a:rPr>
              <a:t>Podemos </a:t>
            </a:r>
            <a:r>
              <a:rPr sz="2600" spc="-5" dirty="0">
                <a:latin typeface="Calibri"/>
                <a:cs typeface="Calibri"/>
              </a:rPr>
              <a:t>identificar </a:t>
            </a:r>
            <a:r>
              <a:rPr sz="2600" dirty="0">
                <a:latin typeface="Calibri"/>
                <a:cs typeface="Calibri"/>
              </a:rPr>
              <a:t>a los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pelvitrocantéreos,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glúteo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5" dirty="0">
                <a:latin typeface="Calibri"/>
                <a:cs typeface="Calibri"/>
              </a:rPr>
              <a:t>mayor,</a:t>
            </a:r>
            <a:r>
              <a:rPr sz="2600" spc="-5" dirty="0">
                <a:latin typeface="Calibri"/>
                <a:cs typeface="Calibri"/>
              </a:rPr>
              <a:t> glúteo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medio, </a:t>
            </a:r>
            <a:r>
              <a:rPr sz="2600" spc="-10" dirty="0">
                <a:latin typeface="Calibri"/>
                <a:cs typeface="Calibri"/>
              </a:rPr>
              <a:t>piramidal, </a:t>
            </a:r>
            <a:r>
              <a:rPr sz="2600" spc="-5" dirty="0">
                <a:latin typeface="Calibri"/>
                <a:cs typeface="Calibri"/>
              </a:rPr>
              <a:t>géminos superior </a:t>
            </a:r>
            <a:r>
              <a:rPr sz="2600" dirty="0">
                <a:latin typeface="Calibri"/>
                <a:cs typeface="Calibri"/>
              </a:rPr>
              <a:t>e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inferior,</a:t>
            </a:r>
            <a:r>
              <a:rPr sz="2600" spc="-15" dirty="0">
                <a:latin typeface="Calibri"/>
                <a:cs typeface="Calibri"/>
              </a:rPr>
              <a:t> obturador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interno,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isquiotibiales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(semimembranoso,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semitendinoso,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bíceps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femoral),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recto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interno.</a:t>
            </a:r>
            <a:endParaRPr sz="2600">
              <a:latin typeface="Calibri"/>
              <a:cs typeface="Calibri"/>
            </a:endParaRPr>
          </a:p>
          <a:p>
            <a:pPr marL="12700" marR="694690">
              <a:lnSpc>
                <a:spcPct val="80200"/>
              </a:lnSpc>
              <a:spcBef>
                <a:spcPts val="1000"/>
              </a:spcBef>
            </a:pPr>
            <a:r>
              <a:rPr sz="2600" spc="-55" dirty="0">
                <a:latin typeface="Calibri"/>
                <a:cs typeface="Calibri"/>
              </a:rPr>
              <a:t>Todos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ellos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que transmiten</a:t>
            </a:r>
            <a:r>
              <a:rPr sz="2600" spc="-5" dirty="0">
                <a:latin typeface="Calibri"/>
                <a:cs typeface="Calibri"/>
              </a:rPr>
              <a:t> su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tensión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hacia </a:t>
            </a:r>
            <a:r>
              <a:rPr sz="2600" dirty="0">
                <a:latin typeface="Calibri"/>
                <a:cs typeface="Calibri"/>
              </a:rPr>
              <a:t>la </a:t>
            </a:r>
            <a:r>
              <a:rPr sz="2600" spc="-5" dirty="0">
                <a:latin typeface="Calibri"/>
                <a:cs typeface="Calibri"/>
              </a:rPr>
              <a:t>pelvis </a:t>
            </a:r>
            <a:r>
              <a:rPr sz="2600" dirty="0">
                <a:latin typeface="Calibri"/>
                <a:cs typeface="Calibri"/>
              </a:rPr>
              <a:t>y </a:t>
            </a:r>
            <a:r>
              <a:rPr sz="2600" spc="-5" dirty="0">
                <a:latin typeface="Calibri"/>
                <a:cs typeface="Calibri"/>
              </a:rPr>
              <a:t>desde ahí hacia </a:t>
            </a:r>
            <a:r>
              <a:rPr sz="2600" dirty="0">
                <a:latin typeface="Calibri"/>
                <a:cs typeface="Calibri"/>
              </a:rPr>
              <a:t>las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lumbares.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972" y="2491739"/>
            <a:ext cx="5569168" cy="237236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6383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5" dirty="0">
                <a:latin typeface="Calibri Light"/>
                <a:cs typeface="Calibri Light"/>
              </a:rPr>
              <a:t>ALTERACIONES</a:t>
            </a:r>
            <a:r>
              <a:rPr sz="4400" b="0" spc="-120" dirty="0">
                <a:latin typeface="Calibri Light"/>
                <a:cs typeface="Calibri Light"/>
              </a:rPr>
              <a:t> </a:t>
            </a:r>
            <a:r>
              <a:rPr sz="4400" b="0" spc="-5" dirty="0">
                <a:latin typeface="Calibri Light"/>
                <a:cs typeface="Calibri Light"/>
              </a:rPr>
              <a:t>POSTURALES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2339" y="1170939"/>
            <a:ext cx="7579359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5042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CRUCES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spc="-90" dirty="0">
                <a:latin typeface="Calibri Light"/>
                <a:cs typeface="Calibri Light"/>
              </a:rPr>
              <a:t>PATOLÓGICOS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360" y="1978660"/>
            <a:ext cx="685038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704" y="2365311"/>
            <a:ext cx="6100445" cy="23431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95580" marR="5080" indent="-183515">
              <a:lnSpc>
                <a:spcPts val="8640"/>
              </a:lnSpc>
              <a:spcBef>
                <a:spcPts val="1165"/>
              </a:spcBef>
            </a:pPr>
            <a:r>
              <a:rPr sz="8000" b="0" spc="-5" dirty="0">
                <a:latin typeface="Calibri Light"/>
                <a:cs typeface="Calibri Light"/>
              </a:rPr>
              <a:t>A</a:t>
            </a:r>
            <a:r>
              <a:rPr sz="8000" b="0" spc="-580" dirty="0">
                <a:latin typeface="Calibri Light"/>
                <a:cs typeface="Calibri Light"/>
              </a:rPr>
              <a:t>L</a:t>
            </a:r>
            <a:r>
              <a:rPr sz="8000" b="0" spc="-5" dirty="0">
                <a:latin typeface="Calibri Light"/>
                <a:cs typeface="Calibri Light"/>
              </a:rPr>
              <a:t>TER</a:t>
            </a:r>
            <a:r>
              <a:rPr sz="8000" b="0" spc="-40" dirty="0">
                <a:latin typeface="Calibri Light"/>
                <a:cs typeface="Calibri Light"/>
              </a:rPr>
              <a:t>A</a:t>
            </a:r>
            <a:r>
              <a:rPr sz="8000" b="0" spc="-5" dirty="0">
                <a:latin typeface="Calibri Light"/>
                <a:cs typeface="Calibri Light"/>
              </a:rPr>
              <a:t>CION</a:t>
            </a:r>
            <a:r>
              <a:rPr sz="8000" b="0" spc="-60" dirty="0">
                <a:latin typeface="Calibri Light"/>
                <a:cs typeface="Calibri Light"/>
              </a:rPr>
              <a:t>E</a:t>
            </a:r>
            <a:r>
              <a:rPr sz="8000" b="0" dirty="0">
                <a:latin typeface="Calibri Light"/>
                <a:cs typeface="Calibri Light"/>
              </a:rPr>
              <a:t>S  </a:t>
            </a:r>
            <a:r>
              <a:rPr sz="8000" b="0" spc="-15" dirty="0">
                <a:latin typeface="Calibri Light"/>
                <a:cs typeface="Calibri Light"/>
              </a:rPr>
              <a:t>ESCAPULARES</a:t>
            </a:r>
            <a:endParaRPr sz="8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26504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 Light"/>
                <a:cs typeface="Calibri Light"/>
              </a:rPr>
              <a:t>ASC</a:t>
            </a:r>
            <a:r>
              <a:rPr sz="4400" b="0" spc="10" dirty="0">
                <a:latin typeface="Calibri Light"/>
                <a:cs typeface="Calibri Light"/>
              </a:rPr>
              <a:t>E</a:t>
            </a:r>
            <a:r>
              <a:rPr sz="4400" b="0" spc="-5" dirty="0">
                <a:latin typeface="Calibri Light"/>
                <a:cs typeface="Calibri Light"/>
              </a:rPr>
              <a:t>NDI</a:t>
            </a:r>
            <a:r>
              <a:rPr sz="4400" b="0" spc="-30" dirty="0">
                <a:latin typeface="Calibri Light"/>
                <a:cs typeface="Calibri Light"/>
              </a:rPr>
              <a:t>D</a:t>
            </a:r>
            <a:r>
              <a:rPr sz="4400" b="0" dirty="0">
                <a:latin typeface="Calibri Light"/>
                <a:cs typeface="Calibri Light"/>
              </a:rPr>
              <a:t>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550" y="2290190"/>
            <a:ext cx="5412740" cy="160337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39"/>
              </a:spcBef>
            </a:pPr>
            <a:r>
              <a:rPr sz="2800" dirty="0">
                <a:latin typeface="Calibri"/>
                <a:cs typeface="Calibri"/>
              </a:rPr>
              <a:t>Cuando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escápula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está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ascendida</a:t>
            </a:r>
            <a:r>
              <a:rPr sz="2800" spc="-5" dirty="0">
                <a:latin typeface="Calibri"/>
                <a:cs typeface="Calibri"/>
              </a:rPr>
              <a:t> 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debe </a:t>
            </a:r>
            <a:r>
              <a:rPr sz="2800" dirty="0">
                <a:latin typeface="Calibri"/>
                <a:cs typeface="Calibri"/>
              </a:rPr>
              <a:t>sospechar de </a:t>
            </a:r>
            <a:r>
              <a:rPr sz="2800" spc="-5" dirty="0">
                <a:latin typeface="Calibri"/>
                <a:cs typeface="Calibri"/>
              </a:rPr>
              <a:t>un </a:t>
            </a:r>
            <a:r>
              <a:rPr sz="2800" spc="-10" dirty="0">
                <a:latin typeface="Calibri"/>
                <a:cs typeface="Calibri"/>
              </a:rPr>
              <a:t>acortamiento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10" dirty="0">
                <a:latin typeface="Calibri"/>
                <a:cs typeface="Calibri"/>
              </a:rPr>
              <a:t>trapecio </a:t>
            </a:r>
            <a:r>
              <a:rPr sz="2800" dirty="0">
                <a:latin typeface="Calibri"/>
                <a:cs typeface="Calibri"/>
              </a:rPr>
              <a:t>superior y </a:t>
            </a:r>
            <a:r>
              <a:rPr sz="2800" spc="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elevador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escápula.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2965" y="1600200"/>
            <a:ext cx="3560934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60286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B0F0"/>
                </a:solidFill>
                <a:latin typeface="Calibri Light"/>
                <a:cs typeface="Calibri Light"/>
              </a:rPr>
              <a:t>DISKINESIAS</a:t>
            </a:r>
            <a:r>
              <a:rPr sz="4400" spc="-8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4400" spc="-5" dirty="0">
                <a:solidFill>
                  <a:srgbClr val="00B0F0"/>
                </a:solidFill>
                <a:latin typeface="Calibri Light"/>
                <a:cs typeface="Calibri Light"/>
              </a:rPr>
              <a:t>ESCAPULARES</a:t>
            </a:r>
            <a:endParaRPr sz="44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4935220" cy="4164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2700" marR="224154">
              <a:lnSpc>
                <a:spcPct val="902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5" dirty="0">
                <a:latin typeface="Calibri"/>
                <a:cs typeface="Calibri"/>
              </a:rPr>
              <a:t>puede </a:t>
            </a:r>
            <a:r>
              <a:rPr sz="2800" spc="-10" dirty="0">
                <a:latin typeface="Calibri"/>
                <a:cs typeface="Calibri"/>
              </a:rPr>
              <a:t>observar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dos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movimientos, </a:t>
            </a:r>
            <a:r>
              <a:rPr sz="2800" spc="-10" dirty="0">
                <a:latin typeface="Calibri"/>
                <a:cs typeface="Calibri"/>
              </a:rPr>
              <a:t>flexión anterior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abducción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escapular.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90100"/>
              </a:lnSpc>
              <a:spcBef>
                <a:spcPts val="990"/>
              </a:spcBef>
            </a:pPr>
            <a:r>
              <a:rPr sz="2800" spc="-10" dirty="0">
                <a:latin typeface="Calibri"/>
                <a:cs typeface="Calibri"/>
              </a:rPr>
              <a:t>Otro </a:t>
            </a:r>
            <a:r>
              <a:rPr sz="2800" spc="-5" dirty="0">
                <a:latin typeface="Calibri"/>
                <a:cs typeface="Calibri"/>
              </a:rPr>
              <a:t>indicador </a:t>
            </a:r>
            <a:r>
              <a:rPr sz="2800" dirty="0">
                <a:latin typeface="Calibri"/>
                <a:cs typeface="Calibri"/>
              </a:rPr>
              <a:t>es cuando </a:t>
            </a: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realiza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elevación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hombro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sagital </a:t>
            </a:r>
            <a:r>
              <a:rPr sz="2800" dirty="0">
                <a:latin typeface="Calibri"/>
                <a:cs typeface="Calibri"/>
              </a:rPr>
              <a:t>a 180°, </a:t>
            </a:r>
            <a:r>
              <a:rPr sz="2800" spc="-10" dirty="0">
                <a:latin typeface="Calibri"/>
                <a:cs typeface="Calibri"/>
              </a:rPr>
              <a:t>observar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-15" dirty="0">
                <a:latin typeface="Calibri"/>
                <a:cs typeface="Calibri"/>
              </a:rPr>
              <a:t>lugar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donde queda el ángulo </a:t>
            </a:r>
            <a:r>
              <a:rPr sz="2800" spc="-10" dirty="0">
                <a:latin typeface="Calibri"/>
                <a:cs typeface="Calibri"/>
              </a:rPr>
              <a:t>inferior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escápula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10" dirty="0">
                <a:latin typeface="Calibri"/>
                <a:cs typeface="Calibri"/>
              </a:rPr>
              <a:t> completar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15" dirty="0">
                <a:latin typeface="Calibri"/>
                <a:cs typeface="Calibri"/>
              </a:rPr>
              <a:t> rango.</a:t>
            </a:r>
            <a:endParaRPr sz="2800" dirty="0">
              <a:latin typeface="Calibri"/>
              <a:cs typeface="Calibri"/>
            </a:endParaRPr>
          </a:p>
          <a:p>
            <a:pPr marL="12700" marR="41275">
              <a:lnSpc>
                <a:spcPts val="3020"/>
              </a:lnSpc>
              <a:spcBef>
                <a:spcPts val="1045"/>
              </a:spcBef>
            </a:pPr>
            <a:r>
              <a:rPr sz="2800" spc="-5" dirty="0">
                <a:latin typeface="Calibri"/>
                <a:cs typeface="Calibri"/>
              </a:rPr>
              <a:t>Debería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llegar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línea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media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tórax.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3059" y="1874519"/>
            <a:ext cx="4490720" cy="41732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8849" y="611822"/>
            <a:ext cx="9277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>
                <a:solidFill>
                  <a:srgbClr val="00B0F0"/>
                </a:solidFill>
                <a:latin typeface="Calibri Light"/>
                <a:cs typeface="Calibri Light"/>
              </a:rPr>
              <a:t>DESLIZAMIENTO</a:t>
            </a:r>
            <a:r>
              <a:rPr sz="4400" spc="-7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B0F0"/>
                </a:solidFill>
                <a:latin typeface="Calibri Light"/>
                <a:cs typeface="Calibri Light"/>
              </a:rPr>
              <a:t>SUPERIOR</a:t>
            </a:r>
            <a:r>
              <a:rPr sz="4400" spc="-45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4400" dirty="0">
                <a:solidFill>
                  <a:srgbClr val="00B0F0"/>
                </a:solidFill>
                <a:latin typeface="Calibri Light"/>
                <a:cs typeface="Calibri Light"/>
              </a:rPr>
              <a:t>DEL</a:t>
            </a:r>
            <a:r>
              <a:rPr sz="4400" spc="-30" dirty="0">
                <a:solidFill>
                  <a:srgbClr val="00B0F0"/>
                </a:solidFill>
                <a:latin typeface="Calibri Light"/>
                <a:cs typeface="Calibri Light"/>
              </a:rPr>
              <a:t> </a:t>
            </a:r>
            <a:r>
              <a:rPr sz="4400" spc="-10" dirty="0">
                <a:solidFill>
                  <a:srgbClr val="00B0F0"/>
                </a:solidFill>
                <a:latin typeface="Calibri Light"/>
                <a:cs typeface="Calibri Light"/>
              </a:rPr>
              <a:t>HÚMERO</a:t>
            </a:r>
            <a:endParaRPr sz="4400" dirty="0">
              <a:solidFill>
                <a:srgbClr val="00B0F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57" y="1793621"/>
            <a:ext cx="10343515" cy="3138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32639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Calibri"/>
                <a:cs typeface="Calibri"/>
              </a:rPr>
              <a:t>Asociado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-5" dirty="0">
                <a:latin typeface="Calibri"/>
                <a:cs typeface="Calibri"/>
              </a:rPr>
              <a:t>rigidez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acortamiento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estructuras</a:t>
            </a:r>
            <a:r>
              <a:rPr sz="2800" spc="-5" dirty="0">
                <a:latin typeface="Calibri"/>
                <a:cs typeface="Calibri"/>
              </a:rPr>
              <a:t> superiores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inferiores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articulación GH.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20"/>
              </a:lnSpc>
              <a:spcBef>
                <a:spcPts val="1025"/>
              </a:spcBef>
              <a:tabLst>
                <a:tab pos="9792970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5" dirty="0">
                <a:latin typeface="Calibri"/>
                <a:cs typeface="Calibri"/>
              </a:rPr>
              <a:t>su</a:t>
            </a:r>
            <a:r>
              <a:rPr sz="2800" spc="-5" dirty="0">
                <a:latin typeface="Calibri"/>
                <a:cs typeface="Calibri"/>
              </a:rPr>
              <a:t>ficie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cia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s 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 d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a,	</a:t>
            </a:r>
            <a:r>
              <a:rPr sz="2800" spc="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al  </a:t>
            </a:r>
            <a:r>
              <a:rPr sz="2800" spc="-10" dirty="0">
                <a:latin typeface="Calibri"/>
                <a:cs typeface="Calibri"/>
              </a:rPr>
              <a:t>reclutamiento.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00">
              <a:latin typeface="Calibri"/>
              <a:cs typeface="Calibri"/>
            </a:endParaRPr>
          </a:p>
          <a:p>
            <a:pPr marL="12700" marR="117475">
              <a:lnSpc>
                <a:spcPts val="3020"/>
              </a:lnSpc>
            </a:pPr>
            <a:r>
              <a:rPr sz="2800" spc="-5" dirty="0">
                <a:latin typeface="Calibri"/>
                <a:cs typeface="Calibri"/>
              </a:rPr>
              <a:t>Se </a:t>
            </a:r>
            <a:r>
              <a:rPr sz="2800" spc="-10" dirty="0">
                <a:latin typeface="Calibri"/>
                <a:cs typeface="Calibri"/>
              </a:rPr>
              <a:t>observan </a:t>
            </a:r>
            <a:r>
              <a:rPr sz="2800" dirty="0">
                <a:latin typeface="Calibri"/>
                <a:cs typeface="Calibri"/>
              </a:rPr>
              <a:t>los </a:t>
            </a:r>
            <a:r>
              <a:rPr sz="2800" spc="-10" dirty="0">
                <a:latin typeface="Calibri"/>
                <a:cs typeface="Calibri"/>
              </a:rPr>
              <a:t>hombros elevados </a:t>
            </a:r>
            <a:r>
              <a:rPr sz="2800" dirty="0">
                <a:latin typeface="Calibri"/>
                <a:cs typeface="Calibri"/>
              </a:rPr>
              <a:t>y la </a:t>
            </a:r>
            <a:r>
              <a:rPr sz="2800" spc="-15" dirty="0">
                <a:latin typeface="Calibri"/>
                <a:cs typeface="Calibri"/>
              </a:rPr>
              <a:t>cabeza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5" dirty="0">
                <a:latin typeface="Calibri"/>
                <a:cs typeface="Calibri"/>
              </a:rPr>
              <a:t>húmero </a:t>
            </a:r>
            <a:r>
              <a:rPr sz="2800" spc="-10" dirty="0">
                <a:latin typeface="Calibri"/>
                <a:cs typeface="Calibri"/>
              </a:rPr>
              <a:t>parece </a:t>
            </a:r>
            <a:r>
              <a:rPr sz="2800" spc="-15" dirty="0">
                <a:latin typeface="Calibri"/>
                <a:cs typeface="Calibri"/>
              </a:rPr>
              <a:t>estar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posición </a:t>
            </a:r>
            <a:r>
              <a:rPr sz="2800" dirty="0">
                <a:latin typeface="Calibri"/>
                <a:cs typeface="Calibri"/>
              </a:rPr>
              <a:t>superior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próxima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acromion.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Hombros </a:t>
            </a:r>
            <a:r>
              <a:rPr sz="2800" dirty="0">
                <a:latin typeface="Calibri"/>
                <a:cs typeface="Calibri"/>
              </a:rPr>
              <a:t>en abducción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1793621"/>
            <a:ext cx="4852670" cy="28835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La acción </a:t>
            </a:r>
            <a:r>
              <a:rPr sz="2800" dirty="0">
                <a:latin typeface="Calibri"/>
                <a:cs typeface="Calibri"/>
              </a:rPr>
              <a:t>del </a:t>
            </a:r>
            <a:r>
              <a:rPr sz="2800" spc="-5" dirty="0">
                <a:latin typeface="Calibri"/>
                <a:cs typeface="Calibri"/>
              </a:rPr>
              <a:t>deltoides </a:t>
            </a:r>
            <a:r>
              <a:rPr sz="2800" spc="-15" dirty="0">
                <a:latin typeface="Calibri"/>
                <a:cs typeface="Calibri"/>
              </a:rPr>
              <a:t>durante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abducción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</a:t>
            </a:r>
            <a:r>
              <a:rPr sz="2800" spc="-20" dirty="0">
                <a:latin typeface="Calibri"/>
                <a:cs typeface="Calibri"/>
              </a:rPr>
              <a:t> está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contrarrestada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 </a:t>
            </a:r>
            <a:r>
              <a:rPr sz="2800" spc="-10" dirty="0">
                <a:latin typeface="Calibri"/>
                <a:cs typeface="Calibri"/>
              </a:rPr>
              <a:t>los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músculos</a:t>
            </a:r>
            <a:r>
              <a:rPr sz="2800" spc="-10" dirty="0">
                <a:latin typeface="Calibri"/>
                <a:cs typeface="Calibri"/>
              </a:rPr>
              <a:t> depresores </a:t>
            </a:r>
            <a:r>
              <a:rPr sz="2800" spc="-5" dirty="0">
                <a:latin typeface="Calibri"/>
                <a:cs typeface="Calibri"/>
              </a:rPr>
              <a:t> humerales.</a:t>
            </a:r>
            <a:endParaRPr sz="2800" dirty="0">
              <a:latin typeface="Calibri"/>
              <a:cs typeface="Calibri"/>
            </a:endParaRPr>
          </a:p>
          <a:p>
            <a:pPr marL="12700" marR="815975" algn="just">
              <a:lnSpc>
                <a:spcPct val="89900"/>
              </a:lnSpc>
              <a:spcBef>
                <a:spcPts val="1000"/>
              </a:spcBef>
            </a:pPr>
            <a:r>
              <a:rPr sz="2800" spc="-20" dirty="0">
                <a:latin typeface="Calibri"/>
                <a:cs typeface="Calibri"/>
              </a:rPr>
              <a:t>Existe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-10" dirty="0">
                <a:latin typeface="Calibri"/>
                <a:cs typeface="Calibri"/>
              </a:rPr>
              <a:t>compresión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cabeza </a:t>
            </a:r>
            <a:r>
              <a:rPr sz="2800" spc="-10" dirty="0">
                <a:latin typeface="Calibri"/>
                <a:cs typeface="Calibri"/>
              </a:rPr>
              <a:t>humeral </a:t>
            </a:r>
            <a:r>
              <a:rPr sz="2800" spc="-20" dirty="0">
                <a:latin typeface="Calibri"/>
                <a:cs typeface="Calibri"/>
              </a:rPr>
              <a:t>contra </a:t>
            </a:r>
            <a:r>
              <a:rPr sz="2800" dirty="0">
                <a:latin typeface="Calibri"/>
                <a:cs typeface="Calibri"/>
              </a:rPr>
              <a:t>el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acromion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640" y="17272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7959" y="3314700"/>
            <a:ext cx="3789679" cy="288544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257" y="611822"/>
            <a:ext cx="3797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10" dirty="0">
                <a:latin typeface="Calibri Light"/>
                <a:cs typeface="Calibri Light"/>
              </a:rPr>
              <a:t>HIPOMOVILIDAD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2900" y="3169920"/>
            <a:ext cx="2217674" cy="7901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6119" y="3512820"/>
            <a:ext cx="1971294" cy="7901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257" y="1759902"/>
            <a:ext cx="4951730" cy="42487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 marR="5080">
              <a:lnSpc>
                <a:spcPct val="80100"/>
              </a:lnSpc>
              <a:spcBef>
                <a:spcPts val="770"/>
              </a:spcBef>
            </a:pPr>
            <a:r>
              <a:rPr sz="2800" spc="-20" dirty="0">
                <a:latin typeface="Calibri"/>
                <a:cs typeface="Calibri"/>
              </a:rPr>
              <a:t>Existe </a:t>
            </a:r>
            <a:r>
              <a:rPr sz="2800" dirty="0">
                <a:latin typeface="Calibri"/>
                <a:cs typeface="Calibri"/>
              </a:rPr>
              <a:t>una </a:t>
            </a:r>
            <a:r>
              <a:rPr sz="2800" spc="-5" dirty="0">
                <a:latin typeface="Calibri"/>
                <a:cs typeface="Calibri"/>
              </a:rPr>
              <a:t>pérdida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5" dirty="0">
                <a:latin typeface="Calibri"/>
                <a:cs typeface="Calibri"/>
              </a:rPr>
              <a:t>movilidad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la articulación </a:t>
            </a:r>
            <a:r>
              <a:rPr sz="2800" spc="-10" dirty="0">
                <a:latin typeface="Calibri"/>
                <a:cs typeface="Calibri"/>
              </a:rPr>
              <a:t>GH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5" dirty="0">
                <a:latin typeface="Calibri"/>
                <a:cs typeface="Calibri"/>
              </a:rPr>
              <a:t>todas </a:t>
            </a:r>
            <a:r>
              <a:rPr sz="2800" dirty="0">
                <a:latin typeface="Calibri"/>
                <a:cs typeface="Calibri"/>
              </a:rPr>
              <a:t>las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direcciones.</a:t>
            </a:r>
            <a:endParaRPr sz="2800" dirty="0">
              <a:latin typeface="Calibri"/>
              <a:cs typeface="Calibri"/>
            </a:endParaRPr>
          </a:p>
          <a:p>
            <a:pPr marL="12700" marR="803275">
              <a:lnSpc>
                <a:spcPct val="80000"/>
              </a:lnSpc>
              <a:spcBef>
                <a:spcPts val="994"/>
              </a:spcBef>
            </a:pPr>
            <a:r>
              <a:rPr sz="2800" spc="-20" dirty="0">
                <a:latin typeface="Calibri"/>
                <a:cs typeface="Calibri"/>
              </a:rPr>
              <a:t>Esto esta </a:t>
            </a:r>
            <a:r>
              <a:rPr sz="2800" dirty="0">
                <a:latin typeface="Calibri"/>
                <a:cs typeface="Calibri"/>
              </a:rPr>
              <a:t>asociado a un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diagnóstico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b="1" i="1" spc="-5" dirty="0">
                <a:latin typeface="Calibri"/>
                <a:cs typeface="Calibri"/>
              </a:rPr>
              <a:t>CAPSULITIS 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ADHESIVA</a:t>
            </a:r>
            <a:r>
              <a:rPr sz="2800" spc="-25" dirty="0">
                <a:latin typeface="Calibri"/>
                <a:cs typeface="Calibri"/>
              </a:rPr>
              <a:t>, </a:t>
            </a:r>
            <a:r>
              <a:rPr sz="2800" spc="-20" dirty="0">
                <a:latin typeface="Calibri"/>
                <a:cs typeface="Calibri"/>
              </a:rPr>
              <a:t>hay </a:t>
            </a:r>
            <a:r>
              <a:rPr sz="2800" spc="5" dirty="0">
                <a:latin typeface="Calibri"/>
                <a:cs typeface="Calibri"/>
              </a:rPr>
              <a:t>un </a:t>
            </a:r>
            <a:r>
              <a:rPr sz="2800" spc="-15" dirty="0">
                <a:latin typeface="Calibri"/>
                <a:cs typeface="Calibri"/>
              </a:rPr>
              <a:t>patrón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restricción </a:t>
            </a:r>
            <a:r>
              <a:rPr sz="2800" spc="-40" dirty="0">
                <a:latin typeface="Calibri"/>
                <a:cs typeface="Calibri"/>
              </a:rPr>
              <a:t>capsular.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00" dirty="0">
              <a:latin typeface="Calibri"/>
              <a:cs typeface="Calibri"/>
            </a:endParaRPr>
          </a:p>
          <a:p>
            <a:pPr marL="12700" marR="681990">
              <a:lnSpc>
                <a:spcPct val="80100"/>
              </a:lnSpc>
              <a:spcBef>
                <a:spcPts val="5"/>
              </a:spcBef>
            </a:pPr>
            <a:r>
              <a:rPr sz="2800" spc="-5" dirty="0">
                <a:latin typeface="Calibri"/>
                <a:cs typeface="Calibri"/>
              </a:rPr>
              <a:t>La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cabeza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húmero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está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deslizamiento anterior </a:t>
            </a:r>
            <a:r>
              <a:rPr sz="2800" dirty="0">
                <a:latin typeface="Calibri"/>
                <a:cs typeface="Calibri"/>
              </a:rPr>
              <a:t>y 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superior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1920" y="2296160"/>
            <a:ext cx="5242560" cy="33324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57" y="611822"/>
            <a:ext cx="30511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alibri Light"/>
                <a:cs typeface="Calibri Light"/>
              </a:rPr>
              <a:t>SOM</a:t>
            </a:r>
            <a:r>
              <a:rPr sz="4400" spc="-330" dirty="0">
                <a:latin typeface="Calibri Light"/>
                <a:cs typeface="Calibri Light"/>
              </a:rPr>
              <a:t>A</a:t>
            </a:r>
            <a:r>
              <a:rPr sz="4400" spc="-130" dirty="0">
                <a:latin typeface="Calibri Light"/>
                <a:cs typeface="Calibri Light"/>
              </a:rPr>
              <a:t>T</a:t>
            </a:r>
            <a:r>
              <a:rPr sz="4400" spc="-125" dirty="0">
                <a:latin typeface="Calibri Light"/>
                <a:cs typeface="Calibri Light"/>
              </a:rPr>
              <a:t>O</a:t>
            </a:r>
            <a:r>
              <a:rPr sz="4400" spc="-5" dirty="0">
                <a:latin typeface="Calibri Light"/>
                <a:cs typeface="Calibri Light"/>
              </a:rPr>
              <a:t>TIPO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0932" y="1658048"/>
            <a:ext cx="9888220" cy="12223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430"/>
              </a:spcBef>
            </a:pPr>
            <a:r>
              <a:rPr sz="2800" spc="-5" dirty="0">
                <a:latin typeface="Calibri"/>
                <a:cs typeface="Calibri"/>
              </a:rPr>
              <a:t>Es </a:t>
            </a:r>
            <a:r>
              <a:rPr sz="2800" dirty="0">
                <a:latin typeface="Calibri"/>
                <a:cs typeface="Calibri"/>
              </a:rPr>
              <a:t>la descripción </a:t>
            </a:r>
            <a:r>
              <a:rPr sz="2800" spc="-5" dirty="0">
                <a:latin typeface="Calibri"/>
                <a:cs typeface="Calibri"/>
              </a:rPr>
              <a:t>numérica </a:t>
            </a:r>
            <a:r>
              <a:rPr sz="2800" dirty="0">
                <a:latin typeface="Calibri"/>
                <a:cs typeface="Calibri"/>
              </a:rPr>
              <a:t>de la </a:t>
            </a:r>
            <a:r>
              <a:rPr sz="2800" spc="-15" dirty="0">
                <a:latin typeface="Calibri"/>
                <a:cs typeface="Calibri"/>
              </a:rPr>
              <a:t>conformación </a:t>
            </a:r>
            <a:r>
              <a:rPr sz="2800" dirty="0">
                <a:latin typeface="Calibri"/>
                <a:cs typeface="Calibri"/>
              </a:rPr>
              <a:t>de un </a:t>
            </a:r>
            <a:r>
              <a:rPr sz="2800" spc="-5" dirty="0">
                <a:latin typeface="Calibri"/>
                <a:cs typeface="Calibri"/>
              </a:rPr>
              <a:t>individuo, </a:t>
            </a:r>
            <a:r>
              <a:rPr sz="2800" dirty="0">
                <a:latin typeface="Calibri"/>
                <a:cs typeface="Calibri"/>
              </a:rPr>
              <a:t>en lo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relacionado </a:t>
            </a:r>
            <a:r>
              <a:rPr sz="2800" spc="-10" dirty="0">
                <a:latin typeface="Calibri"/>
                <a:cs typeface="Calibri"/>
              </a:rPr>
              <a:t>con </a:t>
            </a:r>
            <a:r>
              <a:rPr sz="2800" dirty="0">
                <a:latin typeface="Calibri"/>
                <a:cs typeface="Calibri"/>
              </a:rPr>
              <a:t>la </a:t>
            </a:r>
            <a:r>
              <a:rPr sz="2800" spc="-15" dirty="0">
                <a:latin typeface="Calibri"/>
                <a:cs typeface="Calibri"/>
              </a:rPr>
              <a:t>forma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10" dirty="0">
                <a:latin typeface="Calibri"/>
                <a:cs typeface="Calibri"/>
              </a:rPr>
              <a:t>conformación exterior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composición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corporal.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tomar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cuenta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talla.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9056" y="3291840"/>
            <a:ext cx="3738186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140" y="1483412"/>
            <a:ext cx="6391275" cy="41173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5" dirty="0">
                <a:latin typeface="Calibri"/>
                <a:cs typeface="Calibri"/>
              </a:rPr>
              <a:t>Los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tres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estadios </a:t>
            </a:r>
            <a:r>
              <a:rPr sz="2800" dirty="0">
                <a:latin typeface="Calibri"/>
                <a:cs typeface="Calibri"/>
              </a:rPr>
              <a:t>son: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Fase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inflamatoria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dolorosa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Fase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congelada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rigidez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Fase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descongelamiento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Calibri"/>
              <a:cs typeface="Calibri"/>
            </a:endParaRPr>
          </a:p>
          <a:p>
            <a:pPr marL="12700" marR="5080">
              <a:lnSpc>
                <a:spcPct val="119700"/>
              </a:lnSpc>
            </a:pPr>
            <a:r>
              <a:rPr sz="2800" dirty="0">
                <a:latin typeface="Calibri"/>
                <a:cs typeface="Calibri"/>
              </a:rPr>
              <a:t>Cada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puede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durar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 entre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 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meses.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Restringida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movilidad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un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40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50%.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800" dirty="0">
                <a:latin typeface="Calibri"/>
                <a:cs typeface="Calibri"/>
              </a:rPr>
              <a:t>Compensación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" dirty="0">
                <a:latin typeface="Calibri"/>
                <a:cs typeface="Calibri"/>
              </a:rPr>
              <a:t> articulación </a:t>
            </a:r>
            <a:r>
              <a:rPr sz="2800" spc="-10" dirty="0">
                <a:latin typeface="Calibri"/>
                <a:cs typeface="Calibri"/>
              </a:rPr>
              <a:t>TE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97" y="586712"/>
            <a:ext cx="5170805" cy="56940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ENDOMORFISMO</a:t>
            </a:r>
            <a:endParaRPr sz="2800">
              <a:latin typeface="Calibri"/>
              <a:cs typeface="Calibri"/>
            </a:endParaRPr>
          </a:p>
          <a:p>
            <a:pPr marL="12700" marR="574675" algn="just">
              <a:lnSpc>
                <a:spcPct val="80100"/>
              </a:lnSpc>
              <a:spcBef>
                <a:spcPts val="990"/>
              </a:spcBef>
            </a:pPr>
            <a:r>
              <a:rPr sz="2800" dirty="0">
                <a:latin typeface="Calibri"/>
                <a:cs typeface="Calibri"/>
              </a:rPr>
              <a:t>O </a:t>
            </a:r>
            <a:r>
              <a:rPr sz="2800" spc="-5" dirty="0">
                <a:latin typeface="Calibri"/>
                <a:cs typeface="Calibri"/>
              </a:rPr>
              <a:t>predominio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formas cortas,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redondeadas </a:t>
            </a:r>
            <a:r>
              <a:rPr sz="2800" dirty="0">
                <a:latin typeface="Calibri"/>
                <a:cs typeface="Calibri"/>
              </a:rPr>
              <a:t>y la </a:t>
            </a:r>
            <a:r>
              <a:rPr sz="2800" spc="-5" dirty="0">
                <a:latin typeface="Calibri"/>
                <a:cs typeface="Calibri"/>
              </a:rPr>
              <a:t>tendencia </a:t>
            </a:r>
            <a:r>
              <a:rPr sz="2800" dirty="0">
                <a:latin typeface="Calibri"/>
                <a:cs typeface="Calibri"/>
              </a:rPr>
              <a:t>a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obesidad.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MESOMORFISMO</a:t>
            </a:r>
            <a:endParaRPr sz="2800">
              <a:latin typeface="Calibri"/>
              <a:cs typeface="Calibri"/>
            </a:endParaRPr>
          </a:p>
          <a:p>
            <a:pPr marL="12700" marR="5080" indent="81280">
              <a:lnSpc>
                <a:spcPct val="80000"/>
              </a:lnSpc>
              <a:spcBef>
                <a:spcPts val="994"/>
              </a:spcBef>
            </a:pPr>
            <a:r>
              <a:rPr sz="280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predominio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huesos,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músculos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 </a:t>
            </a:r>
            <a:r>
              <a:rPr sz="2800" spc="-5" dirty="0">
                <a:latin typeface="Calibri"/>
                <a:cs typeface="Calibri"/>
              </a:rPr>
              <a:t>tejido </a:t>
            </a:r>
            <a:r>
              <a:rPr sz="2800" spc="-10" dirty="0">
                <a:latin typeface="Calibri"/>
                <a:cs typeface="Calibri"/>
              </a:rPr>
              <a:t>conjuntivo con </a:t>
            </a:r>
            <a:r>
              <a:rPr sz="2800" spc="-20" dirty="0">
                <a:latin typeface="Calibri"/>
                <a:cs typeface="Calibri"/>
              </a:rPr>
              <a:t>robustez 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musculo </a:t>
            </a:r>
            <a:r>
              <a:rPr sz="2800" spc="-5" dirty="0">
                <a:latin typeface="Calibri"/>
                <a:cs typeface="Calibri"/>
              </a:rPr>
              <a:t>esquelética </a:t>
            </a:r>
            <a:r>
              <a:rPr sz="2800" dirty="0">
                <a:latin typeface="Calibri"/>
                <a:cs typeface="Calibri"/>
              </a:rPr>
              <a:t>en función a la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altura.</a:t>
            </a:r>
            <a:endParaRPr sz="2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ECTOMORFISMO</a:t>
            </a:r>
            <a:endParaRPr sz="2800">
              <a:latin typeface="Calibri"/>
              <a:cs typeface="Calibri"/>
            </a:endParaRPr>
          </a:p>
          <a:p>
            <a:pPr marL="12700" marR="549275">
              <a:lnSpc>
                <a:spcPct val="80100"/>
              </a:lnSpc>
              <a:spcBef>
                <a:spcPts val="990"/>
              </a:spcBef>
            </a:pPr>
            <a:r>
              <a:rPr sz="2800" dirty="0">
                <a:latin typeface="Calibri"/>
                <a:cs typeface="Calibri"/>
              </a:rPr>
              <a:t>O </a:t>
            </a:r>
            <a:r>
              <a:rPr sz="2800" spc="-5" dirty="0">
                <a:latin typeface="Calibri"/>
                <a:cs typeface="Calibri"/>
              </a:rPr>
              <a:t>predominio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la </a:t>
            </a:r>
            <a:r>
              <a:rPr sz="2800" dirty="0">
                <a:latin typeface="Calibri"/>
                <a:cs typeface="Calibri"/>
              </a:rPr>
              <a:t>linealidad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corporal, </a:t>
            </a:r>
            <a:r>
              <a:rPr sz="2800" spc="-5" dirty="0">
                <a:latin typeface="Calibri"/>
                <a:cs typeface="Calibri"/>
              </a:rPr>
              <a:t>predominio </a:t>
            </a:r>
            <a:r>
              <a:rPr sz="2800" dirty="0">
                <a:latin typeface="Calibri"/>
                <a:cs typeface="Calibri"/>
              </a:rPr>
              <a:t>del eje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longitudinal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sobre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transversal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1836" y="1468119"/>
            <a:ext cx="3655671" cy="43535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3047</Words>
  <Application>Microsoft Office PowerPoint</Application>
  <PresentationFormat>Panorámica</PresentationFormat>
  <Paragraphs>356</Paragraphs>
  <Slides>80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80</vt:i4>
      </vt:variant>
    </vt:vector>
  </HeadingPairs>
  <TitlesOfParts>
    <vt:vector size="87" baseType="lpstr">
      <vt:lpstr>Arial</vt:lpstr>
      <vt:lpstr>Arial MT</vt:lpstr>
      <vt:lpstr>Calibri</vt:lpstr>
      <vt:lpstr>Calibri Light</vt:lpstr>
      <vt:lpstr>Times New Roman</vt:lpstr>
      <vt:lpstr>Wingdings</vt:lpstr>
      <vt:lpstr>Office Theme</vt:lpstr>
      <vt:lpstr>Afectaciones Posturales  2023 </vt:lpstr>
      <vt:lpstr>INSPECCIÓN ESTÁTICA  POSTURA</vt:lpstr>
      <vt:lpstr>OBSERVAR</vt:lpstr>
      <vt:lpstr>SABER INTERPRETAR LO QUE OBSERVAMOS Y PALPAMOS, ES  CLAVE PARA PODER LLEGAR A UN BUEN DIAGNÓSTICO Y  SABER QUE TEJIDOS SON LA FUENTE DE LOS SÍNTOMAS O  PUEDEN ESTAR RELACIONADOS CON LOS MISMOS</vt:lpstr>
      <vt:lpstr>Presentación de PowerPoint</vt:lpstr>
      <vt:lpstr>INSPECCIÓN</vt:lpstr>
      <vt:lpstr>POSTURA  “Reflejo de actitud hacia la vida”</vt:lpstr>
      <vt:lpstr>Presentación de PowerPoint</vt:lpstr>
      <vt:lpstr>Presentación de PowerPoint</vt:lpstr>
      <vt:lpstr>Presentación de PowerPoint</vt:lpstr>
      <vt:lpstr>ANÁLISIS POSTURAL  CUALITATIVO</vt:lpstr>
      <vt:lpstr>ANÁLISIS</vt:lpstr>
      <vt:lpstr>Presentación de PowerPoint</vt:lpstr>
      <vt:lpstr>Presentación de PowerPoint</vt:lpstr>
      <vt:lpstr>EVALUACIÓN DE LA POSTURA “IDEAL”</vt:lpstr>
      <vt:lpstr>Presentación de PowerPoint</vt:lpstr>
      <vt:lpstr>ANTERIOR Y POSTERIOR</vt:lpstr>
      <vt:lpstr>VISTA ANTERIOR</vt:lpstr>
      <vt:lpstr>Presentación de PowerPoint</vt:lpstr>
      <vt:lpstr>VISTA POSTERIOR</vt:lpstr>
      <vt:lpstr>Presentación de PowerPoint</vt:lpstr>
      <vt:lpstr>ALTERACIONES COMUNES EN LA POSTURA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TORAX EN EMBUDO  PECTUS EXCAVATUM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POSTURAL CUANTITATIVO</vt:lpstr>
      <vt:lpstr>MEDICIÓN DE LAS EXTREMIDADES INFERIORES</vt:lpstr>
      <vt:lpstr>MEDICIÓN REAL Y MEDICIÓN APARENTE</vt:lpstr>
      <vt:lpstr>Del extremo proximal de la tibia hasta el  maléolo tibial</vt:lpstr>
      <vt:lpstr>POSTURAS ESCAPULARES EN REPOSO</vt:lpstr>
      <vt:lpstr>Presentación de PowerPoint</vt:lpstr>
      <vt:lpstr>Presentación de PowerPoint</vt:lpstr>
      <vt:lpstr>TEST DE ADAMS</vt:lpstr>
      <vt:lpstr>Presentación de PowerPoint</vt:lpstr>
      <vt:lpstr>Ángulo de inclinación pélvica</vt:lpstr>
      <vt:lpstr>POSTURAS PATOLÓGICAS</vt:lpstr>
      <vt:lpstr>REGIÓN CERVICAL</vt:lpstr>
      <vt:lpstr>REGIÓN CRANEO CERVICAL</vt:lpstr>
      <vt:lpstr>Presentación de PowerPoint</vt:lpstr>
      <vt:lpstr>RAQUIS CERVICAL SUPERIOR C0-C2</vt:lpstr>
      <vt:lpstr>Presentación de PowerPoint</vt:lpstr>
      <vt:lpstr>RAQUIS CERVICAL INFERIOR C2-D1</vt:lpstr>
      <vt:lpstr>Hiperlordosis cervical –mirada ascendida</vt:lpstr>
      <vt:lpstr>Rectificación cervical mirada descendida</vt:lpstr>
      <vt:lpstr>Rectificación con mirada horizontal</vt:lpstr>
      <vt:lpstr>Antepulsión de cabeza con mirada horizontal</vt:lpstr>
      <vt:lpstr>INCLINACIÓN ROTACIÓN CUELLO</vt:lpstr>
      <vt:lpstr>INCLINACIÓN CON ROTACIÓN DE LA CABEZA</vt:lpstr>
      <vt:lpstr>TRASLACIÓN LATERAL DE LA CABEZA</vt:lpstr>
      <vt:lpstr>REGIÓN DORSAL Y  LUMBAR</vt:lpstr>
      <vt:lpstr>REGIÓN DORSAL</vt:lpstr>
      <vt:lpstr>CIFOSIS DORSAL</vt:lpstr>
      <vt:lpstr>Dorso plano</vt:lpstr>
      <vt:lpstr>REGIÓN LUMBAR</vt:lpstr>
      <vt:lpstr>Hiperlordosis lumbar</vt:lpstr>
      <vt:lpstr>Rectificación lumbar</vt:lpstr>
      <vt:lpstr>ALTERACIONES POSTURALES</vt:lpstr>
      <vt:lpstr>CRUCES PATOLÓGICOS</vt:lpstr>
      <vt:lpstr>ALTERACIONES  ESCAPULARES</vt:lpstr>
      <vt:lpstr>ASCENDIDA</vt:lpstr>
      <vt:lpstr>DISKINESIAS ESCAPULARES</vt:lpstr>
      <vt:lpstr>DESLIZAMIENTO SUPERIOR DEL HÚMERO</vt:lpstr>
      <vt:lpstr>Presentación de PowerPoint</vt:lpstr>
      <vt:lpstr>HIPOMOVILIDAD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Inspección estática (postura,diagnóstico visual local y general).</dc:title>
  <dc:creator>Leivi Judith Carcelen</dc:creator>
  <cp:lastModifiedBy>Sonia Alexandra Alvarez Carrion</cp:lastModifiedBy>
  <cp:revision>3</cp:revision>
  <dcterms:created xsi:type="dcterms:W3CDTF">2023-09-02T03:30:59Z</dcterms:created>
  <dcterms:modified xsi:type="dcterms:W3CDTF">2024-10-06T04:19:43Z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2023-09-02T00:00:00Z</vt:filetime>
  </property>
</Properties>
</file>