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48"/>
  </p:notesMasterIdLst>
  <p:handoutMasterIdLst>
    <p:handoutMasterId r:id="rId49"/>
  </p:handoutMasterIdLst>
  <p:sldIdLst>
    <p:sldId id="322" r:id="rId5"/>
    <p:sldId id="282" r:id="rId6"/>
    <p:sldId id="283" r:id="rId7"/>
    <p:sldId id="284" r:id="rId8"/>
    <p:sldId id="286" r:id="rId9"/>
    <p:sldId id="279" r:id="rId10"/>
    <p:sldId id="280" r:id="rId11"/>
    <p:sldId id="289" r:id="rId12"/>
    <p:sldId id="288" r:id="rId13"/>
    <p:sldId id="293" r:id="rId14"/>
    <p:sldId id="290" r:id="rId15"/>
    <p:sldId id="281" r:id="rId16"/>
    <p:sldId id="287" r:id="rId17"/>
    <p:sldId id="292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7" r:id="rId39"/>
    <p:sldId id="316" r:id="rId40"/>
    <p:sldId id="315" r:id="rId41"/>
    <p:sldId id="295" r:id="rId42"/>
    <p:sldId id="318" r:id="rId43"/>
    <p:sldId id="321" r:id="rId44"/>
    <p:sldId id="323" r:id="rId45"/>
    <p:sldId id="324" r:id="rId46"/>
    <p:sldId id="325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41C72-4DDF-4636-956C-A112A86C0872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</dgm:pt>
    <dgm:pt modelId="{6A706E4E-06AF-4A76-9102-E4A9765B867E}">
      <dgm:prSet phldrT="[Texto]" custT="1"/>
      <dgm:spPr/>
      <dgm:t>
        <a:bodyPr/>
        <a:lstStyle/>
        <a:p>
          <a:r>
            <a:rPr lang="es-ES" sz="2000" b="1" dirty="0"/>
            <a:t>HERRAMIEN</a:t>
          </a:r>
          <a:r>
            <a:rPr lang="es-ES" sz="1800" b="1" dirty="0"/>
            <a:t>TA ESTADÍSTICA</a:t>
          </a:r>
        </a:p>
        <a:p>
          <a:r>
            <a:rPr lang="es-ES" sz="1300" b="1" dirty="0"/>
            <a:t> </a:t>
          </a:r>
          <a:r>
            <a:rPr lang="es-ES" sz="1300" dirty="0"/>
            <a:t>(recogida y registro de datos)</a:t>
          </a:r>
        </a:p>
      </dgm:t>
    </dgm:pt>
    <dgm:pt modelId="{F602115C-E236-4CB1-B209-C787073D0A2F}" type="parTrans" cxnId="{11BE315F-E8F9-487A-8FA9-CB6C778B2547}">
      <dgm:prSet/>
      <dgm:spPr/>
      <dgm:t>
        <a:bodyPr/>
        <a:lstStyle/>
        <a:p>
          <a:endParaRPr lang="es-ES"/>
        </a:p>
      </dgm:t>
    </dgm:pt>
    <dgm:pt modelId="{41C65041-92A2-4C11-9A8C-86DB5E3F6E67}" type="sibTrans" cxnId="{11BE315F-E8F9-487A-8FA9-CB6C778B2547}">
      <dgm:prSet/>
      <dgm:spPr/>
      <dgm:t>
        <a:bodyPr/>
        <a:lstStyle/>
        <a:p>
          <a:endParaRPr lang="es-ES"/>
        </a:p>
      </dgm:t>
    </dgm:pt>
    <dgm:pt modelId="{48EA6883-3563-42E6-9A57-6F1DEF979302}">
      <dgm:prSet phldrT="[Texto]" custT="1"/>
      <dgm:spPr/>
      <dgm:t>
        <a:bodyPr/>
        <a:lstStyle/>
        <a:p>
          <a:r>
            <a:rPr lang="es-ES" sz="1800" b="1" dirty="0"/>
            <a:t>HERRAMIENTA CLINICA </a:t>
          </a:r>
        </a:p>
        <a:p>
          <a:r>
            <a:rPr lang="es-ES" sz="1300" b="0" dirty="0"/>
            <a:t>(valoración de necesidades, homogenizar </a:t>
          </a:r>
          <a:r>
            <a:rPr lang="es-ES" sz="1300" b="0" dirty="0" err="1"/>
            <a:t>ttos</a:t>
          </a:r>
          <a:r>
            <a:rPr lang="es-ES" sz="1300" b="0" dirty="0"/>
            <a:t> en condiciones especiales de salud, rehabilitación,  evaluación de resultados) </a:t>
          </a:r>
        </a:p>
      </dgm:t>
    </dgm:pt>
    <dgm:pt modelId="{42C03ED1-8867-4C2E-AD06-2FEA9D00F54D}" type="parTrans" cxnId="{3CCC3623-AE9C-48AB-BAE5-D52D950308D9}">
      <dgm:prSet/>
      <dgm:spPr/>
      <dgm:t>
        <a:bodyPr/>
        <a:lstStyle/>
        <a:p>
          <a:endParaRPr lang="es-ES"/>
        </a:p>
      </dgm:t>
    </dgm:pt>
    <dgm:pt modelId="{FDCAB34A-F3F3-4603-A9EC-E7DF0254C80F}" type="sibTrans" cxnId="{3CCC3623-AE9C-48AB-BAE5-D52D950308D9}">
      <dgm:prSet/>
      <dgm:spPr/>
      <dgm:t>
        <a:bodyPr/>
        <a:lstStyle/>
        <a:p>
          <a:endParaRPr lang="es-ES"/>
        </a:p>
      </dgm:t>
    </dgm:pt>
    <dgm:pt modelId="{14507C32-2F4D-462E-A8BF-E57171A1A3D2}">
      <dgm:prSet phldrT="[Texto]" custT="1"/>
      <dgm:spPr/>
      <dgm:t>
        <a:bodyPr/>
        <a:lstStyle/>
        <a:p>
          <a:r>
            <a:rPr lang="es-ES" sz="1300" b="1" dirty="0"/>
            <a:t>   </a:t>
          </a:r>
          <a:r>
            <a:rPr lang="es-ES" sz="1600" b="1" dirty="0"/>
            <a:t>HERRAMIENTA INVESTIGACIÓN </a:t>
          </a:r>
          <a:r>
            <a:rPr lang="es-ES" sz="1300" dirty="0"/>
            <a:t>(medir resultados, calidad de vida, factores ambientales) </a:t>
          </a:r>
        </a:p>
      </dgm:t>
    </dgm:pt>
    <dgm:pt modelId="{BC6AEAC8-F060-45E2-A226-D63D3C4DEE10}" type="parTrans" cxnId="{5F37A926-5F5A-4CE2-91BB-EE2CF1A42012}">
      <dgm:prSet/>
      <dgm:spPr/>
      <dgm:t>
        <a:bodyPr/>
        <a:lstStyle/>
        <a:p>
          <a:endParaRPr lang="es-ES"/>
        </a:p>
      </dgm:t>
    </dgm:pt>
    <dgm:pt modelId="{02A49BC2-1CA9-4A7D-8B7B-BC8450298ACF}" type="sibTrans" cxnId="{5F37A926-5F5A-4CE2-91BB-EE2CF1A42012}">
      <dgm:prSet/>
      <dgm:spPr/>
      <dgm:t>
        <a:bodyPr/>
        <a:lstStyle/>
        <a:p>
          <a:endParaRPr lang="es-ES"/>
        </a:p>
      </dgm:t>
    </dgm:pt>
    <dgm:pt modelId="{66A75E52-4AF8-4C0F-925C-6DC2C7058D4D}">
      <dgm:prSet custT="1"/>
      <dgm:spPr/>
      <dgm:t>
        <a:bodyPr/>
        <a:lstStyle/>
        <a:p>
          <a:pPr algn="ctr"/>
          <a:r>
            <a:rPr lang="es-ES" sz="1600" b="1" dirty="0"/>
            <a:t>HERRAMIENTA  DE POLÍTICA SOCIAL</a:t>
          </a:r>
        </a:p>
        <a:p>
          <a:pPr algn="ctr"/>
          <a:r>
            <a:rPr lang="es-ES" sz="1100" b="1" dirty="0"/>
            <a:t>(</a:t>
          </a:r>
          <a:r>
            <a:rPr lang="es-ES" sz="1400" b="0" dirty="0"/>
            <a:t>planificación de sistemas de seguridad social, sistemas de compensación, diseñar e implementar políticas políticas </a:t>
          </a:r>
          <a:endParaRPr lang="es-ES" sz="1100" b="0" dirty="0"/>
        </a:p>
      </dgm:t>
    </dgm:pt>
    <dgm:pt modelId="{5051DC93-C6B7-4089-95AF-50CB5314F4C2}" type="parTrans" cxnId="{63425A61-E4AC-4537-8AD1-83AF51C0EFA0}">
      <dgm:prSet/>
      <dgm:spPr/>
      <dgm:t>
        <a:bodyPr/>
        <a:lstStyle/>
        <a:p>
          <a:endParaRPr lang="es-ES"/>
        </a:p>
      </dgm:t>
    </dgm:pt>
    <dgm:pt modelId="{3747C8A7-4AE0-44E4-89A3-0236BC3D10C3}" type="sibTrans" cxnId="{63425A61-E4AC-4537-8AD1-83AF51C0EFA0}">
      <dgm:prSet/>
      <dgm:spPr/>
      <dgm:t>
        <a:bodyPr/>
        <a:lstStyle/>
        <a:p>
          <a:endParaRPr lang="es-ES"/>
        </a:p>
      </dgm:t>
    </dgm:pt>
    <dgm:pt modelId="{D289D9F1-C922-4B15-88CB-9FB44D8F35D2}">
      <dgm:prSet custT="1"/>
      <dgm:spPr/>
      <dgm:t>
        <a:bodyPr/>
        <a:lstStyle/>
        <a:p>
          <a:r>
            <a:rPr lang="es-ES" sz="1800" b="1" dirty="0"/>
            <a:t>HERRAMIENTA EDUCATIIVA </a:t>
          </a:r>
        </a:p>
        <a:p>
          <a:r>
            <a:rPr lang="es-ES" sz="1400" b="0" dirty="0"/>
            <a:t>(Toma de conciencia de la sociedad, </a:t>
          </a:r>
          <a:r>
            <a:rPr lang="es-ES" sz="1400" b="0" dirty="0" err="1"/>
            <a:t>implentar</a:t>
          </a:r>
          <a:r>
            <a:rPr lang="es-ES" sz="1400" b="0" dirty="0"/>
            <a:t> actividades sociales)  </a:t>
          </a:r>
        </a:p>
      </dgm:t>
    </dgm:pt>
    <dgm:pt modelId="{AC85E680-1EDE-4222-875A-8A8D6055549A}" type="parTrans" cxnId="{A1AE5308-1EBD-41B5-B8E5-198AF01948A3}">
      <dgm:prSet/>
      <dgm:spPr/>
      <dgm:t>
        <a:bodyPr/>
        <a:lstStyle/>
        <a:p>
          <a:endParaRPr lang="es-ES"/>
        </a:p>
      </dgm:t>
    </dgm:pt>
    <dgm:pt modelId="{F0795BC1-693B-401C-8280-1C8004541D75}" type="sibTrans" cxnId="{A1AE5308-1EBD-41B5-B8E5-198AF01948A3}">
      <dgm:prSet/>
      <dgm:spPr/>
      <dgm:t>
        <a:bodyPr/>
        <a:lstStyle/>
        <a:p>
          <a:endParaRPr lang="es-ES"/>
        </a:p>
      </dgm:t>
    </dgm:pt>
    <dgm:pt modelId="{BEA6F1D6-D587-4FE6-AACF-7628A359A144}" type="pres">
      <dgm:prSet presAssocID="{CBF41C72-4DDF-4636-956C-A112A86C0872}" presName="compositeShape" presStyleCnt="0">
        <dgm:presLayoutVars>
          <dgm:chMax val="7"/>
          <dgm:dir/>
          <dgm:resizeHandles val="exact"/>
        </dgm:presLayoutVars>
      </dgm:prSet>
      <dgm:spPr/>
    </dgm:pt>
    <dgm:pt modelId="{0C6E8839-F1C4-43BF-85A9-EEA429F0D282}" type="pres">
      <dgm:prSet presAssocID="{6A706E4E-06AF-4A76-9102-E4A9765B867E}" presName="circ1" presStyleLbl="vennNode1" presStyleIdx="0" presStyleCnt="5" custScaleX="98545" custScaleY="70878" custLinFactNeighborX="8394" custLinFactNeighborY="4454"/>
      <dgm:spPr/>
    </dgm:pt>
    <dgm:pt modelId="{18281DF4-1BD6-4F0D-8126-083812FC19B5}" type="pres">
      <dgm:prSet presAssocID="{6A706E4E-06AF-4A76-9102-E4A9765B86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D04540-682D-4500-9B85-18F1D4EB1E12}" type="pres">
      <dgm:prSet presAssocID="{66A75E52-4AF8-4C0F-925C-6DC2C7058D4D}" presName="circ2" presStyleLbl="vennNode1" presStyleIdx="1" presStyleCnt="5" custScaleX="86160" custScaleY="91639" custLinFactNeighborX="12069" custLinFactNeighborY="10398"/>
      <dgm:spPr/>
    </dgm:pt>
    <dgm:pt modelId="{2F6B0D44-44C1-4367-91C4-26A01A326FF5}" type="pres">
      <dgm:prSet presAssocID="{66A75E52-4AF8-4C0F-925C-6DC2C7058D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8AD73C-F7F2-412D-B7FE-BC6A41D51AA9}" type="pres">
      <dgm:prSet presAssocID="{48EA6883-3563-42E6-9A57-6F1DEF979302}" presName="circ3" presStyleLbl="vennNode1" presStyleIdx="2" presStyleCnt="5" custScaleX="88782" custScaleY="87347" custLinFactNeighborX="4615" custLinFactNeighborY="-5275"/>
      <dgm:spPr/>
    </dgm:pt>
    <dgm:pt modelId="{4F8B3C4D-5213-4216-92A5-65F85B8A1603}" type="pres">
      <dgm:prSet presAssocID="{48EA6883-3563-42E6-9A57-6F1DEF9793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78A6BC1-AF79-4987-9A3E-2E26D2FC665A}" type="pres">
      <dgm:prSet presAssocID="{D289D9F1-C922-4B15-88CB-9FB44D8F35D2}" presName="circ4" presStyleLbl="vennNode1" presStyleIdx="3" presStyleCnt="5" custScaleX="88781" custScaleY="89984" custLinFactNeighborX="3297" custLinFactNeighborY="4615"/>
      <dgm:spPr/>
    </dgm:pt>
    <dgm:pt modelId="{EC6542B1-613F-4F6D-B74D-BDE1D02C78CF}" type="pres">
      <dgm:prSet presAssocID="{D289D9F1-C922-4B15-88CB-9FB44D8F35D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5AC034-ADAD-49F0-8BFC-F1094127B5EC}" type="pres">
      <dgm:prSet presAssocID="{14507C32-2F4D-462E-A8BF-E57171A1A3D2}" presName="circ5" presStyleLbl="vennNode1" presStyleIdx="4" presStyleCnt="5" custScaleX="96664" custScaleY="84527" custLinFactNeighborX="-5934" custLinFactNeighborY="-5934"/>
      <dgm:spPr/>
    </dgm:pt>
    <dgm:pt modelId="{4B57F30A-A566-411B-98BC-A14993EA47EB}" type="pres">
      <dgm:prSet presAssocID="{14507C32-2F4D-462E-A8BF-E57171A1A3D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AE5308-1EBD-41B5-B8E5-198AF01948A3}" srcId="{CBF41C72-4DDF-4636-956C-A112A86C0872}" destId="{D289D9F1-C922-4B15-88CB-9FB44D8F35D2}" srcOrd="3" destOrd="0" parTransId="{AC85E680-1EDE-4222-875A-8A8D6055549A}" sibTransId="{F0795BC1-693B-401C-8280-1C8004541D75}"/>
    <dgm:cxn modelId="{CADCF40D-1B1C-43D4-9944-6EBC0655326F}" type="presOf" srcId="{6A706E4E-06AF-4A76-9102-E4A9765B867E}" destId="{18281DF4-1BD6-4F0D-8126-083812FC19B5}" srcOrd="0" destOrd="0" presId="urn:microsoft.com/office/officeart/2005/8/layout/venn1"/>
    <dgm:cxn modelId="{3CCC3623-AE9C-48AB-BAE5-D52D950308D9}" srcId="{CBF41C72-4DDF-4636-956C-A112A86C0872}" destId="{48EA6883-3563-42E6-9A57-6F1DEF979302}" srcOrd="2" destOrd="0" parTransId="{42C03ED1-8867-4C2E-AD06-2FEA9D00F54D}" sibTransId="{FDCAB34A-F3F3-4603-A9EC-E7DF0254C80F}"/>
    <dgm:cxn modelId="{5F37A926-5F5A-4CE2-91BB-EE2CF1A42012}" srcId="{CBF41C72-4DDF-4636-956C-A112A86C0872}" destId="{14507C32-2F4D-462E-A8BF-E57171A1A3D2}" srcOrd="4" destOrd="0" parTransId="{BC6AEAC8-F060-45E2-A226-D63D3C4DEE10}" sibTransId="{02A49BC2-1CA9-4A7D-8B7B-BC8450298ACF}"/>
    <dgm:cxn modelId="{14CF3A33-A963-4A8E-B3D4-6F4F12ED3628}" type="presOf" srcId="{66A75E52-4AF8-4C0F-925C-6DC2C7058D4D}" destId="{2F6B0D44-44C1-4367-91C4-26A01A326FF5}" srcOrd="0" destOrd="0" presId="urn:microsoft.com/office/officeart/2005/8/layout/venn1"/>
    <dgm:cxn modelId="{73355F3B-A80A-47C5-9962-FC03A6628D77}" type="presOf" srcId="{48EA6883-3563-42E6-9A57-6F1DEF979302}" destId="{4F8B3C4D-5213-4216-92A5-65F85B8A1603}" srcOrd="0" destOrd="0" presId="urn:microsoft.com/office/officeart/2005/8/layout/venn1"/>
    <dgm:cxn modelId="{11BE315F-E8F9-487A-8FA9-CB6C778B2547}" srcId="{CBF41C72-4DDF-4636-956C-A112A86C0872}" destId="{6A706E4E-06AF-4A76-9102-E4A9765B867E}" srcOrd="0" destOrd="0" parTransId="{F602115C-E236-4CB1-B209-C787073D0A2F}" sibTransId="{41C65041-92A2-4C11-9A8C-86DB5E3F6E67}"/>
    <dgm:cxn modelId="{63425A61-E4AC-4537-8AD1-83AF51C0EFA0}" srcId="{CBF41C72-4DDF-4636-956C-A112A86C0872}" destId="{66A75E52-4AF8-4C0F-925C-6DC2C7058D4D}" srcOrd="1" destOrd="0" parTransId="{5051DC93-C6B7-4089-95AF-50CB5314F4C2}" sibTransId="{3747C8A7-4AE0-44E4-89A3-0236BC3D10C3}"/>
    <dgm:cxn modelId="{9F4824AF-738E-4C51-A2A6-ED3C20EFD491}" type="presOf" srcId="{CBF41C72-4DDF-4636-956C-A112A86C0872}" destId="{BEA6F1D6-D587-4FE6-AACF-7628A359A144}" srcOrd="0" destOrd="0" presId="urn:microsoft.com/office/officeart/2005/8/layout/venn1"/>
    <dgm:cxn modelId="{FD2D18B7-BF2E-4D09-8BE9-1905EC68074F}" type="presOf" srcId="{D289D9F1-C922-4B15-88CB-9FB44D8F35D2}" destId="{EC6542B1-613F-4F6D-B74D-BDE1D02C78CF}" srcOrd="0" destOrd="0" presId="urn:microsoft.com/office/officeart/2005/8/layout/venn1"/>
    <dgm:cxn modelId="{5E7AE8D8-5515-4309-9C77-1631EA7CEE62}" type="presOf" srcId="{14507C32-2F4D-462E-A8BF-E57171A1A3D2}" destId="{4B57F30A-A566-411B-98BC-A14993EA47EB}" srcOrd="0" destOrd="0" presId="urn:microsoft.com/office/officeart/2005/8/layout/venn1"/>
    <dgm:cxn modelId="{8068993A-FF8E-4ABC-A892-E6B0B38CDCB6}" type="presParOf" srcId="{BEA6F1D6-D587-4FE6-AACF-7628A359A144}" destId="{0C6E8839-F1C4-43BF-85A9-EEA429F0D282}" srcOrd="0" destOrd="0" presId="urn:microsoft.com/office/officeart/2005/8/layout/venn1"/>
    <dgm:cxn modelId="{D8F6BF8A-93B6-4647-AE18-F34A47063DB8}" type="presParOf" srcId="{BEA6F1D6-D587-4FE6-AACF-7628A359A144}" destId="{18281DF4-1BD6-4F0D-8126-083812FC19B5}" srcOrd="1" destOrd="0" presId="urn:microsoft.com/office/officeart/2005/8/layout/venn1"/>
    <dgm:cxn modelId="{9B073A71-D91E-4BCF-ADA1-8353DCE65F8E}" type="presParOf" srcId="{BEA6F1D6-D587-4FE6-AACF-7628A359A144}" destId="{BDD04540-682D-4500-9B85-18F1D4EB1E12}" srcOrd="2" destOrd="0" presId="urn:microsoft.com/office/officeart/2005/8/layout/venn1"/>
    <dgm:cxn modelId="{81CFB545-74B6-4FFA-8D93-585D4CA00195}" type="presParOf" srcId="{BEA6F1D6-D587-4FE6-AACF-7628A359A144}" destId="{2F6B0D44-44C1-4367-91C4-26A01A326FF5}" srcOrd="3" destOrd="0" presId="urn:microsoft.com/office/officeart/2005/8/layout/venn1"/>
    <dgm:cxn modelId="{D402A90D-FA89-44FC-A5E5-E7978DD80839}" type="presParOf" srcId="{BEA6F1D6-D587-4FE6-AACF-7628A359A144}" destId="{638AD73C-F7F2-412D-B7FE-BC6A41D51AA9}" srcOrd="4" destOrd="0" presId="urn:microsoft.com/office/officeart/2005/8/layout/venn1"/>
    <dgm:cxn modelId="{251FA2CC-8425-4D21-AB30-A6E04C6B7F70}" type="presParOf" srcId="{BEA6F1D6-D587-4FE6-AACF-7628A359A144}" destId="{4F8B3C4D-5213-4216-92A5-65F85B8A1603}" srcOrd="5" destOrd="0" presId="urn:microsoft.com/office/officeart/2005/8/layout/venn1"/>
    <dgm:cxn modelId="{9D5AC90E-5698-41EA-8203-1D36984973BB}" type="presParOf" srcId="{BEA6F1D6-D587-4FE6-AACF-7628A359A144}" destId="{D78A6BC1-AF79-4987-9A3E-2E26D2FC665A}" srcOrd="6" destOrd="0" presId="urn:microsoft.com/office/officeart/2005/8/layout/venn1"/>
    <dgm:cxn modelId="{31A3EE18-256C-4676-8242-1BD0DBFD5954}" type="presParOf" srcId="{BEA6F1D6-D587-4FE6-AACF-7628A359A144}" destId="{EC6542B1-613F-4F6D-B74D-BDE1D02C78CF}" srcOrd="7" destOrd="0" presId="urn:microsoft.com/office/officeart/2005/8/layout/venn1"/>
    <dgm:cxn modelId="{24D8313C-BEE0-4497-AD2A-B6C430A4D412}" type="presParOf" srcId="{BEA6F1D6-D587-4FE6-AACF-7628A359A144}" destId="{C75AC034-ADAD-49F0-8BFC-F1094127B5EC}" srcOrd="8" destOrd="0" presId="urn:microsoft.com/office/officeart/2005/8/layout/venn1"/>
    <dgm:cxn modelId="{2EADE897-3565-4902-98C6-E93AB476811D}" type="presParOf" srcId="{BEA6F1D6-D587-4FE6-AACF-7628A359A144}" destId="{4B57F30A-A566-411B-98BC-A14993EA47E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B7DF0-EA2F-405F-B51E-43627A1469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EFFE81-E438-44F0-A5D7-F64D53531B41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Funcionamiento y Discapacidad</a:t>
          </a:r>
        </a:p>
      </dgm:t>
    </dgm:pt>
    <dgm:pt modelId="{D6688A80-8654-4417-A363-F3654912597E}" type="parTrans" cxnId="{61770E68-D0BD-4D7D-BB19-8520A456534B}">
      <dgm:prSet/>
      <dgm:spPr/>
      <dgm:t>
        <a:bodyPr/>
        <a:lstStyle/>
        <a:p>
          <a:endParaRPr lang="es-ES"/>
        </a:p>
      </dgm:t>
    </dgm:pt>
    <dgm:pt modelId="{BC25061E-DF82-485A-8F02-234BD42CD881}" type="sibTrans" cxnId="{61770E68-D0BD-4D7D-BB19-8520A456534B}">
      <dgm:prSet/>
      <dgm:spPr/>
      <dgm:t>
        <a:bodyPr/>
        <a:lstStyle/>
        <a:p>
          <a:endParaRPr lang="es-ES"/>
        </a:p>
      </dgm:t>
    </dgm:pt>
    <dgm:pt modelId="{8AAA9CD3-BA2E-41B2-A19D-897634216A39}">
      <dgm:prSet phldrT="[Texto]"/>
      <dgm:spPr/>
      <dgm:t>
        <a:bodyPr/>
        <a:lstStyle/>
        <a:p>
          <a:r>
            <a:rPr lang="es-ES" dirty="0"/>
            <a:t>Componente Cuerpo</a:t>
          </a:r>
        </a:p>
      </dgm:t>
    </dgm:pt>
    <dgm:pt modelId="{AE7C4055-2B80-44B9-B505-EDEBC361AACA}" type="parTrans" cxnId="{247594F7-9576-45BE-8790-398ADAC5BC9C}">
      <dgm:prSet/>
      <dgm:spPr/>
      <dgm:t>
        <a:bodyPr/>
        <a:lstStyle/>
        <a:p>
          <a:endParaRPr lang="es-ES"/>
        </a:p>
      </dgm:t>
    </dgm:pt>
    <dgm:pt modelId="{87E8FADE-0FBC-429A-A921-3D41CABF25A1}" type="sibTrans" cxnId="{247594F7-9576-45BE-8790-398ADAC5BC9C}">
      <dgm:prSet/>
      <dgm:spPr/>
      <dgm:t>
        <a:bodyPr/>
        <a:lstStyle/>
        <a:p>
          <a:endParaRPr lang="es-ES"/>
        </a:p>
      </dgm:t>
    </dgm:pt>
    <dgm:pt modelId="{413190BA-6284-4E75-A44C-67568CDEEB49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Factores Contextuales</a:t>
          </a:r>
        </a:p>
      </dgm:t>
    </dgm:pt>
    <dgm:pt modelId="{6EC0BAF5-FAA1-40AB-9611-CB122CFC89DC}" type="parTrans" cxnId="{CE7ACE96-25EE-46E9-9A89-B5D77C4B28B2}">
      <dgm:prSet/>
      <dgm:spPr/>
      <dgm:t>
        <a:bodyPr/>
        <a:lstStyle/>
        <a:p>
          <a:endParaRPr lang="es-ES"/>
        </a:p>
      </dgm:t>
    </dgm:pt>
    <dgm:pt modelId="{4B1A73FB-DCE7-4AAF-A7B4-D0D37B59467D}" type="sibTrans" cxnId="{CE7ACE96-25EE-46E9-9A89-B5D77C4B28B2}">
      <dgm:prSet/>
      <dgm:spPr/>
      <dgm:t>
        <a:bodyPr/>
        <a:lstStyle/>
        <a:p>
          <a:endParaRPr lang="es-ES"/>
        </a:p>
      </dgm:t>
    </dgm:pt>
    <dgm:pt modelId="{5726FA55-07CE-4B7D-BEDC-6F32FA41F15D}">
      <dgm:prSet phldrT="[Texto]"/>
      <dgm:spPr/>
      <dgm:t>
        <a:bodyPr/>
        <a:lstStyle/>
        <a:p>
          <a:r>
            <a:rPr lang="es-ES" dirty="0"/>
            <a:t>Factores Ambientales</a:t>
          </a:r>
        </a:p>
      </dgm:t>
    </dgm:pt>
    <dgm:pt modelId="{D714E6B6-C285-4918-ADAC-265EDBE4A5EF}" type="parTrans" cxnId="{0796BEFC-C2F5-498E-AF59-B88A68D9E552}">
      <dgm:prSet/>
      <dgm:spPr/>
      <dgm:t>
        <a:bodyPr/>
        <a:lstStyle/>
        <a:p>
          <a:endParaRPr lang="es-ES"/>
        </a:p>
      </dgm:t>
    </dgm:pt>
    <dgm:pt modelId="{7EC2ADC3-BDDD-402D-AFBE-207A9C825A8B}" type="sibTrans" cxnId="{0796BEFC-C2F5-498E-AF59-B88A68D9E552}">
      <dgm:prSet/>
      <dgm:spPr/>
      <dgm:t>
        <a:bodyPr/>
        <a:lstStyle/>
        <a:p>
          <a:endParaRPr lang="es-ES"/>
        </a:p>
      </dgm:t>
    </dgm:pt>
    <dgm:pt modelId="{FF94E689-BB24-4208-9679-30B89F5A814B}">
      <dgm:prSet phldrT="[Texto]"/>
      <dgm:spPr/>
      <dgm:t>
        <a:bodyPr/>
        <a:lstStyle/>
        <a:p>
          <a:r>
            <a:rPr lang="es-ES" dirty="0"/>
            <a:t>Actividades De Participación </a:t>
          </a:r>
        </a:p>
      </dgm:t>
    </dgm:pt>
    <dgm:pt modelId="{C57BDA54-BA42-4DDC-8C28-A416AF4454F3}" type="parTrans" cxnId="{4B36595A-FEF8-4CD4-B7B3-2660410D399D}">
      <dgm:prSet/>
      <dgm:spPr/>
      <dgm:t>
        <a:bodyPr/>
        <a:lstStyle/>
        <a:p>
          <a:endParaRPr lang="es-ES"/>
        </a:p>
      </dgm:t>
    </dgm:pt>
    <dgm:pt modelId="{8947EEED-D6F5-4936-AEF2-ABB095BB2F21}" type="sibTrans" cxnId="{4B36595A-FEF8-4CD4-B7B3-2660410D399D}">
      <dgm:prSet/>
      <dgm:spPr/>
      <dgm:t>
        <a:bodyPr/>
        <a:lstStyle/>
        <a:p>
          <a:endParaRPr lang="es-ES"/>
        </a:p>
      </dgm:t>
    </dgm:pt>
    <dgm:pt modelId="{E3797446-7387-46CD-81CC-8EA9B619C4F0}">
      <dgm:prSet phldrT="[Texto]"/>
      <dgm:spPr/>
      <dgm:t>
        <a:bodyPr/>
        <a:lstStyle/>
        <a:p>
          <a:r>
            <a:rPr lang="es-ES" dirty="0"/>
            <a:t>Factores Personales</a:t>
          </a:r>
        </a:p>
      </dgm:t>
    </dgm:pt>
    <dgm:pt modelId="{37524854-EA30-4954-9CF9-CC985AA64BC3}" type="parTrans" cxnId="{28219F34-EE05-4C70-BCBA-6FBCCCE20623}">
      <dgm:prSet/>
      <dgm:spPr/>
      <dgm:t>
        <a:bodyPr/>
        <a:lstStyle/>
        <a:p>
          <a:endParaRPr lang="es-ES"/>
        </a:p>
      </dgm:t>
    </dgm:pt>
    <dgm:pt modelId="{A112622B-FB36-4378-887F-7FEFC019C37B}" type="sibTrans" cxnId="{28219F34-EE05-4C70-BCBA-6FBCCCE20623}">
      <dgm:prSet/>
      <dgm:spPr/>
      <dgm:t>
        <a:bodyPr/>
        <a:lstStyle/>
        <a:p>
          <a:endParaRPr lang="es-ES"/>
        </a:p>
      </dgm:t>
    </dgm:pt>
    <dgm:pt modelId="{8F7E2C7D-BFED-4DB4-A398-C3A84A972ED1}" type="pres">
      <dgm:prSet presAssocID="{6BFB7DF0-EA2F-405F-B51E-43627A1469EE}" presName="linear" presStyleCnt="0">
        <dgm:presLayoutVars>
          <dgm:animLvl val="lvl"/>
          <dgm:resizeHandles val="exact"/>
        </dgm:presLayoutVars>
      </dgm:prSet>
      <dgm:spPr/>
    </dgm:pt>
    <dgm:pt modelId="{023676B7-D0FF-44D2-B381-523F98BC40D2}" type="pres">
      <dgm:prSet presAssocID="{91EFFE81-E438-44F0-A5D7-F64D53531B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8ED1BA-D1AA-4E2E-9D76-E855936117EF}" type="pres">
      <dgm:prSet presAssocID="{91EFFE81-E438-44F0-A5D7-F64D53531B41}" presName="childText" presStyleLbl="revTx" presStyleIdx="0" presStyleCnt="2">
        <dgm:presLayoutVars>
          <dgm:bulletEnabled val="1"/>
        </dgm:presLayoutVars>
      </dgm:prSet>
      <dgm:spPr/>
    </dgm:pt>
    <dgm:pt modelId="{1F37B8AA-FFC2-40CF-A69A-43B774758015}" type="pres">
      <dgm:prSet presAssocID="{413190BA-6284-4E75-A44C-67568CDEEB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9253C1-0C48-46B9-96EA-105215F80325}" type="pres">
      <dgm:prSet presAssocID="{413190BA-6284-4E75-A44C-67568CDEEB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3145233-69B4-494B-A3D8-C221190FB901}" type="presOf" srcId="{413190BA-6284-4E75-A44C-67568CDEEB49}" destId="{1F37B8AA-FFC2-40CF-A69A-43B774758015}" srcOrd="0" destOrd="0" presId="urn:microsoft.com/office/officeart/2005/8/layout/vList2"/>
    <dgm:cxn modelId="{28219F34-EE05-4C70-BCBA-6FBCCCE20623}" srcId="{413190BA-6284-4E75-A44C-67568CDEEB49}" destId="{E3797446-7387-46CD-81CC-8EA9B619C4F0}" srcOrd="1" destOrd="0" parTransId="{37524854-EA30-4954-9CF9-CC985AA64BC3}" sibTransId="{A112622B-FB36-4378-887F-7FEFC019C37B}"/>
    <dgm:cxn modelId="{3C891B67-97DD-45D8-8851-0933256CB072}" type="presOf" srcId="{E3797446-7387-46CD-81CC-8EA9B619C4F0}" destId="{6D9253C1-0C48-46B9-96EA-105215F80325}" srcOrd="0" destOrd="1" presId="urn:microsoft.com/office/officeart/2005/8/layout/vList2"/>
    <dgm:cxn modelId="{61770E68-D0BD-4D7D-BB19-8520A456534B}" srcId="{6BFB7DF0-EA2F-405F-B51E-43627A1469EE}" destId="{91EFFE81-E438-44F0-A5D7-F64D53531B41}" srcOrd="0" destOrd="0" parTransId="{D6688A80-8654-4417-A363-F3654912597E}" sibTransId="{BC25061E-DF82-485A-8F02-234BD42CD881}"/>
    <dgm:cxn modelId="{D9F5804E-57BC-4489-A193-571078B5680E}" type="presOf" srcId="{FF94E689-BB24-4208-9679-30B89F5A814B}" destId="{948ED1BA-D1AA-4E2E-9D76-E855936117EF}" srcOrd="0" destOrd="1" presId="urn:microsoft.com/office/officeart/2005/8/layout/vList2"/>
    <dgm:cxn modelId="{4B36595A-FEF8-4CD4-B7B3-2660410D399D}" srcId="{91EFFE81-E438-44F0-A5D7-F64D53531B41}" destId="{FF94E689-BB24-4208-9679-30B89F5A814B}" srcOrd="1" destOrd="0" parTransId="{C57BDA54-BA42-4DDC-8C28-A416AF4454F3}" sibTransId="{8947EEED-D6F5-4936-AEF2-ABB095BB2F21}"/>
    <dgm:cxn modelId="{A9624783-071C-4D6C-8436-DBAE6BAE5DB8}" type="presOf" srcId="{8AAA9CD3-BA2E-41B2-A19D-897634216A39}" destId="{948ED1BA-D1AA-4E2E-9D76-E855936117EF}" srcOrd="0" destOrd="0" presId="urn:microsoft.com/office/officeart/2005/8/layout/vList2"/>
    <dgm:cxn modelId="{CE7ACE96-25EE-46E9-9A89-B5D77C4B28B2}" srcId="{6BFB7DF0-EA2F-405F-B51E-43627A1469EE}" destId="{413190BA-6284-4E75-A44C-67568CDEEB49}" srcOrd="1" destOrd="0" parTransId="{6EC0BAF5-FAA1-40AB-9611-CB122CFC89DC}" sibTransId="{4B1A73FB-DCE7-4AAF-A7B4-D0D37B59467D}"/>
    <dgm:cxn modelId="{F93CB7B2-3C15-4185-AC4E-B2D9BC6E1A2D}" type="presOf" srcId="{91EFFE81-E438-44F0-A5D7-F64D53531B41}" destId="{023676B7-D0FF-44D2-B381-523F98BC40D2}" srcOrd="0" destOrd="0" presId="urn:microsoft.com/office/officeart/2005/8/layout/vList2"/>
    <dgm:cxn modelId="{4EA7E7F2-A5CA-475B-A3B7-EBA6132D04FB}" type="presOf" srcId="{5726FA55-07CE-4B7D-BEDC-6F32FA41F15D}" destId="{6D9253C1-0C48-46B9-96EA-105215F80325}" srcOrd="0" destOrd="0" presId="urn:microsoft.com/office/officeart/2005/8/layout/vList2"/>
    <dgm:cxn modelId="{247594F7-9576-45BE-8790-398ADAC5BC9C}" srcId="{91EFFE81-E438-44F0-A5D7-F64D53531B41}" destId="{8AAA9CD3-BA2E-41B2-A19D-897634216A39}" srcOrd="0" destOrd="0" parTransId="{AE7C4055-2B80-44B9-B505-EDEBC361AACA}" sibTransId="{87E8FADE-0FBC-429A-A921-3D41CABF25A1}"/>
    <dgm:cxn modelId="{0796BEFC-C2F5-498E-AF59-B88A68D9E552}" srcId="{413190BA-6284-4E75-A44C-67568CDEEB49}" destId="{5726FA55-07CE-4B7D-BEDC-6F32FA41F15D}" srcOrd="0" destOrd="0" parTransId="{D714E6B6-C285-4918-ADAC-265EDBE4A5EF}" sibTransId="{7EC2ADC3-BDDD-402D-AFBE-207A9C825A8B}"/>
    <dgm:cxn modelId="{68A110FE-726F-4398-A29E-7823DC00BEB3}" type="presOf" srcId="{6BFB7DF0-EA2F-405F-B51E-43627A1469EE}" destId="{8F7E2C7D-BFED-4DB4-A398-C3A84A972ED1}" srcOrd="0" destOrd="0" presId="urn:microsoft.com/office/officeart/2005/8/layout/vList2"/>
    <dgm:cxn modelId="{B5605558-EE15-4A6B-B403-CE7358304A91}" type="presParOf" srcId="{8F7E2C7D-BFED-4DB4-A398-C3A84A972ED1}" destId="{023676B7-D0FF-44D2-B381-523F98BC40D2}" srcOrd="0" destOrd="0" presId="urn:microsoft.com/office/officeart/2005/8/layout/vList2"/>
    <dgm:cxn modelId="{2DE2F1E2-C9AD-4BD3-A1DD-0F24CF19B299}" type="presParOf" srcId="{8F7E2C7D-BFED-4DB4-A398-C3A84A972ED1}" destId="{948ED1BA-D1AA-4E2E-9D76-E855936117EF}" srcOrd="1" destOrd="0" presId="urn:microsoft.com/office/officeart/2005/8/layout/vList2"/>
    <dgm:cxn modelId="{633CD36B-3BB9-4EF8-8433-19FAEF860514}" type="presParOf" srcId="{8F7E2C7D-BFED-4DB4-A398-C3A84A972ED1}" destId="{1F37B8AA-FFC2-40CF-A69A-43B774758015}" srcOrd="2" destOrd="0" presId="urn:microsoft.com/office/officeart/2005/8/layout/vList2"/>
    <dgm:cxn modelId="{10E35C6E-4C0A-4A54-9976-BAE8C857A585}" type="presParOf" srcId="{8F7E2C7D-BFED-4DB4-A398-C3A84A972ED1}" destId="{6D9253C1-0C48-46B9-96EA-105215F803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8839-F1C4-43BF-85A9-EEA429F0D282}">
      <dsp:nvSpPr>
        <dsp:cNvPr id="0" name=""/>
        <dsp:cNvSpPr/>
      </dsp:nvSpPr>
      <dsp:spPr>
        <a:xfrm>
          <a:off x="4412969" y="2018868"/>
          <a:ext cx="1980708" cy="142461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281DF4-1BD6-4F0D-8126-083812FC19B5}">
      <dsp:nvSpPr>
        <dsp:cNvPr id="0" name=""/>
        <dsp:cNvSpPr/>
      </dsp:nvSpPr>
      <dsp:spPr>
        <a:xfrm>
          <a:off x="4068835" y="0"/>
          <a:ext cx="2331545" cy="13495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HERRAMIEN</a:t>
          </a:r>
          <a:r>
            <a:rPr lang="es-ES" sz="1800" b="1" kern="1200" dirty="0"/>
            <a:t>TA ESTADÍSTICA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 </a:t>
          </a:r>
          <a:r>
            <a:rPr lang="es-ES" sz="1300" kern="1200" dirty="0"/>
            <a:t>(recogida y registro de datos)</a:t>
          </a:r>
        </a:p>
      </dsp:txBody>
      <dsp:txXfrm>
        <a:off x="4068835" y="0"/>
        <a:ext cx="2331545" cy="1349540"/>
      </dsp:txXfrm>
    </dsp:sp>
    <dsp:sp modelId="{BDD04540-682D-4500-9B85-18F1D4EB1E12}">
      <dsp:nvSpPr>
        <dsp:cNvPr id="0" name=""/>
        <dsp:cNvSpPr/>
      </dsp:nvSpPr>
      <dsp:spPr>
        <a:xfrm>
          <a:off x="5375888" y="2485018"/>
          <a:ext cx="1731775" cy="184190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6B0D44-44C1-4367-91C4-26A01A326FF5}">
      <dsp:nvSpPr>
        <dsp:cNvPr id="0" name=""/>
        <dsp:cNvSpPr/>
      </dsp:nvSpPr>
      <dsp:spPr>
        <a:xfrm>
          <a:off x="7164163" y="1780244"/>
          <a:ext cx="2090351" cy="14643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HERRAMIENTA  DE POLÍTICA SOCIAL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(</a:t>
          </a:r>
          <a:r>
            <a:rPr lang="es-ES" sz="1400" b="0" kern="1200" dirty="0"/>
            <a:t>planificación de sistemas de seguridad social, sistemas de compensación, diseñar e implementar políticas políticas </a:t>
          </a:r>
          <a:endParaRPr lang="es-ES" sz="1100" b="0" kern="1200" dirty="0"/>
        </a:p>
      </dsp:txBody>
      <dsp:txXfrm>
        <a:off x="7164163" y="1780244"/>
        <a:ext cx="2090351" cy="1464394"/>
      </dsp:txXfrm>
    </dsp:sp>
    <dsp:sp modelId="{638AD73C-F7F2-412D-B7FE-BC6A41D51AA9}">
      <dsp:nvSpPr>
        <dsp:cNvPr id="0" name=""/>
        <dsp:cNvSpPr/>
      </dsp:nvSpPr>
      <dsp:spPr>
        <a:xfrm>
          <a:off x="4907870" y="3112442"/>
          <a:ext cx="1784476" cy="17556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8B3C4D-5213-4216-92A5-65F85B8A1603}">
      <dsp:nvSpPr>
        <dsp:cNvPr id="0" name=""/>
        <dsp:cNvSpPr/>
      </dsp:nvSpPr>
      <dsp:spPr>
        <a:xfrm>
          <a:off x="6842571" y="4278329"/>
          <a:ext cx="2090351" cy="14643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HERRAMIENTA CLINICA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dirty="0"/>
            <a:t>(valoración de necesidades, homogenizar </a:t>
          </a:r>
          <a:r>
            <a:rPr lang="es-ES" sz="1300" b="0" kern="1200" dirty="0" err="1"/>
            <a:t>ttos</a:t>
          </a:r>
          <a:r>
            <a:rPr lang="es-ES" sz="1300" b="0" kern="1200" dirty="0"/>
            <a:t> en condiciones especiales de salud, rehabilitación,  evaluación de resultados) </a:t>
          </a:r>
        </a:p>
      </dsp:txBody>
      <dsp:txXfrm>
        <a:off x="6842571" y="4278329"/>
        <a:ext cx="2090351" cy="1464394"/>
      </dsp:txXfrm>
    </dsp:sp>
    <dsp:sp modelId="{D78A6BC1-AF79-4987-9A3E-2E26D2FC665A}">
      <dsp:nvSpPr>
        <dsp:cNvPr id="0" name=""/>
        <dsp:cNvSpPr/>
      </dsp:nvSpPr>
      <dsp:spPr>
        <a:xfrm>
          <a:off x="3935907" y="3284726"/>
          <a:ext cx="1784456" cy="18086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6542B1-613F-4F6D-B74D-BDE1D02C78CF}">
      <dsp:nvSpPr>
        <dsp:cNvPr id="0" name=""/>
        <dsp:cNvSpPr/>
      </dsp:nvSpPr>
      <dsp:spPr>
        <a:xfrm>
          <a:off x="1536294" y="4278329"/>
          <a:ext cx="2090351" cy="14643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HERRAMIENTA EDUCATIIVA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(Toma de conciencia de la sociedad, </a:t>
          </a:r>
          <a:r>
            <a:rPr lang="es-ES" sz="1400" b="0" kern="1200" dirty="0" err="1"/>
            <a:t>implentar</a:t>
          </a:r>
          <a:r>
            <a:rPr lang="es-ES" sz="1400" b="0" kern="1200" dirty="0"/>
            <a:t> actividades sociales)  </a:t>
          </a:r>
        </a:p>
      </dsp:txBody>
      <dsp:txXfrm>
        <a:off x="1536294" y="4278329"/>
        <a:ext cx="2090351" cy="1464394"/>
      </dsp:txXfrm>
    </dsp:sp>
    <dsp:sp modelId="{C75AC034-ADAD-49F0-8BFC-F1094127B5EC}">
      <dsp:nvSpPr>
        <dsp:cNvPr id="0" name=""/>
        <dsp:cNvSpPr/>
      </dsp:nvSpPr>
      <dsp:spPr>
        <a:xfrm>
          <a:off x="3379300" y="2228227"/>
          <a:ext cx="1942901" cy="169895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57F30A-A566-411B-98BC-A14993EA47EB}">
      <dsp:nvSpPr>
        <dsp:cNvPr id="0" name=""/>
        <dsp:cNvSpPr/>
      </dsp:nvSpPr>
      <dsp:spPr>
        <a:xfrm>
          <a:off x="1214701" y="1780244"/>
          <a:ext cx="2090351" cy="14643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   </a:t>
          </a:r>
          <a:r>
            <a:rPr lang="es-ES" sz="1600" b="1" kern="1200" dirty="0"/>
            <a:t>HERRAMIENTA INVESTIGACIÓN </a:t>
          </a:r>
          <a:r>
            <a:rPr lang="es-ES" sz="1300" kern="1200" dirty="0"/>
            <a:t>(medir resultados, calidad de vida, factores ambientales) </a:t>
          </a:r>
        </a:p>
      </dsp:txBody>
      <dsp:txXfrm>
        <a:off x="1214701" y="1780244"/>
        <a:ext cx="2090351" cy="1464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676B7-D0FF-44D2-B381-523F98BC40D2}">
      <dsp:nvSpPr>
        <dsp:cNvPr id="0" name=""/>
        <dsp:cNvSpPr/>
      </dsp:nvSpPr>
      <dsp:spPr>
        <a:xfrm>
          <a:off x="0" y="45224"/>
          <a:ext cx="1078727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4900" kern="1200" dirty="0"/>
            <a:t>Funcionamiento y Discapacidad</a:t>
          </a:r>
        </a:p>
      </dsp:txBody>
      <dsp:txXfrm>
        <a:off x="57372" y="102596"/>
        <a:ext cx="10672526" cy="1060520"/>
      </dsp:txXfrm>
    </dsp:sp>
    <dsp:sp modelId="{948ED1BA-D1AA-4E2E-9D76-E855936117EF}">
      <dsp:nvSpPr>
        <dsp:cNvPr id="0" name=""/>
        <dsp:cNvSpPr/>
      </dsp:nvSpPr>
      <dsp:spPr>
        <a:xfrm>
          <a:off x="0" y="1220489"/>
          <a:ext cx="1078727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496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kern="1200" dirty="0"/>
            <a:t>Componente Cuerpo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kern="1200" dirty="0"/>
            <a:t>Actividades De Participación </a:t>
          </a:r>
        </a:p>
      </dsp:txBody>
      <dsp:txXfrm>
        <a:off x="0" y="1220489"/>
        <a:ext cx="10787270" cy="1318590"/>
      </dsp:txXfrm>
    </dsp:sp>
    <dsp:sp modelId="{1F37B8AA-FFC2-40CF-A69A-43B774758015}">
      <dsp:nvSpPr>
        <dsp:cNvPr id="0" name=""/>
        <dsp:cNvSpPr/>
      </dsp:nvSpPr>
      <dsp:spPr>
        <a:xfrm>
          <a:off x="0" y="2539079"/>
          <a:ext cx="1078727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4900" kern="1200" dirty="0"/>
            <a:t>Factores Contextuales</a:t>
          </a:r>
        </a:p>
      </dsp:txBody>
      <dsp:txXfrm>
        <a:off x="57372" y="2596451"/>
        <a:ext cx="10672526" cy="1060520"/>
      </dsp:txXfrm>
    </dsp:sp>
    <dsp:sp modelId="{6D9253C1-0C48-46B9-96EA-105215F80325}">
      <dsp:nvSpPr>
        <dsp:cNvPr id="0" name=""/>
        <dsp:cNvSpPr/>
      </dsp:nvSpPr>
      <dsp:spPr>
        <a:xfrm>
          <a:off x="0" y="3714344"/>
          <a:ext cx="1078727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496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kern="1200" dirty="0"/>
            <a:t>Factores Ambientales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kern="1200" dirty="0"/>
            <a:t>Factores Personales</a:t>
          </a:r>
        </a:p>
      </dsp:txBody>
      <dsp:txXfrm>
        <a:off x="0" y="3714344"/>
        <a:ext cx="10787270" cy="1318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ACA52-9511-0915-4E60-1BB918688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3B51B3-C2AA-0A37-0A7F-C3F24829E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384634-4008-B64F-99F0-AE117594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48660-F2A1-7808-2B45-D1D5338A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CC7BB8-38E1-003D-00C7-74E7FD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130172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8139C-5BFD-95CD-499B-74EA06E1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79703D-B8CF-AA12-D934-A641C63C5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52FF3-035F-DC0D-440C-BC993F95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9207E-32FC-338F-2C73-3D276E85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5FE389-7B40-0F2F-3A34-2C3CA08E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4641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9605A0-CBF8-C459-7AB4-2441445E0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832F5B-C123-5992-F962-2499E8B41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81A8D-2CA0-59C3-0BAC-6FC08864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0CB08-2A7A-232D-8391-BDCB1BA6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BB539-2AB9-E8F2-F578-E799C507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29170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98194-8409-8042-C458-2FD88178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76AF8-9E1F-A15E-C02E-04A35FD1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BF5B86-252E-4D50-2AC8-945C5BC2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2FEA3-4482-BF29-38C6-61615F6A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F2B81-C9B0-9B01-2588-ACE8517A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39391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CC45-627F-AEBE-B811-6C771038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C8AD7E-9E52-90CE-2710-27417B40C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814C4-30D4-5FC3-7D6A-0114A4F1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743DA5-B7BF-1070-040E-BBD90143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5A3E5-041F-58C4-1F20-B1EDADFC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54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3D286-E8B7-D2A5-0EFD-1D6B7A16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0658E8-2A33-16F3-9685-6E1369C17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A2B124-7B92-8559-8C6C-5F5A7322D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36E9C3-8085-4159-A8A2-3D0654BB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82919A-E6DF-66AC-66B8-E4F15AA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2AC36D-7DBB-9975-A230-34C7F9E9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86017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DA683-576C-407B-9426-36A089E6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231BEB-DC57-5BE2-036D-AB272BEA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5A1B71-D302-71A0-0BA1-2B27CAF44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54B1C8-C2B0-2951-9C30-C162662A0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EFBB39-DFA1-136E-6243-FA0D1126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C7610D-981D-0AE8-E1DA-E3CA0D75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2B3BF1-C346-0727-3B28-54728288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B6FF75-335D-3518-7D03-EAB8147C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4025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2AF87-BBC3-C2C2-8D87-B1E915A0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FD0E35-2468-5572-88D5-358A83B0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D8328F-A0AC-22C3-ED0C-B143ADDE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7ECB68-4EE8-E369-03E1-ABB3B02D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655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C2A956-5459-CD0A-BB58-668AA1B5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414D46-12BE-F34E-7E91-103D768F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6CF70E-3BFA-2ABE-08ED-0A9F1382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412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C2D5E-712F-BB10-3552-E4A4C9F9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FB84A-991A-9D9D-3D16-300D8AFD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C125B7-18B9-2F1F-237C-78C380675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F7105A-BE08-1A66-BEDB-DE033D18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0E8C3D-4570-03A5-967B-34630A52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1E44B-A9B2-EF0B-89F2-94812601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90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87701-9F40-2398-7302-7FF8237C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3FE14D-60BE-82BF-5CC8-DA11F2BEE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38EEE5-00FC-1B8C-0347-2178E49AF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C133FC-CFE1-6B74-2E4A-C01728F4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5B52C-9523-3C69-9062-C5763E1A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1C37FF-35A4-D216-166C-9C1EEC0A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26041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5E7F06-0217-5DBD-953C-627CA28D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2A93A6-A153-8445-467D-189CDDAC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7DEDE-AFCE-7E5A-E85E-D0E4E6178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02/10/2024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2728D-0E73-4F48-331F-038D8D78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3B0A29-B97D-98ED-65B6-F197174E4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8225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hu-ouen.fr/page/doc/DOC_1075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s.who.int/iris/bitstream/handle/10665/170500/9874573309_spa.pdf?sequence=1&amp;isAllowed=y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7F798-0DD1-44E5-9651-BC1156A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713"/>
            <a:ext cx="10515600" cy="1325563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FF0000"/>
                </a:solidFill>
              </a:rPr>
              <a:t>EVALUACIÓN DEL FISIOTERAPEUTA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4018B-3566-4B91-9CC8-DA293470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094" y="4063067"/>
            <a:ext cx="4383741" cy="1491316"/>
          </a:xfrm>
        </p:spPr>
        <p:txBody>
          <a:bodyPr>
            <a:normAutofit/>
          </a:bodyPr>
          <a:lstStyle/>
          <a:p>
            <a:pPr algn="l"/>
            <a:r>
              <a:rPr lang="es-EC" sz="2400" b="1" i="0" u="none" strike="noStrike" baseline="0" dirty="0">
                <a:latin typeface="ArialNormal"/>
              </a:rPr>
              <a:t>Entrevista clínica análisis</a:t>
            </a:r>
          </a:p>
          <a:p>
            <a:pPr algn="l"/>
            <a:r>
              <a:rPr lang="es-EC" sz="2400" b="1" i="0" u="none" strike="noStrike" baseline="0" dirty="0">
                <a:latin typeface="ArialNormal"/>
              </a:rPr>
              <a:t>CIF</a:t>
            </a:r>
          </a:p>
          <a:p>
            <a:r>
              <a:rPr lang="es-EC" sz="2400" b="1" dirty="0">
                <a:latin typeface="ArialNormal"/>
              </a:rPr>
              <a:t>Métodos de Evaluación</a:t>
            </a:r>
          </a:p>
          <a:p>
            <a:pPr algn="l"/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20512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9E1F2E-7CA4-1813-A1E7-938679E0DDBD}"/>
              </a:ext>
            </a:extLst>
          </p:cNvPr>
          <p:cNvSpPr txBox="1"/>
          <p:nvPr/>
        </p:nvSpPr>
        <p:spPr>
          <a:xfrm>
            <a:off x="530087" y="1457739"/>
            <a:ext cx="11396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Permitir la comparación de datos entre países, entre disciplinas sanitarias, entre los servicios, y en diferentes momentos a lo largo del tiempo</a:t>
            </a:r>
          </a:p>
          <a:p>
            <a:endParaRPr lang="es-E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Proporcionar un esquema de codificación sistematizado para ser aplicado en los sistemas de información sanitaria.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44EB4F-E4C8-B8EF-6B1B-F648FCF0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D120A3-04A2-984D-B713-23B229E35EEB}"/>
              </a:ext>
            </a:extLst>
          </p:cNvPr>
          <p:cNvSpPr txBox="1"/>
          <p:nvPr/>
        </p:nvSpPr>
        <p:spPr>
          <a:xfrm>
            <a:off x="821634" y="967409"/>
            <a:ext cx="109197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La CIF abarca todos los aspectos de la salud y algunos componentes del “bienestar” relevantes para la salud y los describe en términos de dominios de salud y dominios “relacionados con la salud”</a:t>
            </a:r>
          </a:p>
          <a:p>
            <a:endParaRPr lang="es-ES" sz="2800" dirty="0"/>
          </a:p>
          <a:p>
            <a:r>
              <a:rPr lang="es-ES" sz="2800" dirty="0"/>
              <a:t>La CIF no cubre circunstancias que no están relacionadas con la salud, tales como las originadas por factores socioeconómicos. </a:t>
            </a:r>
          </a:p>
          <a:p>
            <a:endParaRPr lang="es-ES" sz="2800" dirty="0"/>
          </a:p>
          <a:p>
            <a:r>
              <a:rPr lang="es-ES" sz="2800" dirty="0"/>
              <a:t>La CIF no solo trata sobre personas con discapacidades; sin embargo es válida para todas las personas. La salud y los estados “relacionados con la salud” tiene una aplicación universal</a:t>
            </a:r>
          </a:p>
          <a:p>
            <a:r>
              <a:rPr lang="es-ES" sz="2800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B90B19-2541-26CA-CC07-F61A7D0D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D1ED12-C063-B346-DBAE-FCC807251604}"/>
              </a:ext>
            </a:extLst>
          </p:cNvPr>
          <p:cNvSpPr txBox="1"/>
          <p:nvPr/>
        </p:nvSpPr>
        <p:spPr>
          <a:xfrm>
            <a:off x="7921485" y="36112"/>
            <a:ext cx="40717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Aplicaciones de la CIF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B925D3A-E6FE-15A1-AD25-6237B28FE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193821"/>
              </p:ext>
            </p:extLst>
          </p:nvPr>
        </p:nvGraphicFramePr>
        <p:xfrm>
          <a:off x="530086" y="697832"/>
          <a:ext cx="10469217" cy="574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C843A87-0680-790D-FB2A-88CD86E68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6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ACEB42-9F92-416A-CD50-EB8312C949C1}"/>
              </a:ext>
            </a:extLst>
          </p:cNvPr>
          <p:cNvSpPr txBox="1"/>
          <p:nvPr/>
        </p:nvSpPr>
        <p:spPr>
          <a:xfrm>
            <a:off x="1371383" y="1168712"/>
            <a:ext cx="8580998" cy="513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3200" dirty="0"/>
              <a:t>La CIF se </a:t>
            </a:r>
            <a:r>
              <a:rPr lang="en-US" sz="3200" dirty="0" err="1"/>
              <a:t>utiliza</a:t>
            </a:r>
            <a:r>
              <a:rPr lang="en-US" sz="3200" dirty="0"/>
              <a:t> para la </a:t>
            </a:r>
            <a:r>
              <a:rPr lang="en-US" sz="3200" dirty="0" err="1"/>
              <a:t>elaboración</a:t>
            </a:r>
            <a:r>
              <a:rPr lang="en-US" sz="3200" dirty="0"/>
              <a:t> del </a:t>
            </a:r>
            <a:r>
              <a:rPr lang="en-US" sz="3200" dirty="0" err="1"/>
              <a:t>diagnóstico</a:t>
            </a:r>
            <a:r>
              <a:rPr lang="en-US" sz="3200" dirty="0"/>
              <a:t> </a:t>
            </a:r>
            <a:r>
              <a:rPr lang="en-US" sz="3200" dirty="0" err="1"/>
              <a:t>fisioterapéutico</a:t>
            </a:r>
            <a:r>
              <a:rPr lang="en-US" sz="3200" dirty="0"/>
              <a:t> se </a:t>
            </a:r>
            <a:r>
              <a:rPr lang="en-US" sz="3200" dirty="0" err="1"/>
              <a:t>basa</a:t>
            </a:r>
            <a:r>
              <a:rPr lang="en-US" sz="3200" dirty="0"/>
              <a:t> </a:t>
            </a:r>
            <a:r>
              <a:rPr lang="en-US" sz="3200" dirty="0" err="1"/>
              <a:t>desde</a:t>
            </a:r>
            <a:r>
              <a:rPr lang="en-US" sz="3200" dirty="0"/>
              <a:t> las </a:t>
            </a:r>
            <a:r>
              <a:rPr lang="en-US" sz="3200" dirty="0" err="1"/>
              <a:t>perspectivas</a:t>
            </a:r>
            <a:r>
              <a:rPr lang="en-US" sz="3200" dirty="0"/>
              <a:t>: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Corporal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Individual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Social tienen </a:t>
            </a:r>
            <a:r>
              <a:rPr lang="en-US" sz="3200" dirty="0" err="1"/>
              <a:t>relación</a:t>
            </a:r>
            <a:r>
              <a:rPr lang="en-US" sz="3200" dirty="0"/>
              <a:t> </a:t>
            </a:r>
            <a:r>
              <a:rPr lang="en-US" sz="3200" dirty="0" err="1"/>
              <a:t>estrecha</a:t>
            </a:r>
            <a:r>
              <a:rPr lang="en-US" sz="3200" dirty="0"/>
              <a:t> con la </a:t>
            </a:r>
            <a:r>
              <a:rPr lang="en-US" sz="3200" dirty="0" err="1"/>
              <a:t>naturaleza</a:t>
            </a:r>
            <a:r>
              <a:rPr lang="en-US" sz="3200" dirty="0"/>
              <a:t> y </a:t>
            </a:r>
            <a:r>
              <a:rPr lang="en-US" sz="3200" dirty="0" err="1"/>
              <a:t>niveles</a:t>
            </a:r>
            <a:r>
              <a:rPr lang="en-US" sz="3200" dirty="0"/>
              <a:t> de </a:t>
            </a:r>
            <a:r>
              <a:rPr lang="en-US" sz="3200" dirty="0" err="1"/>
              <a:t>estudio</a:t>
            </a:r>
            <a:r>
              <a:rPr lang="en-US" sz="3200" dirty="0"/>
              <a:t> de la </a:t>
            </a:r>
            <a:r>
              <a:rPr lang="en-US" sz="3200" dirty="0" err="1"/>
              <a:t>Fisioterapia</a:t>
            </a:r>
            <a:r>
              <a:rPr lang="en-US" sz="32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3D5DE8-ACDE-9664-68C6-7625896F7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93" r="-1" b="29555"/>
          <a:stretch/>
        </p:blipFill>
        <p:spPr>
          <a:xfrm>
            <a:off x="10210851" y="4122977"/>
            <a:ext cx="1980846" cy="18782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6F28D4-EEF1-DC6B-E571-07A95A68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B8D5ABD-F395-FA06-CC58-2A8A2E7D2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819459"/>
              </p:ext>
            </p:extLst>
          </p:nvPr>
        </p:nvGraphicFramePr>
        <p:xfrm>
          <a:off x="715617" y="1060174"/>
          <a:ext cx="10787270" cy="507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88B6B59-0B9F-3112-F85D-A7C0B3F13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312" y="200563"/>
            <a:ext cx="3834716" cy="8596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CA683B-8299-8D20-1A5F-E07F9F904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53CB91-504C-50E0-7140-200E3D8E362D}"/>
              </a:ext>
            </a:extLst>
          </p:cNvPr>
          <p:cNvSpPr txBox="1"/>
          <p:nvPr/>
        </p:nvSpPr>
        <p:spPr>
          <a:xfrm>
            <a:off x="3044687" y="365299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Interacciones entre los componentes de la CIF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39FA8E-65AE-D481-694D-ACACA3139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6" t="33838" r="20845" b="19164"/>
          <a:stretch/>
        </p:blipFill>
        <p:spPr>
          <a:xfrm>
            <a:off x="1789044" y="993914"/>
            <a:ext cx="9147874" cy="46670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E62D3E-8F73-C77F-4DB1-9956770C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FA873E-D3EA-C843-08C7-83014CC20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6" t="30144" r="24193" b="7672"/>
          <a:stretch/>
        </p:blipFill>
        <p:spPr>
          <a:xfrm>
            <a:off x="947225" y="462259"/>
            <a:ext cx="10297550" cy="56419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E9D06AA-60D0-74EF-6FC5-EB1DE44D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2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7FCEDF-DA5D-956C-DBF3-4FF4CB57C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56" t="38019" r="34219" b="18520"/>
          <a:stretch/>
        </p:blipFill>
        <p:spPr>
          <a:xfrm>
            <a:off x="583096" y="556591"/>
            <a:ext cx="10933043" cy="51020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B7B9A3-C0B1-24E4-B651-F20EF903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7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CF033C-0555-0143-7052-E08BE1B3B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38969" r="33192" b="19369"/>
          <a:stretch/>
        </p:blipFill>
        <p:spPr>
          <a:xfrm>
            <a:off x="722141" y="282630"/>
            <a:ext cx="10747717" cy="58086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7252CC1-B351-E24F-D3BA-BE485DFA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4B3C57-1526-F9DD-E521-D65B13FFE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5" t="38558" r="33929" b="19164"/>
          <a:stretch/>
        </p:blipFill>
        <p:spPr>
          <a:xfrm>
            <a:off x="1069145" y="233014"/>
            <a:ext cx="10044332" cy="5900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2AB6C2-1D37-360D-FCCB-92F1F3C0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BE063-CF08-F04B-5650-279F8EFD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1578666"/>
            <a:ext cx="10535478" cy="42042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/>
              <a:t>En 1984, la Asociación Americana de Terapia Física (APTA) reconoce los derechos de los  Fisioterapeutas para emitir el diagnóstico en el ámbito de sus conocimientos, práctica y experiencia.</a:t>
            </a:r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r>
              <a:rPr lang="es-ES" sz="2800" dirty="0" err="1"/>
              <a:t>Sahrmann</a:t>
            </a:r>
            <a:r>
              <a:rPr lang="es-ES" sz="2800" dirty="0"/>
              <a:t> (1988) “el término que describe las disfunciones esenciales, objeto de tratamiento del fisioterapeuta.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AD9074-B5F0-97C8-7525-4A76B282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BD4A17-95E8-72CD-1158-F45A228A8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7" t="39584" r="34461" b="19370"/>
          <a:stretch/>
        </p:blipFill>
        <p:spPr>
          <a:xfrm>
            <a:off x="407963" y="391625"/>
            <a:ext cx="11549575" cy="57137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5BE518-3973-FFBA-ACB4-BE557EED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BE2221-8EA4-0416-FA7A-DC1D6C6D7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4" t="39789" r="33077" b="19164"/>
          <a:stretch/>
        </p:blipFill>
        <p:spPr>
          <a:xfrm>
            <a:off x="379828" y="337626"/>
            <a:ext cx="11408898" cy="576775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E0CAEF-6C7B-0290-3FDC-DAB27ED7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E0C721-7B49-D4C9-FEA2-7A69C8418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9" t="38969" r="34577" b="22448"/>
          <a:stretch/>
        </p:blipFill>
        <p:spPr>
          <a:xfrm>
            <a:off x="251791" y="159026"/>
            <a:ext cx="11794435" cy="600323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7801884-A923-5DCB-D627-CD578857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0E8AE7-D221-0B45-E9EA-FED9F42C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11" t="40201" r="33193" b="23474"/>
          <a:stretch/>
        </p:blipFill>
        <p:spPr>
          <a:xfrm>
            <a:off x="745588" y="295422"/>
            <a:ext cx="11127543" cy="577184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EB08AF2-C9BF-62D5-2CD0-2146161A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600F3-835F-CC42-540F-A9489D752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25" t="40925" r="33404" b="18633"/>
          <a:stretch/>
        </p:blipFill>
        <p:spPr>
          <a:xfrm>
            <a:off x="183329" y="337624"/>
            <a:ext cx="11886751" cy="57818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A24E52-31FE-FC56-FE63-91258A04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CB2557-653D-EA8E-59A3-23CB5CFE8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1" t="38969" r="31923" b="25117"/>
          <a:stretch/>
        </p:blipFill>
        <p:spPr>
          <a:xfrm>
            <a:off x="337625" y="606748"/>
            <a:ext cx="11535507" cy="55408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E02B73-1ED0-8A0E-219E-25077296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2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137A1C-EB3B-B6BF-BD6E-28B8DD16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t="40405" r="32730" b="21216"/>
          <a:stretch/>
        </p:blipFill>
        <p:spPr>
          <a:xfrm>
            <a:off x="196948" y="254659"/>
            <a:ext cx="11760590" cy="59632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305428-18EF-6A2B-CCB4-38BDF6B9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9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277F04-6665-1F00-2C38-9A68D9BC7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t="39995" r="33077" b="20601"/>
          <a:stretch/>
        </p:blipFill>
        <p:spPr>
          <a:xfrm>
            <a:off x="295422" y="345027"/>
            <a:ext cx="11633981" cy="57784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D70F3D-51DA-8E4D-7342-AA1EEC48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8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F6CEFE-F908-2F73-452A-34B29FF34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7" t="38969" r="33192" b="17933"/>
          <a:stretch/>
        </p:blipFill>
        <p:spPr>
          <a:xfrm>
            <a:off x="787791" y="262306"/>
            <a:ext cx="10339754" cy="5941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5FF784-45D4-9C2F-B088-1FCF0A43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3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6AF324-DF63-D09B-5030-CA5667C3E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2" t="38558" r="32038" b="19780"/>
          <a:stretch/>
        </p:blipFill>
        <p:spPr>
          <a:xfrm>
            <a:off x="759656" y="356286"/>
            <a:ext cx="11015002" cy="57912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12FA2D-7610-70E7-85ED-D2A11D8A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C0820-C5F9-B9F6-AE57-61A2B7DF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6" y="1709140"/>
            <a:ext cx="10479740" cy="21636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err="1"/>
              <a:t>Jette</a:t>
            </a:r>
            <a:r>
              <a:rPr lang="es-ES" sz="3200" dirty="0"/>
              <a:t> en 1989, sugiere la incorporación del modelo experimental de la Clasificación Internacional de Deficiencia, Discapacidad y Minusvalía (CIDDM)  propuesto por la OMS. </a:t>
            </a:r>
          </a:p>
          <a:p>
            <a:pPr marL="0" indent="0">
              <a:buNone/>
            </a:pPr>
            <a:endParaRPr lang="es-ES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563502-CBAD-19C3-46DF-C72229CB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9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1AA755-5FE9-986C-EF96-ABE797E85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38148" r="33192" b="18344"/>
          <a:stretch/>
        </p:blipFill>
        <p:spPr>
          <a:xfrm>
            <a:off x="291548" y="185530"/>
            <a:ext cx="11648661" cy="588003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AA03D7-AE81-B2BA-9A83-EB8B5B7B5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908EDE-EB1A-F674-645C-F0212747E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4" t="38558" r="32961" b="18959"/>
          <a:stretch/>
        </p:blipFill>
        <p:spPr>
          <a:xfrm>
            <a:off x="309489" y="209593"/>
            <a:ext cx="11408899" cy="596612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5876B1-77BD-DAA3-20BC-68B6BF222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67F60C-5052-10AE-FFC2-2219C2AE8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40405" r="32615" b="31684"/>
          <a:stretch/>
        </p:blipFill>
        <p:spPr>
          <a:xfrm>
            <a:off x="590844" y="590843"/>
            <a:ext cx="10874326" cy="55969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A9DFC0-CC53-1152-36C8-DC524AD8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7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19E078-F514-43EB-B924-FE054AFBA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4" t="37532" r="32269" b="21217"/>
          <a:stretch/>
        </p:blipFill>
        <p:spPr>
          <a:xfrm>
            <a:off x="548640" y="304861"/>
            <a:ext cx="11521440" cy="581458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8A3AD7B-B342-3ACA-C020-8179C046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150842-2B03-25C2-54A2-F5870162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5" t="37327" r="33077" b="19575"/>
          <a:stretch/>
        </p:blipFill>
        <p:spPr>
          <a:xfrm>
            <a:off x="318052" y="170002"/>
            <a:ext cx="11608905" cy="57368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A0FA987-C749-EFAB-98F5-9715A97D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9CB6FA-AE54-902D-4352-1BFD42C7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9" t="39790" r="32962" b="34967"/>
          <a:stretch/>
        </p:blipFill>
        <p:spPr>
          <a:xfrm>
            <a:off x="649357" y="225287"/>
            <a:ext cx="11198085" cy="573058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B416FC6-AAA3-A655-7E0B-36D12BC6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8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4DFCFA-1585-1AF6-2408-A89FA340A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4" t="38559" r="33077" b="20190"/>
          <a:stretch/>
        </p:blipFill>
        <p:spPr>
          <a:xfrm>
            <a:off x="225083" y="397875"/>
            <a:ext cx="11563643" cy="57637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267F5F2-2475-975D-D768-808EE99C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341536-9B7C-14FD-08C7-A3EE7AAC8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0" t="38148" r="32500" b="27579"/>
          <a:stretch/>
        </p:blipFill>
        <p:spPr>
          <a:xfrm>
            <a:off x="126609" y="140678"/>
            <a:ext cx="11746523" cy="606317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B79048-49E9-4108-8E54-9BB28594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3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1B89CE-2B5A-D327-778E-6F105C1E644C}"/>
              </a:ext>
            </a:extLst>
          </p:cNvPr>
          <p:cNvSpPr txBox="1"/>
          <p:nvPr/>
        </p:nvSpPr>
        <p:spPr>
          <a:xfrm>
            <a:off x="1406387" y="2642008"/>
            <a:ext cx="8903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http://www.icfillustration.com/icfil_spn/b/b180.html</a:t>
            </a:r>
          </a:p>
        </p:txBody>
      </p: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D52EA4EE-C15C-7E7F-542B-46DD57F5F03E}"/>
              </a:ext>
            </a:extLst>
          </p:cNvPr>
          <p:cNvSpPr/>
          <p:nvPr/>
        </p:nvSpPr>
        <p:spPr>
          <a:xfrm>
            <a:off x="2703444" y="967409"/>
            <a:ext cx="6427304" cy="90114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INGRESAR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DE0E69-B4B8-59A5-6937-D4D06637307E}"/>
              </a:ext>
            </a:extLst>
          </p:cNvPr>
          <p:cNvSpPr txBox="1"/>
          <p:nvPr/>
        </p:nvSpPr>
        <p:spPr>
          <a:xfrm>
            <a:off x="1406387" y="3476246"/>
            <a:ext cx="7073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http://www.icfillustration.com/icfil_spn/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6766D0-2D44-C89C-3FB8-9DA042DD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1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38979-776D-2B8E-D68A-9765D7F3FA82}"/>
              </a:ext>
            </a:extLst>
          </p:cNvPr>
          <p:cNvSpPr txBox="1"/>
          <p:nvPr/>
        </p:nvSpPr>
        <p:spPr>
          <a:xfrm>
            <a:off x="569842" y="1038282"/>
            <a:ext cx="1070775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AFREK - </a:t>
            </a:r>
            <a:r>
              <a:rPr lang="es-ES" dirty="0" err="1"/>
              <a:t>Association</a:t>
            </a:r>
            <a:r>
              <a:rPr lang="es-ES" dirty="0"/>
              <a:t> </a:t>
            </a:r>
            <a:r>
              <a:rPr lang="es-ES" dirty="0" err="1"/>
              <a:t>pour</a:t>
            </a:r>
            <a:r>
              <a:rPr lang="es-ES" dirty="0"/>
              <a:t> la </a:t>
            </a:r>
            <a:r>
              <a:rPr lang="es-ES" dirty="0" err="1"/>
              <a:t>Recherche</a:t>
            </a:r>
            <a:r>
              <a:rPr lang="es-ES" dirty="0"/>
              <a:t> et </a:t>
            </a:r>
            <a:r>
              <a:rPr lang="es-ES" dirty="0" err="1"/>
              <a:t>l'Evaluation</a:t>
            </a:r>
            <a:r>
              <a:rPr lang="es-ES" dirty="0"/>
              <a:t> en </a:t>
            </a:r>
            <a:r>
              <a:rPr lang="es-ES" dirty="0" err="1"/>
              <a:t>Kinésithérapie</a:t>
            </a:r>
            <a:r>
              <a:rPr lang="es-ES" dirty="0"/>
              <a:t> </a:t>
            </a:r>
          </a:p>
          <a:p>
            <a:r>
              <a:rPr lang="es-ES" dirty="0"/>
              <a:t>(</a:t>
            </a:r>
            <a:r>
              <a:rPr lang="es-ES" dirty="0">
                <a:hlinkClick r:id="rId2"/>
              </a:rPr>
              <a:t>http://www.chu-ouen.fr/page/doc/DOC_10753</a:t>
            </a:r>
            <a:r>
              <a:rPr lang="es-ES" dirty="0"/>
              <a:t>).</a:t>
            </a:r>
          </a:p>
          <a:p>
            <a:endParaRPr lang="es-ES" dirty="0"/>
          </a:p>
          <a:p>
            <a:r>
              <a:rPr lang="es-ES" dirty="0"/>
              <a:t>Daza Lesmes J. Evaluación clínico-funcional del movimiento corporal humano. Primera ed. Daza L, Javier , </a:t>
            </a:r>
            <a:r>
              <a:rPr lang="es-ES" dirty="0" err="1"/>
              <a:t>editors</a:t>
            </a:r>
            <a:r>
              <a:rPr lang="es-ES" dirty="0"/>
              <a:t>. Bogotá: Médica Panamericana; 2007.</a:t>
            </a:r>
          </a:p>
          <a:p>
            <a:endParaRPr lang="es-ES" dirty="0"/>
          </a:p>
          <a:p>
            <a:r>
              <a:rPr lang="es-ES" dirty="0" err="1"/>
              <a:t>Cavallaro</a:t>
            </a:r>
            <a:r>
              <a:rPr lang="es-ES" dirty="0"/>
              <a:t> Goodman </a:t>
            </a:r>
            <a:r>
              <a:rPr lang="es-ES" dirty="0" err="1"/>
              <a:t>C,es</a:t>
            </a:r>
            <a:r>
              <a:rPr lang="es-ES" dirty="0"/>
              <a:t> Kelly </a:t>
            </a:r>
            <a:r>
              <a:rPr lang="es-ES" dirty="0" err="1"/>
              <a:t>Snyder</a:t>
            </a:r>
            <a:r>
              <a:rPr lang="es-ES" dirty="0"/>
              <a:t> T. </a:t>
            </a:r>
            <a:r>
              <a:rPr lang="es-ES" dirty="0" err="1"/>
              <a:t>Differential</a:t>
            </a:r>
            <a:r>
              <a:rPr lang="es-ES" dirty="0"/>
              <a:t> diagnosis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Therapists</a:t>
            </a:r>
            <a:r>
              <a:rPr lang="es-ES" dirty="0"/>
              <a:t>. Quinta ed. </a:t>
            </a:r>
            <a:r>
              <a:rPr lang="es-ES" dirty="0" err="1"/>
              <a:t>Cavallaro</a:t>
            </a:r>
            <a:r>
              <a:rPr lang="es-ES" dirty="0"/>
              <a:t> Goodman C, Kelly </a:t>
            </a:r>
            <a:r>
              <a:rPr lang="es-ES" dirty="0" err="1"/>
              <a:t>Snyder</a:t>
            </a:r>
            <a:r>
              <a:rPr lang="es-ES" dirty="0"/>
              <a:t> T, </a:t>
            </a:r>
            <a:r>
              <a:rPr lang="es-ES" dirty="0" err="1"/>
              <a:t>editors</a:t>
            </a:r>
            <a:r>
              <a:rPr lang="es-ES" dirty="0"/>
              <a:t>. St. Louis, Missouri: Elsevier; 2013</a:t>
            </a:r>
          </a:p>
          <a:p>
            <a:endParaRPr lang="es-ES" dirty="0"/>
          </a:p>
          <a:p>
            <a:r>
              <a:rPr lang="es-ES" dirty="0"/>
              <a:t>(OMS) OMS, (OPS) OPS. Clasificación Internacional del Funcionamiento, de la Discapacidad y de la Salud. Primera ed. Madrid: IMSERSO; 2001.</a:t>
            </a:r>
          </a:p>
          <a:p>
            <a:endParaRPr lang="es-ES" dirty="0"/>
          </a:p>
          <a:p>
            <a:r>
              <a:rPr lang="es-ES" dirty="0"/>
              <a:t>Chana P, Alburquerque D. La Clasificación Internacional del </a:t>
            </a:r>
            <a:r>
              <a:rPr lang="es-ES" dirty="0" err="1"/>
              <a:t>Funionamiento</a:t>
            </a:r>
            <a:r>
              <a:rPr lang="es-ES" dirty="0"/>
              <a:t>, de la Discapacidad y de la Salud (CIF) y la práctica  neurológica. Neuro-</a:t>
            </a:r>
            <a:r>
              <a:rPr lang="es-ES" dirty="0" err="1"/>
              <a:t>Psiquiat</a:t>
            </a:r>
            <a:r>
              <a:rPr lang="es-ES" dirty="0"/>
              <a:t>. 2006 Mayo; 44(2). [Consultado el 12 </a:t>
            </a:r>
          </a:p>
          <a:p>
            <a:r>
              <a:rPr lang="es-ES" dirty="0"/>
              <a:t>de mayo de 2016]. Disponible en:  http://www.scielo.cl/scielo.php?pid=S071792272006000200002&amp;script=sci_arttext.</a:t>
            </a:r>
          </a:p>
          <a:p>
            <a:endParaRPr lang="es-ES" dirty="0"/>
          </a:p>
          <a:p>
            <a:r>
              <a:rPr lang="es-ES" dirty="0"/>
              <a:t>https://docplayer.es/35797199-Fundamentos-de-los-patrones-depractica-preferidos-apta-ft-claudia-fernanda-giraldo-esp-docencia-universitaria-docente-casos-clinicos.html.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8034B2-D6ED-66B3-3821-56EDE2CF1CE1}"/>
              </a:ext>
            </a:extLst>
          </p:cNvPr>
          <p:cNvSpPr txBox="1"/>
          <p:nvPr/>
        </p:nvSpPr>
        <p:spPr>
          <a:xfrm>
            <a:off x="2902226" y="357809"/>
            <a:ext cx="491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REFERENCIA BIBLIOGRAFICA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03E090-756C-EF7E-1A6F-E720DBB8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7304F-B209-9C6F-BE37-E232FFAE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557" y="940904"/>
            <a:ext cx="3183128" cy="704299"/>
          </a:xfrm>
        </p:spPr>
        <p:txBody>
          <a:bodyPr/>
          <a:lstStyle/>
          <a:p>
            <a:pPr algn="ctr"/>
            <a:r>
              <a:rPr lang="es-ES" sz="3600" b="1" i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37E8D-0266-9060-098A-6DA9C27D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078681"/>
            <a:ext cx="6109252" cy="3551583"/>
          </a:xfrm>
        </p:spPr>
        <p:txBody>
          <a:bodyPr>
            <a:normAutofit/>
          </a:bodyPr>
          <a:lstStyle/>
          <a:p>
            <a:r>
              <a:rPr lang="es-ES" sz="2800" dirty="0"/>
              <a:t> Objetivos, a corto, medio y largo plazo.</a:t>
            </a:r>
          </a:p>
          <a:p>
            <a:r>
              <a:rPr lang="es-ES" sz="2800" dirty="0"/>
              <a:t> Facilitar un plan de tratamiento.</a:t>
            </a:r>
          </a:p>
          <a:p>
            <a:r>
              <a:rPr lang="es-ES" sz="2800" dirty="0"/>
              <a:t> Guiar  acciones </a:t>
            </a:r>
          </a:p>
          <a:p>
            <a:r>
              <a:rPr lang="es-ES" sz="2800" dirty="0"/>
              <a:t> Intervención fisioterápica.</a:t>
            </a:r>
          </a:p>
          <a:p>
            <a:r>
              <a:rPr lang="es-ES" sz="2800" dirty="0"/>
              <a:t> Establecer modelos fisioterápicos para la intervención.</a:t>
            </a:r>
          </a:p>
          <a:p>
            <a:r>
              <a:rPr lang="es-ES" sz="2800" dirty="0"/>
              <a:t>Establecer las deficiencia y desventaja.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AA2FF8-A89F-BB14-FA75-C27B6125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1" y="1842373"/>
            <a:ext cx="3393252" cy="37878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DC9BA2-8F36-C5EF-202E-327D9FB3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9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87628A8-5DDA-B949-B66D-015BA6442002}"/>
              </a:ext>
            </a:extLst>
          </p:cNvPr>
          <p:cNvSpPr txBox="1"/>
          <p:nvPr/>
        </p:nvSpPr>
        <p:spPr>
          <a:xfrm>
            <a:off x="582900" y="2300031"/>
            <a:ext cx="108502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https://apps.who.int/iris/bitstream/handle/10665/170500/9874573309_spa.pdf?sequence=1&amp;isAllowed=y</a:t>
            </a:r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https://www.youtube.com/watch?v=4i9TRNACp-A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541051-C1C8-EBB7-2352-D7D86417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5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36C59-C4BB-4703-8FE8-E04B7CA2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FF0000"/>
                </a:solidFill>
              </a:rPr>
              <a:t>METODOS DE EVALUACIÓN</a:t>
            </a:r>
            <a:r>
              <a:rPr lang="es-EC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B1184-DD67-4788-BB41-D9CCAFA8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rgbClr val="01414A"/>
                </a:solidFill>
                <a:latin typeface="Helvetica Neue"/>
              </a:rPr>
              <a:t>M</a:t>
            </a:r>
            <a:r>
              <a:rPr lang="es-EC" i="0" dirty="0">
                <a:solidFill>
                  <a:srgbClr val="01414A"/>
                </a:solidFill>
                <a:effectLst/>
                <a:latin typeface="Helvetica Neue"/>
              </a:rPr>
              <a:t>edición objetiva</a:t>
            </a:r>
          </a:p>
          <a:p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06CCA5-436F-4AEE-870E-13F8997F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30" y="2505075"/>
            <a:ext cx="5298141" cy="3684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El examen físico es un proceso en el que el terapeuta </a:t>
            </a:r>
            <a:r>
              <a:rPr lang="es-ES" dirty="0">
                <a:solidFill>
                  <a:srgbClr val="FF0000"/>
                </a:solidFill>
              </a:rPr>
              <a:t>evalúa manualmente la fuerza, flexibilidad, rango de movimiento y coordinación del paciente</a:t>
            </a:r>
            <a:r>
              <a:rPr lang="es-ES" dirty="0"/>
              <a:t>. Además, puede emplear pruebas funcionales para medir las habilidades motoras y la capacidad del paciente para realizar actividades cotidianas. </a:t>
            </a:r>
          </a:p>
          <a:p>
            <a:pPr algn="just"/>
            <a:r>
              <a:rPr lang="es-ES" dirty="0"/>
              <a:t>Pueden utilizar herramientas de evaluación especializadas, como pruebas de equilibrio, resistencia cardiovascular o estudios de imagen como radiografías y resonancias magnéticas.</a:t>
            </a:r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6F632D-9F21-4E17-AE0B-3FBD3AADF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i="0" dirty="0">
                <a:solidFill>
                  <a:srgbClr val="01414A"/>
                </a:solidFill>
                <a:effectLst/>
                <a:latin typeface="Helvetica Neue"/>
              </a:rPr>
              <a:t>Evaluación subjetiva </a:t>
            </a:r>
          </a:p>
          <a:p>
            <a:endParaRPr lang="es-EC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EF910E-3343-4F9C-963A-BA4360656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72953" cy="3684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Evaluación subjetiva para obtener información sobre el dolor, la funcionalidad y la calidad de vida del paciente. Estos métodos incluyen cuestionarios, entrevistas y escalas de valoración subjetiva</a:t>
            </a:r>
            <a:r>
              <a:rPr lang="es-ES" b="0" i="0" dirty="0">
                <a:solidFill>
                  <a:srgbClr val="666666"/>
                </a:solidFill>
                <a:effectLst/>
                <a:latin typeface="Helvetica Neue"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9544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BB949-3782-43AA-ABA7-9699BD6B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05" y="349625"/>
            <a:ext cx="4628683" cy="66338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>
                <a:solidFill>
                  <a:srgbClr val="FF0000"/>
                </a:solidFill>
              </a:rPr>
              <a:t>PRUEBAS DE EVALUACIÓN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D0865C-CD25-430D-91B6-8AFBDB32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4" y="1631576"/>
            <a:ext cx="5471226" cy="4087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431027-A49F-4D1A-9E3B-1002245962A0}"/>
              </a:ext>
            </a:extLst>
          </p:cNvPr>
          <p:cNvSpPr txBox="1"/>
          <p:nvPr/>
        </p:nvSpPr>
        <p:spPr>
          <a:xfrm>
            <a:off x="6096000" y="1274728"/>
            <a:ext cx="56236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ES" sz="2000" b="1" i="0" dirty="0">
                <a:effectLst/>
                <a:latin typeface="Helvetica Neue"/>
              </a:rPr>
              <a:t>Pruebas de equilibrio: </a:t>
            </a:r>
            <a:r>
              <a:rPr lang="es-ES" sz="2000" i="0" dirty="0">
                <a:effectLst/>
                <a:latin typeface="Helvetica Neue"/>
              </a:rPr>
              <a:t>se utilizan para evaluar la estabilidad y el control postural</a:t>
            </a:r>
            <a:r>
              <a:rPr lang="es-ES" sz="2000" b="1" i="0" dirty="0">
                <a:effectLst/>
                <a:latin typeface="Helvetica Neue"/>
              </a:rPr>
              <a:t>.</a:t>
            </a:r>
          </a:p>
          <a:p>
            <a:pPr algn="l">
              <a:buFont typeface="+mj-lt"/>
              <a:buAutoNum type="arabicPeriod" startAt="2"/>
            </a:pPr>
            <a:r>
              <a:rPr lang="es-ES" sz="2000" b="1" i="0" dirty="0">
                <a:effectLst/>
                <a:latin typeface="Helvetica Neue"/>
              </a:rPr>
              <a:t>Pruebas de resistencia cardiovascular: </a:t>
            </a:r>
            <a:r>
              <a:rPr lang="es-ES" sz="2000" i="0" dirty="0">
                <a:effectLst/>
                <a:latin typeface="Helvetica Neue"/>
              </a:rPr>
              <a:t>se utilizan para evaluar la capacidad aeróbica y la resistencia cardiovascular del paciente.</a:t>
            </a:r>
          </a:p>
          <a:p>
            <a:pPr algn="l">
              <a:buFont typeface="+mj-lt"/>
              <a:buAutoNum type="arabicPeriod" startAt="3"/>
            </a:pPr>
            <a:r>
              <a:rPr lang="es-ES" sz="2000" b="1" i="0" dirty="0">
                <a:effectLst/>
                <a:latin typeface="Helvetica Neue"/>
              </a:rPr>
              <a:t>Pruebas de fuerza muscular: </a:t>
            </a:r>
            <a:r>
              <a:rPr lang="es-ES" sz="2000" i="0" dirty="0">
                <a:effectLst/>
                <a:latin typeface="Helvetica Neue"/>
              </a:rPr>
              <a:t>se utilizan para evaluar la fuerza y la resistencia muscular en diferentes grupos musculares</a:t>
            </a:r>
            <a:r>
              <a:rPr lang="es-ES" sz="2000" b="1" i="0" dirty="0">
                <a:effectLst/>
                <a:latin typeface="Helvetica Neue"/>
              </a:rPr>
              <a:t>.</a:t>
            </a:r>
          </a:p>
          <a:p>
            <a:pPr algn="l">
              <a:buFont typeface="+mj-lt"/>
              <a:buAutoNum type="arabicPeriod" startAt="4"/>
            </a:pPr>
            <a:r>
              <a:rPr lang="es-ES" sz="2000" b="1" i="0" dirty="0">
                <a:effectLst/>
                <a:latin typeface="Helvetica Neue"/>
              </a:rPr>
              <a:t>Pruebas de rango de movimiento: </a:t>
            </a:r>
            <a:r>
              <a:rPr lang="es-ES" sz="2000" i="0" dirty="0">
                <a:effectLst/>
                <a:latin typeface="Helvetica Neue"/>
              </a:rPr>
              <a:t>se utilizan para evaluar la amplitud de movimiento en las articulaciones.</a:t>
            </a:r>
          </a:p>
          <a:p>
            <a:pPr algn="just">
              <a:buFont typeface="+mj-lt"/>
              <a:buAutoNum type="arabicPeriod" startAt="5"/>
            </a:pPr>
            <a:r>
              <a:rPr lang="es-ES" sz="2000" b="1" i="0" dirty="0">
                <a:effectLst/>
                <a:latin typeface="Helvetica Neue"/>
              </a:rPr>
              <a:t>Pruebas de coordinación y destreza: </a:t>
            </a:r>
            <a:r>
              <a:rPr lang="es-ES" sz="2000" i="0" dirty="0">
                <a:effectLst/>
                <a:latin typeface="Helvetica Neue"/>
              </a:rPr>
              <a:t>se utilizan para evaluar la habilidad del paciente para realizar movimientos coordinados y precisos.</a:t>
            </a:r>
          </a:p>
        </p:txBody>
      </p:sp>
    </p:spTree>
    <p:extLst>
      <p:ext uri="{BB962C8B-B14F-4D97-AF65-F5344CB8AC3E}">
        <p14:creationId xmlns:p14="http://schemas.microsoft.com/office/powerpoint/2010/main" val="445680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B4681-2C3C-4996-AE80-995BBCCA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776" y="295835"/>
            <a:ext cx="3932237" cy="663389"/>
          </a:xfrm>
        </p:spPr>
        <p:txBody>
          <a:bodyPr>
            <a:normAutofit fontScale="90000"/>
          </a:bodyPr>
          <a:lstStyle/>
          <a:p>
            <a:r>
              <a:rPr lang="es-EC" sz="3600" b="1" dirty="0"/>
              <a:t>TAREA DE LA SEMANA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EB47F6C-4FC9-486C-A790-EB1E12FE61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749" r="16749"/>
          <a:stretch/>
        </p:blipFill>
        <p:spPr>
          <a:xfrm>
            <a:off x="5180012" y="1417731"/>
            <a:ext cx="6172200" cy="487362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3ECAB8-0C9B-439D-912E-39A20F57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353" y="2935941"/>
            <a:ext cx="3932237" cy="735106"/>
          </a:xfrm>
        </p:spPr>
        <p:txBody>
          <a:bodyPr/>
          <a:lstStyle/>
          <a:p>
            <a:r>
              <a:rPr lang="es-EC" b="1" dirty="0"/>
              <a:t>ANALIZAR EL LINK CIF EN LINEA </a:t>
            </a:r>
          </a:p>
          <a:p>
            <a:r>
              <a:rPr lang="es-EC" b="1" dirty="0"/>
              <a:t>http://www.icfillustration.com/icfil_spn/</a:t>
            </a:r>
          </a:p>
        </p:txBody>
      </p:sp>
    </p:spTree>
    <p:extLst>
      <p:ext uri="{BB962C8B-B14F-4D97-AF65-F5344CB8AC3E}">
        <p14:creationId xmlns:p14="http://schemas.microsoft.com/office/powerpoint/2010/main" val="316252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E156A3-3F64-6D0D-353D-8E6CAB0A844C}"/>
              </a:ext>
            </a:extLst>
          </p:cNvPr>
          <p:cNvSpPr/>
          <p:nvPr/>
        </p:nvSpPr>
        <p:spPr>
          <a:xfrm>
            <a:off x="728871" y="1484243"/>
            <a:ext cx="2252868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EVALUACIÓN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DE308F-2678-3090-2425-6323B5568DA8}"/>
              </a:ext>
            </a:extLst>
          </p:cNvPr>
          <p:cNvSpPr/>
          <p:nvPr/>
        </p:nvSpPr>
        <p:spPr>
          <a:xfrm>
            <a:off x="4161183" y="3087757"/>
            <a:ext cx="263718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INFORMACIÓN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3BEB08-3EC4-D2A7-258C-1407D6CF664D}"/>
              </a:ext>
            </a:extLst>
          </p:cNvPr>
          <p:cNvSpPr/>
          <p:nvPr/>
        </p:nvSpPr>
        <p:spPr>
          <a:xfrm>
            <a:off x="8037443" y="4214193"/>
            <a:ext cx="2392018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DIAGNÓSTICO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F0BAE2-A77A-C86F-A18B-8DDAC32EDA21}"/>
              </a:ext>
            </a:extLst>
          </p:cNvPr>
          <p:cNvSpPr/>
          <p:nvPr/>
        </p:nvSpPr>
        <p:spPr>
          <a:xfrm>
            <a:off x="1162879" y="2953578"/>
            <a:ext cx="2146852" cy="9508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CONSULTA DE PRIMER MOMENTO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1F1956-DCC1-7582-DDE3-CFD93F616C06}"/>
              </a:ext>
            </a:extLst>
          </p:cNvPr>
          <p:cNvSpPr/>
          <p:nvPr/>
        </p:nvSpPr>
        <p:spPr>
          <a:xfrm>
            <a:off x="4664765" y="4663936"/>
            <a:ext cx="2133600" cy="103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ORGANIZACIÓN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EBCE5F-574D-7218-798F-6848E701D358}"/>
              </a:ext>
            </a:extLst>
          </p:cNvPr>
          <p:cNvSpPr/>
          <p:nvPr/>
        </p:nvSpPr>
        <p:spPr>
          <a:xfrm>
            <a:off x="8507895" y="5880651"/>
            <a:ext cx="2266122" cy="987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DIFERENCIAR DEL DIAGNÓSTICO MÉDICO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A2592D4D-62FB-C276-BA22-62F37C2E5E18}"/>
              </a:ext>
            </a:extLst>
          </p:cNvPr>
          <p:cNvSpPr/>
          <p:nvPr/>
        </p:nvSpPr>
        <p:spPr>
          <a:xfrm>
            <a:off x="2345635" y="2597426"/>
            <a:ext cx="318052" cy="3561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0B149754-F4A6-1A9B-31C6-02EE62FA80A9}"/>
              </a:ext>
            </a:extLst>
          </p:cNvPr>
          <p:cNvSpPr/>
          <p:nvPr/>
        </p:nvSpPr>
        <p:spPr>
          <a:xfrm>
            <a:off x="6221896" y="4322692"/>
            <a:ext cx="318052" cy="3561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69700BF6-644B-5BE6-BBE8-E3D02528F843}"/>
              </a:ext>
            </a:extLst>
          </p:cNvPr>
          <p:cNvSpPr/>
          <p:nvPr/>
        </p:nvSpPr>
        <p:spPr>
          <a:xfrm>
            <a:off x="10078278" y="5478946"/>
            <a:ext cx="318052" cy="3561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47967-E651-93ED-8462-F2E332C6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9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35" y="1664044"/>
            <a:ext cx="4931751" cy="3529912"/>
          </a:xfrm>
        </p:spPr>
        <p:txBody>
          <a:bodyPr rtlCol="0" anchor="b">
            <a:normAutofit/>
          </a:bodyPr>
          <a:lstStyle/>
          <a:p>
            <a:pPr algn="ctr"/>
            <a:r>
              <a:rPr lang="es-ES" sz="4400" b="1" i="1" dirty="0"/>
              <a:t>Clasificación Internacional del Funcionamiento, de la Discapacidad y de la Salud (CIF)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AB97BE3-49F3-75DA-B81B-201C90BE2A32}"/>
              </a:ext>
            </a:extLst>
          </p:cNvPr>
          <p:cNvSpPr txBox="1"/>
          <p:nvPr/>
        </p:nvSpPr>
        <p:spPr>
          <a:xfrm>
            <a:off x="1563757" y="1337560"/>
            <a:ext cx="103234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La CIF pertenece a la “familia” de clasificaciones internacionales desarrolladas por la Organización Mundial de la Salud (OMS), que pueden ser aplicadas a varios aspectos de la salud.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E7CAE5-1CDF-17C8-CBCA-3430157D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2DE28F-AB68-6986-2ED7-111BAEDC5739}"/>
              </a:ext>
            </a:extLst>
          </p:cNvPr>
          <p:cNvSpPr txBox="1"/>
          <p:nvPr/>
        </p:nvSpPr>
        <p:spPr>
          <a:xfrm>
            <a:off x="530086" y="723613"/>
            <a:ext cx="111318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La CIF ha sido aceptada como una de las clasificaciones sociales de las Naciones Unidas e incorpora Las Normas Uniformes para la Igualdad de Oportunidades para las Personas con Discapacidad.</a:t>
            </a:r>
          </a:p>
          <a:p>
            <a:endParaRPr lang="es-ES" sz="3200" dirty="0"/>
          </a:p>
          <a:p>
            <a:r>
              <a:rPr lang="es-ES" sz="3200" dirty="0"/>
              <a:t>Brinda un instrumento apropiado para implementar los mandatos internacionales sobre los derechos humanos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4F746-5C85-D79C-41C0-537763DE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C6E01-BE06-AE97-989C-2EA61E99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940" y="448350"/>
            <a:ext cx="9520158" cy="812246"/>
          </a:xfrm>
        </p:spPr>
        <p:txBody>
          <a:bodyPr/>
          <a:lstStyle/>
          <a:p>
            <a:pPr algn="ctr"/>
            <a:r>
              <a:rPr lang="es-ES" sz="4000" b="1" dirty="0"/>
              <a:t>OBJETIVOS-CIF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78BA05-6CF8-393D-AA9E-3962D1C18452}"/>
              </a:ext>
            </a:extLst>
          </p:cNvPr>
          <p:cNvSpPr txBox="1"/>
          <p:nvPr/>
        </p:nvSpPr>
        <p:spPr>
          <a:xfrm>
            <a:off x="344556" y="1516748"/>
            <a:ext cx="115028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Proporcionar una base científica para la comprensión y el estudio de la salud y los estados relacionados con ella.</a:t>
            </a:r>
          </a:p>
          <a:p>
            <a:endParaRPr lang="es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Establecer un lenguaje común para describir la salud y los estados relacionados con ella, para mejorar la comunicación entre distintos usuarios, como profesionales de la salud, investigadores, diseñadores de políticas sanitarias y la población general, incluyendo a las personas con discapacidades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86DA19-FC6E-CDB1-551F-35AD7C64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69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1075</Words>
  <Application>Microsoft Office PowerPoint</Application>
  <PresentationFormat>Panorámica</PresentationFormat>
  <Paragraphs>98</Paragraphs>
  <Slides>43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ArialNormal</vt:lpstr>
      <vt:lpstr>Calibri</vt:lpstr>
      <vt:lpstr>Calibri Light</vt:lpstr>
      <vt:lpstr>Helvetica Neue</vt:lpstr>
      <vt:lpstr>Tema de Office</vt:lpstr>
      <vt:lpstr>EVALUACIÓN DEL FISIOTERAPEUTA</vt:lpstr>
      <vt:lpstr>Presentación de PowerPoint</vt:lpstr>
      <vt:lpstr>Presentación de PowerPoint</vt:lpstr>
      <vt:lpstr>OBJETIVOS </vt:lpstr>
      <vt:lpstr>Presentación de PowerPoint</vt:lpstr>
      <vt:lpstr>Clasificación Internacional del Funcionamiento, de la Discapacidad y de la Salud (CIF)</vt:lpstr>
      <vt:lpstr>Presentación de PowerPoint</vt:lpstr>
      <vt:lpstr>Presentación de PowerPoint</vt:lpstr>
      <vt:lpstr>OBJETIVOS-CIF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METODOS DE EVALUACIÓN </vt:lpstr>
      <vt:lpstr>PRUEBAS DE EVALUACIÓN </vt:lpstr>
      <vt:lpstr>TAREA DE LA SEMANA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FISIOTERAPÉUTICO</dc:title>
  <dc:creator>Sonia Alexandra Alvarez Carrion</dc:creator>
  <cp:lastModifiedBy>Sonia Alexandra Alvarez Carrion</cp:lastModifiedBy>
  <cp:revision>19</cp:revision>
  <dcterms:created xsi:type="dcterms:W3CDTF">2022-06-26T02:59:01Z</dcterms:created>
  <dcterms:modified xsi:type="dcterms:W3CDTF">2024-10-02T23:42:06Z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