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A75F74-A54F-415D-5B0F-9AA96A3D0C0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386974E8-4D3B-72DA-FB20-538C2CFF83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CB8BC90-9ECF-EAEF-6B30-8C9F8C8DBBF5}"/>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5" name="Marcador de pie de página 4">
            <a:extLst>
              <a:ext uri="{FF2B5EF4-FFF2-40B4-BE49-F238E27FC236}">
                <a16:creationId xmlns:a16="http://schemas.microsoft.com/office/drawing/2014/main" id="{6D9EA1ED-DC46-D694-10DB-4E3314596E0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583A576-7C74-DAB0-16E7-62D8C31376F4}"/>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2547444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DFD152-9945-7B1D-7165-BCA5698373C4}"/>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BD875EE9-91F4-8DDD-27CC-3216F15303E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76EF93B-9F1A-AF29-41F4-45C6DDB50C8D}"/>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5" name="Marcador de pie de página 4">
            <a:extLst>
              <a:ext uri="{FF2B5EF4-FFF2-40B4-BE49-F238E27FC236}">
                <a16:creationId xmlns:a16="http://schemas.microsoft.com/office/drawing/2014/main" id="{EDC2F931-FB4D-EC98-4592-8665A0E6862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BDB50D4-1F10-0393-754C-2B8A4C8FE6D0}"/>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290145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DBA57DB-16BB-460F-B69C-1F7FF9A18BB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60B4328-5FE9-4C5D-0A1E-C4AF5875C72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2F28E36-040A-E550-D967-7261ADD5CEFE}"/>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5" name="Marcador de pie de página 4">
            <a:extLst>
              <a:ext uri="{FF2B5EF4-FFF2-40B4-BE49-F238E27FC236}">
                <a16:creationId xmlns:a16="http://schemas.microsoft.com/office/drawing/2014/main" id="{AFFC4122-EEB8-6F48-5BF7-A548D413BE6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2DB2931-6808-0202-5E6D-0314E3BFC9C5}"/>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420424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6E7A1E-0FDE-4A85-BAD8-3BAE345118C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9CD8059-A8A9-3AB1-B11B-B02C324EE6D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A421FCA-64FC-0FA5-BAAC-3B331D10742C}"/>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5" name="Marcador de pie de página 4">
            <a:extLst>
              <a:ext uri="{FF2B5EF4-FFF2-40B4-BE49-F238E27FC236}">
                <a16:creationId xmlns:a16="http://schemas.microsoft.com/office/drawing/2014/main" id="{2C0C6A08-1D9D-5AC6-59B8-2A5A294F830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1B9F63C-8053-934C-5C23-46D024A7DF64}"/>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2406874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55DF92-964C-F872-57A3-E15E0A2558C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5FEF1D19-6B8B-D8F8-F470-497E60E208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6B91976-2746-910D-6B58-EB2631C8672C}"/>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5" name="Marcador de pie de página 4">
            <a:extLst>
              <a:ext uri="{FF2B5EF4-FFF2-40B4-BE49-F238E27FC236}">
                <a16:creationId xmlns:a16="http://schemas.microsoft.com/office/drawing/2014/main" id="{A15C585E-1000-AF96-9BF2-407FC9E6C40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DFB8C31-641D-0C16-B4B0-F97C1FAF6C3B}"/>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1351083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E5F0C3-ACDB-6C9A-4B0C-1D4D78FACA65}"/>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C570003-8683-44A6-7E3C-2D82ADD5CD5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71816535-76CA-55C7-E603-71171B0BAC2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E620B21C-C4EA-C818-37BB-9C02892D8A64}"/>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6" name="Marcador de pie de página 5">
            <a:extLst>
              <a:ext uri="{FF2B5EF4-FFF2-40B4-BE49-F238E27FC236}">
                <a16:creationId xmlns:a16="http://schemas.microsoft.com/office/drawing/2014/main" id="{8442A12E-ABB3-D001-183E-FA182AD27FA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322A339-D1C7-DA7F-C599-F8D4CDC98409}"/>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1475104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7FDC-B1B1-C6CE-CEF0-B7C7F122E581}"/>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B469E771-4D21-CAC0-E337-B4DCFA2597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A5CA24D-7695-4D76-2D3E-5C8CA1DB04A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49045C76-ABDB-ADDF-4D45-F08504D847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96244F1-D1BD-37A5-1B3E-D11C6B7C049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B2B9C825-6F5B-2880-D538-95C163CB795E}"/>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8" name="Marcador de pie de página 7">
            <a:extLst>
              <a:ext uri="{FF2B5EF4-FFF2-40B4-BE49-F238E27FC236}">
                <a16:creationId xmlns:a16="http://schemas.microsoft.com/office/drawing/2014/main" id="{C053BB92-7FC6-7EA1-76F6-D1A620F7F4FA}"/>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B67899F2-A83C-7E28-829C-7C6F252AA375}"/>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1522719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659E0-667A-FBF1-BAFA-C679531D4C4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291CD32C-7084-D8EB-0BBE-FA9732C31467}"/>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4" name="Marcador de pie de página 3">
            <a:extLst>
              <a:ext uri="{FF2B5EF4-FFF2-40B4-BE49-F238E27FC236}">
                <a16:creationId xmlns:a16="http://schemas.microsoft.com/office/drawing/2014/main" id="{943E1D0A-8358-5A6C-D1E2-2E2F24687434}"/>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4DA8DE0F-0C4C-21C8-6F0B-E940F994AC94}"/>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104249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109A602-9C7B-732C-4FE9-E6B9CAAEF0DE}"/>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3" name="Marcador de pie de página 2">
            <a:extLst>
              <a:ext uri="{FF2B5EF4-FFF2-40B4-BE49-F238E27FC236}">
                <a16:creationId xmlns:a16="http://schemas.microsoft.com/office/drawing/2014/main" id="{DD5EB59A-77D4-EADA-7FF8-C27DBC337DF2}"/>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15594C3D-B4DF-23BB-3D4A-B528BD7572FC}"/>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1168822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72CB58-2A64-2175-039F-8E314828599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C5A5D3F-2A0F-B59E-5951-D2C14F25DE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01BB5399-9609-89A2-22D8-F6EE4C0FAD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DDE5C95-6BB1-3915-B2A3-A1384F869452}"/>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6" name="Marcador de pie de página 5">
            <a:extLst>
              <a:ext uri="{FF2B5EF4-FFF2-40B4-BE49-F238E27FC236}">
                <a16:creationId xmlns:a16="http://schemas.microsoft.com/office/drawing/2014/main" id="{AA8E6E2C-19A9-9755-194C-656F9E3C6B6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8FAD0B56-B57F-0007-CE89-B96C0F5C23F1}"/>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885790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5C4FAC-B190-1C29-7749-139736AC7FE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DCE84F3A-8B61-B90F-FA13-399981ED40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FAD5039E-9E3D-FF16-AFF9-E9AE4D527B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C237CFC-DC09-F40E-4317-E73F357A1454}"/>
              </a:ext>
            </a:extLst>
          </p:cNvPr>
          <p:cNvSpPr>
            <a:spLocks noGrp="1"/>
          </p:cNvSpPr>
          <p:nvPr>
            <p:ph type="dt" sz="half" idx="10"/>
          </p:nvPr>
        </p:nvSpPr>
        <p:spPr/>
        <p:txBody>
          <a:bodyPr/>
          <a:lstStyle/>
          <a:p>
            <a:fld id="{99583FCA-FE9F-4CEE-BF7E-94B5DF296832}" type="datetimeFigureOut">
              <a:rPr lang="es-ES" smtClean="0"/>
              <a:t>25/01/2023</a:t>
            </a:fld>
            <a:endParaRPr lang="es-ES"/>
          </a:p>
        </p:txBody>
      </p:sp>
      <p:sp>
        <p:nvSpPr>
          <p:cNvPr id="6" name="Marcador de pie de página 5">
            <a:extLst>
              <a:ext uri="{FF2B5EF4-FFF2-40B4-BE49-F238E27FC236}">
                <a16:creationId xmlns:a16="http://schemas.microsoft.com/office/drawing/2014/main" id="{FA72E195-E816-0368-C8FF-F0D675CDF7C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C6637DD-4362-8757-1DCE-54F3291FE01C}"/>
              </a:ext>
            </a:extLst>
          </p:cNvPr>
          <p:cNvSpPr>
            <a:spLocks noGrp="1"/>
          </p:cNvSpPr>
          <p:nvPr>
            <p:ph type="sldNum" sz="quarter" idx="12"/>
          </p:nvPr>
        </p:nvSpPr>
        <p:spPr/>
        <p:txBody>
          <a:bodyPr/>
          <a:lstStyle/>
          <a:p>
            <a:fld id="{3978B5D5-A6F6-47EC-83CC-D08D66000B23}" type="slidenum">
              <a:rPr lang="es-ES" smtClean="0"/>
              <a:t>‹Nº›</a:t>
            </a:fld>
            <a:endParaRPr lang="es-ES"/>
          </a:p>
        </p:txBody>
      </p:sp>
    </p:spTree>
    <p:extLst>
      <p:ext uri="{BB962C8B-B14F-4D97-AF65-F5344CB8AC3E}">
        <p14:creationId xmlns:p14="http://schemas.microsoft.com/office/powerpoint/2010/main" val="2404219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4A6B2A3-FAC1-0791-3A0E-2518D374FD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B38F69E-C287-8B42-DAA4-700F4D4864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B96F590-C017-3D59-E70A-B1C948352E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83FCA-FE9F-4CEE-BF7E-94B5DF296832}" type="datetimeFigureOut">
              <a:rPr lang="es-ES" smtClean="0"/>
              <a:t>25/01/2023</a:t>
            </a:fld>
            <a:endParaRPr lang="es-ES"/>
          </a:p>
        </p:txBody>
      </p:sp>
      <p:sp>
        <p:nvSpPr>
          <p:cNvPr id="5" name="Marcador de pie de página 4">
            <a:extLst>
              <a:ext uri="{FF2B5EF4-FFF2-40B4-BE49-F238E27FC236}">
                <a16:creationId xmlns:a16="http://schemas.microsoft.com/office/drawing/2014/main" id="{AB65B4AD-5259-E4A1-0DF8-7CBC2DFFF9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090D5E21-E5F7-ED6B-31C2-CCF52DAF11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78B5D5-A6F6-47EC-83CC-D08D66000B23}" type="slidenum">
              <a:rPr lang="es-ES" smtClean="0"/>
              <a:t>‹Nº›</a:t>
            </a:fld>
            <a:endParaRPr lang="es-ES"/>
          </a:p>
        </p:txBody>
      </p:sp>
    </p:spTree>
    <p:extLst>
      <p:ext uri="{BB962C8B-B14F-4D97-AF65-F5344CB8AC3E}">
        <p14:creationId xmlns:p14="http://schemas.microsoft.com/office/powerpoint/2010/main" val="3919930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4F91D-B957-2944-00DA-DF351A785AFC}"/>
              </a:ext>
            </a:extLst>
          </p:cNvPr>
          <p:cNvSpPr>
            <a:spLocks noGrp="1"/>
          </p:cNvSpPr>
          <p:nvPr>
            <p:ph type="ctrTitle"/>
          </p:nvPr>
        </p:nvSpPr>
        <p:spPr/>
        <p:txBody>
          <a:bodyPr/>
          <a:lstStyle/>
          <a:p>
            <a:r>
              <a:rPr lang="es-ES" dirty="0"/>
              <a:t>ENTREVISTA MOTIVACIONAL</a:t>
            </a:r>
          </a:p>
        </p:txBody>
      </p:sp>
      <p:sp>
        <p:nvSpPr>
          <p:cNvPr id="3" name="Subtítulo 2">
            <a:extLst>
              <a:ext uri="{FF2B5EF4-FFF2-40B4-BE49-F238E27FC236}">
                <a16:creationId xmlns:a16="http://schemas.microsoft.com/office/drawing/2014/main" id="{E5CD8101-6B1D-E286-349B-3D809855A874}"/>
              </a:ext>
            </a:extLst>
          </p:cNvPr>
          <p:cNvSpPr>
            <a:spLocks noGrp="1"/>
          </p:cNvSpPr>
          <p:nvPr>
            <p:ph type="subTitle" idx="1"/>
          </p:nvPr>
        </p:nvSpPr>
        <p:spPr/>
        <p:txBody>
          <a:bodyPr/>
          <a:lstStyle/>
          <a:p>
            <a:r>
              <a:rPr lang="es-ES" dirty="0"/>
              <a:t>Psc. Cl. Verónica Freire P, MsC.</a:t>
            </a:r>
          </a:p>
          <a:p>
            <a:r>
              <a:rPr lang="es-ES" dirty="0"/>
              <a:t>PSICOLOGA CLINICA-TERAPEUTA FAMILIAR-PSICOPEDAGOGA</a:t>
            </a:r>
          </a:p>
          <a:p>
            <a:r>
              <a:rPr lang="es-ES" dirty="0"/>
              <a:t>UNACH</a:t>
            </a:r>
          </a:p>
        </p:txBody>
      </p:sp>
    </p:spTree>
    <p:extLst>
      <p:ext uri="{BB962C8B-B14F-4D97-AF65-F5344CB8AC3E}">
        <p14:creationId xmlns:p14="http://schemas.microsoft.com/office/powerpoint/2010/main" val="3385192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8B5C3A-6558-2836-5924-175685A67821}"/>
              </a:ext>
            </a:extLst>
          </p:cNvPr>
          <p:cNvSpPr>
            <a:spLocks noGrp="1"/>
          </p:cNvSpPr>
          <p:nvPr>
            <p:ph type="title"/>
          </p:nvPr>
        </p:nvSpPr>
        <p:spPr/>
        <p:txBody>
          <a:bodyPr>
            <a:normAutofit fontScale="90000"/>
          </a:bodyPr>
          <a:lstStyle/>
          <a:p>
            <a:pPr marL="228600" indent="-228600">
              <a:spcBef>
                <a:spcPts val="1000"/>
              </a:spcBef>
              <a:defRPr/>
            </a:pPr>
            <a:br>
              <a:rPr lang="es-ES" dirty="0"/>
            </a:br>
            <a:r>
              <a:rPr lang="es-ES" dirty="0"/>
              <a:t>Plantear preguntas de respuesta abierta</a:t>
            </a:r>
            <a:br>
              <a:rPr lang="es-ES" dirty="0"/>
            </a:br>
            <a:endParaRPr lang="es-ES" dirty="0"/>
          </a:p>
        </p:txBody>
      </p:sp>
      <p:sp>
        <p:nvSpPr>
          <p:cNvPr id="3" name="Marcador de contenido 2">
            <a:extLst>
              <a:ext uri="{FF2B5EF4-FFF2-40B4-BE49-F238E27FC236}">
                <a16:creationId xmlns:a16="http://schemas.microsoft.com/office/drawing/2014/main" id="{B3BCF7C6-A81D-420C-D344-C9A9A81BB447}"/>
              </a:ext>
            </a:extLst>
          </p:cNvPr>
          <p:cNvSpPr>
            <a:spLocks noGrp="1"/>
          </p:cNvSpPr>
          <p:nvPr>
            <p:ph idx="1"/>
          </p:nvPr>
        </p:nvSpPr>
        <p:spPr/>
        <p:txBody>
          <a:bodyPr/>
          <a:lstStyle/>
          <a:p>
            <a:pPr algn="just"/>
            <a:r>
              <a:rPr lang="es-ES" dirty="0"/>
              <a:t>Durante la primera fase de la EM la principal función del terapeuta es escuchar y alentar la expresividad del paciente. Para estimular el habla del cliente puede servirse de preguntas abiertas, sin opción de respuesta corta, de contenido más neutral.</a:t>
            </a:r>
          </a:p>
          <a:p>
            <a:pPr marL="0" indent="0" algn="just">
              <a:buNone/>
            </a:pPr>
            <a:endParaRPr lang="es-ES" dirty="0"/>
          </a:p>
          <a:p>
            <a:pPr algn="just"/>
            <a:r>
              <a:rPr lang="es-ES" dirty="0"/>
              <a:t>¿De qué le gustaría hablar? ¿Qué es lo que le trajo aquí? ¿Por qué no empieza desde el principio y me pone al día?</a:t>
            </a:r>
          </a:p>
        </p:txBody>
      </p:sp>
    </p:spTree>
    <p:extLst>
      <p:ext uri="{BB962C8B-B14F-4D97-AF65-F5344CB8AC3E}">
        <p14:creationId xmlns:p14="http://schemas.microsoft.com/office/powerpoint/2010/main" val="415216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BE70C5-C0F9-396A-974A-3A03FA0E88E0}"/>
              </a:ext>
            </a:extLst>
          </p:cNvPr>
          <p:cNvSpPr>
            <a:spLocks noGrp="1"/>
          </p:cNvSpPr>
          <p:nvPr>
            <p:ph type="title"/>
          </p:nvPr>
        </p:nvSpPr>
        <p:spPr/>
        <p:txBody>
          <a:bodyPr/>
          <a:lstStyle/>
          <a:p>
            <a:r>
              <a:rPr lang="es-ES" dirty="0"/>
              <a:t>Escucha reflexiva: prestar atención sin interferir…</a:t>
            </a:r>
          </a:p>
        </p:txBody>
      </p:sp>
      <p:sp>
        <p:nvSpPr>
          <p:cNvPr id="3" name="Marcador de contenido 2">
            <a:extLst>
              <a:ext uri="{FF2B5EF4-FFF2-40B4-BE49-F238E27FC236}">
                <a16:creationId xmlns:a16="http://schemas.microsoft.com/office/drawing/2014/main" id="{2A5B1FBE-6CDD-CB3A-328D-64FF40F5842E}"/>
              </a:ext>
            </a:extLst>
          </p:cNvPr>
          <p:cNvSpPr>
            <a:spLocks noGrp="1"/>
          </p:cNvSpPr>
          <p:nvPr>
            <p:ph idx="1"/>
          </p:nvPr>
        </p:nvSpPr>
        <p:spPr/>
        <p:txBody>
          <a:bodyPr/>
          <a:lstStyle/>
          <a:p>
            <a:pPr algn="just"/>
            <a:r>
              <a:rPr lang="es-ES" dirty="0"/>
              <a:t>Lo importante de la escucha reflexiva es que con ella se intenta deducir lo que la persona realmente quiere decir, plasmando esta deducción en una frase. </a:t>
            </a:r>
          </a:p>
          <a:p>
            <a:pPr algn="just"/>
            <a:r>
              <a:rPr lang="es-ES" dirty="0"/>
              <a:t>Esta estrategia incluye tanto el saber estar callado como el saber responder adecuadamente a lo que dice el paciente. </a:t>
            </a:r>
          </a:p>
          <a:p>
            <a:pPr algn="just"/>
            <a:r>
              <a:rPr lang="es-ES" dirty="0"/>
              <a:t>La reflexión no es un proceso pasivo, ya que el terapeuta la utiliza para reforzar algunos aspectos de lo que una persona dice e ignorar otros, o para modificar levemente su significado. </a:t>
            </a:r>
          </a:p>
        </p:txBody>
      </p:sp>
    </p:spTree>
    <p:extLst>
      <p:ext uri="{BB962C8B-B14F-4D97-AF65-F5344CB8AC3E}">
        <p14:creationId xmlns:p14="http://schemas.microsoft.com/office/powerpoint/2010/main" val="4071998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E61849-0A89-A838-84D3-18A2E0D26AD3}"/>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Escucha reflexiva: prestar atención sin interferir…</a:t>
            </a:r>
            <a:endParaRPr lang="es-ES" dirty="0"/>
          </a:p>
        </p:txBody>
      </p:sp>
      <p:sp>
        <p:nvSpPr>
          <p:cNvPr id="3" name="Marcador de contenido 2">
            <a:extLst>
              <a:ext uri="{FF2B5EF4-FFF2-40B4-BE49-F238E27FC236}">
                <a16:creationId xmlns:a16="http://schemas.microsoft.com/office/drawing/2014/main" id="{980D710A-998B-A35E-9BE3-BF760955CDB5}"/>
              </a:ext>
            </a:extLst>
          </p:cNvPr>
          <p:cNvSpPr>
            <a:spLocks noGrp="1"/>
          </p:cNvSpPr>
          <p:nvPr>
            <p:ph idx="1"/>
          </p:nvPr>
        </p:nvSpPr>
        <p:spPr/>
        <p:txBody>
          <a:bodyPr>
            <a:normAutofit/>
          </a:bodyPr>
          <a:lstStyle/>
          <a:p>
            <a:pPr algn="just"/>
            <a:r>
              <a:rPr lang="es-ES" dirty="0"/>
              <a:t>Si el terapeuta presiona con demasiada rapidez a fin de centrar la discusión, o si el paciente y terapeuta se centran en diferentes temas, el paciente puede distanciarse y ponerse a la defensiva. </a:t>
            </a:r>
          </a:p>
          <a:p>
            <a:pPr algn="just"/>
            <a:r>
              <a:rPr lang="es-ES" dirty="0"/>
              <a:t>Una posible solución a esta trampa es empezar con las preocupaciones del paciente.</a:t>
            </a:r>
          </a:p>
          <a:p>
            <a:pPr algn="just"/>
            <a:r>
              <a:rPr lang="es-ES" dirty="0"/>
              <a:t>Otro obstáculo frecuente en esta etapa es centrarse en la búsqueda de culpables de la situación que se vive. </a:t>
            </a:r>
          </a:p>
        </p:txBody>
      </p:sp>
    </p:spTree>
    <p:extLst>
      <p:ext uri="{BB962C8B-B14F-4D97-AF65-F5344CB8AC3E}">
        <p14:creationId xmlns:p14="http://schemas.microsoft.com/office/powerpoint/2010/main" val="2926506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E13F91-EE68-D3AC-5EE7-2B9600023BD4}"/>
              </a:ext>
            </a:extLst>
          </p:cNvPr>
          <p:cNvSpPr>
            <a:spLocks noGrp="1"/>
          </p:cNvSpPr>
          <p:nvPr>
            <p:ph type="title"/>
          </p:nvPr>
        </p:nvSpPr>
        <p:spPr/>
        <p:txBody>
          <a:bodyPr/>
          <a:lstStyle/>
          <a:p>
            <a:r>
              <a:rPr lang="es-ES" dirty="0"/>
              <a:t>Afirmar…..</a:t>
            </a:r>
          </a:p>
        </p:txBody>
      </p:sp>
      <p:sp>
        <p:nvSpPr>
          <p:cNvPr id="3" name="Marcador de contenido 2">
            <a:extLst>
              <a:ext uri="{FF2B5EF4-FFF2-40B4-BE49-F238E27FC236}">
                <a16:creationId xmlns:a16="http://schemas.microsoft.com/office/drawing/2014/main" id="{4650111E-A433-2E4E-4AA6-958F25454BAA}"/>
              </a:ext>
            </a:extLst>
          </p:cNvPr>
          <p:cNvSpPr>
            <a:spLocks noGrp="1"/>
          </p:cNvSpPr>
          <p:nvPr>
            <p:ph idx="1"/>
          </p:nvPr>
        </p:nvSpPr>
        <p:spPr/>
        <p:txBody>
          <a:bodyPr/>
          <a:lstStyle/>
          <a:p>
            <a:r>
              <a:rPr lang="es-ES" dirty="0"/>
              <a:t>Es útil afirmar y apoyar al paciente durante el proceso terapéutico utilizando comentarios positivos y frases de aprecio y comprensión</a:t>
            </a:r>
          </a:p>
          <a:p>
            <a:r>
              <a:rPr lang="es-ES" dirty="0"/>
              <a:t>Ejemplo:</a:t>
            </a:r>
          </a:p>
          <a:p>
            <a:r>
              <a:rPr lang="es-ES" dirty="0"/>
              <a:t>Comprendo</a:t>
            </a:r>
          </a:p>
          <a:p>
            <a:r>
              <a:rPr lang="es-ES" dirty="0"/>
              <a:t>Estoy aquí para escucharle</a:t>
            </a:r>
          </a:p>
          <a:p>
            <a:r>
              <a:rPr lang="es-ES" dirty="0"/>
              <a:t>Es su espacio y tiempo</a:t>
            </a:r>
          </a:p>
        </p:txBody>
      </p:sp>
    </p:spTree>
    <p:extLst>
      <p:ext uri="{BB962C8B-B14F-4D97-AF65-F5344CB8AC3E}">
        <p14:creationId xmlns:p14="http://schemas.microsoft.com/office/powerpoint/2010/main" val="1433491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9A3BDB-F084-19A2-FAA6-EC8FF5FA24D1}"/>
              </a:ext>
            </a:extLst>
          </p:cNvPr>
          <p:cNvSpPr>
            <a:spLocks noGrp="1"/>
          </p:cNvSpPr>
          <p:nvPr>
            <p:ph type="title"/>
          </p:nvPr>
        </p:nvSpPr>
        <p:spPr/>
        <p:txBody>
          <a:bodyPr/>
          <a:lstStyle/>
          <a:p>
            <a:r>
              <a:rPr lang="es-ES" dirty="0"/>
              <a:t>Resumir partes de la intervención o la sesión completa…</a:t>
            </a:r>
          </a:p>
        </p:txBody>
      </p:sp>
      <p:sp>
        <p:nvSpPr>
          <p:cNvPr id="3" name="Marcador de contenido 2">
            <a:extLst>
              <a:ext uri="{FF2B5EF4-FFF2-40B4-BE49-F238E27FC236}">
                <a16:creationId xmlns:a16="http://schemas.microsoft.com/office/drawing/2014/main" id="{42E49F23-E74B-2903-5F52-61CBE750F94B}"/>
              </a:ext>
            </a:extLst>
          </p:cNvPr>
          <p:cNvSpPr>
            <a:spLocks noGrp="1"/>
          </p:cNvSpPr>
          <p:nvPr>
            <p:ph idx="1"/>
          </p:nvPr>
        </p:nvSpPr>
        <p:spPr/>
        <p:txBody>
          <a:bodyPr/>
          <a:lstStyle/>
          <a:p>
            <a:pPr algn="just"/>
            <a:r>
              <a:rPr lang="es-ES" dirty="0"/>
              <a:t>Realizar resúmenes de manera periódica refuerza lo que se ha dicho, confirma que el terapeuta ha escuchado con atención y prepara al paciente para seguir progresando. </a:t>
            </a:r>
          </a:p>
          <a:p>
            <a:pPr algn="just"/>
            <a:r>
              <a:rPr lang="es-ES" dirty="0"/>
              <a:t>El contenido de estos resúmenes puede proceder no sólo de los comentarios del paciente, sino también de diferentes fuentes de información como la evaluación objetiva, la información de juzgados u otras instituciones e incluso la de los miembros de la familia.</a:t>
            </a:r>
          </a:p>
        </p:txBody>
      </p:sp>
    </p:spTree>
    <p:extLst>
      <p:ext uri="{BB962C8B-B14F-4D97-AF65-F5344CB8AC3E}">
        <p14:creationId xmlns:p14="http://schemas.microsoft.com/office/powerpoint/2010/main" val="1618082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DEB502-0A9B-BC54-B896-178525E3457C}"/>
              </a:ext>
            </a:extLst>
          </p:cNvPr>
          <p:cNvSpPr>
            <a:spLocks noGrp="1"/>
          </p:cNvSpPr>
          <p:nvPr>
            <p:ph type="title"/>
          </p:nvPr>
        </p:nvSpPr>
        <p:spPr/>
        <p:txBody>
          <a:bodyPr/>
          <a:lstStyle/>
          <a:p>
            <a:r>
              <a:rPr lang="es-ES" dirty="0"/>
              <a:t>Reforzar las afirmaciones </a:t>
            </a:r>
            <a:r>
              <a:rPr lang="es-ES" dirty="0" err="1"/>
              <a:t>automotivadoras</a:t>
            </a:r>
            <a:r>
              <a:rPr lang="es-ES" dirty="0"/>
              <a:t> del paciente…</a:t>
            </a:r>
          </a:p>
        </p:txBody>
      </p:sp>
      <p:sp>
        <p:nvSpPr>
          <p:cNvPr id="3" name="Marcador de contenido 2">
            <a:extLst>
              <a:ext uri="{FF2B5EF4-FFF2-40B4-BE49-F238E27FC236}">
                <a16:creationId xmlns:a16="http://schemas.microsoft.com/office/drawing/2014/main" id="{1B0F9F00-2502-89AE-35BE-EA81FA54B5CE}"/>
              </a:ext>
            </a:extLst>
          </p:cNvPr>
          <p:cNvSpPr>
            <a:spLocks noGrp="1"/>
          </p:cNvSpPr>
          <p:nvPr>
            <p:ph idx="1"/>
          </p:nvPr>
        </p:nvSpPr>
        <p:spPr/>
        <p:txBody>
          <a:bodyPr/>
          <a:lstStyle/>
          <a:p>
            <a:pPr algn="just"/>
            <a:r>
              <a:rPr lang="es-ES" dirty="0"/>
              <a:t>Una de las tareas del terapeuta es promover y reforzar la expresión de afirmaciones </a:t>
            </a:r>
            <a:r>
              <a:rPr lang="es-ES" dirty="0" err="1"/>
              <a:t>automotivadoras</a:t>
            </a:r>
            <a:r>
              <a:rPr lang="es-ES" dirty="0"/>
              <a:t> por parte del paciente.</a:t>
            </a:r>
          </a:p>
          <a:p>
            <a:pPr marL="0" indent="0" algn="just">
              <a:buNone/>
            </a:pPr>
            <a:endParaRPr lang="es-ES" dirty="0"/>
          </a:p>
          <a:p>
            <a:pPr algn="just"/>
            <a:r>
              <a:rPr lang="es-ES" dirty="0"/>
              <a:t>Estas afirmaciones pueden ser de carácter cognitivo (reconocimiento, optimismo), afectivo o emocional (preocupación) y conductual (intención de actuar)</a:t>
            </a:r>
          </a:p>
        </p:txBody>
      </p:sp>
    </p:spTree>
    <p:extLst>
      <p:ext uri="{BB962C8B-B14F-4D97-AF65-F5344CB8AC3E}">
        <p14:creationId xmlns:p14="http://schemas.microsoft.com/office/powerpoint/2010/main" val="1337686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C4763A-C65E-7AC1-66ED-B1454409E673}"/>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Reforzar las afirmaciones </a:t>
            </a:r>
            <a:r>
              <a:rPr kumimoji="0" lang="es-ES" sz="4400" b="0" i="0" u="none" strike="noStrike" kern="1200" cap="none" spc="0" normalizeH="0" baseline="0" noProof="0" dirty="0" err="1">
                <a:ln>
                  <a:noFill/>
                </a:ln>
                <a:solidFill>
                  <a:prstClr val="black"/>
                </a:solidFill>
                <a:effectLst/>
                <a:uLnTx/>
                <a:uFillTx/>
                <a:latin typeface="Calibri Light" panose="020F0302020204030204"/>
                <a:ea typeface="+mj-ea"/>
                <a:cs typeface="+mj-cs"/>
              </a:rPr>
              <a:t>automotivadoras</a:t>
            </a:r>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 del paciente…</a:t>
            </a:r>
            <a:endParaRPr lang="es-ES" dirty="0"/>
          </a:p>
        </p:txBody>
      </p:sp>
      <p:sp>
        <p:nvSpPr>
          <p:cNvPr id="3" name="Marcador de contenido 2">
            <a:extLst>
              <a:ext uri="{FF2B5EF4-FFF2-40B4-BE49-F238E27FC236}">
                <a16:creationId xmlns:a16="http://schemas.microsoft.com/office/drawing/2014/main" id="{94CD6A0D-B2DB-1CA4-93F4-BCE532BDD9B5}"/>
              </a:ext>
            </a:extLst>
          </p:cNvPr>
          <p:cNvSpPr>
            <a:spLocks noGrp="1"/>
          </p:cNvSpPr>
          <p:nvPr>
            <p:ph idx="1"/>
          </p:nvPr>
        </p:nvSpPr>
        <p:spPr/>
        <p:txBody>
          <a:bodyPr>
            <a:normAutofit/>
          </a:bodyPr>
          <a:lstStyle/>
          <a:p>
            <a:pPr algn="just"/>
            <a:r>
              <a:rPr lang="es-ES" dirty="0"/>
              <a:t>El terapeuta puede provocar estas afirmaciones </a:t>
            </a:r>
            <a:r>
              <a:rPr lang="es-ES" dirty="0" err="1"/>
              <a:t>automotivadoras</a:t>
            </a:r>
            <a:r>
              <a:rPr lang="es-ES" dirty="0"/>
              <a:t> en sus pacientes ambivalentes destacando entre ellas el formular preguntas abiertas que permitan analizar la percepción y preocupaciones del paciente </a:t>
            </a:r>
          </a:p>
          <a:p>
            <a:pPr algn="just"/>
            <a:r>
              <a:rPr lang="es-ES" dirty="0"/>
              <a:t> ¿Qué cosas le hacen pensar que esto sea un problema? </a:t>
            </a:r>
          </a:p>
          <a:p>
            <a:pPr algn="just"/>
            <a:r>
              <a:rPr lang="es-ES" dirty="0"/>
              <a:t>¿Qué le lleva a pensar que podría cambiar si lo desease? </a:t>
            </a:r>
          </a:p>
          <a:p>
            <a:pPr algn="just"/>
            <a:r>
              <a:rPr lang="es-ES" dirty="0"/>
              <a:t>¿Qué cosas le hacen pensar que debería continuar consumiendo de la manera que lo ha hecho hasta ahora? </a:t>
            </a:r>
          </a:p>
          <a:p>
            <a:pPr algn="just"/>
            <a:r>
              <a:rPr lang="es-ES" dirty="0"/>
              <a:t>¿Cuáles serían las ventajas de realizar un cambio? </a:t>
            </a:r>
          </a:p>
        </p:txBody>
      </p:sp>
    </p:spTree>
    <p:extLst>
      <p:ext uri="{BB962C8B-B14F-4D97-AF65-F5344CB8AC3E}">
        <p14:creationId xmlns:p14="http://schemas.microsoft.com/office/powerpoint/2010/main" val="3961268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CD3537-1072-2CC1-54D3-40F4A39891D1}"/>
              </a:ext>
            </a:extLst>
          </p:cNvPr>
          <p:cNvSpPr>
            <a:spLocks noGrp="1"/>
          </p:cNvSpPr>
          <p:nvPr>
            <p:ph type="title"/>
          </p:nvPr>
        </p:nvSpPr>
        <p:spPr/>
        <p:txBody>
          <a:bodyPr/>
          <a:lstStyle/>
          <a:p>
            <a:r>
              <a:rPr lang="es-ES" dirty="0"/>
              <a:t>EL AFRONTAMIENTO DE LA RESISTENCIA…</a:t>
            </a:r>
          </a:p>
        </p:txBody>
      </p:sp>
      <p:sp>
        <p:nvSpPr>
          <p:cNvPr id="3" name="Marcador de contenido 2">
            <a:extLst>
              <a:ext uri="{FF2B5EF4-FFF2-40B4-BE49-F238E27FC236}">
                <a16:creationId xmlns:a16="http://schemas.microsoft.com/office/drawing/2014/main" id="{E70F5DBA-79FA-2F2C-21CC-6000C7B2614D}"/>
              </a:ext>
            </a:extLst>
          </p:cNvPr>
          <p:cNvSpPr>
            <a:spLocks noGrp="1"/>
          </p:cNvSpPr>
          <p:nvPr>
            <p:ph idx="1"/>
          </p:nvPr>
        </p:nvSpPr>
        <p:spPr/>
        <p:txBody>
          <a:bodyPr>
            <a:normAutofit/>
          </a:bodyPr>
          <a:lstStyle/>
          <a:p>
            <a:pPr algn="just"/>
            <a:r>
              <a:rPr lang="es-ES" dirty="0"/>
              <a:t>La resistencia es una conducta observable que indica que el paciente no está siguiendo el curso normal de la terapia. </a:t>
            </a:r>
          </a:p>
          <a:p>
            <a:pPr algn="just"/>
            <a:r>
              <a:rPr lang="es-ES" dirty="0"/>
              <a:t>Es la forma que el paciente tiene de decirle al terapeuta “no estoy de acuerdo con usted”, de modo que surge en gran parte debido al tipo de interacción que se establece entre terapeuta y paciente.</a:t>
            </a:r>
          </a:p>
          <a:p>
            <a:pPr algn="just"/>
            <a:r>
              <a:rPr lang="es-ES" dirty="0"/>
              <a:t>Su presencia es el resultado de que el terapeuta haya asumido la responsabilidad del cambio, dejando al paciente en un plano pasivo, cuanto más confronte el terapeuta al paciente, más resistencia y reactancia al cambio se observará por su parte manifestándolo en forma de comentarios de “no problema”.</a:t>
            </a:r>
          </a:p>
        </p:txBody>
      </p:sp>
    </p:spTree>
    <p:extLst>
      <p:ext uri="{BB962C8B-B14F-4D97-AF65-F5344CB8AC3E}">
        <p14:creationId xmlns:p14="http://schemas.microsoft.com/office/powerpoint/2010/main" val="1531016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D4E903-9EE9-B30F-E91B-8E79F4614EA0}"/>
              </a:ext>
            </a:extLst>
          </p:cNvPr>
          <p:cNvSpPr>
            <a:spLocks noGrp="1"/>
          </p:cNvSpPr>
          <p:nvPr>
            <p:ph type="title"/>
          </p:nvPr>
        </p:nvSpPr>
        <p:spPr/>
        <p:txBody>
          <a:bodyPr/>
          <a:lstStyle/>
          <a:p>
            <a:r>
              <a:rPr lang="es-ES" dirty="0"/>
              <a:t>EL AFRONTAMIENTO DE LA RESISTENCIA…</a:t>
            </a:r>
          </a:p>
        </p:txBody>
      </p:sp>
      <p:sp>
        <p:nvSpPr>
          <p:cNvPr id="3" name="Marcador de contenido 2">
            <a:extLst>
              <a:ext uri="{FF2B5EF4-FFF2-40B4-BE49-F238E27FC236}">
                <a16:creationId xmlns:a16="http://schemas.microsoft.com/office/drawing/2014/main" id="{654DF785-7CA5-5E33-FDD6-1B305B4A1794}"/>
              </a:ext>
            </a:extLst>
          </p:cNvPr>
          <p:cNvSpPr>
            <a:spLocks noGrp="1"/>
          </p:cNvSpPr>
          <p:nvPr>
            <p:ph idx="1"/>
          </p:nvPr>
        </p:nvSpPr>
        <p:spPr/>
        <p:txBody>
          <a:bodyPr/>
          <a:lstStyle/>
          <a:p>
            <a:r>
              <a:rPr lang="es-ES" dirty="0"/>
              <a:t>Existen diferentes conductas de resistencia, que suelen presentarse de manera combinada:</a:t>
            </a:r>
          </a:p>
          <a:p>
            <a:pPr marL="0" indent="0">
              <a:buNone/>
            </a:pPr>
            <a:r>
              <a:rPr lang="es-ES" b="1" dirty="0"/>
              <a:t>Argumentar o poner a prueba la habilidad, conocimientos o integridad del terapeuta: </a:t>
            </a:r>
            <a:r>
              <a:rPr lang="es-ES" dirty="0"/>
              <a:t>cuestionar lo que dice, su autoridad o sus conocimientos</a:t>
            </a:r>
          </a:p>
          <a:p>
            <a:pPr marL="0" indent="0">
              <a:buNone/>
            </a:pPr>
            <a:r>
              <a:rPr lang="es-ES" b="1" dirty="0"/>
              <a:t>Interrumpir</a:t>
            </a:r>
            <a:r>
              <a:rPr lang="es-ES" dirty="0"/>
              <a:t> mientras el terapeuta todavía está hablando o cortarle de manera intencionada.</a:t>
            </a:r>
          </a:p>
        </p:txBody>
      </p:sp>
    </p:spTree>
    <p:extLst>
      <p:ext uri="{BB962C8B-B14F-4D97-AF65-F5344CB8AC3E}">
        <p14:creationId xmlns:p14="http://schemas.microsoft.com/office/powerpoint/2010/main" val="849068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2CF2F7-B287-E5E1-E06F-A8049396E811}"/>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EL AFRONTAMIENTO DE LA RESISTENCIA…</a:t>
            </a:r>
            <a:endParaRPr lang="es-ES" dirty="0"/>
          </a:p>
        </p:txBody>
      </p:sp>
      <p:sp>
        <p:nvSpPr>
          <p:cNvPr id="3" name="Marcador de contenido 2">
            <a:extLst>
              <a:ext uri="{FF2B5EF4-FFF2-40B4-BE49-F238E27FC236}">
                <a16:creationId xmlns:a16="http://schemas.microsoft.com/office/drawing/2014/main" id="{CEC0A416-898D-455F-F607-DEDE1B476A83}"/>
              </a:ext>
            </a:extLst>
          </p:cNvPr>
          <p:cNvSpPr>
            <a:spLocks noGrp="1"/>
          </p:cNvSpPr>
          <p:nvPr>
            <p:ph idx="1"/>
          </p:nvPr>
        </p:nvSpPr>
        <p:spPr/>
        <p:txBody>
          <a:bodyPr/>
          <a:lstStyle/>
          <a:p>
            <a:pPr algn="just"/>
            <a:r>
              <a:rPr lang="es-ES" dirty="0"/>
              <a:t>Negarse a reconocer que se tiene un problema o no aceptar la responsabilidad ante el mismo. </a:t>
            </a:r>
          </a:p>
          <a:p>
            <a:pPr algn="just"/>
            <a:r>
              <a:rPr lang="es-ES" dirty="0"/>
              <a:t>En estos casos es frecuente culpabilizar a los demás de sus problemas; mostrar desacuerdo con la sugerencia pero no ofrecer ninguna alternativa; sugerir que el terapeuta exagera los riesgos; expresar claramente la intención de no cambiar.</a:t>
            </a:r>
          </a:p>
        </p:txBody>
      </p:sp>
    </p:spTree>
    <p:extLst>
      <p:ext uri="{BB962C8B-B14F-4D97-AF65-F5344CB8AC3E}">
        <p14:creationId xmlns:p14="http://schemas.microsoft.com/office/powerpoint/2010/main" val="187192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72F542-6EA8-677E-8998-3F464B723E26}"/>
              </a:ext>
            </a:extLst>
          </p:cNvPr>
          <p:cNvSpPr>
            <a:spLocks noGrp="1"/>
          </p:cNvSpPr>
          <p:nvPr>
            <p:ph type="title"/>
          </p:nvPr>
        </p:nvSpPr>
        <p:spPr/>
        <p:txBody>
          <a:bodyPr/>
          <a:lstStyle/>
          <a:p>
            <a:r>
              <a:rPr lang="es-ES" dirty="0"/>
              <a:t>Introducción..</a:t>
            </a:r>
          </a:p>
        </p:txBody>
      </p:sp>
      <p:sp>
        <p:nvSpPr>
          <p:cNvPr id="3" name="Marcador de contenido 2">
            <a:extLst>
              <a:ext uri="{FF2B5EF4-FFF2-40B4-BE49-F238E27FC236}">
                <a16:creationId xmlns:a16="http://schemas.microsoft.com/office/drawing/2014/main" id="{206F2650-F81B-0413-4857-0F317EC6AA6B}"/>
              </a:ext>
            </a:extLst>
          </p:cNvPr>
          <p:cNvSpPr>
            <a:spLocks noGrp="1"/>
          </p:cNvSpPr>
          <p:nvPr>
            <p:ph idx="1"/>
          </p:nvPr>
        </p:nvSpPr>
        <p:spPr/>
        <p:txBody>
          <a:bodyPr>
            <a:normAutofit/>
          </a:bodyPr>
          <a:lstStyle/>
          <a:p>
            <a:pPr algn="just"/>
            <a:r>
              <a:rPr lang="es-ES" dirty="0"/>
              <a:t>La Entrevista Motivacional (EM) (Miller y </a:t>
            </a:r>
            <a:r>
              <a:rPr lang="es-ES" dirty="0" err="1"/>
              <a:t>Rollnick</a:t>
            </a:r>
            <a:r>
              <a:rPr lang="es-ES" dirty="0"/>
              <a:t>, 2002) representa un estilo de relación entre paciente y terapeuta. </a:t>
            </a:r>
          </a:p>
          <a:p>
            <a:pPr algn="just"/>
            <a:r>
              <a:rPr lang="es-ES" dirty="0"/>
              <a:t>Con él se trata de promover la motivación en el cliente, animándole a explorar las razones y valores propios que justifican y pueden promover el cambio de su conducta adictiva, todo ello en un clima de empatía y cordialidad, exento de juicios moralizante.</a:t>
            </a:r>
          </a:p>
          <a:p>
            <a:pPr algn="just"/>
            <a:r>
              <a:rPr lang="es-ES" dirty="0"/>
              <a:t>Con la EM se pretende ayudarles a resolver la ambivalencia, generando una apertura hacia el cambio y preparando el terreno para un trabajo terapéutico posterior</a:t>
            </a:r>
          </a:p>
        </p:txBody>
      </p:sp>
    </p:spTree>
    <p:extLst>
      <p:ext uri="{BB962C8B-B14F-4D97-AF65-F5344CB8AC3E}">
        <p14:creationId xmlns:p14="http://schemas.microsoft.com/office/powerpoint/2010/main" val="1959998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311140-FC77-7079-FB1A-EA65A22271BD}"/>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EL AFRONTAMIENTO DE LA RESISTENCIA…</a:t>
            </a:r>
            <a:endParaRPr lang="es-ES" dirty="0"/>
          </a:p>
        </p:txBody>
      </p:sp>
      <p:sp>
        <p:nvSpPr>
          <p:cNvPr id="3" name="Marcador de contenido 2">
            <a:extLst>
              <a:ext uri="{FF2B5EF4-FFF2-40B4-BE49-F238E27FC236}">
                <a16:creationId xmlns:a16="http://schemas.microsoft.com/office/drawing/2014/main" id="{296F51DC-609A-F7DC-BDC5-E7982FA69DFE}"/>
              </a:ext>
            </a:extLst>
          </p:cNvPr>
          <p:cNvSpPr>
            <a:spLocks noGrp="1"/>
          </p:cNvSpPr>
          <p:nvPr>
            <p:ph idx="1"/>
          </p:nvPr>
        </p:nvSpPr>
        <p:spPr/>
        <p:txBody>
          <a:bodyPr/>
          <a:lstStyle/>
          <a:p>
            <a:r>
              <a:rPr lang="es-ES" b="1" i="1" dirty="0"/>
              <a:t>Ignorar </a:t>
            </a:r>
            <a:r>
              <a:rPr lang="es-ES" dirty="0"/>
              <a:t>al terapeuta dando respuestas no audibles, no verbales, no ajustadas a lo que se pregunta e incluso llegar a cambiar la dirección de la conversación</a:t>
            </a:r>
          </a:p>
        </p:txBody>
      </p:sp>
    </p:spTree>
    <p:extLst>
      <p:ext uri="{BB962C8B-B14F-4D97-AF65-F5344CB8AC3E}">
        <p14:creationId xmlns:p14="http://schemas.microsoft.com/office/powerpoint/2010/main" val="1091887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91E315-3E5C-5D04-DF02-43F3B25F23BF}"/>
              </a:ext>
            </a:extLst>
          </p:cNvPr>
          <p:cNvSpPr>
            <a:spLocks noGrp="1"/>
          </p:cNvSpPr>
          <p:nvPr>
            <p:ph type="title"/>
          </p:nvPr>
        </p:nvSpPr>
        <p:spPr/>
        <p:txBody>
          <a:bodyPr/>
          <a:lstStyle/>
          <a:p>
            <a:r>
              <a:rPr lang="es-ES" dirty="0"/>
              <a:t>ESTRATEGIAS PARA MANEJAR LA RESISTENCIA….</a:t>
            </a:r>
          </a:p>
        </p:txBody>
      </p:sp>
      <p:sp>
        <p:nvSpPr>
          <p:cNvPr id="3" name="Marcador de contenido 2">
            <a:extLst>
              <a:ext uri="{FF2B5EF4-FFF2-40B4-BE49-F238E27FC236}">
                <a16:creationId xmlns:a16="http://schemas.microsoft.com/office/drawing/2014/main" id="{E3239BAC-E574-1CCA-5086-C9341008B24D}"/>
              </a:ext>
            </a:extLst>
          </p:cNvPr>
          <p:cNvSpPr>
            <a:spLocks noGrp="1"/>
          </p:cNvSpPr>
          <p:nvPr>
            <p:ph idx="1"/>
          </p:nvPr>
        </p:nvSpPr>
        <p:spPr/>
        <p:txBody>
          <a:bodyPr/>
          <a:lstStyle/>
          <a:p>
            <a:pPr marL="514350" indent="-514350" algn="just">
              <a:buAutoNum type="arabicParenR"/>
            </a:pPr>
            <a:r>
              <a:rPr lang="es-ES" b="1" i="1" dirty="0"/>
              <a:t>La devolución simple. </a:t>
            </a:r>
            <a:r>
              <a:rPr lang="es-ES" dirty="0"/>
              <a:t>Consiste en responder a la resistencia con otra resistencia, porque el hecho de reconocer su desacuerdo permite un análisis posterior. Esto evitará también caer en la trampa de la confrontación-negación.</a:t>
            </a:r>
          </a:p>
          <a:p>
            <a:pPr marL="514350" indent="-514350" algn="just">
              <a:buAutoNum type="arabicParenR"/>
            </a:pPr>
            <a:r>
              <a:rPr lang="es-ES" b="1" dirty="0"/>
              <a:t>La devolución amplificada. </a:t>
            </a:r>
            <a:r>
              <a:rPr lang="es-ES" dirty="0"/>
              <a:t>Se trata de retornar al paciente lo que ha dicho pero de forma más amplificada o exagerada. Esto no debe hacerse en tono sarcástico o demasiado extremista ya que puede provocar una reacción hostil en el paciente. Esta estrategia le permite al paciente retroceder, facilitando poder realizar un análisis diferente de su ambivalencia.</a:t>
            </a:r>
          </a:p>
        </p:txBody>
      </p:sp>
    </p:spTree>
    <p:extLst>
      <p:ext uri="{BB962C8B-B14F-4D97-AF65-F5344CB8AC3E}">
        <p14:creationId xmlns:p14="http://schemas.microsoft.com/office/powerpoint/2010/main" val="2801495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660E7A-F20E-6713-C6A2-0FE5F4EDCBFE}"/>
              </a:ext>
            </a:extLst>
          </p:cNvPr>
          <p:cNvSpPr>
            <a:spLocks noGrp="1"/>
          </p:cNvSpPr>
          <p:nvPr>
            <p:ph type="title"/>
          </p:nvPr>
        </p:nvSpPr>
        <p:spPr/>
        <p:txBody>
          <a:bodyPr/>
          <a:lstStyle/>
          <a:p>
            <a:r>
              <a:rPr lang="es-ES" dirty="0"/>
              <a:t>ESTRATEGIAS PARA MANEJAR LA RESISTENCIA….</a:t>
            </a:r>
          </a:p>
        </p:txBody>
      </p:sp>
      <p:sp>
        <p:nvSpPr>
          <p:cNvPr id="3" name="Marcador de contenido 2">
            <a:extLst>
              <a:ext uri="{FF2B5EF4-FFF2-40B4-BE49-F238E27FC236}">
                <a16:creationId xmlns:a16="http://schemas.microsoft.com/office/drawing/2014/main" id="{E0B5E0B9-D84D-BADE-63C3-4EF403C94A6F}"/>
              </a:ext>
            </a:extLst>
          </p:cNvPr>
          <p:cNvSpPr>
            <a:spLocks noGrp="1"/>
          </p:cNvSpPr>
          <p:nvPr>
            <p:ph idx="1"/>
          </p:nvPr>
        </p:nvSpPr>
        <p:spPr/>
        <p:txBody>
          <a:bodyPr/>
          <a:lstStyle/>
          <a:p>
            <a:pPr marL="0" indent="0" algn="just">
              <a:buNone/>
            </a:pPr>
            <a:r>
              <a:rPr lang="es-ES" b="1" dirty="0"/>
              <a:t>4) Cambio de tema. </a:t>
            </a:r>
            <a:r>
              <a:rPr lang="es-ES" dirty="0"/>
              <a:t>Cuando la sesión gira en torno a un tema muy difícil que facilita la resistencia, en ocasiones merece la pena desviar la atención del paciente, dándole la vuelta al problema en lugar de saltar por encima de él.</a:t>
            </a:r>
          </a:p>
          <a:p>
            <a:pPr marL="0" indent="0" algn="just">
              <a:buNone/>
            </a:pPr>
            <a:r>
              <a:rPr lang="es-ES" b="1" dirty="0"/>
              <a:t>5) Acuerdo con un giro. </a:t>
            </a:r>
            <a:r>
              <a:rPr lang="es-ES" dirty="0"/>
              <a:t>Ofrecer un acuerdo inicial pero con un leve giro o cambio de dirección. </a:t>
            </a:r>
          </a:p>
          <a:p>
            <a:pPr marL="0" indent="0" algn="just">
              <a:buNone/>
            </a:pPr>
            <a:r>
              <a:rPr lang="es-ES" b="1" dirty="0"/>
              <a:t>6) Reforzar la elección y control personales. </a:t>
            </a:r>
            <a:r>
              <a:rPr lang="es-ES" dirty="0"/>
              <a:t>Cuando la resistencia se fundamente en la percepción de pérdida de libertad lo mejor es dejar claro que al final es el propio paciente quien decide sobre qué hacer en cada momento</a:t>
            </a:r>
          </a:p>
        </p:txBody>
      </p:sp>
    </p:spTree>
    <p:extLst>
      <p:ext uri="{BB962C8B-B14F-4D97-AF65-F5344CB8AC3E}">
        <p14:creationId xmlns:p14="http://schemas.microsoft.com/office/powerpoint/2010/main" val="29576513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7F4DA3-9980-E535-E9EB-BD718A6AA867}"/>
              </a:ext>
            </a:extLst>
          </p:cNvPr>
          <p:cNvSpPr>
            <a:spLocks noGrp="1"/>
          </p:cNvSpPr>
          <p:nvPr>
            <p:ph type="title"/>
          </p:nvPr>
        </p:nvSpPr>
        <p:spPr/>
        <p:txBody>
          <a:bodyPr/>
          <a:lstStyle/>
          <a:p>
            <a:r>
              <a:rPr lang="es-ES" dirty="0"/>
              <a:t>ESTRATEGIAS PARA MANEJAR LA RESISTENCIA….</a:t>
            </a:r>
          </a:p>
        </p:txBody>
      </p:sp>
      <p:sp>
        <p:nvSpPr>
          <p:cNvPr id="3" name="Marcador de contenido 2">
            <a:extLst>
              <a:ext uri="{FF2B5EF4-FFF2-40B4-BE49-F238E27FC236}">
                <a16:creationId xmlns:a16="http://schemas.microsoft.com/office/drawing/2014/main" id="{C1AF86FC-656A-93FD-5AD8-ACC2E9E870B1}"/>
              </a:ext>
            </a:extLst>
          </p:cNvPr>
          <p:cNvSpPr>
            <a:spLocks noGrp="1"/>
          </p:cNvSpPr>
          <p:nvPr>
            <p:ph idx="1"/>
          </p:nvPr>
        </p:nvSpPr>
        <p:spPr/>
        <p:txBody>
          <a:bodyPr/>
          <a:lstStyle/>
          <a:p>
            <a:pPr marL="0" indent="0" algn="just">
              <a:buNone/>
            </a:pPr>
            <a:r>
              <a:rPr lang="es-ES" b="1" i="1" dirty="0"/>
              <a:t>7) Reformulación. </a:t>
            </a:r>
            <a:r>
              <a:rPr lang="es-ES" dirty="0"/>
              <a:t>Si el paciente expresa argumentos para negar su problema, es particularmente útil reconocer la validez de las observaciones generales que hace, pero mostrándole un nuevo significado o interpretación, de manera que la información sea más útil y contribuya al cambio. </a:t>
            </a:r>
          </a:p>
          <a:p>
            <a:pPr algn="just"/>
            <a:r>
              <a:rPr lang="es-ES" dirty="0"/>
              <a:t>Es precisamente la reformulación lo que podría mostrarle una interpretación más objetiva de la conducta.</a:t>
            </a:r>
          </a:p>
        </p:txBody>
      </p:sp>
    </p:spTree>
    <p:extLst>
      <p:ext uri="{BB962C8B-B14F-4D97-AF65-F5344CB8AC3E}">
        <p14:creationId xmlns:p14="http://schemas.microsoft.com/office/powerpoint/2010/main" val="3799154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78C6B9-0E38-CDBE-67AD-EDDAD0CE0317}"/>
              </a:ext>
            </a:extLst>
          </p:cNvPr>
          <p:cNvSpPr>
            <a:spLocks noGrp="1"/>
          </p:cNvSpPr>
          <p:nvPr>
            <p:ph type="title"/>
          </p:nvPr>
        </p:nvSpPr>
        <p:spPr>
          <a:xfrm>
            <a:off x="838200" y="365125"/>
            <a:ext cx="10515600" cy="1556440"/>
          </a:xfrm>
        </p:spPr>
        <p:txBody>
          <a:bodyPr>
            <a:normAutofit fontScale="90000"/>
          </a:bodyPr>
          <a:lstStyle/>
          <a:p>
            <a:r>
              <a:rPr lang="es-ES" dirty="0"/>
              <a:t>ESTRATEGIAS UTILIZADAS EN LA ENTREVISTA MOTIVACIONAL CON OBJETO DE FORTALECER EL COMPROMISO PARA EL CAMBIO…</a:t>
            </a:r>
          </a:p>
        </p:txBody>
      </p:sp>
      <p:sp>
        <p:nvSpPr>
          <p:cNvPr id="3" name="Marcador de contenido 2">
            <a:extLst>
              <a:ext uri="{FF2B5EF4-FFF2-40B4-BE49-F238E27FC236}">
                <a16:creationId xmlns:a16="http://schemas.microsoft.com/office/drawing/2014/main" id="{D2A947D6-DEAD-2D20-510D-42DB99D347A1}"/>
              </a:ext>
            </a:extLst>
          </p:cNvPr>
          <p:cNvSpPr>
            <a:spLocks noGrp="1"/>
          </p:cNvSpPr>
          <p:nvPr>
            <p:ph idx="1"/>
          </p:nvPr>
        </p:nvSpPr>
        <p:spPr>
          <a:xfrm>
            <a:off x="838200" y="2120347"/>
            <a:ext cx="10515600" cy="4056615"/>
          </a:xfrm>
        </p:spPr>
        <p:txBody>
          <a:bodyPr/>
          <a:lstStyle/>
          <a:p>
            <a:pPr algn="just"/>
            <a:endParaRPr lang="es-ES" dirty="0"/>
          </a:p>
          <a:p>
            <a:pPr algn="just"/>
            <a:endParaRPr lang="es-ES" dirty="0"/>
          </a:p>
          <a:p>
            <a:pPr algn="just"/>
            <a:r>
              <a:rPr lang="es-ES" dirty="0"/>
              <a:t>Para detectar cuándo es el momento de proponer el cambio y cambiar de la Fase I a la II pueden tenerse en cuenta una serie de señales, aunque es importante advertir que no aparecen siempre, ni lo hacen en todos los sujetos (Miller y </a:t>
            </a:r>
            <a:r>
              <a:rPr lang="es-ES" dirty="0" err="1"/>
              <a:t>Rollnick</a:t>
            </a:r>
            <a:r>
              <a:rPr lang="es-ES" dirty="0"/>
              <a:t>, 2002)</a:t>
            </a:r>
          </a:p>
        </p:txBody>
      </p:sp>
    </p:spTree>
    <p:extLst>
      <p:ext uri="{BB962C8B-B14F-4D97-AF65-F5344CB8AC3E}">
        <p14:creationId xmlns:p14="http://schemas.microsoft.com/office/powerpoint/2010/main" val="3950993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14E9E2-EA1A-D58D-B1CD-35759245560A}"/>
              </a:ext>
            </a:extLst>
          </p:cNvPr>
          <p:cNvSpPr>
            <a:spLocks noGrp="1"/>
          </p:cNvSpPr>
          <p:nvPr>
            <p:ph type="title"/>
          </p:nvPr>
        </p:nvSpPr>
        <p:spPr>
          <a:xfrm>
            <a:off x="838200" y="365125"/>
            <a:ext cx="10515600" cy="1582945"/>
          </a:xfrm>
        </p:spPr>
        <p:txBody>
          <a:bodyPr>
            <a:normAutofit fontScale="90000"/>
          </a:bodyPr>
          <a:lstStyle/>
          <a:p>
            <a:r>
              <a:rPr kumimoji="0" lang="es-ES" sz="4000" b="0" i="0" u="none" strike="noStrike" kern="1200" cap="none" spc="0" normalizeH="0" baseline="0" noProof="0" dirty="0">
                <a:ln>
                  <a:noFill/>
                </a:ln>
                <a:solidFill>
                  <a:prstClr val="black"/>
                </a:solidFill>
                <a:effectLst/>
                <a:uLnTx/>
                <a:uFillTx/>
                <a:latin typeface="Calibri Light" panose="020F0302020204030204"/>
                <a:ea typeface="+mj-ea"/>
                <a:cs typeface="+mj-cs"/>
              </a:rPr>
              <a:t>ESTRATEGIAS UTILIZADAS EN LA ENTREVISTA MOTIVACIONAL CON OBJETO DE FORTALECER EL COMPROMISO PARA EL CAMBIO…</a:t>
            </a:r>
            <a:endParaRPr lang="es-ES" dirty="0"/>
          </a:p>
        </p:txBody>
      </p:sp>
      <p:sp>
        <p:nvSpPr>
          <p:cNvPr id="3" name="Marcador de contenido 2">
            <a:extLst>
              <a:ext uri="{FF2B5EF4-FFF2-40B4-BE49-F238E27FC236}">
                <a16:creationId xmlns:a16="http://schemas.microsoft.com/office/drawing/2014/main" id="{9922B003-6DA7-3581-47F1-AD3AB6257E78}"/>
              </a:ext>
            </a:extLst>
          </p:cNvPr>
          <p:cNvSpPr>
            <a:spLocks noGrp="1"/>
          </p:cNvSpPr>
          <p:nvPr>
            <p:ph idx="1"/>
          </p:nvPr>
        </p:nvSpPr>
        <p:spPr>
          <a:xfrm>
            <a:off x="838200" y="2080591"/>
            <a:ext cx="10515600" cy="4096372"/>
          </a:xfrm>
        </p:spPr>
        <p:txBody>
          <a:bodyPr>
            <a:normAutofit lnSpcReduction="10000"/>
          </a:bodyPr>
          <a:lstStyle/>
          <a:p>
            <a:pPr marL="0" indent="0">
              <a:buNone/>
            </a:pPr>
            <a:r>
              <a:rPr lang="es-ES" dirty="0"/>
              <a:t>1. Disminuye la resistencia. El paciente deja de discutir, interrumpir, negar o realizar objeciones. </a:t>
            </a:r>
          </a:p>
          <a:p>
            <a:pPr marL="0" indent="0">
              <a:buNone/>
            </a:pPr>
            <a:r>
              <a:rPr lang="es-ES" dirty="0"/>
              <a:t>2. Disminuyen las preguntas sobre el problema. Parece tener información suficiente sobre su problema y deja de preguntar. </a:t>
            </a:r>
          </a:p>
          <a:p>
            <a:pPr marL="0" indent="0">
              <a:buNone/>
            </a:pPr>
            <a:r>
              <a:rPr lang="es-ES" dirty="0"/>
              <a:t>3. Realiza afirmaciones </a:t>
            </a:r>
            <a:r>
              <a:rPr lang="es-ES" dirty="0" err="1"/>
              <a:t>automotivadoras</a:t>
            </a:r>
            <a:r>
              <a:rPr lang="es-ES" dirty="0"/>
              <a:t>. Realiza afirmaciones directas que indican un reconocimiento del problema, de preocupación, de apertura al cambio o de optimismo. </a:t>
            </a:r>
          </a:p>
          <a:p>
            <a:pPr marL="0" indent="0">
              <a:buNone/>
            </a:pPr>
            <a:r>
              <a:rPr lang="es-ES" dirty="0"/>
              <a:t>4. Se incrementan las preguntas sobre el cambio. Pregunta qué es lo que podría hacer con el problema, cómo cambian las personas si así lo deciden, o algo </a:t>
            </a:r>
            <a:r>
              <a:rPr lang="es-ES" dirty="0" err="1"/>
              <a:t>similaR</a:t>
            </a:r>
            <a:endParaRPr lang="es-ES" dirty="0"/>
          </a:p>
        </p:txBody>
      </p:sp>
    </p:spTree>
    <p:extLst>
      <p:ext uri="{BB962C8B-B14F-4D97-AF65-F5344CB8AC3E}">
        <p14:creationId xmlns:p14="http://schemas.microsoft.com/office/powerpoint/2010/main" val="1767871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C116EF-F148-5CD6-38C4-38BC9CBB2B41}"/>
              </a:ext>
            </a:extLst>
          </p:cNvPr>
          <p:cNvSpPr>
            <a:spLocks noGrp="1"/>
          </p:cNvSpPr>
          <p:nvPr>
            <p:ph type="title"/>
          </p:nvPr>
        </p:nvSpPr>
        <p:spPr>
          <a:xfrm>
            <a:off x="838200" y="365125"/>
            <a:ext cx="10515600" cy="1460500"/>
          </a:xfrm>
        </p:spPr>
        <p:txBody>
          <a:bodyPr>
            <a:normAutofit fontScale="90000"/>
          </a:bodyPr>
          <a:lstStyle/>
          <a:p>
            <a:r>
              <a:rPr kumimoji="0" lang="es-ES" sz="4000" b="0" i="0" u="none" strike="noStrike" kern="1200" cap="none" spc="0" normalizeH="0" baseline="0" noProof="0" dirty="0">
                <a:ln>
                  <a:noFill/>
                </a:ln>
                <a:solidFill>
                  <a:prstClr val="black"/>
                </a:solidFill>
                <a:effectLst/>
                <a:uLnTx/>
                <a:uFillTx/>
                <a:latin typeface="Calibri Light" panose="020F0302020204030204"/>
                <a:ea typeface="+mj-ea"/>
                <a:cs typeface="+mj-cs"/>
              </a:rPr>
              <a:t>ESTRATEGIAS UTILIZADAS EN LA ENTREVISTA MOTIVACIONAL CON OBJETO DE FORTALECER EL COMPROMISO PARA EL CAMBIO…</a:t>
            </a:r>
            <a:endParaRPr lang="es-ES" dirty="0"/>
          </a:p>
        </p:txBody>
      </p:sp>
      <p:sp>
        <p:nvSpPr>
          <p:cNvPr id="3" name="Marcador de contenido 2">
            <a:extLst>
              <a:ext uri="{FF2B5EF4-FFF2-40B4-BE49-F238E27FC236}">
                <a16:creationId xmlns:a16="http://schemas.microsoft.com/office/drawing/2014/main" id="{4FAE02BB-86EE-3A46-0CEC-D354F177A0C5}"/>
              </a:ext>
            </a:extLst>
          </p:cNvPr>
          <p:cNvSpPr>
            <a:spLocks noGrp="1"/>
          </p:cNvSpPr>
          <p:nvPr>
            <p:ph idx="1"/>
          </p:nvPr>
        </p:nvSpPr>
        <p:spPr>
          <a:xfrm>
            <a:off x="838200" y="1974573"/>
            <a:ext cx="10515600" cy="4202389"/>
          </a:xfrm>
        </p:spPr>
        <p:txBody>
          <a:bodyPr/>
          <a:lstStyle/>
          <a:p>
            <a:pPr marL="0" indent="0" algn="just">
              <a:buNone/>
            </a:pPr>
            <a:r>
              <a:rPr lang="es-ES" dirty="0"/>
              <a:t>5. Imagina el futuro. Empieza a hablar sobre cómo podría ser la vida después del cambio, o a prever dificultades que podrían surgir o comentar las ventajas de un cambio. </a:t>
            </a:r>
          </a:p>
          <a:p>
            <a:pPr marL="0" indent="0" algn="just">
              <a:buNone/>
            </a:pPr>
            <a:r>
              <a:rPr lang="es-ES" dirty="0"/>
              <a:t>6. Experimenta diferentes vías. Es posible que pruebe algunos enfoques posibles (p. </a:t>
            </a:r>
            <a:r>
              <a:rPr lang="es-ES" dirty="0" err="1"/>
              <a:t>ej</a:t>
            </a:r>
            <a:r>
              <a:rPr lang="es-ES" dirty="0"/>
              <a:t>, estar sin beber algunos días, leer un libro de autoayuda…)</a:t>
            </a:r>
          </a:p>
        </p:txBody>
      </p:sp>
    </p:spTree>
    <p:extLst>
      <p:ext uri="{BB962C8B-B14F-4D97-AF65-F5344CB8AC3E}">
        <p14:creationId xmlns:p14="http://schemas.microsoft.com/office/powerpoint/2010/main" val="2824223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F54AA9-6131-CD74-DD63-7AB9D89C41B9}"/>
              </a:ext>
            </a:extLst>
          </p:cNvPr>
          <p:cNvSpPr>
            <a:spLocks noGrp="1"/>
          </p:cNvSpPr>
          <p:nvPr>
            <p:ph type="title"/>
          </p:nvPr>
        </p:nvSpPr>
        <p:spPr/>
        <p:txBody>
          <a:bodyPr/>
          <a:lstStyle/>
          <a:p>
            <a:r>
              <a:rPr lang="es-ES" dirty="0"/>
              <a:t>Estrategias…</a:t>
            </a:r>
          </a:p>
        </p:txBody>
      </p:sp>
      <p:sp>
        <p:nvSpPr>
          <p:cNvPr id="3" name="Marcador de contenido 2">
            <a:extLst>
              <a:ext uri="{FF2B5EF4-FFF2-40B4-BE49-F238E27FC236}">
                <a16:creationId xmlns:a16="http://schemas.microsoft.com/office/drawing/2014/main" id="{28495743-1F00-EF80-C6CC-EE98359FC568}"/>
              </a:ext>
            </a:extLst>
          </p:cNvPr>
          <p:cNvSpPr>
            <a:spLocks noGrp="1"/>
          </p:cNvSpPr>
          <p:nvPr>
            <p:ph idx="1"/>
          </p:nvPr>
        </p:nvSpPr>
        <p:spPr/>
        <p:txBody>
          <a:bodyPr/>
          <a:lstStyle/>
          <a:p>
            <a:r>
              <a:rPr lang="es-ES" dirty="0"/>
              <a:t>El objetivo de estas estrategias es canalizar su motivación a través de un plan de cambio que sea moldeable y fortalecer su compromiso para llevar a cabo el plan. </a:t>
            </a:r>
          </a:p>
          <a:p>
            <a:endParaRPr lang="es-ES" dirty="0"/>
          </a:p>
          <a:p>
            <a:r>
              <a:rPr lang="es-ES" dirty="0"/>
              <a:t>Son varias las estrategias de las que se puede servir el terapeuta en la Fase II:</a:t>
            </a:r>
          </a:p>
        </p:txBody>
      </p:sp>
    </p:spTree>
    <p:extLst>
      <p:ext uri="{BB962C8B-B14F-4D97-AF65-F5344CB8AC3E}">
        <p14:creationId xmlns:p14="http://schemas.microsoft.com/office/powerpoint/2010/main" val="148069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3AE8CB-6668-24B2-9521-7BA9AAF644A3}"/>
              </a:ext>
            </a:extLst>
          </p:cNvPr>
          <p:cNvSpPr>
            <a:spLocks noGrp="1"/>
          </p:cNvSpPr>
          <p:nvPr>
            <p:ph type="title"/>
          </p:nvPr>
        </p:nvSpPr>
        <p:spPr/>
        <p:txBody>
          <a:bodyPr/>
          <a:lstStyle/>
          <a:p>
            <a:r>
              <a:rPr lang="es-ES" dirty="0"/>
              <a:t>Estrategias…</a:t>
            </a:r>
          </a:p>
        </p:txBody>
      </p:sp>
      <p:sp>
        <p:nvSpPr>
          <p:cNvPr id="3" name="Marcador de contenido 2">
            <a:extLst>
              <a:ext uri="{FF2B5EF4-FFF2-40B4-BE49-F238E27FC236}">
                <a16:creationId xmlns:a16="http://schemas.microsoft.com/office/drawing/2014/main" id="{4A2C5714-546B-23D2-3A77-49C5A1657085}"/>
              </a:ext>
            </a:extLst>
          </p:cNvPr>
          <p:cNvSpPr>
            <a:spLocks noGrp="1"/>
          </p:cNvSpPr>
          <p:nvPr>
            <p:ph idx="1"/>
          </p:nvPr>
        </p:nvSpPr>
        <p:spPr/>
        <p:txBody>
          <a:bodyPr/>
          <a:lstStyle/>
          <a:p>
            <a:pPr marL="514350" indent="-514350" algn="just">
              <a:buAutoNum type="arabicParenR"/>
            </a:pPr>
            <a:r>
              <a:rPr lang="es-ES" dirty="0"/>
              <a:t>Recapitulación. Resumir la situación actual del paciente, tal como ha sido explicada y consensuada hasta ese momento. Se recomienda iniciar el resumen con un comentario que informe del objetivo que se tiene: integrar todo lo que se ha comentado, a fin de plantearse qué hacer a continuación. </a:t>
            </a:r>
          </a:p>
          <a:p>
            <a:pPr algn="just"/>
            <a:r>
              <a:rPr lang="es-ES" dirty="0"/>
              <a:t>La recapitulación se aplica como una preparación final para la   transición hacia el compromiso y lleva directamente a la formulación de unas preguntas clave</a:t>
            </a:r>
          </a:p>
        </p:txBody>
      </p:sp>
    </p:spTree>
    <p:extLst>
      <p:ext uri="{BB962C8B-B14F-4D97-AF65-F5344CB8AC3E}">
        <p14:creationId xmlns:p14="http://schemas.microsoft.com/office/powerpoint/2010/main" val="1529191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ADD68C-051D-1911-3033-3280B5BB202D}"/>
              </a:ext>
            </a:extLst>
          </p:cNvPr>
          <p:cNvSpPr>
            <a:spLocks noGrp="1"/>
          </p:cNvSpPr>
          <p:nvPr>
            <p:ph type="title"/>
          </p:nvPr>
        </p:nvSpPr>
        <p:spPr/>
        <p:txBody>
          <a:bodyPr/>
          <a:lstStyle/>
          <a:p>
            <a:r>
              <a:rPr lang="es-ES" dirty="0"/>
              <a:t>Estrategias…</a:t>
            </a:r>
          </a:p>
        </p:txBody>
      </p:sp>
      <p:sp>
        <p:nvSpPr>
          <p:cNvPr id="3" name="Marcador de contenido 2">
            <a:extLst>
              <a:ext uri="{FF2B5EF4-FFF2-40B4-BE49-F238E27FC236}">
                <a16:creationId xmlns:a16="http://schemas.microsoft.com/office/drawing/2014/main" id="{650A3ACE-6626-BD04-6528-FD30DAE4BFE8}"/>
              </a:ext>
            </a:extLst>
          </p:cNvPr>
          <p:cNvSpPr>
            <a:spLocks noGrp="1"/>
          </p:cNvSpPr>
          <p:nvPr>
            <p:ph idx="1"/>
          </p:nvPr>
        </p:nvSpPr>
        <p:spPr/>
        <p:txBody>
          <a:bodyPr/>
          <a:lstStyle/>
          <a:p>
            <a:r>
              <a:rPr lang="es-ES" dirty="0"/>
              <a:t>2) Preguntas clave. Cuando el paciente está en el punto álgido de la concienciación del problema se le pregunta lo que quiere hacer.</a:t>
            </a:r>
          </a:p>
          <a:p>
            <a:r>
              <a:rPr lang="es-ES" dirty="0"/>
              <a:t>Las preguntas clave son preguntas abiertas que hacen que el paciente piense y hable sobre el cambio (p. ej., ¿qué es lo que usted cree que tiene que cambiar? ¿Cómo le gustaría que fueran las cosas a partir de ahora? …). </a:t>
            </a:r>
          </a:p>
          <a:p>
            <a:r>
              <a:rPr lang="es-ES" dirty="0"/>
              <a:t>El tema central de estas preguntas es aclarar el paso a seguir. Normalmente estas preguntas se formulan inmediatamente tras la recapitulación, pero pueden ser útiles a lo largo de toda la fase II</a:t>
            </a:r>
          </a:p>
        </p:txBody>
      </p:sp>
    </p:spTree>
    <p:extLst>
      <p:ext uri="{BB962C8B-B14F-4D97-AF65-F5344CB8AC3E}">
        <p14:creationId xmlns:p14="http://schemas.microsoft.com/office/powerpoint/2010/main" val="3352368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C8F894-BA2F-605F-3E89-73E80A33361B}"/>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Light" panose="020F0302020204030204"/>
                <a:ea typeface="+mj-ea"/>
                <a:cs typeface="+mj-cs"/>
              </a:rPr>
              <a:t>Introducción..</a:t>
            </a:r>
            <a:endParaRPr lang="es-ES" dirty="0"/>
          </a:p>
        </p:txBody>
      </p:sp>
      <p:sp>
        <p:nvSpPr>
          <p:cNvPr id="3" name="Marcador de contenido 2">
            <a:extLst>
              <a:ext uri="{FF2B5EF4-FFF2-40B4-BE49-F238E27FC236}">
                <a16:creationId xmlns:a16="http://schemas.microsoft.com/office/drawing/2014/main" id="{B04AEF38-2A3A-67FF-B1F2-8B6838492093}"/>
              </a:ext>
            </a:extLst>
          </p:cNvPr>
          <p:cNvSpPr>
            <a:spLocks noGrp="1"/>
          </p:cNvSpPr>
          <p:nvPr>
            <p:ph idx="1"/>
          </p:nvPr>
        </p:nvSpPr>
        <p:spPr/>
        <p:txBody>
          <a:bodyPr/>
          <a:lstStyle/>
          <a:p>
            <a:pPr algn="just"/>
            <a:r>
              <a:rPr lang="es-ES" dirty="0"/>
              <a:t>En la EM el terapeuta no asume un rol autoritario, pero sí directivo, lo que lo diferencia del enfoque más tradicional centrado en el cliente.</a:t>
            </a:r>
          </a:p>
          <a:p>
            <a:pPr algn="just"/>
            <a:r>
              <a:rPr lang="es-ES" dirty="0"/>
              <a:t>Aunque se deje en manos del paciente la responsabilidad del cambio, en todo momento el terapeuta guía de manera consciente al sujeto hacia determinados objetivos, sirviéndose para ello de estrategias y habilidades concretas. </a:t>
            </a:r>
          </a:p>
          <a:p>
            <a:pPr algn="just"/>
            <a:r>
              <a:rPr lang="es-ES" dirty="0"/>
              <a:t>Por este motivo, se dice que las estrategias utilizadas en la EM son más persuasivas que coercitivas, más de apoyo que de discusión.</a:t>
            </a:r>
          </a:p>
        </p:txBody>
      </p:sp>
    </p:spTree>
    <p:extLst>
      <p:ext uri="{BB962C8B-B14F-4D97-AF65-F5344CB8AC3E}">
        <p14:creationId xmlns:p14="http://schemas.microsoft.com/office/powerpoint/2010/main" val="3536746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9BB70B-C5EC-19EB-7B85-872432C32170}"/>
              </a:ext>
            </a:extLst>
          </p:cNvPr>
          <p:cNvSpPr>
            <a:spLocks noGrp="1"/>
          </p:cNvSpPr>
          <p:nvPr>
            <p:ph type="title"/>
          </p:nvPr>
        </p:nvSpPr>
        <p:spPr/>
        <p:txBody>
          <a:bodyPr/>
          <a:lstStyle/>
          <a:p>
            <a:r>
              <a:rPr lang="es-ES" dirty="0"/>
              <a:t>Estrategias…</a:t>
            </a:r>
          </a:p>
        </p:txBody>
      </p:sp>
      <p:sp>
        <p:nvSpPr>
          <p:cNvPr id="3" name="Marcador de contenido 2">
            <a:extLst>
              <a:ext uri="{FF2B5EF4-FFF2-40B4-BE49-F238E27FC236}">
                <a16:creationId xmlns:a16="http://schemas.microsoft.com/office/drawing/2014/main" id="{7BEDB623-C104-B931-62C3-5705D12559AE}"/>
              </a:ext>
            </a:extLst>
          </p:cNvPr>
          <p:cNvSpPr>
            <a:spLocks noGrp="1"/>
          </p:cNvSpPr>
          <p:nvPr>
            <p:ph idx="1"/>
          </p:nvPr>
        </p:nvSpPr>
        <p:spPr/>
        <p:txBody>
          <a:bodyPr/>
          <a:lstStyle/>
          <a:p>
            <a:pPr marL="0" indent="0" algn="just">
              <a:buNone/>
            </a:pPr>
            <a:r>
              <a:rPr lang="es-ES" dirty="0"/>
              <a:t>3) Información y consejo. El terapeuta tiene que esperar a que se le solicite de forma directa. Además, tiene que moderar todas las sugerencias intentando, si es posible, dar un consejo no personal para que el paciente juzgue cómo se ajusta a su situación. También puede ofrecer un conjunto de opciones y no sólo una. </a:t>
            </a:r>
          </a:p>
          <a:p>
            <a:pPr marL="0" indent="0" algn="just">
              <a:buNone/>
            </a:pPr>
            <a:r>
              <a:rPr lang="es-ES" dirty="0"/>
              <a:t>4) Negociar un plan. A través de las respuestas del paciente a preguntas clave y el aporte de información y consejo por parte del terapeuta, se puede empezar a diseñar un plan para cambiar que implica: establecer los objetivos, considerar las opciones y trazar un plan</a:t>
            </a:r>
          </a:p>
        </p:txBody>
      </p:sp>
    </p:spTree>
    <p:extLst>
      <p:ext uri="{BB962C8B-B14F-4D97-AF65-F5344CB8AC3E}">
        <p14:creationId xmlns:p14="http://schemas.microsoft.com/office/powerpoint/2010/main" val="2009077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963701-F083-EF66-F1CA-38CB6CE5920F}"/>
              </a:ext>
            </a:extLst>
          </p:cNvPr>
          <p:cNvSpPr>
            <a:spLocks noGrp="1"/>
          </p:cNvSpPr>
          <p:nvPr>
            <p:ph type="title"/>
          </p:nvPr>
        </p:nvSpPr>
        <p:spPr/>
        <p:txBody>
          <a:bodyPr/>
          <a:lstStyle/>
          <a:p>
            <a:r>
              <a:rPr lang="es-ES" dirty="0"/>
              <a:t>Estrategias…</a:t>
            </a:r>
          </a:p>
        </p:txBody>
      </p:sp>
      <p:sp>
        <p:nvSpPr>
          <p:cNvPr id="3" name="Marcador de contenido 2">
            <a:extLst>
              <a:ext uri="{FF2B5EF4-FFF2-40B4-BE49-F238E27FC236}">
                <a16:creationId xmlns:a16="http://schemas.microsoft.com/office/drawing/2014/main" id="{0CAE7F96-D32C-72BB-59B6-AF34436C86CF}"/>
              </a:ext>
            </a:extLst>
          </p:cNvPr>
          <p:cNvSpPr>
            <a:spLocks noGrp="1"/>
          </p:cNvSpPr>
          <p:nvPr>
            <p:ph idx="1"/>
          </p:nvPr>
        </p:nvSpPr>
        <p:spPr/>
        <p:txBody>
          <a:bodyPr/>
          <a:lstStyle/>
          <a:p>
            <a:pPr marL="0" indent="0" algn="just">
              <a:buNone/>
            </a:pPr>
            <a:r>
              <a:rPr lang="es-ES" dirty="0"/>
              <a:t>5) Provocar el compromiso. Esto implica conseguir la aprobación del paciente y la aceptación del plan y también decidir los pasos inmediatos que hay que dar para llevarlo a cabo. </a:t>
            </a:r>
          </a:p>
          <a:p>
            <a:pPr marL="0" indent="0" algn="just">
              <a:buNone/>
            </a:pPr>
            <a:r>
              <a:rPr lang="es-ES" dirty="0"/>
              <a:t>Es importante preguntar qué reticencias tiene con este plan y utilizar las estrategias de la Fase I para resolver la ambivalencia. El compromiso para con el plan se puede potenciar haciéndolo público.</a:t>
            </a:r>
          </a:p>
        </p:txBody>
      </p:sp>
    </p:spTree>
    <p:extLst>
      <p:ext uri="{BB962C8B-B14F-4D97-AF65-F5344CB8AC3E}">
        <p14:creationId xmlns:p14="http://schemas.microsoft.com/office/powerpoint/2010/main" val="4685326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DFC5DA0-B058-ADF4-F5EA-15855DF900CF}"/>
              </a:ext>
            </a:extLst>
          </p:cNvPr>
          <p:cNvSpPr>
            <a:spLocks noGrp="1"/>
          </p:cNvSpPr>
          <p:nvPr>
            <p:ph type="title"/>
          </p:nvPr>
        </p:nvSpPr>
        <p:spPr>
          <a:xfrm>
            <a:off x="838200" y="2869786"/>
            <a:ext cx="10515600" cy="1325563"/>
          </a:xfrm>
        </p:spPr>
        <p:txBody>
          <a:bodyPr/>
          <a:lstStyle/>
          <a:p>
            <a:pPr algn="ctr"/>
            <a:r>
              <a:rPr lang="es-ES" b="1" i="1" dirty="0"/>
              <a:t>GRACIAS…</a:t>
            </a:r>
          </a:p>
        </p:txBody>
      </p:sp>
    </p:spTree>
    <p:extLst>
      <p:ext uri="{BB962C8B-B14F-4D97-AF65-F5344CB8AC3E}">
        <p14:creationId xmlns:p14="http://schemas.microsoft.com/office/powerpoint/2010/main" val="3869070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FED0AB-9C96-D8EB-9667-8D2E8BE0102C}"/>
              </a:ext>
            </a:extLst>
          </p:cNvPr>
          <p:cNvSpPr>
            <a:spLocks noGrp="1"/>
          </p:cNvSpPr>
          <p:nvPr>
            <p:ph type="title"/>
          </p:nvPr>
        </p:nvSpPr>
        <p:spPr/>
        <p:txBody>
          <a:bodyPr/>
          <a:lstStyle/>
          <a:p>
            <a:r>
              <a:rPr lang="es-ES" dirty="0"/>
              <a:t>Introducción…</a:t>
            </a:r>
          </a:p>
        </p:txBody>
      </p:sp>
      <p:sp>
        <p:nvSpPr>
          <p:cNvPr id="3" name="Marcador de contenido 2">
            <a:extLst>
              <a:ext uri="{FF2B5EF4-FFF2-40B4-BE49-F238E27FC236}">
                <a16:creationId xmlns:a16="http://schemas.microsoft.com/office/drawing/2014/main" id="{A5A09D2A-0A92-4C4B-533D-6622E570C0BE}"/>
              </a:ext>
            </a:extLst>
          </p:cNvPr>
          <p:cNvSpPr>
            <a:spLocks noGrp="1"/>
          </p:cNvSpPr>
          <p:nvPr>
            <p:ph idx="1"/>
          </p:nvPr>
        </p:nvSpPr>
        <p:spPr/>
        <p:txBody>
          <a:bodyPr>
            <a:normAutofit/>
          </a:bodyPr>
          <a:lstStyle/>
          <a:p>
            <a:pPr marL="514350" indent="-514350" algn="just">
              <a:buAutoNum type="arabicPeriod"/>
            </a:pPr>
            <a:r>
              <a:rPr lang="es-ES" dirty="0"/>
              <a:t>La motivación para el cambio no se impone, se obtiene del cliente. </a:t>
            </a:r>
          </a:p>
          <a:p>
            <a:pPr marL="514350" indent="-514350" algn="just">
              <a:buAutoNum type="arabicPeriod"/>
            </a:pPr>
            <a:r>
              <a:rPr lang="es-ES" dirty="0"/>
              <a:t>Es el cliente quien debe articular y resolver su ambivalencia.</a:t>
            </a:r>
          </a:p>
          <a:p>
            <a:pPr marL="0" indent="0" algn="just">
              <a:buNone/>
            </a:pPr>
            <a:r>
              <a:rPr lang="es-ES" dirty="0"/>
              <a:t>3. El terapeuta es directivo, ayudando al paciente a examinar y resolver su ambivalencia. La persuasión directa no es eficaz para resolver la ambivalencia. El terapeuta analiza y devuelve las percepciones del paciente sin etiquetarlas ni corregirlas.</a:t>
            </a:r>
          </a:p>
          <a:p>
            <a:pPr marL="0" indent="0" algn="just">
              <a:buNone/>
            </a:pPr>
            <a:r>
              <a:rPr lang="es-ES" dirty="0"/>
              <a:t>4. La resistencia se considera un patrón de conducta interpersonal influida por la conducta del terapeuta.</a:t>
            </a:r>
          </a:p>
          <a:p>
            <a:pPr marL="0" indent="0" algn="just">
              <a:buNone/>
            </a:pPr>
            <a:r>
              <a:rPr lang="es-ES" dirty="0"/>
              <a:t>5. El estilo de asesoramiento es tranquilo y facilitador de reflexiones. </a:t>
            </a:r>
          </a:p>
        </p:txBody>
      </p:sp>
    </p:spTree>
    <p:extLst>
      <p:ext uri="{BB962C8B-B14F-4D97-AF65-F5344CB8AC3E}">
        <p14:creationId xmlns:p14="http://schemas.microsoft.com/office/powerpoint/2010/main" val="3268183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5705D3-20EB-6FF4-14E6-519F3E3C51E4}"/>
              </a:ext>
            </a:extLst>
          </p:cNvPr>
          <p:cNvSpPr>
            <a:spLocks noGrp="1"/>
          </p:cNvSpPr>
          <p:nvPr>
            <p:ph type="title"/>
          </p:nvPr>
        </p:nvSpPr>
        <p:spPr/>
        <p:txBody>
          <a:bodyPr/>
          <a:lstStyle/>
          <a:p>
            <a:r>
              <a:rPr lang="es-ES" dirty="0"/>
              <a:t>PRINCIPIOS EN LOS QUE SE FUNDAMENTA LA ENTREVISTA MOTIVACIONAL…</a:t>
            </a:r>
          </a:p>
        </p:txBody>
      </p:sp>
      <p:sp>
        <p:nvSpPr>
          <p:cNvPr id="3" name="Marcador de contenido 2">
            <a:extLst>
              <a:ext uri="{FF2B5EF4-FFF2-40B4-BE49-F238E27FC236}">
                <a16:creationId xmlns:a16="http://schemas.microsoft.com/office/drawing/2014/main" id="{8A5EA468-4FD3-1688-8428-253D6A282774}"/>
              </a:ext>
            </a:extLst>
          </p:cNvPr>
          <p:cNvSpPr>
            <a:spLocks noGrp="1"/>
          </p:cNvSpPr>
          <p:nvPr>
            <p:ph idx="1"/>
          </p:nvPr>
        </p:nvSpPr>
        <p:spPr/>
        <p:txBody>
          <a:bodyPr/>
          <a:lstStyle/>
          <a:p>
            <a:pPr algn="just"/>
            <a:endParaRPr lang="es-ES" dirty="0"/>
          </a:p>
          <a:p>
            <a:pPr algn="just"/>
            <a:r>
              <a:rPr lang="es-ES" dirty="0"/>
              <a:t>Se plantean cuatro grandes principios clínicos que subyacen a la EM y que están presentes a lo largo de las dos fases que la conforman: el incremento de la motivación de cambio y la consolidación del compromiso de cambio (Miller y </a:t>
            </a:r>
            <a:r>
              <a:rPr lang="es-ES" dirty="0" err="1"/>
              <a:t>Rollnick</a:t>
            </a:r>
            <a:r>
              <a:rPr lang="es-ES" dirty="0"/>
              <a:t>, 2002). </a:t>
            </a:r>
          </a:p>
          <a:p>
            <a:pPr algn="just"/>
            <a:r>
              <a:rPr lang="es-ES" dirty="0"/>
              <a:t>La Fase I suele ser lenta y con muchos altibajos, mientras que la fase II, aunque puede contar con imprevistos, suele mostrar un ritmo más rápido y agradable.</a:t>
            </a:r>
          </a:p>
        </p:txBody>
      </p:sp>
    </p:spTree>
    <p:extLst>
      <p:ext uri="{BB962C8B-B14F-4D97-AF65-F5344CB8AC3E}">
        <p14:creationId xmlns:p14="http://schemas.microsoft.com/office/powerpoint/2010/main" val="259756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9CCD8E-3ACB-7281-5AD4-7971FD022CE5}"/>
              </a:ext>
            </a:extLst>
          </p:cNvPr>
          <p:cNvSpPr>
            <a:spLocks noGrp="1"/>
          </p:cNvSpPr>
          <p:nvPr>
            <p:ph type="title"/>
          </p:nvPr>
        </p:nvSpPr>
        <p:spPr/>
        <p:txBody>
          <a:bodyPr/>
          <a:lstStyle/>
          <a:p>
            <a:r>
              <a:rPr lang="es-ES" dirty="0"/>
              <a:t>PRINCIPIOS…</a:t>
            </a:r>
          </a:p>
        </p:txBody>
      </p:sp>
      <p:sp>
        <p:nvSpPr>
          <p:cNvPr id="3" name="Marcador de contenido 2">
            <a:extLst>
              <a:ext uri="{FF2B5EF4-FFF2-40B4-BE49-F238E27FC236}">
                <a16:creationId xmlns:a16="http://schemas.microsoft.com/office/drawing/2014/main" id="{26FFBB74-8340-3C65-5429-B2BB6ECFD511}"/>
              </a:ext>
            </a:extLst>
          </p:cNvPr>
          <p:cNvSpPr>
            <a:spLocks noGrp="1"/>
          </p:cNvSpPr>
          <p:nvPr>
            <p:ph idx="1"/>
          </p:nvPr>
        </p:nvSpPr>
        <p:spPr/>
        <p:txBody>
          <a:bodyPr>
            <a:normAutofit lnSpcReduction="10000"/>
          </a:bodyPr>
          <a:lstStyle/>
          <a:p>
            <a:pPr marL="514350" indent="-514350" algn="just">
              <a:buAutoNum type="arabicParenR"/>
            </a:pPr>
            <a:r>
              <a:rPr lang="es-ES" b="1" i="1" dirty="0"/>
              <a:t>Expresar empatía. </a:t>
            </a:r>
            <a:r>
              <a:rPr lang="es-ES" dirty="0"/>
              <a:t>Con la escucha respetuosa y reflexiva el terapeuta trata de comprender los sentimientos y la perspectiva del paciente evitando juzgarle, criticarle o culpabilizarle. Es importante matizar que aceptar o comprender a un paciente no implica validar lo que dice. </a:t>
            </a:r>
          </a:p>
          <a:p>
            <a:pPr marL="514350" indent="-514350" algn="just">
              <a:buAutoNum type="arabicParenR"/>
            </a:pPr>
            <a:r>
              <a:rPr lang="es-ES" b="1" i="1" dirty="0"/>
              <a:t>Fomentar la discrepancia. </a:t>
            </a:r>
            <a:r>
              <a:rPr lang="es-ES" dirty="0"/>
              <a:t>Un objetivo importante en la EM es aumentar la motivación intrínseca del paciente, de manera que el cambio surja de dentro más que se imponga desde fuera. Para poder conseguirlo se intenta crear y potenciar, en el paciente, una discrepancia entre la conducta actual y la consecución de objetivos personales en un futuro más o menos inmediato. </a:t>
            </a:r>
          </a:p>
        </p:txBody>
      </p:sp>
    </p:spTree>
    <p:extLst>
      <p:ext uri="{BB962C8B-B14F-4D97-AF65-F5344CB8AC3E}">
        <p14:creationId xmlns:p14="http://schemas.microsoft.com/office/powerpoint/2010/main" val="3694233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B3A17E-5BCE-3F42-1F85-C8DFB18BCA97}"/>
              </a:ext>
            </a:extLst>
          </p:cNvPr>
          <p:cNvSpPr>
            <a:spLocks noGrp="1"/>
          </p:cNvSpPr>
          <p:nvPr>
            <p:ph type="title"/>
          </p:nvPr>
        </p:nvSpPr>
        <p:spPr/>
        <p:txBody>
          <a:bodyPr/>
          <a:lstStyle/>
          <a:p>
            <a:r>
              <a:rPr lang="es-ES" dirty="0"/>
              <a:t>PRINCIPIOS…</a:t>
            </a:r>
          </a:p>
        </p:txBody>
      </p:sp>
      <p:sp>
        <p:nvSpPr>
          <p:cNvPr id="3" name="Marcador de contenido 2">
            <a:extLst>
              <a:ext uri="{FF2B5EF4-FFF2-40B4-BE49-F238E27FC236}">
                <a16:creationId xmlns:a16="http://schemas.microsoft.com/office/drawing/2014/main" id="{A80829DE-FDA5-7D52-0CFD-90C059756623}"/>
              </a:ext>
            </a:extLst>
          </p:cNvPr>
          <p:cNvSpPr>
            <a:spLocks noGrp="1"/>
          </p:cNvSpPr>
          <p:nvPr>
            <p:ph idx="1"/>
          </p:nvPr>
        </p:nvSpPr>
        <p:spPr/>
        <p:txBody>
          <a:bodyPr/>
          <a:lstStyle/>
          <a:p>
            <a:pPr marL="0" indent="0" algn="just">
              <a:buNone/>
            </a:pPr>
            <a:r>
              <a:rPr lang="es-ES" b="1" i="1" dirty="0"/>
              <a:t>3) Trabajar la resistencia. </a:t>
            </a:r>
            <a:r>
              <a:rPr lang="es-ES" dirty="0"/>
              <a:t>La EM trata de evitar los enfoques que provocan o incrementan la resistencia por parte del paciente. Por este motivo, aunque se trata de un enfoque intencionalmente directivo, no es confrontativo. Es por este motivo por el que se asume que la resistencia está en parte motivada por la conducta del terapeuta estando en sus manos el poder reconducirla.</a:t>
            </a:r>
          </a:p>
          <a:p>
            <a:pPr marL="0" indent="0" algn="just">
              <a:buNone/>
            </a:pPr>
            <a:r>
              <a:rPr lang="es-ES" b="1" i="1" dirty="0"/>
              <a:t>4) Reforzar la autoeficacia. </a:t>
            </a:r>
            <a:r>
              <a:rPr lang="es-ES" dirty="0"/>
              <a:t>La autoeficacia es un elemento clave en la motivación para el cambio y un buen predictor del resultado favorable a obtener en cualquier tratamiento de la conducta adictiva.</a:t>
            </a:r>
          </a:p>
        </p:txBody>
      </p:sp>
    </p:spTree>
    <p:extLst>
      <p:ext uri="{BB962C8B-B14F-4D97-AF65-F5344CB8AC3E}">
        <p14:creationId xmlns:p14="http://schemas.microsoft.com/office/powerpoint/2010/main" val="666063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730CF6-34CD-62F0-C0D1-FBD37FE95C1C}"/>
              </a:ext>
            </a:extLst>
          </p:cNvPr>
          <p:cNvSpPr>
            <a:spLocks noGrp="1"/>
          </p:cNvSpPr>
          <p:nvPr>
            <p:ph type="title"/>
          </p:nvPr>
        </p:nvSpPr>
        <p:spPr/>
        <p:txBody>
          <a:bodyPr/>
          <a:lstStyle/>
          <a:p>
            <a:r>
              <a:rPr lang="es-ES" dirty="0"/>
              <a:t>OBJETIVOS…</a:t>
            </a:r>
          </a:p>
        </p:txBody>
      </p:sp>
      <p:sp>
        <p:nvSpPr>
          <p:cNvPr id="3" name="Marcador de contenido 2">
            <a:extLst>
              <a:ext uri="{FF2B5EF4-FFF2-40B4-BE49-F238E27FC236}">
                <a16:creationId xmlns:a16="http://schemas.microsoft.com/office/drawing/2014/main" id="{796262F3-5081-1DF3-F650-9DB8297EB235}"/>
              </a:ext>
            </a:extLst>
          </p:cNvPr>
          <p:cNvSpPr>
            <a:spLocks noGrp="1"/>
          </p:cNvSpPr>
          <p:nvPr>
            <p:ph idx="1"/>
          </p:nvPr>
        </p:nvSpPr>
        <p:spPr/>
        <p:txBody>
          <a:bodyPr/>
          <a:lstStyle/>
          <a:p>
            <a:pPr algn="just"/>
            <a:endParaRPr lang="es-ES" dirty="0"/>
          </a:p>
          <a:p>
            <a:pPr algn="just"/>
            <a:r>
              <a:rPr lang="es-ES" dirty="0"/>
              <a:t>El terapeuta puede</a:t>
            </a:r>
            <a:r>
              <a:rPr lang="es-ES" b="1" i="1" u="sng" dirty="0"/>
              <a:t> ayudar </a:t>
            </a:r>
            <a:r>
              <a:rPr lang="es-ES" dirty="0"/>
              <a:t>a una persona a ser consciente de que tiene un problema, pero si ésta no tiene esperanza de lograr cambiar, no hará ningún esfuerzo. </a:t>
            </a:r>
          </a:p>
          <a:p>
            <a:pPr algn="just"/>
            <a:r>
              <a:rPr lang="es-ES" dirty="0"/>
              <a:t>Otros de los objetivos de la EM, y de cualquier enfoque terapéutico, consiste en </a:t>
            </a:r>
            <a:r>
              <a:rPr lang="es-ES" b="1" i="1" u="sng" dirty="0"/>
              <a:t>aumentar</a:t>
            </a:r>
            <a:r>
              <a:rPr lang="es-ES" dirty="0"/>
              <a:t> la percepción del paciente sobre su capacidad para hacer frente a los obstáculos y tener éxito en el cambio.</a:t>
            </a:r>
          </a:p>
        </p:txBody>
      </p:sp>
    </p:spTree>
    <p:extLst>
      <p:ext uri="{BB962C8B-B14F-4D97-AF65-F5344CB8AC3E}">
        <p14:creationId xmlns:p14="http://schemas.microsoft.com/office/powerpoint/2010/main" val="4197836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FE7487-1EAC-C0B7-7A4C-7ACD41731D18}"/>
              </a:ext>
            </a:extLst>
          </p:cNvPr>
          <p:cNvSpPr>
            <a:spLocks noGrp="1"/>
          </p:cNvSpPr>
          <p:nvPr>
            <p:ph type="title"/>
          </p:nvPr>
        </p:nvSpPr>
        <p:spPr>
          <a:xfrm>
            <a:off x="838200" y="251791"/>
            <a:ext cx="10515600" cy="1470992"/>
          </a:xfrm>
        </p:spPr>
        <p:txBody>
          <a:bodyPr>
            <a:noAutofit/>
          </a:bodyPr>
          <a:lstStyle/>
          <a:p>
            <a:pPr algn="just"/>
            <a:r>
              <a:rPr lang="es-ES" sz="3600" dirty="0"/>
              <a:t>ESTRATEGIAS UTILIZADAS EN LA ENTREVISTA MOTIVACIONAL CON OBJETO DE FOMENTAR LA DISCREPANCIA…</a:t>
            </a:r>
          </a:p>
        </p:txBody>
      </p:sp>
      <p:sp>
        <p:nvSpPr>
          <p:cNvPr id="3" name="Marcador de contenido 2">
            <a:extLst>
              <a:ext uri="{FF2B5EF4-FFF2-40B4-BE49-F238E27FC236}">
                <a16:creationId xmlns:a16="http://schemas.microsoft.com/office/drawing/2014/main" id="{455A3F8C-FDBE-0812-6600-3F4B24281B32}"/>
              </a:ext>
            </a:extLst>
          </p:cNvPr>
          <p:cNvSpPr>
            <a:spLocks noGrp="1"/>
          </p:cNvSpPr>
          <p:nvPr>
            <p:ph idx="1"/>
          </p:nvPr>
        </p:nvSpPr>
        <p:spPr/>
        <p:txBody>
          <a:bodyPr/>
          <a:lstStyle/>
          <a:p>
            <a:pPr algn="just"/>
            <a:endParaRPr lang="es-ES" dirty="0"/>
          </a:p>
          <a:p>
            <a:pPr algn="just"/>
            <a:r>
              <a:rPr lang="es-ES" dirty="0"/>
              <a:t>Para crear el adecuado clima de empatía que permita una comunicación fluida con la que se consiga explorar a fondo la situación sin despertar resistencias, el terapeuta puede servirse de diferentes estrategias. </a:t>
            </a:r>
          </a:p>
          <a:p>
            <a:pPr algn="just"/>
            <a:r>
              <a:rPr lang="es-ES" dirty="0"/>
              <a:t>Terapia centrada en el cliente, aunque en este caso persiguen un objetivo común: ayudar a los pacientes a analizar su ambivalencia y expresar sus razones de cambio. </a:t>
            </a:r>
          </a:p>
        </p:txBody>
      </p:sp>
    </p:spTree>
    <p:extLst>
      <p:ext uri="{BB962C8B-B14F-4D97-AF65-F5344CB8AC3E}">
        <p14:creationId xmlns:p14="http://schemas.microsoft.com/office/powerpoint/2010/main" val="9624877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2520</Words>
  <Application>Microsoft Office PowerPoint</Application>
  <PresentationFormat>Panorámica</PresentationFormat>
  <Paragraphs>120</Paragraphs>
  <Slides>32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32</vt:i4>
      </vt:variant>
    </vt:vector>
  </HeadingPairs>
  <TitlesOfParts>
    <vt:vector size="36" baseType="lpstr">
      <vt:lpstr>Arial</vt:lpstr>
      <vt:lpstr>Calibri</vt:lpstr>
      <vt:lpstr>Calibri Light</vt:lpstr>
      <vt:lpstr>Tema de Office</vt:lpstr>
      <vt:lpstr>ENTREVISTA MOTIVACIONAL</vt:lpstr>
      <vt:lpstr>Introducción..</vt:lpstr>
      <vt:lpstr>Introducción..</vt:lpstr>
      <vt:lpstr>Introducción…</vt:lpstr>
      <vt:lpstr>PRINCIPIOS EN LOS QUE SE FUNDAMENTA LA ENTREVISTA MOTIVACIONAL…</vt:lpstr>
      <vt:lpstr>PRINCIPIOS…</vt:lpstr>
      <vt:lpstr>PRINCIPIOS…</vt:lpstr>
      <vt:lpstr>OBJETIVOS…</vt:lpstr>
      <vt:lpstr>ESTRATEGIAS UTILIZADAS EN LA ENTREVISTA MOTIVACIONAL CON OBJETO DE FOMENTAR LA DISCREPANCIA…</vt:lpstr>
      <vt:lpstr> Plantear preguntas de respuesta abierta </vt:lpstr>
      <vt:lpstr>Escucha reflexiva: prestar atención sin interferir…</vt:lpstr>
      <vt:lpstr>Escucha reflexiva: prestar atención sin interferir…</vt:lpstr>
      <vt:lpstr>Afirmar…..</vt:lpstr>
      <vt:lpstr>Resumir partes de la intervención o la sesión completa…</vt:lpstr>
      <vt:lpstr>Reforzar las afirmaciones automotivadoras del paciente…</vt:lpstr>
      <vt:lpstr>Reforzar las afirmaciones automotivadoras del paciente…</vt:lpstr>
      <vt:lpstr>EL AFRONTAMIENTO DE LA RESISTENCIA…</vt:lpstr>
      <vt:lpstr>EL AFRONTAMIENTO DE LA RESISTENCIA…</vt:lpstr>
      <vt:lpstr>EL AFRONTAMIENTO DE LA RESISTENCIA…</vt:lpstr>
      <vt:lpstr>EL AFRONTAMIENTO DE LA RESISTENCIA…</vt:lpstr>
      <vt:lpstr>ESTRATEGIAS PARA MANEJAR LA RESISTENCIA….</vt:lpstr>
      <vt:lpstr>ESTRATEGIAS PARA MANEJAR LA RESISTENCIA….</vt:lpstr>
      <vt:lpstr>ESTRATEGIAS PARA MANEJAR LA RESISTENCIA….</vt:lpstr>
      <vt:lpstr>ESTRATEGIAS UTILIZADAS EN LA ENTREVISTA MOTIVACIONAL CON OBJETO DE FORTALECER EL COMPROMISO PARA EL CAMBIO…</vt:lpstr>
      <vt:lpstr>ESTRATEGIAS UTILIZADAS EN LA ENTREVISTA MOTIVACIONAL CON OBJETO DE FORTALECER EL COMPROMISO PARA EL CAMBIO…</vt:lpstr>
      <vt:lpstr>ESTRATEGIAS UTILIZADAS EN LA ENTREVISTA MOTIVACIONAL CON OBJETO DE FORTALECER EL COMPROMISO PARA EL CAMBIO…</vt:lpstr>
      <vt:lpstr>Estrategias…</vt:lpstr>
      <vt:lpstr>Estrategias…</vt:lpstr>
      <vt:lpstr>Estrategias…</vt:lpstr>
      <vt:lpstr>Estrategias…</vt:lpstr>
      <vt:lpstr>Estrategias…</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ENTREVISTA MOTIVACIONAL</dc:title>
  <dc:creator>vero freire palacios</dc:creator>
  <cp:lastModifiedBy>vero freire palacios</cp:lastModifiedBy>
  <cp:revision>2</cp:revision>
  <dcterms:created xsi:type="dcterms:W3CDTF">2023-01-25T03:44:38Z</dcterms:created>
  <dcterms:modified xsi:type="dcterms:W3CDTF">2023-01-26T03:12:57Z</dcterms:modified>
</cp:coreProperties>
</file>