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44D5F0-3424-050E-4C79-1459E819F8E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15345981-0D14-1C02-9AA0-32D76C3063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35FE9B88-C485-2A05-2250-04AF826515EF}"/>
              </a:ext>
            </a:extLst>
          </p:cNvPr>
          <p:cNvSpPr>
            <a:spLocks noGrp="1"/>
          </p:cNvSpPr>
          <p:nvPr>
            <p:ph type="dt" sz="half" idx="10"/>
          </p:nvPr>
        </p:nvSpPr>
        <p:spPr/>
        <p:txBody>
          <a:bodyPr/>
          <a:lstStyle/>
          <a:p>
            <a:fld id="{3CF50957-F9B1-4918-9A41-B38EE504028C}" type="datetimeFigureOut">
              <a:rPr lang="es-ES" smtClean="0"/>
              <a:t>23/05/2022</a:t>
            </a:fld>
            <a:endParaRPr lang="es-ES"/>
          </a:p>
        </p:txBody>
      </p:sp>
      <p:sp>
        <p:nvSpPr>
          <p:cNvPr id="5" name="Marcador de pie de página 4">
            <a:extLst>
              <a:ext uri="{FF2B5EF4-FFF2-40B4-BE49-F238E27FC236}">
                <a16:creationId xmlns:a16="http://schemas.microsoft.com/office/drawing/2014/main" id="{5B441167-9962-7294-5409-137A1F60994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7AECC3E-B44A-3F47-9E96-A914B8F8AA7A}"/>
              </a:ext>
            </a:extLst>
          </p:cNvPr>
          <p:cNvSpPr>
            <a:spLocks noGrp="1"/>
          </p:cNvSpPr>
          <p:nvPr>
            <p:ph type="sldNum" sz="quarter" idx="12"/>
          </p:nvPr>
        </p:nvSpPr>
        <p:spPr/>
        <p:txBody>
          <a:bodyPr/>
          <a:lstStyle/>
          <a:p>
            <a:fld id="{4EE18CF7-0D71-4995-9AD3-74B40DCDE4AB}" type="slidenum">
              <a:rPr lang="es-ES" smtClean="0"/>
              <a:t>‹Nº›</a:t>
            </a:fld>
            <a:endParaRPr lang="es-ES"/>
          </a:p>
        </p:txBody>
      </p:sp>
    </p:spTree>
    <p:extLst>
      <p:ext uri="{BB962C8B-B14F-4D97-AF65-F5344CB8AC3E}">
        <p14:creationId xmlns:p14="http://schemas.microsoft.com/office/powerpoint/2010/main" val="3186677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2EE2CC-0A88-67AB-2561-D2CD3C71C612}"/>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85643E7C-DF81-9285-2F9C-70BF968E7B2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3213225-65D2-A11B-3AE6-0DA1B2317FD0}"/>
              </a:ext>
            </a:extLst>
          </p:cNvPr>
          <p:cNvSpPr>
            <a:spLocks noGrp="1"/>
          </p:cNvSpPr>
          <p:nvPr>
            <p:ph type="dt" sz="half" idx="10"/>
          </p:nvPr>
        </p:nvSpPr>
        <p:spPr/>
        <p:txBody>
          <a:bodyPr/>
          <a:lstStyle/>
          <a:p>
            <a:fld id="{3CF50957-F9B1-4918-9A41-B38EE504028C}" type="datetimeFigureOut">
              <a:rPr lang="es-ES" smtClean="0"/>
              <a:t>23/05/2022</a:t>
            </a:fld>
            <a:endParaRPr lang="es-ES"/>
          </a:p>
        </p:txBody>
      </p:sp>
      <p:sp>
        <p:nvSpPr>
          <p:cNvPr id="5" name="Marcador de pie de página 4">
            <a:extLst>
              <a:ext uri="{FF2B5EF4-FFF2-40B4-BE49-F238E27FC236}">
                <a16:creationId xmlns:a16="http://schemas.microsoft.com/office/drawing/2014/main" id="{C7115FE2-27B0-0A5C-71EE-E425E341945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ACA02F4-F1A9-5DCC-2F01-6DD3BDD668A7}"/>
              </a:ext>
            </a:extLst>
          </p:cNvPr>
          <p:cNvSpPr>
            <a:spLocks noGrp="1"/>
          </p:cNvSpPr>
          <p:nvPr>
            <p:ph type="sldNum" sz="quarter" idx="12"/>
          </p:nvPr>
        </p:nvSpPr>
        <p:spPr/>
        <p:txBody>
          <a:bodyPr/>
          <a:lstStyle/>
          <a:p>
            <a:fld id="{4EE18CF7-0D71-4995-9AD3-74B40DCDE4AB}" type="slidenum">
              <a:rPr lang="es-ES" smtClean="0"/>
              <a:t>‹Nº›</a:t>
            </a:fld>
            <a:endParaRPr lang="es-ES"/>
          </a:p>
        </p:txBody>
      </p:sp>
    </p:spTree>
    <p:extLst>
      <p:ext uri="{BB962C8B-B14F-4D97-AF65-F5344CB8AC3E}">
        <p14:creationId xmlns:p14="http://schemas.microsoft.com/office/powerpoint/2010/main" val="1385280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E545B03-7FA8-5D48-BCD0-ACD15A52DE2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00072A1D-F34B-27A1-E23E-266D7AD6BAB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FD8D3A5-C987-F3EA-33A8-5737FFABF614}"/>
              </a:ext>
            </a:extLst>
          </p:cNvPr>
          <p:cNvSpPr>
            <a:spLocks noGrp="1"/>
          </p:cNvSpPr>
          <p:nvPr>
            <p:ph type="dt" sz="half" idx="10"/>
          </p:nvPr>
        </p:nvSpPr>
        <p:spPr/>
        <p:txBody>
          <a:bodyPr/>
          <a:lstStyle/>
          <a:p>
            <a:fld id="{3CF50957-F9B1-4918-9A41-B38EE504028C}" type="datetimeFigureOut">
              <a:rPr lang="es-ES" smtClean="0"/>
              <a:t>23/05/2022</a:t>
            </a:fld>
            <a:endParaRPr lang="es-ES"/>
          </a:p>
        </p:txBody>
      </p:sp>
      <p:sp>
        <p:nvSpPr>
          <p:cNvPr id="5" name="Marcador de pie de página 4">
            <a:extLst>
              <a:ext uri="{FF2B5EF4-FFF2-40B4-BE49-F238E27FC236}">
                <a16:creationId xmlns:a16="http://schemas.microsoft.com/office/drawing/2014/main" id="{3C3A6565-B436-A74B-E584-38411228208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D65733E-4511-FDBC-3094-692CC6FE32DE}"/>
              </a:ext>
            </a:extLst>
          </p:cNvPr>
          <p:cNvSpPr>
            <a:spLocks noGrp="1"/>
          </p:cNvSpPr>
          <p:nvPr>
            <p:ph type="sldNum" sz="quarter" idx="12"/>
          </p:nvPr>
        </p:nvSpPr>
        <p:spPr/>
        <p:txBody>
          <a:bodyPr/>
          <a:lstStyle/>
          <a:p>
            <a:fld id="{4EE18CF7-0D71-4995-9AD3-74B40DCDE4AB}" type="slidenum">
              <a:rPr lang="es-ES" smtClean="0"/>
              <a:t>‹Nº›</a:t>
            </a:fld>
            <a:endParaRPr lang="es-ES"/>
          </a:p>
        </p:txBody>
      </p:sp>
    </p:spTree>
    <p:extLst>
      <p:ext uri="{BB962C8B-B14F-4D97-AF65-F5344CB8AC3E}">
        <p14:creationId xmlns:p14="http://schemas.microsoft.com/office/powerpoint/2010/main" val="1832223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6B7C4A-ABEB-3C08-0255-5F462C8FFFF2}"/>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60696B6-ACD0-CACC-B644-F35A9F280BB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2D05828-B365-2FA2-E2F1-83783AEB9A6D}"/>
              </a:ext>
            </a:extLst>
          </p:cNvPr>
          <p:cNvSpPr>
            <a:spLocks noGrp="1"/>
          </p:cNvSpPr>
          <p:nvPr>
            <p:ph type="dt" sz="half" idx="10"/>
          </p:nvPr>
        </p:nvSpPr>
        <p:spPr/>
        <p:txBody>
          <a:bodyPr/>
          <a:lstStyle/>
          <a:p>
            <a:fld id="{3CF50957-F9B1-4918-9A41-B38EE504028C}" type="datetimeFigureOut">
              <a:rPr lang="es-ES" smtClean="0"/>
              <a:t>23/05/2022</a:t>
            </a:fld>
            <a:endParaRPr lang="es-ES"/>
          </a:p>
        </p:txBody>
      </p:sp>
      <p:sp>
        <p:nvSpPr>
          <p:cNvPr id="5" name="Marcador de pie de página 4">
            <a:extLst>
              <a:ext uri="{FF2B5EF4-FFF2-40B4-BE49-F238E27FC236}">
                <a16:creationId xmlns:a16="http://schemas.microsoft.com/office/drawing/2014/main" id="{0F098ED0-B479-AA03-D1B0-A546FA91EF35}"/>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ECA5CF7-014D-18E6-1736-E5C921088C9A}"/>
              </a:ext>
            </a:extLst>
          </p:cNvPr>
          <p:cNvSpPr>
            <a:spLocks noGrp="1"/>
          </p:cNvSpPr>
          <p:nvPr>
            <p:ph type="sldNum" sz="quarter" idx="12"/>
          </p:nvPr>
        </p:nvSpPr>
        <p:spPr/>
        <p:txBody>
          <a:bodyPr/>
          <a:lstStyle/>
          <a:p>
            <a:fld id="{4EE18CF7-0D71-4995-9AD3-74B40DCDE4AB}" type="slidenum">
              <a:rPr lang="es-ES" smtClean="0"/>
              <a:t>‹Nº›</a:t>
            </a:fld>
            <a:endParaRPr lang="es-ES"/>
          </a:p>
        </p:txBody>
      </p:sp>
    </p:spTree>
    <p:extLst>
      <p:ext uri="{BB962C8B-B14F-4D97-AF65-F5344CB8AC3E}">
        <p14:creationId xmlns:p14="http://schemas.microsoft.com/office/powerpoint/2010/main" val="704603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33ECC9-BA57-0184-F70D-2B2AE4DDAE1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5D1AE452-C3FF-F6AC-D0BE-5F53EFFE1A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D294AAA-D683-6C86-0CBA-3AA4EAD662D0}"/>
              </a:ext>
            </a:extLst>
          </p:cNvPr>
          <p:cNvSpPr>
            <a:spLocks noGrp="1"/>
          </p:cNvSpPr>
          <p:nvPr>
            <p:ph type="dt" sz="half" idx="10"/>
          </p:nvPr>
        </p:nvSpPr>
        <p:spPr/>
        <p:txBody>
          <a:bodyPr/>
          <a:lstStyle/>
          <a:p>
            <a:fld id="{3CF50957-F9B1-4918-9A41-B38EE504028C}" type="datetimeFigureOut">
              <a:rPr lang="es-ES" smtClean="0"/>
              <a:t>23/05/2022</a:t>
            </a:fld>
            <a:endParaRPr lang="es-ES"/>
          </a:p>
        </p:txBody>
      </p:sp>
      <p:sp>
        <p:nvSpPr>
          <p:cNvPr id="5" name="Marcador de pie de página 4">
            <a:extLst>
              <a:ext uri="{FF2B5EF4-FFF2-40B4-BE49-F238E27FC236}">
                <a16:creationId xmlns:a16="http://schemas.microsoft.com/office/drawing/2014/main" id="{A562B979-E57B-BBA0-9C3F-9C55144671B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A661BD0-0EF8-403D-A5BE-4810B64352A2}"/>
              </a:ext>
            </a:extLst>
          </p:cNvPr>
          <p:cNvSpPr>
            <a:spLocks noGrp="1"/>
          </p:cNvSpPr>
          <p:nvPr>
            <p:ph type="sldNum" sz="quarter" idx="12"/>
          </p:nvPr>
        </p:nvSpPr>
        <p:spPr/>
        <p:txBody>
          <a:bodyPr/>
          <a:lstStyle/>
          <a:p>
            <a:fld id="{4EE18CF7-0D71-4995-9AD3-74B40DCDE4AB}" type="slidenum">
              <a:rPr lang="es-ES" smtClean="0"/>
              <a:t>‹Nº›</a:t>
            </a:fld>
            <a:endParaRPr lang="es-ES"/>
          </a:p>
        </p:txBody>
      </p:sp>
    </p:spTree>
    <p:extLst>
      <p:ext uri="{BB962C8B-B14F-4D97-AF65-F5344CB8AC3E}">
        <p14:creationId xmlns:p14="http://schemas.microsoft.com/office/powerpoint/2010/main" val="1525742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554382-55E5-34E8-575F-9AA45D02537F}"/>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4DC7FC4B-CEA3-004B-D6EA-DE45331CB98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72E191F6-A8AA-2D5B-87B0-A48DE2C860E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B728B229-44AE-1743-6946-603E0640399C}"/>
              </a:ext>
            </a:extLst>
          </p:cNvPr>
          <p:cNvSpPr>
            <a:spLocks noGrp="1"/>
          </p:cNvSpPr>
          <p:nvPr>
            <p:ph type="dt" sz="half" idx="10"/>
          </p:nvPr>
        </p:nvSpPr>
        <p:spPr/>
        <p:txBody>
          <a:bodyPr/>
          <a:lstStyle/>
          <a:p>
            <a:fld id="{3CF50957-F9B1-4918-9A41-B38EE504028C}" type="datetimeFigureOut">
              <a:rPr lang="es-ES" smtClean="0"/>
              <a:t>23/05/2022</a:t>
            </a:fld>
            <a:endParaRPr lang="es-ES"/>
          </a:p>
        </p:txBody>
      </p:sp>
      <p:sp>
        <p:nvSpPr>
          <p:cNvPr id="6" name="Marcador de pie de página 5">
            <a:extLst>
              <a:ext uri="{FF2B5EF4-FFF2-40B4-BE49-F238E27FC236}">
                <a16:creationId xmlns:a16="http://schemas.microsoft.com/office/drawing/2014/main" id="{2DE24DCE-7AEC-A09C-E37C-0745DAF5283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48DC06F-6527-8CC8-6E13-56063C48EF16}"/>
              </a:ext>
            </a:extLst>
          </p:cNvPr>
          <p:cNvSpPr>
            <a:spLocks noGrp="1"/>
          </p:cNvSpPr>
          <p:nvPr>
            <p:ph type="sldNum" sz="quarter" idx="12"/>
          </p:nvPr>
        </p:nvSpPr>
        <p:spPr/>
        <p:txBody>
          <a:bodyPr/>
          <a:lstStyle/>
          <a:p>
            <a:fld id="{4EE18CF7-0D71-4995-9AD3-74B40DCDE4AB}" type="slidenum">
              <a:rPr lang="es-ES" smtClean="0"/>
              <a:t>‹Nº›</a:t>
            </a:fld>
            <a:endParaRPr lang="es-ES"/>
          </a:p>
        </p:txBody>
      </p:sp>
    </p:spTree>
    <p:extLst>
      <p:ext uri="{BB962C8B-B14F-4D97-AF65-F5344CB8AC3E}">
        <p14:creationId xmlns:p14="http://schemas.microsoft.com/office/powerpoint/2010/main" val="1484291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BCC14B-57EE-F34D-C2D6-08596FF80851}"/>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BDDEFE72-FDDC-7B7F-CC80-EC2944490D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D91AC8D-6F4E-71A7-EDFB-94F2A8ACAA2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55C88731-B602-B498-81C7-A472C56FA3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9506D1E-1E13-D77F-486D-E9D67277EE8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E8DA80E3-7DB0-821A-0663-1B904F38D348}"/>
              </a:ext>
            </a:extLst>
          </p:cNvPr>
          <p:cNvSpPr>
            <a:spLocks noGrp="1"/>
          </p:cNvSpPr>
          <p:nvPr>
            <p:ph type="dt" sz="half" idx="10"/>
          </p:nvPr>
        </p:nvSpPr>
        <p:spPr/>
        <p:txBody>
          <a:bodyPr/>
          <a:lstStyle/>
          <a:p>
            <a:fld id="{3CF50957-F9B1-4918-9A41-B38EE504028C}" type="datetimeFigureOut">
              <a:rPr lang="es-ES" smtClean="0"/>
              <a:t>23/05/2022</a:t>
            </a:fld>
            <a:endParaRPr lang="es-ES"/>
          </a:p>
        </p:txBody>
      </p:sp>
      <p:sp>
        <p:nvSpPr>
          <p:cNvPr id="8" name="Marcador de pie de página 7">
            <a:extLst>
              <a:ext uri="{FF2B5EF4-FFF2-40B4-BE49-F238E27FC236}">
                <a16:creationId xmlns:a16="http://schemas.microsoft.com/office/drawing/2014/main" id="{AE163C14-C66F-E251-516C-4E3545174A1E}"/>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6CAACC50-4AA8-1689-58FB-28F73BE57CDD}"/>
              </a:ext>
            </a:extLst>
          </p:cNvPr>
          <p:cNvSpPr>
            <a:spLocks noGrp="1"/>
          </p:cNvSpPr>
          <p:nvPr>
            <p:ph type="sldNum" sz="quarter" idx="12"/>
          </p:nvPr>
        </p:nvSpPr>
        <p:spPr/>
        <p:txBody>
          <a:bodyPr/>
          <a:lstStyle/>
          <a:p>
            <a:fld id="{4EE18CF7-0D71-4995-9AD3-74B40DCDE4AB}" type="slidenum">
              <a:rPr lang="es-ES" smtClean="0"/>
              <a:t>‹Nº›</a:t>
            </a:fld>
            <a:endParaRPr lang="es-ES"/>
          </a:p>
        </p:txBody>
      </p:sp>
    </p:spTree>
    <p:extLst>
      <p:ext uri="{BB962C8B-B14F-4D97-AF65-F5344CB8AC3E}">
        <p14:creationId xmlns:p14="http://schemas.microsoft.com/office/powerpoint/2010/main" val="2303731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83FEF5-EA25-F21B-21B7-E6E9A15C605F}"/>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69AF8FB1-BBF7-B167-C5DF-F8528C51D26B}"/>
              </a:ext>
            </a:extLst>
          </p:cNvPr>
          <p:cNvSpPr>
            <a:spLocks noGrp="1"/>
          </p:cNvSpPr>
          <p:nvPr>
            <p:ph type="dt" sz="half" idx="10"/>
          </p:nvPr>
        </p:nvSpPr>
        <p:spPr/>
        <p:txBody>
          <a:bodyPr/>
          <a:lstStyle/>
          <a:p>
            <a:fld id="{3CF50957-F9B1-4918-9A41-B38EE504028C}" type="datetimeFigureOut">
              <a:rPr lang="es-ES" smtClean="0"/>
              <a:t>23/05/2022</a:t>
            </a:fld>
            <a:endParaRPr lang="es-ES"/>
          </a:p>
        </p:txBody>
      </p:sp>
      <p:sp>
        <p:nvSpPr>
          <p:cNvPr id="4" name="Marcador de pie de página 3">
            <a:extLst>
              <a:ext uri="{FF2B5EF4-FFF2-40B4-BE49-F238E27FC236}">
                <a16:creationId xmlns:a16="http://schemas.microsoft.com/office/drawing/2014/main" id="{F00B6E77-7AA3-0BBE-2608-E2EFF0838718}"/>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C93EB5F9-2F40-DC72-852A-B945F4BC942E}"/>
              </a:ext>
            </a:extLst>
          </p:cNvPr>
          <p:cNvSpPr>
            <a:spLocks noGrp="1"/>
          </p:cNvSpPr>
          <p:nvPr>
            <p:ph type="sldNum" sz="quarter" idx="12"/>
          </p:nvPr>
        </p:nvSpPr>
        <p:spPr/>
        <p:txBody>
          <a:bodyPr/>
          <a:lstStyle/>
          <a:p>
            <a:fld id="{4EE18CF7-0D71-4995-9AD3-74B40DCDE4AB}" type="slidenum">
              <a:rPr lang="es-ES" smtClean="0"/>
              <a:t>‹Nº›</a:t>
            </a:fld>
            <a:endParaRPr lang="es-ES"/>
          </a:p>
        </p:txBody>
      </p:sp>
    </p:spTree>
    <p:extLst>
      <p:ext uri="{BB962C8B-B14F-4D97-AF65-F5344CB8AC3E}">
        <p14:creationId xmlns:p14="http://schemas.microsoft.com/office/powerpoint/2010/main" val="2942993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1D386F3-E54A-25F8-0018-93C8946658C1}"/>
              </a:ext>
            </a:extLst>
          </p:cNvPr>
          <p:cNvSpPr>
            <a:spLocks noGrp="1"/>
          </p:cNvSpPr>
          <p:nvPr>
            <p:ph type="dt" sz="half" idx="10"/>
          </p:nvPr>
        </p:nvSpPr>
        <p:spPr/>
        <p:txBody>
          <a:bodyPr/>
          <a:lstStyle/>
          <a:p>
            <a:fld id="{3CF50957-F9B1-4918-9A41-B38EE504028C}" type="datetimeFigureOut">
              <a:rPr lang="es-ES" smtClean="0"/>
              <a:t>23/05/2022</a:t>
            </a:fld>
            <a:endParaRPr lang="es-ES"/>
          </a:p>
        </p:txBody>
      </p:sp>
      <p:sp>
        <p:nvSpPr>
          <p:cNvPr id="3" name="Marcador de pie de página 2">
            <a:extLst>
              <a:ext uri="{FF2B5EF4-FFF2-40B4-BE49-F238E27FC236}">
                <a16:creationId xmlns:a16="http://schemas.microsoft.com/office/drawing/2014/main" id="{12B51E08-DA4A-1E9D-59EA-FCFCC05E4721}"/>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843CDEBF-6AEC-E217-EB66-D3D344854631}"/>
              </a:ext>
            </a:extLst>
          </p:cNvPr>
          <p:cNvSpPr>
            <a:spLocks noGrp="1"/>
          </p:cNvSpPr>
          <p:nvPr>
            <p:ph type="sldNum" sz="quarter" idx="12"/>
          </p:nvPr>
        </p:nvSpPr>
        <p:spPr/>
        <p:txBody>
          <a:bodyPr/>
          <a:lstStyle/>
          <a:p>
            <a:fld id="{4EE18CF7-0D71-4995-9AD3-74B40DCDE4AB}" type="slidenum">
              <a:rPr lang="es-ES" smtClean="0"/>
              <a:t>‹Nº›</a:t>
            </a:fld>
            <a:endParaRPr lang="es-ES"/>
          </a:p>
        </p:txBody>
      </p:sp>
    </p:spTree>
    <p:extLst>
      <p:ext uri="{BB962C8B-B14F-4D97-AF65-F5344CB8AC3E}">
        <p14:creationId xmlns:p14="http://schemas.microsoft.com/office/powerpoint/2010/main" val="4282596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22AF27-2453-8771-22F0-F507409F9FF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396DF698-EDFE-E3F9-1E2D-22F0B39C5E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E7875F6B-B456-9F95-337C-8E4305728A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6F2C894-2B9A-234A-57A0-2C16C26F1458}"/>
              </a:ext>
            </a:extLst>
          </p:cNvPr>
          <p:cNvSpPr>
            <a:spLocks noGrp="1"/>
          </p:cNvSpPr>
          <p:nvPr>
            <p:ph type="dt" sz="half" idx="10"/>
          </p:nvPr>
        </p:nvSpPr>
        <p:spPr/>
        <p:txBody>
          <a:bodyPr/>
          <a:lstStyle/>
          <a:p>
            <a:fld id="{3CF50957-F9B1-4918-9A41-B38EE504028C}" type="datetimeFigureOut">
              <a:rPr lang="es-ES" smtClean="0"/>
              <a:t>23/05/2022</a:t>
            </a:fld>
            <a:endParaRPr lang="es-ES"/>
          </a:p>
        </p:txBody>
      </p:sp>
      <p:sp>
        <p:nvSpPr>
          <p:cNvPr id="6" name="Marcador de pie de página 5">
            <a:extLst>
              <a:ext uri="{FF2B5EF4-FFF2-40B4-BE49-F238E27FC236}">
                <a16:creationId xmlns:a16="http://schemas.microsoft.com/office/drawing/2014/main" id="{329A2D4D-E1A7-BD68-D11D-9A81270E12D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F919F572-3C4F-75B8-C21B-73321E201E02}"/>
              </a:ext>
            </a:extLst>
          </p:cNvPr>
          <p:cNvSpPr>
            <a:spLocks noGrp="1"/>
          </p:cNvSpPr>
          <p:nvPr>
            <p:ph type="sldNum" sz="quarter" idx="12"/>
          </p:nvPr>
        </p:nvSpPr>
        <p:spPr/>
        <p:txBody>
          <a:bodyPr/>
          <a:lstStyle/>
          <a:p>
            <a:fld id="{4EE18CF7-0D71-4995-9AD3-74B40DCDE4AB}" type="slidenum">
              <a:rPr lang="es-ES" smtClean="0"/>
              <a:t>‹Nº›</a:t>
            </a:fld>
            <a:endParaRPr lang="es-ES"/>
          </a:p>
        </p:txBody>
      </p:sp>
    </p:spTree>
    <p:extLst>
      <p:ext uri="{BB962C8B-B14F-4D97-AF65-F5344CB8AC3E}">
        <p14:creationId xmlns:p14="http://schemas.microsoft.com/office/powerpoint/2010/main" val="152418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ED79DE-41F1-628F-12DC-4696800229C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CB95C724-AAEA-F4FD-40C9-51F29B011B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45B15D14-1756-A876-B6B6-064CCE2367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10E78A3-6E19-B942-3E2F-BB1A5D2C18D1}"/>
              </a:ext>
            </a:extLst>
          </p:cNvPr>
          <p:cNvSpPr>
            <a:spLocks noGrp="1"/>
          </p:cNvSpPr>
          <p:nvPr>
            <p:ph type="dt" sz="half" idx="10"/>
          </p:nvPr>
        </p:nvSpPr>
        <p:spPr/>
        <p:txBody>
          <a:bodyPr/>
          <a:lstStyle/>
          <a:p>
            <a:fld id="{3CF50957-F9B1-4918-9A41-B38EE504028C}" type="datetimeFigureOut">
              <a:rPr lang="es-ES" smtClean="0"/>
              <a:t>23/05/2022</a:t>
            </a:fld>
            <a:endParaRPr lang="es-ES"/>
          </a:p>
        </p:txBody>
      </p:sp>
      <p:sp>
        <p:nvSpPr>
          <p:cNvPr id="6" name="Marcador de pie de página 5">
            <a:extLst>
              <a:ext uri="{FF2B5EF4-FFF2-40B4-BE49-F238E27FC236}">
                <a16:creationId xmlns:a16="http://schemas.microsoft.com/office/drawing/2014/main" id="{DFB166EA-9EF6-1CF9-FF5E-FCAA54527265}"/>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83D8670C-B877-C052-4889-D9D0CB464177}"/>
              </a:ext>
            </a:extLst>
          </p:cNvPr>
          <p:cNvSpPr>
            <a:spLocks noGrp="1"/>
          </p:cNvSpPr>
          <p:nvPr>
            <p:ph type="sldNum" sz="quarter" idx="12"/>
          </p:nvPr>
        </p:nvSpPr>
        <p:spPr/>
        <p:txBody>
          <a:bodyPr/>
          <a:lstStyle/>
          <a:p>
            <a:fld id="{4EE18CF7-0D71-4995-9AD3-74B40DCDE4AB}" type="slidenum">
              <a:rPr lang="es-ES" smtClean="0"/>
              <a:t>‹Nº›</a:t>
            </a:fld>
            <a:endParaRPr lang="es-ES"/>
          </a:p>
        </p:txBody>
      </p:sp>
    </p:spTree>
    <p:extLst>
      <p:ext uri="{BB962C8B-B14F-4D97-AF65-F5344CB8AC3E}">
        <p14:creationId xmlns:p14="http://schemas.microsoft.com/office/powerpoint/2010/main" val="2228083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E3B0BB4-0673-1032-1387-7AD9796084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6A83ED47-EC67-8576-2CC0-B6DEB0DF1F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540D2A3-EC3D-BEBC-48F6-F060BE4C3B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50957-F9B1-4918-9A41-B38EE504028C}" type="datetimeFigureOut">
              <a:rPr lang="es-ES" smtClean="0"/>
              <a:t>23/05/2022</a:t>
            </a:fld>
            <a:endParaRPr lang="es-ES"/>
          </a:p>
        </p:txBody>
      </p:sp>
      <p:sp>
        <p:nvSpPr>
          <p:cNvPr id="5" name="Marcador de pie de página 4">
            <a:extLst>
              <a:ext uri="{FF2B5EF4-FFF2-40B4-BE49-F238E27FC236}">
                <a16:creationId xmlns:a16="http://schemas.microsoft.com/office/drawing/2014/main" id="{16C24239-E793-DD74-53A7-0C9F6722AA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3FA4A533-1591-00FE-F384-11F1A9FAE7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E18CF7-0D71-4995-9AD3-74B40DCDE4AB}" type="slidenum">
              <a:rPr lang="es-ES" smtClean="0"/>
              <a:t>‹Nº›</a:t>
            </a:fld>
            <a:endParaRPr lang="es-ES"/>
          </a:p>
        </p:txBody>
      </p:sp>
    </p:spTree>
    <p:extLst>
      <p:ext uri="{BB962C8B-B14F-4D97-AF65-F5344CB8AC3E}">
        <p14:creationId xmlns:p14="http://schemas.microsoft.com/office/powerpoint/2010/main" val="2481011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3EA37A-A1C7-F7D8-A954-56416A248B91}"/>
              </a:ext>
            </a:extLst>
          </p:cNvPr>
          <p:cNvSpPr>
            <a:spLocks noGrp="1"/>
          </p:cNvSpPr>
          <p:nvPr>
            <p:ph type="ctrTitle"/>
          </p:nvPr>
        </p:nvSpPr>
        <p:spPr/>
        <p:txBody>
          <a:bodyPr>
            <a:normAutofit fontScale="90000"/>
          </a:bodyPr>
          <a:lstStyle/>
          <a:p>
            <a:r>
              <a:rPr lang="es-ES" dirty="0"/>
              <a:t>EPIDEMIOLOGIA-DROGAS</a:t>
            </a:r>
            <a:br>
              <a:rPr lang="es-ES" dirty="0"/>
            </a:br>
            <a:r>
              <a:rPr lang="es-ES" dirty="0"/>
              <a:t>LA SITUACIÓN DEL CONSUMO DE DROGAS</a:t>
            </a:r>
          </a:p>
        </p:txBody>
      </p:sp>
      <p:sp>
        <p:nvSpPr>
          <p:cNvPr id="3" name="Subtítulo 2">
            <a:extLst>
              <a:ext uri="{FF2B5EF4-FFF2-40B4-BE49-F238E27FC236}">
                <a16:creationId xmlns:a16="http://schemas.microsoft.com/office/drawing/2014/main" id="{F5654BE3-5217-41D7-098C-7847704A72AB}"/>
              </a:ext>
            </a:extLst>
          </p:cNvPr>
          <p:cNvSpPr>
            <a:spLocks noGrp="1"/>
          </p:cNvSpPr>
          <p:nvPr>
            <p:ph type="subTitle" idx="1"/>
          </p:nvPr>
        </p:nvSpPr>
        <p:spPr/>
        <p:txBody>
          <a:bodyPr/>
          <a:lstStyle/>
          <a:p>
            <a:r>
              <a:rPr lang="es-ES" dirty="0"/>
              <a:t>Psc. Cl. Verónica Freire Palacios, MsC.</a:t>
            </a:r>
          </a:p>
          <a:p>
            <a:r>
              <a:rPr lang="es-ES" dirty="0"/>
              <a:t>PSICOLOGA CLINICA-TERAPEUTA FAMILIAR-PSICOPEDAGOGA</a:t>
            </a:r>
          </a:p>
          <a:p>
            <a:r>
              <a:rPr lang="es-ES" dirty="0"/>
              <a:t>UNACH</a:t>
            </a:r>
          </a:p>
        </p:txBody>
      </p:sp>
    </p:spTree>
    <p:extLst>
      <p:ext uri="{BB962C8B-B14F-4D97-AF65-F5344CB8AC3E}">
        <p14:creationId xmlns:p14="http://schemas.microsoft.com/office/powerpoint/2010/main" val="792420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EA16D3-721E-85C4-DECB-E8819EDC39A4}"/>
              </a:ext>
            </a:extLst>
          </p:cNvPr>
          <p:cNvSpPr>
            <a:spLocks noGrp="1"/>
          </p:cNvSpPr>
          <p:nvPr>
            <p:ph type="title"/>
          </p:nvPr>
        </p:nvSpPr>
        <p:spPr/>
        <p:txBody>
          <a:bodyPr/>
          <a:lstStyle/>
          <a:p>
            <a:r>
              <a:rPr lang="es-ES" dirty="0"/>
              <a:t>Cocaínas fumables…</a:t>
            </a:r>
          </a:p>
        </p:txBody>
      </p:sp>
      <p:sp>
        <p:nvSpPr>
          <p:cNvPr id="3" name="Marcador de contenido 2">
            <a:extLst>
              <a:ext uri="{FF2B5EF4-FFF2-40B4-BE49-F238E27FC236}">
                <a16:creationId xmlns:a16="http://schemas.microsoft.com/office/drawing/2014/main" id="{02CD47DC-815C-A55D-12CC-5A88777D9F76}"/>
              </a:ext>
            </a:extLst>
          </p:cNvPr>
          <p:cNvSpPr>
            <a:spLocks noGrp="1"/>
          </p:cNvSpPr>
          <p:nvPr>
            <p:ph idx="1"/>
          </p:nvPr>
        </p:nvSpPr>
        <p:spPr/>
        <p:txBody>
          <a:bodyPr>
            <a:normAutofit/>
          </a:bodyPr>
          <a:lstStyle/>
          <a:p>
            <a:pPr algn="just"/>
            <a:r>
              <a:rPr lang="es-ES" dirty="0"/>
              <a:t>En esta categoría de drogas se están incluyendo aquellas cuyas formas de uso es fumada y que son derivadas, ya sea en el proceso de producción del clorhidrato de cocaína (pasta base o básica de cocaína, basuco), como a partir del clorhidrato de cocaína (crack y </a:t>
            </a:r>
            <a:r>
              <a:rPr lang="es-ES" dirty="0" err="1"/>
              <a:t>cocaína.base</a:t>
            </a:r>
            <a:r>
              <a:rPr lang="es-ES" dirty="0"/>
              <a:t> libre). </a:t>
            </a:r>
          </a:p>
          <a:p>
            <a:pPr algn="just"/>
            <a:r>
              <a:rPr lang="es-ES" dirty="0"/>
              <a:t>Durante los últimos diez años, el consumo de pasta base de cocaína (PBC), que anteriormente se limitaba principalmente a los países de la región andina, se ha ido extendiendo a países como Argentina, Chile y Uruguay. </a:t>
            </a:r>
          </a:p>
        </p:txBody>
      </p:sp>
    </p:spTree>
    <p:extLst>
      <p:ext uri="{BB962C8B-B14F-4D97-AF65-F5344CB8AC3E}">
        <p14:creationId xmlns:p14="http://schemas.microsoft.com/office/powerpoint/2010/main" val="1431776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7C3BAE-9EAC-D37F-3C37-DD03C721D000}"/>
              </a:ext>
            </a:extLst>
          </p:cNvPr>
          <p:cNvSpPr>
            <a:spLocks noGrp="1"/>
          </p:cNvSpPr>
          <p:nvPr>
            <p:ph type="title"/>
          </p:nvPr>
        </p:nvSpPr>
        <p:spPr/>
        <p:txBody>
          <a:bodyPr/>
          <a:lstStyle/>
          <a:p>
            <a:r>
              <a:rPr lang="es-ES" dirty="0"/>
              <a:t>Estimulantes de tipo anfetamínico…</a:t>
            </a:r>
          </a:p>
        </p:txBody>
      </p:sp>
      <p:sp>
        <p:nvSpPr>
          <p:cNvPr id="3" name="Marcador de contenido 2">
            <a:extLst>
              <a:ext uri="{FF2B5EF4-FFF2-40B4-BE49-F238E27FC236}">
                <a16:creationId xmlns:a16="http://schemas.microsoft.com/office/drawing/2014/main" id="{916BDB2F-195D-3542-8E98-D0D9C214F4FB}"/>
              </a:ext>
            </a:extLst>
          </p:cNvPr>
          <p:cNvSpPr>
            <a:spLocks noGrp="1"/>
          </p:cNvSpPr>
          <p:nvPr>
            <p:ph idx="1"/>
          </p:nvPr>
        </p:nvSpPr>
        <p:spPr/>
        <p:txBody>
          <a:bodyPr/>
          <a:lstStyle/>
          <a:p>
            <a:pPr algn="just"/>
            <a:r>
              <a:rPr lang="es-ES" dirty="0"/>
              <a:t>A nivel mundial, los estimulantes de tipo anfetamínico (ETA) son el grupo de drogas de mayor uso después de la marihuana, con estimaciones que van entre 14 y 53 millones de personas en el caso del grupo de las anfetaminas, y entre 10 y 28 millones de usuarios para las sustancias tipo éxtasis. </a:t>
            </a:r>
          </a:p>
          <a:p>
            <a:pPr algn="just"/>
            <a:r>
              <a:rPr lang="es-ES" dirty="0"/>
              <a:t>En los países de las Américas, el uso de estas drogas es muy variado, con altas tasas de consumo de ETA en Canadá y los Estados Unidos. Sin embargo, también se ha detectado un consumo importante de sustancias tipo éxtasis en la población joven de muchos otros países del mundo.</a:t>
            </a:r>
          </a:p>
        </p:txBody>
      </p:sp>
    </p:spTree>
    <p:extLst>
      <p:ext uri="{BB962C8B-B14F-4D97-AF65-F5344CB8AC3E}">
        <p14:creationId xmlns:p14="http://schemas.microsoft.com/office/powerpoint/2010/main" val="4146643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F0136C-2F5E-D2A4-A5EA-52FFE87E7930}"/>
              </a:ext>
            </a:extLst>
          </p:cNvPr>
          <p:cNvSpPr>
            <a:spLocks noGrp="1"/>
          </p:cNvSpPr>
          <p:nvPr>
            <p:ph type="title"/>
          </p:nvPr>
        </p:nvSpPr>
        <p:spPr/>
        <p:txBody>
          <a:bodyPr/>
          <a:lstStyle/>
          <a:p>
            <a:r>
              <a:rPr lang="es-ES" dirty="0"/>
              <a:t>Opioides…</a:t>
            </a:r>
          </a:p>
        </p:txBody>
      </p:sp>
      <p:sp>
        <p:nvSpPr>
          <p:cNvPr id="3" name="Marcador de contenido 2">
            <a:extLst>
              <a:ext uri="{FF2B5EF4-FFF2-40B4-BE49-F238E27FC236}">
                <a16:creationId xmlns:a16="http://schemas.microsoft.com/office/drawing/2014/main" id="{BB21914B-8C16-C346-C143-A5AB6822F88C}"/>
              </a:ext>
            </a:extLst>
          </p:cNvPr>
          <p:cNvSpPr>
            <a:spLocks noGrp="1"/>
          </p:cNvSpPr>
          <p:nvPr>
            <p:ph idx="1"/>
          </p:nvPr>
        </p:nvSpPr>
        <p:spPr/>
        <p:txBody>
          <a:bodyPr>
            <a:normAutofit/>
          </a:bodyPr>
          <a:lstStyle/>
          <a:p>
            <a:pPr algn="just"/>
            <a:r>
              <a:rPr lang="es-ES" dirty="0"/>
              <a:t>Las estimaciones a nivel mundial señalan que entre 26 y 36 millones de personas usan opioides. La mitad de ellos (entre 13 y 21 millones) consume opiáceos, principalmente heroína, y el resto abusa de fármacos opioides. </a:t>
            </a:r>
          </a:p>
          <a:p>
            <a:pPr algn="just"/>
            <a:r>
              <a:rPr lang="es-ES" dirty="0"/>
              <a:t>Los mayores niveles de uso de opioides se encuentran en América del Norte. En el caso particular de la heroína, el consumo se concentra en los Estados Unidos, Canadá y México. </a:t>
            </a:r>
          </a:p>
          <a:p>
            <a:pPr algn="just"/>
            <a:r>
              <a:rPr lang="es-ES" dirty="0"/>
              <a:t>El consumo de heroína es preocupante también en otros países como Colombia y la República Dominicana, donde es un fenómeno más reciente y al cual se debe prestar mucha atención.</a:t>
            </a:r>
          </a:p>
        </p:txBody>
      </p:sp>
    </p:spTree>
    <p:extLst>
      <p:ext uri="{BB962C8B-B14F-4D97-AF65-F5344CB8AC3E}">
        <p14:creationId xmlns:p14="http://schemas.microsoft.com/office/powerpoint/2010/main" val="3656569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508F0D-5154-B709-42B2-278211E630B7}"/>
              </a:ext>
            </a:extLst>
          </p:cNvPr>
          <p:cNvSpPr>
            <a:spLocks noGrp="1"/>
          </p:cNvSpPr>
          <p:nvPr>
            <p:ph type="title"/>
          </p:nvPr>
        </p:nvSpPr>
        <p:spPr/>
        <p:txBody>
          <a:bodyPr/>
          <a:lstStyle/>
          <a:p>
            <a:r>
              <a:rPr lang="es-ES" dirty="0"/>
              <a:t>Inhalables…</a:t>
            </a:r>
          </a:p>
        </p:txBody>
      </p:sp>
      <p:sp>
        <p:nvSpPr>
          <p:cNvPr id="3" name="Marcador de contenido 2">
            <a:extLst>
              <a:ext uri="{FF2B5EF4-FFF2-40B4-BE49-F238E27FC236}">
                <a16:creationId xmlns:a16="http://schemas.microsoft.com/office/drawing/2014/main" id="{0E8C39AE-7B0D-4D44-B8F5-5E546D373CA8}"/>
              </a:ext>
            </a:extLst>
          </p:cNvPr>
          <p:cNvSpPr>
            <a:spLocks noGrp="1"/>
          </p:cNvSpPr>
          <p:nvPr>
            <p:ph idx="1"/>
          </p:nvPr>
        </p:nvSpPr>
        <p:spPr/>
        <p:txBody>
          <a:bodyPr/>
          <a:lstStyle/>
          <a:p>
            <a:pPr algn="just"/>
            <a:r>
              <a:rPr lang="es-ES" dirty="0"/>
              <a:t>El análisis sobre el uso de drogas realizado por la CICAD (2011) indica que los inhalables se encuentran entre las sustancias más comúnmente utilizadas por los estudiantes de secundaria del mundo, después del alcohol, el tabaco, la marihuana y los farmacéuticos, y en más de un país es la primera droga que se usa. </a:t>
            </a:r>
          </a:p>
          <a:p>
            <a:pPr algn="just"/>
            <a:r>
              <a:rPr lang="es-ES" dirty="0"/>
              <a:t>Según el estudio de 2011, la mayor prevalencia en el uso de inhalables se registra en Brasil (14,4%)50, seguido de Jamaica (13,9%), Trinidad y Tobago (13,3%) y Guyana (10,4%). Los Estados Unidos (6%) y México (5%) presentan también una significativa prevalencia.</a:t>
            </a:r>
          </a:p>
        </p:txBody>
      </p:sp>
    </p:spTree>
    <p:extLst>
      <p:ext uri="{BB962C8B-B14F-4D97-AF65-F5344CB8AC3E}">
        <p14:creationId xmlns:p14="http://schemas.microsoft.com/office/powerpoint/2010/main" val="1745514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1DB0A1-97D6-C143-4049-BA7283FE8627}"/>
              </a:ext>
            </a:extLst>
          </p:cNvPr>
          <p:cNvSpPr>
            <a:spLocks noGrp="1"/>
          </p:cNvSpPr>
          <p:nvPr>
            <p:ph type="title"/>
          </p:nvPr>
        </p:nvSpPr>
        <p:spPr/>
        <p:txBody>
          <a:bodyPr/>
          <a:lstStyle/>
          <a:p>
            <a:r>
              <a:rPr lang="es-ES" dirty="0"/>
              <a:t>Policonsumo…</a:t>
            </a:r>
          </a:p>
        </p:txBody>
      </p:sp>
      <p:sp>
        <p:nvSpPr>
          <p:cNvPr id="3" name="Marcador de contenido 2">
            <a:extLst>
              <a:ext uri="{FF2B5EF4-FFF2-40B4-BE49-F238E27FC236}">
                <a16:creationId xmlns:a16="http://schemas.microsoft.com/office/drawing/2014/main" id="{F2D473DF-1C5E-0F19-13A4-2524847A7723}"/>
              </a:ext>
            </a:extLst>
          </p:cNvPr>
          <p:cNvSpPr>
            <a:spLocks noGrp="1"/>
          </p:cNvSpPr>
          <p:nvPr>
            <p:ph idx="1"/>
          </p:nvPr>
        </p:nvSpPr>
        <p:spPr/>
        <p:txBody>
          <a:bodyPr>
            <a:normAutofit fontScale="92500" lnSpcReduction="10000"/>
          </a:bodyPr>
          <a:lstStyle/>
          <a:p>
            <a:pPr algn="just"/>
            <a:r>
              <a:rPr lang="es-ES" dirty="0"/>
              <a:t>Se denomina </a:t>
            </a:r>
            <a:r>
              <a:rPr lang="es-ES" dirty="0" err="1"/>
              <a:t>policonsumo</a:t>
            </a:r>
            <a:r>
              <a:rPr lang="es-ES" dirty="0"/>
              <a:t> al uso de dos o más sustancias lícitas e ilícitas en un período de tiempo. </a:t>
            </a:r>
          </a:p>
          <a:p>
            <a:pPr algn="just"/>
            <a:r>
              <a:rPr lang="es-ES" dirty="0"/>
              <a:t>En un estudio realizado en seis países sudamericanos —Argentina, Bolivia, Chile, Ecuador, Perú y Uruguay—, se encontró que en el grupo de más alto consumo (15 a 34 años de edad) menos de 20% en Bolivia, Chile y Ecuador declararon haber usado dos o más drogas ilícitas en el último año. </a:t>
            </a:r>
          </a:p>
          <a:p>
            <a:pPr algn="just"/>
            <a:r>
              <a:rPr lang="es-ES" dirty="0"/>
              <a:t>En Perú y Uruguay dicha cifra fue inferior al 30% y en Argentina levemente superior al 30%. Dicho de otra forma, entre los usuarios recientes de drogas ilícitas predomina el uso de una sola sustancia. </a:t>
            </a:r>
          </a:p>
          <a:p>
            <a:pPr algn="just"/>
            <a:r>
              <a:rPr lang="es-ES" dirty="0"/>
              <a:t>Adicionalmente, en esos países el uso exclusivo de marihuana está por sobre el 70% de los usuarios totales en Bolivia, Chile y Ecuador, y sobre el 60% en Argentina y Uruguay.</a:t>
            </a:r>
          </a:p>
        </p:txBody>
      </p:sp>
    </p:spTree>
    <p:extLst>
      <p:ext uri="{BB962C8B-B14F-4D97-AF65-F5344CB8AC3E}">
        <p14:creationId xmlns:p14="http://schemas.microsoft.com/office/powerpoint/2010/main" val="302429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B3F142-2270-BB8B-EE21-04F234F15806}"/>
              </a:ext>
            </a:extLst>
          </p:cNvPr>
          <p:cNvSpPr>
            <a:spLocks noGrp="1"/>
          </p:cNvSpPr>
          <p:nvPr>
            <p:ph type="title"/>
          </p:nvPr>
        </p:nvSpPr>
        <p:spPr/>
        <p:txBody>
          <a:bodyPr/>
          <a:lstStyle/>
          <a:p>
            <a:r>
              <a:rPr lang="es-ES" dirty="0"/>
              <a:t>Fármacos…</a:t>
            </a:r>
          </a:p>
        </p:txBody>
      </p:sp>
      <p:sp>
        <p:nvSpPr>
          <p:cNvPr id="3" name="Marcador de contenido 2">
            <a:extLst>
              <a:ext uri="{FF2B5EF4-FFF2-40B4-BE49-F238E27FC236}">
                <a16:creationId xmlns:a16="http://schemas.microsoft.com/office/drawing/2014/main" id="{43660D27-9CE4-C6BD-43B6-0BB42B96F0D6}"/>
              </a:ext>
            </a:extLst>
          </p:cNvPr>
          <p:cNvSpPr>
            <a:spLocks noGrp="1"/>
          </p:cNvSpPr>
          <p:nvPr>
            <p:ph idx="1"/>
          </p:nvPr>
        </p:nvSpPr>
        <p:spPr/>
        <p:txBody>
          <a:bodyPr>
            <a:normAutofit lnSpcReduction="10000"/>
          </a:bodyPr>
          <a:lstStyle/>
          <a:p>
            <a:pPr algn="just"/>
            <a:r>
              <a:rPr lang="es-ES" dirty="0"/>
              <a:t>La situación del abuso de medicamentos con potencial adictivo en América del Norte es diferente a la de América Latina y el Caribe. </a:t>
            </a:r>
          </a:p>
          <a:p>
            <a:pPr algn="just"/>
            <a:r>
              <a:rPr lang="es-ES" dirty="0"/>
              <a:t>En los Estados Unidos y Canadá, los derivados de opioides (empleados principalmente como analgésicos), los tranquilizantes y sedantes (especialmente las benzodiacepinas) y los estimulantes (como el metilfenidato o la </a:t>
            </a:r>
            <a:r>
              <a:rPr lang="es-ES" dirty="0" err="1"/>
              <a:t>dextroanfetamina</a:t>
            </a:r>
            <a:r>
              <a:rPr lang="es-ES" dirty="0"/>
              <a:t>) son los fármacos de mayor uso indebido. </a:t>
            </a:r>
          </a:p>
          <a:p>
            <a:pPr algn="just"/>
            <a:r>
              <a:rPr lang="es-ES" dirty="0"/>
              <a:t>La mayoría de los sujetos acceden a estas sustancias a través de un conocido o familiar a quien se le ha recetado el medicamento, aunque otras vías incluyen el robo, las recetas falsas, los fármacos falsificados y la venta ilegal por Internet. </a:t>
            </a:r>
          </a:p>
        </p:txBody>
      </p:sp>
    </p:spTree>
    <p:extLst>
      <p:ext uri="{BB962C8B-B14F-4D97-AF65-F5344CB8AC3E}">
        <p14:creationId xmlns:p14="http://schemas.microsoft.com/office/powerpoint/2010/main" val="3514037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42C750-3D03-4855-ACA5-C399AA1631E7}"/>
              </a:ext>
            </a:extLst>
          </p:cNvPr>
          <p:cNvSpPr>
            <a:spLocks noGrp="1"/>
          </p:cNvSpPr>
          <p:nvPr>
            <p:ph type="title"/>
          </p:nvPr>
        </p:nvSpPr>
        <p:spPr/>
        <p:txBody>
          <a:bodyPr/>
          <a:lstStyle/>
          <a:p>
            <a:r>
              <a:rPr lang="es-ES" dirty="0"/>
              <a:t>Fármacos…</a:t>
            </a:r>
          </a:p>
        </p:txBody>
      </p:sp>
      <p:sp>
        <p:nvSpPr>
          <p:cNvPr id="3" name="Marcador de contenido 2">
            <a:extLst>
              <a:ext uri="{FF2B5EF4-FFF2-40B4-BE49-F238E27FC236}">
                <a16:creationId xmlns:a16="http://schemas.microsoft.com/office/drawing/2014/main" id="{8A9BE996-F672-B077-01C5-A7DE41DC14DB}"/>
              </a:ext>
            </a:extLst>
          </p:cNvPr>
          <p:cNvSpPr>
            <a:spLocks noGrp="1"/>
          </p:cNvSpPr>
          <p:nvPr>
            <p:ph idx="1"/>
          </p:nvPr>
        </p:nvSpPr>
        <p:spPr/>
        <p:txBody>
          <a:bodyPr>
            <a:normAutofit fontScale="92500" lnSpcReduction="10000"/>
          </a:bodyPr>
          <a:lstStyle/>
          <a:p>
            <a:pPr algn="just"/>
            <a:r>
              <a:rPr lang="es-ES" dirty="0"/>
              <a:t>Los datos provenientes de la Administración de los Servicios de Salud Mental y Abuso de Sustancias, de los Estados Unidos, indican que en 2011 el 2,4% de la población mayor de 12 años en ese país había empleado fármacos psicoterapéuticos de prescripción sin justificación médica en el último año. </a:t>
            </a:r>
          </a:p>
          <a:p>
            <a:pPr algn="just"/>
            <a:r>
              <a:rPr lang="es-ES" dirty="0"/>
              <a:t>La mayor proporción del uso indebido de estos medicamentos fue de narcóticos (4,3%) con una tendencia al alza en el abuso y dependencia de estos compuestos (especialmente los derivados de opioides), cuya frecuencia de consumo desde 2009 sólo es superada por el cannabis. </a:t>
            </a:r>
          </a:p>
          <a:p>
            <a:pPr algn="just"/>
            <a:r>
              <a:rPr lang="es-ES" dirty="0"/>
              <a:t>En el caso de los estimulantes, su empleo se ha relacionado con el nivel de actividad académica, siendo más probable el empleo de estas sustancias en los estudiantes universitarios de tiempo completo.</a:t>
            </a:r>
          </a:p>
        </p:txBody>
      </p:sp>
    </p:spTree>
    <p:extLst>
      <p:ext uri="{BB962C8B-B14F-4D97-AF65-F5344CB8AC3E}">
        <p14:creationId xmlns:p14="http://schemas.microsoft.com/office/powerpoint/2010/main" val="2578672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6120F2-10AC-E9CB-2A3F-4FB44CD780AF}"/>
              </a:ext>
            </a:extLst>
          </p:cNvPr>
          <p:cNvSpPr>
            <a:spLocks noGrp="1"/>
          </p:cNvSpPr>
          <p:nvPr>
            <p:ph type="title"/>
          </p:nvPr>
        </p:nvSpPr>
        <p:spPr/>
        <p:txBody>
          <a:bodyPr/>
          <a:lstStyle/>
          <a:p>
            <a:r>
              <a:rPr lang="es-ES" dirty="0"/>
              <a:t>Conclusión…</a:t>
            </a:r>
          </a:p>
        </p:txBody>
      </p:sp>
      <p:sp>
        <p:nvSpPr>
          <p:cNvPr id="3" name="Marcador de contenido 2">
            <a:extLst>
              <a:ext uri="{FF2B5EF4-FFF2-40B4-BE49-F238E27FC236}">
                <a16:creationId xmlns:a16="http://schemas.microsoft.com/office/drawing/2014/main" id="{E8787730-6FBE-79A1-8154-9B717BB549B4}"/>
              </a:ext>
            </a:extLst>
          </p:cNvPr>
          <p:cNvSpPr>
            <a:spLocks noGrp="1"/>
          </p:cNvSpPr>
          <p:nvPr>
            <p:ph idx="1"/>
          </p:nvPr>
        </p:nvSpPr>
        <p:spPr/>
        <p:txBody>
          <a:bodyPr>
            <a:normAutofit fontScale="92500" lnSpcReduction="10000"/>
          </a:bodyPr>
          <a:lstStyle/>
          <a:p>
            <a:pPr algn="just"/>
            <a:r>
              <a:rPr lang="es-ES" dirty="0"/>
              <a:t>Se puede decir que en las Américas el uso nocivo de alcohol es el problema principal y que una preocupación especial se deriva del abuso entre adolescentes y jóvenes de ambos sexos. </a:t>
            </a:r>
          </a:p>
          <a:p>
            <a:pPr algn="just"/>
            <a:r>
              <a:rPr lang="es-ES" dirty="0"/>
              <a:t>Entre las drogas ilegales, la marihuana representa la abrumadora mayoría del consumo y, como tendencia general, está aumentando.</a:t>
            </a:r>
          </a:p>
          <a:p>
            <a:pPr algn="just"/>
            <a:r>
              <a:rPr lang="es-ES" dirty="0"/>
              <a:t>Los niveles promedio de uso de cocaína son similares a los observados en Europa occidental y central, con importantes variaciones entre los países.</a:t>
            </a:r>
          </a:p>
          <a:p>
            <a:pPr algn="just"/>
            <a:r>
              <a:rPr lang="es-ES" dirty="0"/>
              <a:t>El consumo de heroína y metanfetaminas es menos común en la mayoría de países del Hemisferio. En los Estados Unidos, el consumo indebido de fármacos es un importante problema, mientras que en América Latina y el Caribe el nivel es más bajo.</a:t>
            </a:r>
          </a:p>
        </p:txBody>
      </p:sp>
    </p:spTree>
    <p:extLst>
      <p:ext uri="{BB962C8B-B14F-4D97-AF65-F5344CB8AC3E}">
        <p14:creationId xmlns:p14="http://schemas.microsoft.com/office/powerpoint/2010/main" val="2294034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610F45F-9E29-6EDB-67AA-7518991313D0}"/>
              </a:ext>
            </a:extLst>
          </p:cNvPr>
          <p:cNvSpPr>
            <a:spLocks noGrp="1"/>
          </p:cNvSpPr>
          <p:nvPr>
            <p:ph type="title"/>
          </p:nvPr>
        </p:nvSpPr>
        <p:spPr>
          <a:xfrm>
            <a:off x="978877" y="2766218"/>
            <a:ext cx="10515600" cy="1325563"/>
          </a:xfrm>
        </p:spPr>
        <p:txBody>
          <a:bodyPr>
            <a:normAutofit/>
          </a:bodyPr>
          <a:lstStyle/>
          <a:p>
            <a:pPr algn="ctr"/>
            <a:r>
              <a:rPr lang="es-ES" sz="6600" b="1" dirty="0"/>
              <a:t>GRACIAS…</a:t>
            </a:r>
          </a:p>
        </p:txBody>
      </p:sp>
    </p:spTree>
    <p:extLst>
      <p:ext uri="{BB962C8B-B14F-4D97-AF65-F5344CB8AC3E}">
        <p14:creationId xmlns:p14="http://schemas.microsoft.com/office/powerpoint/2010/main" val="2943830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6B6FA0-FE4C-944C-506B-B9F0E13E1B66}"/>
              </a:ext>
            </a:extLst>
          </p:cNvPr>
          <p:cNvSpPr>
            <a:spLocks noGrp="1"/>
          </p:cNvSpPr>
          <p:nvPr>
            <p:ph type="title"/>
          </p:nvPr>
        </p:nvSpPr>
        <p:spPr/>
        <p:txBody>
          <a:bodyPr/>
          <a:lstStyle/>
          <a:p>
            <a:r>
              <a:rPr lang="es-ES" dirty="0"/>
              <a:t>INTRODUCCIÓN…</a:t>
            </a:r>
          </a:p>
        </p:txBody>
      </p:sp>
      <p:sp>
        <p:nvSpPr>
          <p:cNvPr id="3" name="Marcador de contenido 2">
            <a:extLst>
              <a:ext uri="{FF2B5EF4-FFF2-40B4-BE49-F238E27FC236}">
                <a16:creationId xmlns:a16="http://schemas.microsoft.com/office/drawing/2014/main" id="{54530158-6617-F1E0-B1A8-97E241107BEE}"/>
              </a:ext>
            </a:extLst>
          </p:cNvPr>
          <p:cNvSpPr>
            <a:spLocks noGrp="1"/>
          </p:cNvSpPr>
          <p:nvPr>
            <p:ph idx="1"/>
          </p:nvPr>
        </p:nvSpPr>
        <p:spPr/>
        <p:txBody>
          <a:bodyPr/>
          <a:lstStyle/>
          <a:p>
            <a:pPr algn="just"/>
            <a:endParaRPr lang="es-ES" dirty="0"/>
          </a:p>
          <a:p>
            <a:pPr algn="just"/>
            <a:r>
              <a:rPr lang="es-ES" dirty="0"/>
              <a:t>Lo primero que se debe destacar es la gran heterogeneidad existente entre los países, situación que se manifiesta desde el tamaño de sus poblaciones (algunos con menos de 100.000 habitantes, otros con decenas de millones) hasta sus diferentes niveles de desarrollo (de 0,4 a 0,9 en el índice de desarrollo humano), pasando por diferencias importantes en los porcentajes de población rural y población indígena, por ejemplo. </a:t>
            </a:r>
          </a:p>
        </p:txBody>
      </p:sp>
    </p:spTree>
    <p:extLst>
      <p:ext uri="{BB962C8B-B14F-4D97-AF65-F5344CB8AC3E}">
        <p14:creationId xmlns:p14="http://schemas.microsoft.com/office/powerpoint/2010/main" val="1701352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B4BB1F-6C20-79FE-3E87-929CE0CED651}"/>
              </a:ext>
            </a:extLst>
          </p:cNvPr>
          <p:cNvSpPr>
            <a:spLocks noGrp="1"/>
          </p:cNvSpPr>
          <p:nvPr>
            <p:ph type="title"/>
          </p:nvPr>
        </p:nvSpPr>
        <p:spPr/>
        <p:txBody>
          <a:bodyPr/>
          <a:lstStyle/>
          <a:p>
            <a:r>
              <a:rPr lang="es-ES" dirty="0"/>
              <a:t>La extensión del problema…</a:t>
            </a:r>
          </a:p>
        </p:txBody>
      </p:sp>
      <p:sp>
        <p:nvSpPr>
          <p:cNvPr id="3" name="Marcador de contenido 2">
            <a:extLst>
              <a:ext uri="{FF2B5EF4-FFF2-40B4-BE49-F238E27FC236}">
                <a16:creationId xmlns:a16="http://schemas.microsoft.com/office/drawing/2014/main" id="{6CD07CBC-15F8-E0AD-A9D8-D1CB43BF3AFE}"/>
              </a:ext>
            </a:extLst>
          </p:cNvPr>
          <p:cNvSpPr>
            <a:spLocks noGrp="1"/>
          </p:cNvSpPr>
          <p:nvPr>
            <p:ph idx="1"/>
          </p:nvPr>
        </p:nvSpPr>
        <p:spPr/>
        <p:txBody>
          <a:bodyPr/>
          <a:lstStyle/>
          <a:p>
            <a:pPr algn="just"/>
            <a:endParaRPr lang="es-ES" dirty="0"/>
          </a:p>
          <a:p>
            <a:pPr algn="just"/>
            <a:r>
              <a:rPr lang="es-ES" dirty="0"/>
              <a:t>Según un informe de la Oficina de las Naciones Unidas contra la Drogas y el Delito (UNODC), se estima que en 2010, unas 230 millones de personas en el mundo (estimación que va desde 153 a 300 millones) consumieron alguna droga ilícita en el año previo. Esto representa alrededor del 5% (entre 3,4% y 6,6%) de la población mundial de entre 15 y 64 años de edad.</a:t>
            </a:r>
          </a:p>
        </p:txBody>
      </p:sp>
    </p:spTree>
    <p:extLst>
      <p:ext uri="{BB962C8B-B14F-4D97-AF65-F5344CB8AC3E}">
        <p14:creationId xmlns:p14="http://schemas.microsoft.com/office/powerpoint/2010/main" val="3230533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96C408-D841-423C-6B3C-77CF96BF3C09}"/>
              </a:ext>
            </a:extLst>
          </p:cNvPr>
          <p:cNvSpPr>
            <a:spLocks noGrp="1"/>
          </p:cNvSpPr>
          <p:nvPr>
            <p:ph type="title"/>
          </p:nvPr>
        </p:nvSpPr>
        <p:spPr/>
        <p:txBody>
          <a:bodyPr/>
          <a:lstStyle/>
          <a:p>
            <a:r>
              <a:rPr lang="es-ES" dirty="0"/>
              <a:t>Alcohol….</a:t>
            </a:r>
          </a:p>
        </p:txBody>
      </p:sp>
      <p:sp>
        <p:nvSpPr>
          <p:cNvPr id="3" name="Marcador de contenido 2">
            <a:extLst>
              <a:ext uri="{FF2B5EF4-FFF2-40B4-BE49-F238E27FC236}">
                <a16:creationId xmlns:a16="http://schemas.microsoft.com/office/drawing/2014/main" id="{417725F6-B982-FCDA-E71C-71C932BCCD87}"/>
              </a:ext>
            </a:extLst>
          </p:cNvPr>
          <p:cNvSpPr>
            <a:spLocks noGrp="1"/>
          </p:cNvSpPr>
          <p:nvPr>
            <p:ph idx="1"/>
          </p:nvPr>
        </p:nvSpPr>
        <p:spPr/>
        <p:txBody>
          <a:bodyPr/>
          <a:lstStyle/>
          <a:p>
            <a:pPr algn="just"/>
            <a:endParaRPr lang="es-ES" dirty="0"/>
          </a:p>
          <a:p>
            <a:pPr algn="just"/>
            <a:r>
              <a:rPr lang="es-ES" dirty="0"/>
              <a:t>Es la sustancia de mayor abuso a nivel mundial. Para los efectos de este estudio, se concentrará en el uso de alcohol a nivel de la población escolar, principalmente la de entre 13 y 17 años de edad.</a:t>
            </a:r>
          </a:p>
          <a:p>
            <a:pPr algn="just"/>
            <a:r>
              <a:rPr lang="es-ES" dirty="0"/>
              <a:t>En primer lugar es importante recordar que, aun cuando el consumo de alcohol sea legal para los adultos, el uso de esta sustancia en menores equivale a un uso nocivo.</a:t>
            </a:r>
          </a:p>
        </p:txBody>
      </p:sp>
    </p:spTree>
    <p:extLst>
      <p:ext uri="{BB962C8B-B14F-4D97-AF65-F5344CB8AC3E}">
        <p14:creationId xmlns:p14="http://schemas.microsoft.com/office/powerpoint/2010/main" val="2337949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8E5F79-665F-76B0-DA07-16CAC1905D2A}"/>
              </a:ext>
            </a:extLst>
          </p:cNvPr>
          <p:cNvSpPr>
            <a:spLocks noGrp="1"/>
          </p:cNvSpPr>
          <p:nvPr>
            <p:ph type="title"/>
          </p:nvPr>
        </p:nvSpPr>
        <p:spPr/>
        <p:txBody>
          <a:bodyPr/>
          <a:lstStyle/>
          <a:p>
            <a:r>
              <a:rPr lang="es-ES" dirty="0"/>
              <a:t>Alcohol…</a:t>
            </a:r>
          </a:p>
        </p:txBody>
      </p:sp>
      <p:sp>
        <p:nvSpPr>
          <p:cNvPr id="3" name="Marcador de contenido 2">
            <a:extLst>
              <a:ext uri="{FF2B5EF4-FFF2-40B4-BE49-F238E27FC236}">
                <a16:creationId xmlns:a16="http://schemas.microsoft.com/office/drawing/2014/main" id="{6E069C59-80C6-44CD-4FB3-2C2192951535}"/>
              </a:ext>
            </a:extLst>
          </p:cNvPr>
          <p:cNvSpPr>
            <a:spLocks noGrp="1"/>
          </p:cNvSpPr>
          <p:nvPr>
            <p:ph idx="1"/>
          </p:nvPr>
        </p:nvSpPr>
        <p:spPr/>
        <p:txBody>
          <a:bodyPr/>
          <a:lstStyle/>
          <a:p>
            <a:r>
              <a:rPr lang="es-ES" dirty="0"/>
              <a:t>La prevalencia del consumo de alcohol entre los escolares menores de 14 años difiere notablemente entre un país y otro. </a:t>
            </a:r>
          </a:p>
          <a:p>
            <a:r>
              <a:rPr lang="es-ES" dirty="0"/>
              <a:t>Mientras que entre los escolares de octavo grado (mayoritariamente de 13 años de edad) de los Estados Unidos la cifra llega a 13%, y a 19% en el caso de Chile; países como Colombia, Trinidad y Tobago y Republica Dominica tienen tasas de alrededor de 40% y, en Santa Lucía, más de la mitad de la población escolar en este grupo de edad consume alcohol. </a:t>
            </a:r>
          </a:p>
          <a:p>
            <a:r>
              <a:rPr lang="es-ES" dirty="0"/>
              <a:t>En el caso de los escolares de más de 17 años, la prevalencia en los Estados Unidos es de 40% y en Uruguay y Santa Lucía de 70%. </a:t>
            </a:r>
          </a:p>
        </p:txBody>
      </p:sp>
    </p:spTree>
    <p:extLst>
      <p:ext uri="{BB962C8B-B14F-4D97-AF65-F5344CB8AC3E}">
        <p14:creationId xmlns:p14="http://schemas.microsoft.com/office/powerpoint/2010/main" val="3203539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E00B05-7166-D053-B34B-21CF2E40F441}"/>
              </a:ext>
            </a:extLst>
          </p:cNvPr>
          <p:cNvSpPr>
            <a:spLocks noGrp="1"/>
          </p:cNvSpPr>
          <p:nvPr>
            <p:ph type="title"/>
          </p:nvPr>
        </p:nvSpPr>
        <p:spPr/>
        <p:txBody>
          <a:bodyPr/>
          <a:lstStyle/>
          <a:p>
            <a:r>
              <a:rPr lang="es-ES" dirty="0"/>
              <a:t>Marihuana…</a:t>
            </a:r>
          </a:p>
        </p:txBody>
      </p:sp>
      <p:sp>
        <p:nvSpPr>
          <p:cNvPr id="3" name="Marcador de contenido 2">
            <a:extLst>
              <a:ext uri="{FF2B5EF4-FFF2-40B4-BE49-F238E27FC236}">
                <a16:creationId xmlns:a16="http://schemas.microsoft.com/office/drawing/2014/main" id="{0E1FF180-03C6-46BB-5D53-9810CD2FC9F4}"/>
              </a:ext>
            </a:extLst>
          </p:cNvPr>
          <p:cNvSpPr>
            <a:spLocks noGrp="1"/>
          </p:cNvSpPr>
          <p:nvPr>
            <p:ph idx="1"/>
          </p:nvPr>
        </p:nvSpPr>
        <p:spPr/>
        <p:txBody>
          <a:bodyPr/>
          <a:lstStyle/>
          <a:p>
            <a:pPr algn="just"/>
            <a:r>
              <a:rPr lang="es-ES" dirty="0"/>
              <a:t>Es la droga ilícita de mayor consumo en todo el mundo. </a:t>
            </a:r>
          </a:p>
          <a:p>
            <a:pPr algn="just"/>
            <a:r>
              <a:rPr lang="es-ES" dirty="0"/>
              <a:t>Se calcula que entre 119 y 224 millones de personas de entre 15 y 64 años —lo que equivale a entre 2,6 y 5% de la población en ese grupo— han consumido marihuana alguna vez en el último año. </a:t>
            </a:r>
          </a:p>
          <a:p>
            <a:pPr algn="just"/>
            <a:r>
              <a:rPr lang="es-ES" dirty="0"/>
              <a:t>Esto quiere decir que los usuarios de marihuana pueden llegar a representar entre el 75 y el 80% de los consumidores de drogas ilícitas a nivel mundial.</a:t>
            </a:r>
          </a:p>
        </p:txBody>
      </p:sp>
    </p:spTree>
    <p:extLst>
      <p:ext uri="{BB962C8B-B14F-4D97-AF65-F5344CB8AC3E}">
        <p14:creationId xmlns:p14="http://schemas.microsoft.com/office/powerpoint/2010/main" val="1475473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346BF1-CC4B-1851-6E0F-E74C744DAC5F}"/>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Marihuana…</a:t>
            </a:r>
            <a:endParaRPr lang="es-ES" dirty="0"/>
          </a:p>
        </p:txBody>
      </p:sp>
      <p:sp>
        <p:nvSpPr>
          <p:cNvPr id="3" name="Marcador de contenido 2">
            <a:extLst>
              <a:ext uri="{FF2B5EF4-FFF2-40B4-BE49-F238E27FC236}">
                <a16:creationId xmlns:a16="http://schemas.microsoft.com/office/drawing/2014/main" id="{84959589-3C87-5CF5-ABF2-9C387955DCEC}"/>
              </a:ext>
            </a:extLst>
          </p:cNvPr>
          <p:cNvSpPr>
            <a:spLocks noGrp="1"/>
          </p:cNvSpPr>
          <p:nvPr>
            <p:ph idx="1"/>
          </p:nvPr>
        </p:nvSpPr>
        <p:spPr/>
        <p:txBody>
          <a:bodyPr/>
          <a:lstStyle/>
          <a:p>
            <a:pPr algn="just"/>
            <a:r>
              <a:rPr lang="es-ES" dirty="0"/>
              <a:t>En promedio, el uso de marihuana en América del Norte llega a 10,8% de la población, con diferencias muy marcadas entre los Estados Unidos y Canadá (ambos países llegan a cerca del 14%) respecto de México (1%). </a:t>
            </a:r>
          </a:p>
          <a:p>
            <a:pPr algn="just"/>
            <a:r>
              <a:rPr lang="es-ES" dirty="0"/>
              <a:t>En América Central el valor promedio es de alrededor del 2,4% de la población, cifra muy similar al observado como promedio en América del Sur. No hay datos comparables disponibles para la región del Caribe.</a:t>
            </a:r>
          </a:p>
        </p:txBody>
      </p:sp>
    </p:spTree>
    <p:extLst>
      <p:ext uri="{BB962C8B-B14F-4D97-AF65-F5344CB8AC3E}">
        <p14:creationId xmlns:p14="http://schemas.microsoft.com/office/powerpoint/2010/main" val="495373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6F2F1-A2B6-984D-02AB-0E130369198A}"/>
              </a:ext>
            </a:extLst>
          </p:cNvPr>
          <p:cNvSpPr>
            <a:spLocks noGrp="1"/>
          </p:cNvSpPr>
          <p:nvPr>
            <p:ph type="title"/>
          </p:nvPr>
        </p:nvSpPr>
        <p:spPr/>
        <p:txBody>
          <a:bodyPr/>
          <a:lstStyle/>
          <a:p>
            <a:r>
              <a:rPr lang="es-ES" dirty="0"/>
              <a:t>Cocaína….</a:t>
            </a:r>
          </a:p>
        </p:txBody>
      </p:sp>
      <p:sp>
        <p:nvSpPr>
          <p:cNvPr id="3" name="Marcador de contenido 2">
            <a:extLst>
              <a:ext uri="{FF2B5EF4-FFF2-40B4-BE49-F238E27FC236}">
                <a16:creationId xmlns:a16="http://schemas.microsoft.com/office/drawing/2014/main" id="{B323DC00-9CA5-51FC-AFAA-014B4AF90CD7}"/>
              </a:ext>
            </a:extLst>
          </p:cNvPr>
          <p:cNvSpPr>
            <a:spLocks noGrp="1"/>
          </p:cNvSpPr>
          <p:nvPr>
            <p:ph idx="1"/>
          </p:nvPr>
        </p:nvSpPr>
        <p:spPr/>
        <p:txBody>
          <a:bodyPr/>
          <a:lstStyle/>
          <a:p>
            <a:pPr algn="just"/>
            <a:r>
              <a:rPr lang="es-ES" dirty="0"/>
              <a:t>A nivel mundial, entre el 0,3 y el 0,4% de personas de entre 15 y 64 años de edad declararon haber consumido cocaína alguna vez en el último año40. </a:t>
            </a:r>
          </a:p>
          <a:p>
            <a:pPr algn="just"/>
            <a:r>
              <a:rPr lang="es-ES" dirty="0"/>
              <a:t>El total de usuarios en las Américas alcanza entre 7 y 7,4 millones de personas, lo que arroja una prevalencia de 1,2%, equivalente al porcentaje encontrado en la población europea41. </a:t>
            </a:r>
          </a:p>
          <a:p>
            <a:pPr algn="just"/>
            <a:r>
              <a:rPr lang="es-ES" dirty="0"/>
              <a:t>El consumo en los países de las Américas representa aproximadamente 45% del total de consumidores de cocaína a nivel mundial, mientras que Europa occidental y central tiene el 25%. </a:t>
            </a:r>
          </a:p>
        </p:txBody>
      </p:sp>
    </p:spTree>
    <p:extLst>
      <p:ext uri="{BB962C8B-B14F-4D97-AF65-F5344CB8AC3E}">
        <p14:creationId xmlns:p14="http://schemas.microsoft.com/office/powerpoint/2010/main" val="1925833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9639BA-8831-1D8F-32C7-7B7EC4E32FD3}"/>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Cocaína….</a:t>
            </a:r>
            <a:endParaRPr lang="es-ES" dirty="0"/>
          </a:p>
        </p:txBody>
      </p:sp>
      <p:sp>
        <p:nvSpPr>
          <p:cNvPr id="3" name="Marcador de contenido 2">
            <a:extLst>
              <a:ext uri="{FF2B5EF4-FFF2-40B4-BE49-F238E27FC236}">
                <a16:creationId xmlns:a16="http://schemas.microsoft.com/office/drawing/2014/main" id="{C20ECCFA-5898-67AB-E111-62124A07BABC}"/>
              </a:ext>
            </a:extLst>
          </p:cNvPr>
          <p:cNvSpPr>
            <a:spLocks noGrp="1"/>
          </p:cNvSpPr>
          <p:nvPr>
            <p:ph idx="1"/>
          </p:nvPr>
        </p:nvSpPr>
        <p:spPr/>
        <p:txBody>
          <a:bodyPr/>
          <a:lstStyle/>
          <a:p>
            <a:pPr algn="just"/>
            <a:r>
              <a:rPr lang="es-ES" dirty="0"/>
              <a:t>El uso de cocaína también está bastante extendido en la población escolar de entre 13 y 17 años de edad. </a:t>
            </a:r>
          </a:p>
          <a:p>
            <a:pPr algn="just"/>
            <a:r>
              <a:rPr lang="es-ES" dirty="0"/>
              <a:t>En varios países del Hemisferio se estima que 2% o más de dicha población ha consumido cocaína en el último año.</a:t>
            </a:r>
          </a:p>
        </p:txBody>
      </p:sp>
    </p:spTree>
    <p:extLst>
      <p:ext uri="{BB962C8B-B14F-4D97-AF65-F5344CB8AC3E}">
        <p14:creationId xmlns:p14="http://schemas.microsoft.com/office/powerpoint/2010/main" val="238566988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1698</Words>
  <Application>Microsoft Office PowerPoint</Application>
  <PresentationFormat>Panorámica</PresentationFormat>
  <Paragraphs>64</Paragraphs>
  <Slides>18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18</vt:i4>
      </vt:variant>
    </vt:vector>
  </HeadingPairs>
  <TitlesOfParts>
    <vt:vector size="22" baseType="lpstr">
      <vt:lpstr>Arial</vt:lpstr>
      <vt:lpstr>Calibri</vt:lpstr>
      <vt:lpstr>Calibri Light</vt:lpstr>
      <vt:lpstr>Tema de Office</vt:lpstr>
      <vt:lpstr>EPIDEMIOLOGIA-DROGAS LA SITUACIÓN DEL CONSUMO DE DROGAS</vt:lpstr>
      <vt:lpstr>INTRODUCCIÓN…</vt:lpstr>
      <vt:lpstr>La extensión del problema…</vt:lpstr>
      <vt:lpstr>Alcohol….</vt:lpstr>
      <vt:lpstr>Alcohol…</vt:lpstr>
      <vt:lpstr>Marihuana…</vt:lpstr>
      <vt:lpstr>Marihuana…</vt:lpstr>
      <vt:lpstr>Cocaína….</vt:lpstr>
      <vt:lpstr>Cocaína….</vt:lpstr>
      <vt:lpstr>Cocaínas fumables…</vt:lpstr>
      <vt:lpstr>Estimulantes de tipo anfetamínico…</vt:lpstr>
      <vt:lpstr>Opioides…</vt:lpstr>
      <vt:lpstr>Inhalables…</vt:lpstr>
      <vt:lpstr>Policonsumo…</vt:lpstr>
      <vt:lpstr>Fármacos…</vt:lpstr>
      <vt:lpstr>Fármacos…</vt:lpstr>
      <vt:lpstr>Conclusión…</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EPIDEMIOLOGIA-DROGAS LA SITUACIÓN DEL CONSUMO DE DROGAS</dc:title>
  <dc:creator>vero freire palacios</dc:creator>
  <cp:lastModifiedBy>vero freire palacios</cp:lastModifiedBy>
  <cp:revision>1</cp:revision>
  <dcterms:created xsi:type="dcterms:W3CDTF">2022-05-24T04:05:23Z</dcterms:created>
  <dcterms:modified xsi:type="dcterms:W3CDTF">2022-05-24T04:05:38Z</dcterms:modified>
</cp:coreProperties>
</file>