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57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5B158-2377-4DED-8E75-3EC95302A8A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814085-DD29-462C-80F1-B04B8365EAEE}">
      <dgm:prSet phldrT="[Texto]"/>
      <dgm:spPr/>
      <dgm:t>
        <a:bodyPr/>
        <a:lstStyle/>
        <a:p>
          <a:r>
            <a:rPr lang="es-ES" dirty="0">
              <a:solidFill>
                <a:schemeClr val="accent3">
                  <a:lumMod val="60000"/>
                  <a:lumOff val="40000"/>
                </a:schemeClr>
              </a:solidFill>
            </a:rPr>
            <a:t>DESINTOXICACIÓN </a:t>
          </a:r>
        </a:p>
      </dgm:t>
    </dgm:pt>
    <dgm:pt modelId="{04888273-7B56-4F60-B2C2-A1CAB8A3335F}" type="parTrans" cxnId="{E8322B2B-7A55-44E0-B629-E883C377924D}">
      <dgm:prSet/>
      <dgm:spPr/>
      <dgm:t>
        <a:bodyPr/>
        <a:lstStyle/>
        <a:p>
          <a:endParaRPr lang="es-ES"/>
        </a:p>
      </dgm:t>
    </dgm:pt>
    <dgm:pt modelId="{ACA23A15-CF0E-408C-8EF5-F77D5978C572}" type="sibTrans" cxnId="{E8322B2B-7A55-44E0-B629-E883C377924D}">
      <dgm:prSet/>
      <dgm:spPr/>
      <dgm:t>
        <a:bodyPr/>
        <a:lstStyle/>
        <a:p>
          <a:endParaRPr lang="es-ES"/>
        </a:p>
      </dgm:t>
    </dgm:pt>
    <dgm:pt modelId="{FF14DA86-CA29-48B7-A1DF-7CEA1D3829C6}">
      <dgm:prSet phldrT="[Texto]"/>
      <dgm:spPr/>
      <dgm:t>
        <a:bodyPr/>
        <a:lstStyle/>
        <a:p>
          <a:r>
            <a:rPr lang="es-ES" spc="-40" dirty="0">
              <a:latin typeface="Calibri"/>
              <a:cs typeface="Calibri"/>
            </a:rPr>
            <a:t>Tratamiento</a:t>
          </a:r>
          <a:r>
            <a:rPr lang="es-ES" spc="-35" dirty="0">
              <a:latin typeface="Calibri"/>
              <a:cs typeface="Calibri"/>
            </a:rPr>
            <a:t> </a:t>
          </a:r>
          <a:r>
            <a:rPr lang="es-ES" dirty="0">
              <a:latin typeface="Calibri"/>
              <a:cs typeface="Calibri"/>
            </a:rPr>
            <a:t>de</a:t>
          </a:r>
          <a:r>
            <a:rPr lang="es-ES" spc="5" dirty="0">
              <a:latin typeface="Calibri"/>
              <a:cs typeface="Calibri"/>
            </a:rPr>
            <a:t> </a:t>
          </a:r>
          <a:r>
            <a:rPr lang="es-ES" spc="-15" dirty="0">
              <a:latin typeface="Calibri"/>
              <a:cs typeface="Calibri"/>
            </a:rPr>
            <a:t>síntomas </a:t>
          </a:r>
          <a:r>
            <a:rPr lang="es-ES" spc="-10" dirty="0">
              <a:latin typeface="Calibri"/>
              <a:cs typeface="Calibri"/>
            </a:rPr>
            <a:t> de</a:t>
          </a:r>
          <a:r>
            <a:rPr lang="es-ES" spc="-5" dirty="0">
              <a:latin typeface="Calibri"/>
              <a:cs typeface="Calibri"/>
            </a:rPr>
            <a:t> </a:t>
          </a:r>
          <a:r>
            <a:rPr lang="es-ES" spc="-10" dirty="0">
              <a:latin typeface="Calibri"/>
              <a:cs typeface="Calibri"/>
            </a:rPr>
            <a:t>abstinencia/privación </a:t>
          </a:r>
          <a:r>
            <a:rPr lang="es-ES" spc="-459" dirty="0">
              <a:latin typeface="Calibri"/>
              <a:cs typeface="Calibri"/>
            </a:rPr>
            <a:t> </a:t>
          </a:r>
          <a:r>
            <a:rPr lang="es-ES" spc="-5" dirty="0">
              <a:latin typeface="Calibri"/>
              <a:cs typeface="Calibri"/>
            </a:rPr>
            <a:t>asociados</a:t>
          </a:r>
          <a:r>
            <a:rPr lang="es-ES" dirty="0">
              <a:latin typeface="Calibri"/>
              <a:cs typeface="Calibri"/>
            </a:rPr>
            <a:t> al</a:t>
          </a:r>
          <a:r>
            <a:rPr lang="es-ES" spc="470" dirty="0">
              <a:latin typeface="Calibri"/>
              <a:cs typeface="Calibri"/>
            </a:rPr>
            <a:t> </a:t>
          </a:r>
          <a:r>
            <a:rPr lang="es-ES" spc="-10" dirty="0">
              <a:latin typeface="Calibri"/>
              <a:cs typeface="Calibri"/>
            </a:rPr>
            <a:t>abandono </a:t>
          </a:r>
          <a:r>
            <a:rPr lang="es-ES" spc="-5" dirty="0">
              <a:latin typeface="Calibri"/>
              <a:cs typeface="Calibri"/>
            </a:rPr>
            <a:t> del </a:t>
          </a:r>
          <a:r>
            <a:rPr lang="es-ES" spc="-10" dirty="0">
              <a:latin typeface="Calibri"/>
              <a:cs typeface="Calibri"/>
            </a:rPr>
            <a:t>consumo.</a:t>
          </a:r>
        </a:p>
        <a:p>
          <a:r>
            <a:rPr lang="es-ES" dirty="0">
              <a:latin typeface="Calibri"/>
              <a:cs typeface="Calibri"/>
            </a:rPr>
            <a:t>Bajo</a:t>
          </a:r>
          <a:r>
            <a:rPr lang="es-ES" spc="5" dirty="0">
              <a:latin typeface="Calibri"/>
              <a:cs typeface="Calibri"/>
            </a:rPr>
            <a:t> </a:t>
          </a:r>
          <a:r>
            <a:rPr lang="es-ES" dirty="0">
              <a:latin typeface="Calibri"/>
              <a:cs typeface="Calibri"/>
            </a:rPr>
            <a:t>supervisión</a:t>
          </a:r>
          <a:r>
            <a:rPr lang="es-ES" spc="5" dirty="0">
              <a:latin typeface="Calibri"/>
              <a:cs typeface="Calibri"/>
            </a:rPr>
            <a:t> </a:t>
          </a:r>
          <a:r>
            <a:rPr lang="es-ES" spc="-10" dirty="0">
              <a:latin typeface="Calibri"/>
              <a:cs typeface="Calibri"/>
            </a:rPr>
            <a:t>médica </a:t>
          </a:r>
          <a:r>
            <a:rPr lang="es-ES" spc="-5" dirty="0">
              <a:latin typeface="Calibri"/>
              <a:cs typeface="Calibri"/>
            </a:rPr>
            <a:t> en </a:t>
          </a:r>
          <a:r>
            <a:rPr lang="es-ES" spc="-10" dirty="0">
              <a:latin typeface="Calibri"/>
              <a:cs typeface="Calibri"/>
            </a:rPr>
            <a:t>situación</a:t>
          </a:r>
          <a:r>
            <a:rPr lang="es-ES" spc="-5" dirty="0">
              <a:latin typeface="Calibri"/>
              <a:cs typeface="Calibri"/>
            </a:rPr>
            <a:t> de </a:t>
          </a:r>
          <a:r>
            <a:rPr lang="es-ES" spc="-459" dirty="0">
              <a:latin typeface="Calibri"/>
              <a:cs typeface="Calibri"/>
            </a:rPr>
            <a:t> </a:t>
          </a:r>
          <a:r>
            <a:rPr lang="es-ES" spc="-15" dirty="0">
              <a:latin typeface="Calibri"/>
              <a:cs typeface="Calibri"/>
            </a:rPr>
            <a:t>internamiento </a:t>
          </a:r>
          <a:r>
            <a:rPr lang="es-ES" dirty="0">
              <a:latin typeface="Calibri"/>
              <a:cs typeface="Calibri"/>
            </a:rPr>
            <a:t>o</a:t>
          </a:r>
          <a:r>
            <a:rPr lang="es-ES" spc="5" dirty="0">
              <a:latin typeface="Calibri"/>
              <a:cs typeface="Calibri"/>
            </a:rPr>
            <a:t> </a:t>
          </a:r>
          <a:r>
            <a:rPr lang="es-ES" spc="-15" dirty="0">
              <a:latin typeface="Calibri"/>
              <a:cs typeface="Calibri"/>
            </a:rPr>
            <a:t>atención </a:t>
          </a:r>
          <a:r>
            <a:rPr lang="es-ES" spc="-459" dirty="0">
              <a:latin typeface="Calibri"/>
              <a:cs typeface="Calibri"/>
            </a:rPr>
            <a:t> </a:t>
          </a:r>
          <a:r>
            <a:rPr lang="es-ES" spc="-20" dirty="0">
              <a:latin typeface="Calibri"/>
              <a:cs typeface="Calibri"/>
            </a:rPr>
            <a:t>externa</a:t>
          </a:r>
          <a:endParaRPr lang="es-ES" dirty="0"/>
        </a:p>
      </dgm:t>
    </dgm:pt>
    <dgm:pt modelId="{6841EA5F-4F40-4D7E-B554-14217137A7CC}" type="parTrans" cxnId="{87244A34-18CD-4D96-9EAE-6ED1EEB43094}">
      <dgm:prSet/>
      <dgm:spPr/>
      <dgm:t>
        <a:bodyPr/>
        <a:lstStyle/>
        <a:p>
          <a:endParaRPr lang="es-ES"/>
        </a:p>
      </dgm:t>
    </dgm:pt>
    <dgm:pt modelId="{F59A8CC2-C8FD-466C-925F-97D6B70C4FD3}" type="sibTrans" cxnId="{87244A34-18CD-4D96-9EAE-6ED1EEB43094}">
      <dgm:prSet/>
      <dgm:spPr/>
      <dgm:t>
        <a:bodyPr/>
        <a:lstStyle/>
        <a:p>
          <a:endParaRPr lang="es-ES"/>
        </a:p>
      </dgm:t>
    </dgm:pt>
    <dgm:pt modelId="{E80CE345-1E37-4D51-917F-615F75DE0ABF}">
      <dgm:prSet phldrT="[Texto]"/>
      <dgm:spPr/>
      <dgm:t>
        <a:bodyPr/>
        <a:lstStyle/>
        <a:p>
          <a:r>
            <a:rPr lang="es-ES" dirty="0">
              <a:solidFill>
                <a:schemeClr val="accent3">
                  <a:lumMod val="60000"/>
                  <a:lumOff val="40000"/>
                </a:schemeClr>
              </a:solidFill>
            </a:rPr>
            <a:t>DESHABITUACIÓN</a:t>
          </a:r>
        </a:p>
      </dgm:t>
    </dgm:pt>
    <dgm:pt modelId="{E1440932-1A44-4B28-9B62-F7764D1D2572}" type="parTrans" cxnId="{924C0A96-6516-454A-94C4-09FEBD52DB40}">
      <dgm:prSet/>
      <dgm:spPr/>
      <dgm:t>
        <a:bodyPr/>
        <a:lstStyle/>
        <a:p>
          <a:endParaRPr lang="es-ES"/>
        </a:p>
      </dgm:t>
    </dgm:pt>
    <dgm:pt modelId="{40203BD3-B2A5-4EFE-B53C-FE5A2765FC4C}" type="sibTrans" cxnId="{924C0A96-6516-454A-94C4-09FEBD52DB40}">
      <dgm:prSet/>
      <dgm:spPr/>
      <dgm:t>
        <a:bodyPr/>
        <a:lstStyle/>
        <a:p>
          <a:endParaRPr lang="es-ES"/>
        </a:p>
      </dgm:t>
    </dgm:pt>
    <dgm:pt modelId="{938EC3A7-EE1D-40F6-B68A-C22A3350BE84}">
      <dgm:prSet phldrT="[Texto]"/>
      <dgm:spPr/>
      <dgm:t>
        <a:bodyPr/>
        <a:lstStyle/>
        <a:p>
          <a:pPr>
            <a:lnSpc>
              <a:spcPct val="90000"/>
            </a:lnSpc>
          </a:pPr>
          <a:r>
            <a:rPr lang="es-ES" spc="-45" dirty="0">
              <a:latin typeface="Calibri"/>
              <a:cs typeface="Calibri"/>
            </a:rPr>
            <a:t>Tratamiento </a:t>
          </a:r>
          <a:r>
            <a:rPr lang="es-ES" spc="-15" dirty="0">
              <a:latin typeface="Calibri"/>
              <a:cs typeface="Calibri"/>
            </a:rPr>
            <a:t>psicológico: </a:t>
          </a:r>
        </a:p>
        <a:p>
          <a:pPr>
            <a:lnSpc>
              <a:spcPct val="100000"/>
            </a:lnSpc>
          </a:pPr>
          <a:r>
            <a:rPr lang="es-ES" spc="-10" dirty="0">
              <a:latin typeface="Calibri"/>
              <a:cs typeface="Calibri"/>
            </a:rPr>
            <a:t>R</a:t>
          </a:r>
          <a:r>
            <a:rPr lang="es-ES" spc="-15" dirty="0">
              <a:latin typeface="Calibri"/>
              <a:cs typeface="Calibri"/>
            </a:rPr>
            <a:t>eaprender</a:t>
          </a:r>
          <a:r>
            <a:rPr lang="es-ES" spc="290" dirty="0">
              <a:latin typeface="Calibri"/>
              <a:cs typeface="Calibri"/>
            </a:rPr>
            <a:t> </a:t>
          </a:r>
          <a:r>
            <a:rPr lang="es-ES" dirty="0">
              <a:latin typeface="Calibri"/>
              <a:cs typeface="Calibri"/>
            </a:rPr>
            <a:t>a</a:t>
          </a:r>
          <a:r>
            <a:rPr lang="es-ES" spc="265" dirty="0">
              <a:latin typeface="Calibri"/>
              <a:cs typeface="Calibri"/>
            </a:rPr>
            <a:t> </a:t>
          </a:r>
          <a:r>
            <a:rPr lang="es-ES" dirty="0">
              <a:latin typeface="Calibri"/>
              <a:cs typeface="Calibri"/>
            </a:rPr>
            <a:t>vivir</a:t>
          </a:r>
          <a:r>
            <a:rPr lang="es-ES" spc="305" dirty="0">
              <a:latin typeface="Calibri"/>
              <a:cs typeface="Calibri"/>
            </a:rPr>
            <a:t> </a:t>
          </a:r>
          <a:r>
            <a:rPr lang="es-ES" spc="-10" dirty="0">
              <a:latin typeface="Calibri"/>
              <a:cs typeface="Calibri"/>
            </a:rPr>
            <a:t>sin</a:t>
          </a:r>
          <a:r>
            <a:rPr lang="es-ES" spc="290" dirty="0">
              <a:latin typeface="Calibri"/>
              <a:cs typeface="Calibri"/>
            </a:rPr>
            <a:t> </a:t>
          </a:r>
          <a:r>
            <a:rPr lang="es-ES" spc="-5" dirty="0">
              <a:latin typeface="Calibri"/>
              <a:cs typeface="Calibri"/>
            </a:rPr>
            <a:t>la</a:t>
          </a:r>
          <a:r>
            <a:rPr lang="es-ES" spc="285" dirty="0">
              <a:latin typeface="Calibri"/>
              <a:cs typeface="Calibri"/>
            </a:rPr>
            <a:t> </a:t>
          </a:r>
          <a:r>
            <a:rPr lang="es-ES" spc="-15" dirty="0">
              <a:latin typeface="Calibri"/>
              <a:cs typeface="Calibri"/>
            </a:rPr>
            <a:t>sustancia, </a:t>
          </a:r>
          <a:r>
            <a:rPr lang="es-ES" spc="-459" dirty="0">
              <a:latin typeface="Calibri"/>
              <a:cs typeface="Calibri"/>
            </a:rPr>
            <a:t> </a:t>
          </a:r>
          <a:r>
            <a:rPr lang="es-ES" spc="-15" dirty="0">
              <a:latin typeface="Calibri"/>
              <a:cs typeface="Calibri"/>
            </a:rPr>
            <a:t>ma</a:t>
          </a:r>
          <a:r>
            <a:rPr lang="es-ES" spc="-5" dirty="0">
              <a:latin typeface="Calibri"/>
              <a:cs typeface="Calibri"/>
            </a:rPr>
            <a:t>ne</a:t>
          </a:r>
          <a:r>
            <a:rPr lang="es-ES" spc="-15" dirty="0">
              <a:latin typeface="Calibri"/>
              <a:cs typeface="Calibri"/>
            </a:rPr>
            <a:t>j</a:t>
          </a:r>
          <a:r>
            <a:rPr lang="es-ES" dirty="0">
              <a:latin typeface="Calibri"/>
              <a:cs typeface="Calibri"/>
            </a:rPr>
            <a:t>ar	</a:t>
          </a:r>
          <a:r>
            <a:rPr lang="es-ES" spc="-5" dirty="0">
              <a:latin typeface="Calibri"/>
              <a:cs typeface="Calibri"/>
            </a:rPr>
            <a:t>s</a:t>
          </a:r>
          <a:r>
            <a:rPr lang="es-ES" spc="-25" dirty="0">
              <a:latin typeface="Calibri"/>
              <a:cs typeface="Calibri"/>
            </a:rPr>
            <a:t>i</a:t>
          </a:r>
          <a:r>
            <a:rPr lang="es-ES" spc="-10" dirty="0">
              <a:latin typeface="Calibri"/>
              <a:cs typeface="Calibri"/>
            </a:rPr>
            <a:t>t</a:t>
          </a:r>
          <a:r>
            <a:rPr lang="es-ES" spc="-15" dirty="0">
              <a:latin typeface="Calibri"/>
              <a:cs typeface="Calibri"/>
            </a:rPr>
            <a:t>ua</a:t>
          </a:r>
          <a:r>
            <a:rPr lang="es-ES" dirty="0">
              <a:latin typeface="Calibri"/>
              <a:cs typeface="Calibri"/>
            </a:rPr>
            <a:t>cion</a:t>
          </a:r>
          <a:r>
            <a:rPr lang="es-ES" spc="-10" dirty="0">
              <a:latin typeface="Calibri"/>
              <a:cs typeface="Calibri"/>
            </a:rPr>
            <a:t>e</a:t>
          </a:r>
          <a:r>
            <a:rPr lang="es-ES" dirty="0">
              <a:latin typeface="Calibri"/>
              <a:cs typeface="Calibri"/>
            </a:rPr>
            <a:t>s</a:t>
          </a:r>
        </a:p>
        <a:p>
          <a:pPr>
            <a:lnSpc>
              <a:spcPct val="100000"/>
            </a:lnSpc>
          </a:pPr>
          <a:r>
            <a:rPr lang="es-ES" spc="-20" dirty="0">
              <a:latin typeface="Calibri"/>
              <a:cs typeface="Calibri"/>
            </a:rPr>
            <a:t>co</a:t>
          </a:r>
          <a:r>
            <a:rPr lang="es-ES" spc="-15" dirty="0">
              <a:latin typeface="Calibri"/>
              <a:cs typeface="Calibri"/>
            </a:rPr>
            <a:t>n</a:t>
          </a:r>
          <a:r>
            <a:rPr lang="es-ES" spc="-5" dirty="0">
              <a:latin typeface="Calibri"/>
              <a:cs typeface="Calibri"/>
            </a:rPr>
            <a:t>f</a:t>
          </a:r>
          <a:r>
            <a:rPr lang="es-ES" spc="-10" dirty="0">
              <a:latin typeface="Calibri"/>
              <a:cs typeface="Calibri"/>
            </a:rPr>
            <a:t>l</a:t>
          </a:r>
          <a:r>
            <a:rPr lang="es-ES" dirty="0">
              <a:latin typeface="Calibri"/>
              <a:cs typeface="Calibri"/>
            </a:rPr>
            <a:t>i</a:t>
          </a:r>
          <a:r>
            <a:rPr lang="es-ES" spc="-15" dirty="0">
              <a:latin typeface="Calibri"/>
              <a:cs typeface="Calibri"/>
            </a:rPr>
            <a:t>c</a:t>
          </a:r>
          <a:r>
            <a:rPr lang="es-ES" dirty="0">
              <a:latin typeface="Calibri"/>
              <a:cs typeface="Calibri"/>
            </a:rPr>
            <a:t>ti</a:t>
          </a:r>
          <a:r>
            <a:rPr lang="es-ES" spc="-50" dirty="0">
              <a:latin typeface="Calibri"/>
              <a:cs typeface="Calibri"/>
            </a:rPr>
            <a:t>v</a:t>
          </a:r>
          <a:r>
            <a:rPr lang="es-ES" dirty="0">
              <a:latin typeface="Calibri"/>
              <a:cs typeface="Calibri"/>
            </a:rPr>
            <a:t>as y  </a:t>
          </a:r>
          <a:r>
            <a:rPr lang="es-ES" spc="-25" dirty="0">
              <a:latin typeface="Calibri"/>
              <a:cs typeface="Calibri"/>
            </a:rPr>
            <a:t>prevenir</a:t>
          </a:r>
          <a:r>
            <a:rPr lang="es-ES" spc="10" dirty="0">
              <a:latin typeface="Calibri"/>
              <a:cs typeface="Calibri"/>
            </a:rPr>
            <a:t> </a:t>
          </a:r>
          <a:r>
            <a:rPr lang="es-ES" spc="-5" dirty="0">
              <a:latin typeface="Calibri"/>
              <a:cs typeface="Calibri"/>
            </a:rPr>
            <a:t>posibles</a:t>
          </a:r>
          <a:r>
            <a:rPr lang="es-ES" spc="30" dirty="0">
              <a:latin typeface="Calibri"/>
              <a:cs typeface="Calibri"/>
            </a:rPr>
            <a:t> </a:t>
          </a:r>
          <a:r>
            <a:rPr lang="es-ES" spc="-10" dirty="0">
              <a:latin typeface="Calibri"/>
              <a:cs typeface="Calibri"/>
            </a:rPr>
            <a:t>recaídas.</a:t>
          </a:r>
          <a:endParaRPr lang="es-ES" dirty="0"/>
        </a:p>
      </dgm:t>
    </dgm:pt>
    <dgm:pt modelId="{13D4E21A-A834-4B86-AD17-30A2606ABF8C}" type="parTrans" cxnId="{F840DB8C-A018-43C0-A8D3-74B6A539D941}">
      <dgm:prSet/>
      <dgm:spPr/>
      <dgm:t>
        <a:bodyPr/>
        <a:lstStyle/>
        <a:p>
          <a:endParaRPr lang="es-ES"/>
        </a:p>
      </dgm:t>
    </dgm:pt>
    <dgm:pt modelId="{F670EA58-BBE5-450C-AA3C-78EF250B74EB}" type="sibTrans" cxnId="{F840DB8C-A018-43C0-A8D3-74B6A539D941}">
      <dgm:prSet/>
      <dgm:spPr/>
      <dgm:t>
        <a:bodyPr/>
        <a:lstStyle/>
        <a:p>
          <a:endParaRPr lang="es-ES"/>
        </a:p>
      </dgm:t>
    </dgm:pt>
    <dgm:pt modelId="{603DA0E8-DC8A-4420-BEBA-7587EBF060AF}">
      <dgm:prSet phldrT="[Texto]"/>
      <dgm:spPr/>
      <dgm:t>
        <a:bodyPr/>
        <a:lstStyle/>
        <a:p>
          <a:r>
            <a:rPr lang="es-ES" dirty="0">
              <a:solidFill>
                <a:schemeClr val="accent3">
                  <a:lumMod val="60000"/>
                  <a:lumOff val="40000"/>
                </a:schemeClr>
              </a:solidFill>
            </a:rPr>
            <a:t>REINSERCIÓN</a:t>
          </a:r>
        </a:p>
      </dgm:t>
    </dgm:pt>
    <dgm:pt modelId="{773E2F67-693F-4DE6-B433-103AEAF3B91C}" type="parTrans" cxnId="{9AFF967E-E447-47C1-8BD8-9B93F61E366F}">
      <dgm:prSet/>
      <dgm:spPr/>
      <dgm:t>
        <a:bodyPr/>
        <a:lstStyle/>
        <a:p>
          <a:endParaRPr lang="es-ES"/>
        </a:p>
      </dgm:t>
    </dgm:pt>
    <dgm:pt modelId="{EA5948F2-006A-46D7-A1D2-22A54D436FDF}" type="sibTrans" cxnId="{9AFF967E-E447-47C1-8BD8-9B93F61E366F}">
      <dgm:prSet/>
      <dgm:spPr/>
      <dgm:t>
        <a:bodyPr/>
        <a:lstStyle/>
        <a:p>
          <a:endParaRPr lang="es-ES"/>
        </a:p>
      </dgm:t>
    </dgm:pt>
    <dgm:pt modelId="{8B776237-7C97-46A3-8390-5ABFBF59AC18}">
      <dgm:prSet phldrT="[Texto]"/>
      <dgm:spPr/>
      <dgm:t>
        <a:bodyPr/>
        <a:lstStyle/>
        <a:p>
          <a:r>
            <a:rPr lang="es-ES" spc="-10" dirty="0">
              <a:latin typeface="Calibri"/>
              <a:cs typeface="Calibri"/>
            </a:rPr>
            <a:t>Objetivo: </a:t>
          </a:r>
        </a:p>
        <a:p>
          <a:r>
            <a:rPr lang="es-ES" spc="-10" dirty="0">
              <a:latin typeface="Calibri"/>
              <a:cs typeface="Calibri"/>
            </a:rPr>
            <a:t>Conseguir</a:t>
          </a:r>
          <a:r>
            <a:rPr lang="es-ES" spc="-5" dirty="0">
              <a:latin typeface="Calibri"/>
              <a:cs typeface="Calibri"/>
            </a:rPr>
            <a:t> </a:t>
          </a:r>
          <a:r>
            <a:rPr lang="es-ES" spc="-10" dirty="0">
              <a:latin typeface="Calibri"/>
              <a:cs typeface="Calibri"/>
            </a:rPr>
            <a:t>que</a:t>
          </a:r>
          <a:r>
            <a:rPr lang="es-ES" spc="-5" dirty="0">
              <a:latin typeface="Calibri"/>
              <a:cs typeface="Calibri"/>
            </a:rPr>
            <a:t> la </a:t>
          </a:r>
          <a:r>
            <a:rPr lang="es-ES" dirty="0">
              <a:latin typeface="Calibri"/>
              <a:cs typeface="Calibri"/>
            </a:rPr>
            <a:t> </a:t>
          </a:r>
          <a:r>
            <a:rPr lang="es-ES" spc="-15" dirty="0">
              <a:latin typeface="Calibri"/>
              <a:cs typeface="Calibri"/>
            </a:rPr>
            <a:t>persona	</a:t>
          </a:r>
          <a:r>
            <a:rPr lang="es-ES" spc="-10" dirty="0">
              <a:latin typeface="Calibri"/>
              <a:cs typeface="Calibri"/>
            </a:rPr>
            <a:t>sea</a:t>
          </a:r>
          <a:r>
            <a:rPr lang="es-ES" spc="-5" dirty="0">
              <a:latin typeface="Calibri"/>
              <a:cs typeface="Calibri"/>
            </a:rPr>
            <a:t> </a:t>
          </a:r>
          <a:r>
            <a:rPr lang="es-ES" spc="-10" dirty="0">
              <a:latin typeface="Calibri"/>
              <a:cs typeface="Calibri"/>
            </a:rPr>
            <a:t>funcional</a:t>
          </a:r>
          <a:r>
            <a:rPr lang="es-ES" spc="-5" dirty="0">
              <a:latin typeface="Calibri"/>
              <a:cs typeface="Calibri"/>
            </a:rPr>
            <a:t> </a:t>
          </a:r>
          <a:r>
            <a:rPr lang="es-ES" spc="-15" dirty="0">
              <a:latin typeface="Calibri"/>
              <a:cs typeface="Calibri"/>
            </a:rPr>
            <a:t>en </a:t>
          </a:r>
          <a:r>
            <a:rPr lang="es-ES" spc="-459" dirty="0">
              <a:latin typeface="Calibri"/>
              <a:cs typeface="Calibri"/>
            </a:rPr>
            <a:t> </a:t>
          </a:r>
          <a:r>
            <a:rPr lang="es-ES" spc="-10" dirty="0">
              <a:latin typeface="Calibri"/>
              <a:cs typeface="Calibri"/>
            </a:rPr>
            <a:t>todos los ámbitos.</a:t>
          </a:r>
          <a:endParaRPr lang="es-ES" dirty="0"/>
        </a:p>
      </dgm:t>
    </dgm:pt>
    <dgm:pt modelId="{EDFE7218-7028-4E5D-9CBC-96D4D601B073}" type="parTrans" cxnId="{FD960767-0FCB-4F1E-9D8D-4E52621034AE}">
      <dgm:prSet/>
      <dgm:spPr/>
      <dgm:t>
        <a:bodyPr/>
        <a:lstStyle/>
        <a:p>
          <a:endParaRPr lang="es-ES"/>
        </a:p>
      </dgm:t>
    </dgm:pt>
    <dgm:pt modelId="{F5283C8E-0643-465B-A25B-2793CE8BF4B0}" type="sibTrans" cxnId="{FD960767-0FCB-4F1E-9D8D-4E52621034AE}">
      <dgm:prSet/>
      <dgm:spPr/>
      <dgm:t>
        <a:bodyPr/>
        <a:lstStyle/>
        <a:p>
          <a:endParaRPr lang="es-ES"/>
        </a:p>
      </dgm:t>
    </dgm:pt>
    <dgm:pt modelId="{23DAB8CC-C646-49F0-B4D5-6C76F3457899}" type="pres">
      <dgm:prSet presAssocID="{0055B158-2377-4DED-8E75-3EC95302A8A9}" presName="Name0" presStyleCnt="0">
        <dgm:presLayoutVars>
          <dgm:dir/>
          <dgm:animLvl val="lvl"/>
          <dgm:resizeHandles val="exact"/>
        </dgm:presLayoutVars>
      </dgm:prSet>
      <dgm:spPr/>
    </dgm:pt>
    <dgm:pt modelId="{7C86E574-2968-4A9B-9447-42C281F8121C}" type="pres">
      <dgm:prSet presAssocID="{76814085-DD29-462C-80F1-B04B8365EAEE}" presName="compositeNode" presStyleCnt="0">
        <dgm:presLayoutVars>
          <dgm:bulletEnabled val="1"/>
        </dgm:presLayoutVars>
      </dgm:prSet>
      <dgm:spPr/>
    </dgm:pt>
    <dgm:pt modelId="{95F710AD-1E97-4373-8312-36CD25EA0AB7}" type="pres">
      <dgm:prSet presAssocID="{76814085-DD29-462C-80F1-B04B8365EAEE}" presName="bgRect" presStyleLbl="node1" presStyleIdx="0" presStyleCnt="3"/>
      <dgm:spPr/>
    </dgm:pt>
    <dgm:pt modelId="{9E5E4E58-DC33-4543-A6D5-BCED1B53F31C}" type="pres">
      <dgm:prSet presAssocID="{76814085-DD29-462C-80F1-B04B8365EAE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D1456551-F831-430C-8F13-6594B607841B}" type="pres">
      <dgm:prSet presAssocID="{76814085-DD29-462C-80F1-B04B8365EAEE}" presName="childNode" presStyleLbl="node1" presStyleIdx="0" presStyleCnt="3">
        <dgm:presLayoutVars>
          <dgm:bulletEnabled val="1"/>
        </dgm:presLayoutVars>
      </dgm:prSet>
      <dgm:spPr/>
    </dgm:pt>
    <dgm:pt modelId="{3003E9B0-EDC0-47A3-9055-89D7BDF48E8B}" type="pres">
      <dgm:prSet presAssocID="{ACA23A15-CF0E-408C-8EF5-F77D5978C572}" presName="hSp" presStyleCnt="0"/>
      <dgm:spPr/>
    </dgm:pt>
    <dgm:pt modelId="{07C49ABF-B49C-45D9-8B86-97D16615E62C}" type="pres">
      <dgm:prSet presAssocID="{ACA23A15-CF0E-408C-8EF5-F77D5978C572}" presName="vProcSp" presStyleCnt="0"/>
      <dgm:spPr/>
    </dgm:pt>
    <dgm:pt modelId="{6F0E7FCE-7D67-4A53-A612-D94BA2B8B052}" type="pres">
      <dgm:prSet presAssocID="{ACA23A15-CF0E-408C-8EF5-F77D5978C572}" presName="vSp1" presStyleCnt="0"/>
      <dgm:spPr/>
    </dgm:pt>
    <dgm:pt modelId="{AEA5077D-E9D6-418C-BBA1-36B02AC2BC44}" type="pres">
      <dgm:prSet presAssocID="{ACA23A15-CF0E-408C-8EF5-F77D5978C572}" presName="simulatedConn" presStyleLbl="solidFgAcc1" presStyleIdx="0" presStyleCnt="2"/>
      <dgm:spPr/>
    </dgm:pt>
    <dgm:pt modelId="{006C6686-D6CA-43F2-8032-2F6A66ABDF3D}" type="pres">
      <dgm:prSet presAssocID="{ACA23A15-CF0E-408C-8EF5-F77D5978C572}" presName="vSp2" presStyleCnt="0"/>
      <dgm:spPr/>
    </dgm:pt>
    <dgm:pt modelId="{FBE086B4-5849-429E-A0BE-A8E1BD1CE7A8}" type="pres">
      <dgm:prSet presAssocID="{ACA23A15-CF0E-408C-8EF5-F77D5978C572}" presName="sibTrans" presStyleCnt="0"/>
      <dgm:spPr/>
    </dgm:pt>
    <dgm:pt modelId="{7156EF4D-5955-486E-8265-DF60712DE534}" type="pres">
      <dgm:prSet presAssocID="{E80CE345-1E37-4D51-917F-615F75DE0ABF}" presName="compositeNode" presStyleCnt="0">
        <dgm:presLayoutVars>
          <dgm:bulletEnabled val="1"/>
        </dgm:presLayoutVars>
      </dgm:prSet>
      <dgm:spPr/>
    </dgm:pt>
    <dgm:pt modelId="{86523EEA-E70A-4EFC-85A8-447FD2F53081}" type="pres">
      <dgm:prSet presAssocID="{E80CE345-1E37-4D51-917F-615F75DE0ABF}" presName="bgRect" presStyleLbl="node1" presStyleIdx="1" presStyleCnt="3"/>
      <dgm:spPr/>
    </dgm:pt>
    <dgm:pt modelId="{8D18D9D9-EEE1-41CB-85BF-823CB531ECDE}" type="pres">
      <dgm:prSet presAssocID="{E80CE345-1E37-4D51-917F-615F75DE0ABF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1C1727A-339A-4AE7-A566-2CABF47BAE95}" type="pres">
      <dgm:prSet presAssocID="{E80CE345-1E37-4D51-917F-615F75DE0ABF}" presName="childNode" presStyleLbl="node1" presStyleIdx="1" presStyleCnt="3">
        <dgm:presLayoutVars>
          <dgm:bulletEnabled val="1"/>
        </dgm:presLayoutVars>
      </dgm:prSet>
      <dgm:spPr/>
    </dgm:pt>
    <dgm:pt modelId="{5940082F-E005-49F5-BB70-2F5890553908}" type="pres">
      <dgm:prSet presAssocID="{40203BD3-B2A5-4EFE-B53C-FE5A2765FC4C}" presName="hSp" presStyleCnt="0"/>
      <dgm:spPr/>
    </dgm:pt>
    <dgm:pt modelId="{AD75B499-0DF7-48DC-9A10-9F6B76126601}" type="pres">
      <dgm:prSet presAssocID="{40203BD3-B2A5-4EFE-B53C-FE5A2765FC4C}" presName="vProcSp" presStyleCnt="0"/>
      <dgm:spPr/>
    </dgm:pt>
    <dgm:pt modelId="{2EA925E4-E2D9-47BB-AB89-E60BF8686548}" type="pres">
      <dgm:prSet presAssocID="{40203BD3-B2A5-4EFE-B53C-FE5A2765FC4C}" presName="vSp1" presStyleCnt="0"/>
      <dgm:spPr/>
    </dgm:pt>
    <dgm:pt modelId="{D1341275-CD2A-4250-AD9B-8255F50DDBCF}" type="pres">
      <dgm:prSet presAssocID="{40203BD3-B2A5-4EFE-B53C-FE5A2765FC4C}" presName="simulatedConn" presStyleLbl="solidFgAcc1" presStyleIdx="1" presStyleCnt="2"/>
      <dgm:spPr/>
    </dgm:pt>
    <dgm:pt modelId="{E5FCA8A0-3291-4FBB-B579-A5972161A32E}" type="pres">
      <dgm:prSet presAssocID="{40203BD3-B2A5-4EFE-B53C-FE5A2765FC4C}" presName="vSp2" presStyleCnt="0"/>
      <dgm:spPr/>
    </dgm:pt>
    <dgm:pt modelId="{04E97B8D-7D79-49CD-AA24-9BA9C1C594A0}" type="pres">
      <dgm:prSet presAssocID="{40203BD3-B2A5-4EFE-B53C-FE5A2765FC4C}" presName="sibTrans" presStyleCnt="0"/>
      <dgm:spPr/>
    </dgm:pt>
    <dgm:pt modelId="{EA78ED77-C5B8-4070-A470-461E6EDF3ADA}" type="pres">
      <dgm:prSet presAssocID="{603DA0E8-DC8A-4420-BEBA-7587EBF060AF}" presName="compositeNode" presStyleCnt="0">
        <dgm:presLayoutVars>
          <dgm:bulletEnabled val="1"/>
        </dgm:presLayoutVars>
      </dgm:prSet>
      <dgm:spPr/>
    </dgm:pt>
    <dgm:pt modelId="{968E0240-FC6B-4CDC-A52D-512DEEE80F36}" type="pres">
      <dgm:prSet presAssocID="{603DA0E8-DC8A-4420-BEBA-7587EBF060AF}" presName="bgRect" presStyleLbl="node1" presStyleIdx="2" presStyleCnt="3"/>
      <dgm:spPr/>
    </dgm:pt>
    <dgm:pt modelId="{80D130B8-8ACB-4BAD-A5D8-335466685339}" type="pres">
      <dgm:prSet presAssocID="{603DA0E8-DC8A-4420-BEBA-7587EBF060AF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EA4A1ECB-544F-4B9F-9550-B694864C1BBC}" type="pres">
      <dgm:prSet presAssocID="{603DA0E8-DC8A-4420-BEBA-7587EBF060A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B1CE701-0876-4A36-9978-3394FB57F9F8}" type="presOf" srcId="{76814085-DD29-462C-80F1-B04B8365EAEE}" destId="{9E5E4E58-DC33-4543-A6D5-BCED1B53F31C}" srcOrd="1" destOrd="0" presId="urn:microsoft.com/office/officeart/2005/8/layout/hProcess7"/>
    <dgm:cxn modelId="{26BCC514-D2A4-4A7D-BA38-2F0D45168F83}" type="presOf" srcId="{603DA0E8-DC8A-4420-BEBA-7587EBF060AF}" destId="{968E0240-FC6B-4CDC-A52D-512DEEE80F36}" srcOrd="0" destOrd="0" presId="urn:microsoft.com/office/officeart/2005/8/layout/hProcess7"/>
    <dgm:cxn modelId="{E8322B2B-7A55-44E0-B629-E883C377924D}" srcId="{0055B158-2377-4DED-8E75-3EC95302A8A9}" destId="{76814085-DD29-462C-80F1-B04B8365EAEE}" srcOrd="0" destOrd="0" parTransId="{04888273-7B56-4F60-B2C2-A1CAB8A3335F}" sibTransId="{ACA23A15-CF0E-408C-8EF5-F77D5978C572}"/>
    <dgm:cxn modelId="{87244A34-18CD-4D96-9EAE-6ED1EEB43094}" srcId="{76814085-DD29-462C-80F1-B04B8365EAEE}" destId="{FF14DA86-CA29-48B7-A1DF-7CEA1D3829C6}" srcOrd="0" destOrd="0" parTransId="{6841EA5F-4F40-4D7E-B554-14217137A7CC}" sibTransId="{F59A8CC2-C8FD-466C-925F-97D6B70C4FD3}"/>
    <dgm:cxn modelId="{2530E944-A6F5-4BFA-810F-15AE3B662BA4}" type="presOf" srcId="{76814085-DD29-462C-80F1-B04B8365EAEE}" destId="{95F710AD-1E97-4373-8312-36CD25EA0AB7}" srcOrd="0" destOrd="0" presId="urn:microsoft.com/office/officeart/2005/8/layout/hProcess7"/>
    <dgm:cxn modelId="{FD960767-0FCB-4F1E-9D8D-4E52621034AE}" srcId="{603DA0E8-DC8A-4420-BEBA-7587EBF060AF}" destId="{8B776237-7C97-46A3-8390-5ABFBF59AC18}" srcOrd="0" destOrd="0" parTransId="{EDFE7218-7028-4E5D-9CBC-96D4D601B073}" sibTransId="{F5283C8E-0643-465B-A25B-2793CE8BF4B0}"/>
    <dgm:cxn modelId="{6901D679-4F37-4ABA-8A31-502354F097FF}" type="presOf" srcId="{FF14DA86-CA29-48B7-A1DF-7CEA1D3829C6}" destId="{D1456551-F831-430C-8F13-6594B607841B}" srcOrd="0" destOrd="0" presId="urn:microsoft.com/office/officeart/2005/8/layout/hProcess7"/>
    <dgm:cxn modelId="{9AFF967E-E447-47C1-8BD8-9B93F61E366F}" srcId="{0055B158-2377-4DED-8E75-3EC95302A8A9}" destId="{603DA0E8-DC8A-4420-BEBA-7587EBF060AF}" srcOrd="2" destOrd="0" parTransId="{773E2F67-693F-4DE6-B433-103AEAF3B91C}" sibTransId="{EA5948F2-006A-46D7-A1D2-22A54D436FDF}"/>
    <dgm:cxn modelId="{8160A685-03B3-4800-8437-2509293E0DB4}" type="presOf" srcId="{E80CE345-1E37-4D51-917F-615F75DE0ABF}" destId="{86523EEA-E70A-4EFC-85A8-447FD2F53081}" srcOrd="0" destOrd="0" presId="urn:microsoft.com/office/officeart/2005/8/layout/hProcess7"/>
    <dgm:cxn modelId="{F840DB8C-A018-43C0-A8D3-74B6A539D941}" srcId="{E80CE345-1E37-4D51-917F-615F75DE0ABF}" destId="{938EC3A7-EE1D-40F6-B68A-C22A3350BE84}" srcOrd="0" destOrd="0" parTransId="{13D4E21A-A834-4B86-AD17-30A2606ABF8C}" sibTransId="{F670EA58-BBE5-450C-AA3C-78EF250B74EB}"/>
    <dgm:cxn modelId="{924C0A96-6516-454A-94C4-09FEBD52DB40}" srcId="{0055B158-2377-4DED-8E75-3EC95302A8A9}" destId="{E80CE345-1E37-4D51-917F-615F75DE0ABF}" srcOrd="1" destOrd="0" parTransId="{E1440932-1A44-4B28-9B62-F7764D1D2572}" sibTransId="{40203BD3-B2A5-4EFE-B53C-FE5A2765FC4C}"/>
    <dgm:cxn modelId="{FBC0A4BF-055C-4987-AC27-CC61E197ADA4}" type="presOf" srcId="{0055B158-2377-4DED-8E75-3EC95302A8A9}" destId="{23DAB8CC-C646-49F0-B4D5-6C76F3457899}" srcOrd="0" destOrd="0" presId="urn:microsoft.com/office/officeart/2005/8/layout/hProcess7"/>
    <dgm:cxn modelId="{9D9538CF-7C53-4157-9CCE-00FDBD8C2A90}" type="presOf" srcId="{E80CE345-1E37-4D51-917F-615F75DE0ABF}" destId="{8D18D9D9-EEE1-41CB-85BF-823CB531ECDE}" srcOrd="1" destOrd="0" presId="urn:microsoft.com/office/officeart/2005/8/layout/hProcess7"/>
    <dgm:cxn modelId="{60818FD0-4983-4A31-B5C6-8288C8D6CC13}" type="presOf" srcId="{938EC3A7-EE1D-40F6-B68A-C22A3350BE84}" destId="{E1C1727A-339A-4AE7-A566-2CABF47BAE95}" srcOrd="0" destOrd="0" presId="urn:microsoft.com/office/officeart/2005/8/layout/hProcess7"/>
    <dgm:cxn modelId="{96F6BCD2-5197-47E8-9097-FA517B35E460}" type="presOf" srcId="{8B776237-7C97-46A3-8390-5ABFBF59AC18}" destId="{EA4A1ECB-544F-4B9F-9550-B694864C1BBC}" srcOrd="0" destOrd="0" presId="urn:microsoft.com/office/officeart/2005/8/layout/hProcess7"/>
    <dgm:cxn modelId="{46D62FEB-FBAA-44E1-8095-A27FC9CA9FB2}" type="presOf" srcId="{603DA0E8-DC8A-4420-BEBA-7587EBF060AF}" destId="{80D130B8-8ACB-4BAD-A5D8-335466685339}" srcOrd="1" destOrd="0" presId="urn:microsoft.com/office/officeart/2005/8/layout/hProcess7"/>
    <dgm:cxn modelId="{C5403559-89AD-4C9D-8CF2-370EAA6E0F54}" type="presParOf" srcId="{23DAB8CC-C646-49F0-B4D5-6C76F3457899}" destId="{7C86E574-2968-4A9B-9447-42C281F8121C}" srcOrd="0" destOrd="0" presId="urn:microsoft.com/office/officeart/2005/8/layout/hProcess7"/>
    <dgm:cxn modelId="{F10ADE0E-2259-4841-9A8F-7C11BE9DE4A2}" type="presParOf" srcId="{7C86E574-2968-4A9B-9447-42C281F8121C}" destId="{95F710AD-1E97-4373-8312-36CD25EA0AB7}" srcOrd="0" destOrd="0" presId="urn:microsoft.com/office/officeart/2005/8/layout/hProcess7"/>
    <dgm:cxn modelId="{C523E44D-51A4-4877-9913-63904878DB66}" type="presParOf" srcId="{7C86E574-2968-4A9B-9447-42C281F8121C}" destId="{9E5E4E58-DC33-4543-A6D5-BCED1B53F31C}" srcOrd="1" destOrd="0" presId="urn:microsoft.com/office/officeart/2005/8/layout/hProcess7"/>
    <dgm:cxn modelId="{E52B068E-BC92-4A20-904F-43DD14A3061C}" type="presParOf" srcId="{7C86E574-2968-4A9B-9447-42C281F8121C}" destId="{D1456551-F831-430C-8F13-6594B607841B}" srcOrd="2" destOrd="0" presId="urn:microsoft.com/office/officeart/2005/8/layout/hProcess7"/>
    <dgm:cxn modelId="{F66A8048-8DB5-4107-8894-2907BCA84D04}" type="presParOf" srcId="{23DAB8CC-C646-49F0-B4D5-6C76F3457899}" destId="{3003E9B0-EDC0-47A3-9055-89D7BDF48E8B}" srcOrd="1" destOrd="0" presId="urn:microsoft.com/office/officeart/2005/8/layout/hProcess7"/>
    <dgm:cxn modelId="{95869D13-5BD4-4302-AF5F-E162DBA30CBD}" type="presParOf" srcId="{23DAB8CC-C646-49F0-B4D5-6C76F3457899}" destId="{07C49ABF-B49C-45D9-8B86-97D16615E62C}" srcOrd="2" destOrd="0" presId="urn:microsoft.com/office/officeart/2005/8/layout/hProcess7"/>
    <dgm:cxn modelId="{F2D725CF-4DA4-4913-8D2E-B1D932001CF9}" type="presParOf" srcId="{07C49ABF-B49C-45D9-8B86-97D16615E62C}" destId="{6F0E7FCE-7D67-4A53-A612-D94BA2B8B052}" srcOrd="0" destOrd="0" presId="urn:microsoft.com/office/officeart/2005/8/layout/hProcess7"/>
    <dgm:cxn modelId="{D1679E67-371F-404E-9944-3716D448AE79}" type="presParOf" srcId="{07C49ABF-B49C-45D9-8B86-97D16615E62C}" destId="{AEA5077D-E9D6-418C-BBA1-36B02AC2BC44}" srcOrd="1" destOrd="0" presId="urn:microsoft.com/office/officeart/2005/8/layout/hProcess7"/>
    <dgm:cxn modelId="{1580D4B7-1095-46C8-85A3-28CB1FCB5771}" type="presParOf" srcId="{07C49ABF-B49C-45D9-8B86-97D16615E62C}" destId="{006C6686-D6CA-43F2-8032-2F6A66ABDF3D}" srcOrd="2" destOrd="0" presId="urn:microsoft.com/office/officeart/2005/8/layout/hProcess7"/>
    <dgm:cxn modelId="{EF2E0B14-80F6-408F-A895-359269481A0B}" type="presParOf" srcId="{23DAB8CC-C646-49F0-B4D5-6C76F3457899}" destId="{FBE086B4-5849-429E-A0BE-A8E1BD1CE7A8}" srcOrd="3" destOrd="0" presId="urn:microsoft.com/office/officeart/2005/8/layout/hProcess7"/>
    <dgm:cxn modelId="{27315BCA-8E03-4B0B-88E6-3626D8ABBEB8}" type="presParOf" srcId="{23DAB8CC-C646-49F0-B4D5-6C76F3457899}" destId="{7156EF4D-5955-486E-8265-DF60712DE534}" srcOrd="4" destOrd="0" presId="urn:microsoft.com/office/officeart/2005/8/layout/hProcess7"/>
    <dgm:cxn modelId="{84267607-0095-4FB8-801B-6CA5EAFDA8BB}" type="presParOf" srcId="{7156EF4D-5955-486E-8265-DF60712DE534}" destId="{86523EEA-E70A-4EFC-85A8-447FD2F53081}" srcOrd="0" destOrd="0" presId="urn:microsoft.com/office/officeart/2005/8/layout/hProcess7"/>
    <dgm:cxn modelId="{1318C4C2-D127-4075-AB73-FB2346116771}" type="presParOf" srcId="{7156EF4D-5955-486E-8265-DF60712DE534}" destId="{8D18D9D9-EEE1-41CB-85BF-823CB531ECDE}" srcOrd="1" destOrd="0" presId="urn:microsoft.com/office/officeart/2005/8/layout/hProcess7"/>
    <dgm:cxn modelId="{39C71412-DCB9-4508-A262-CDE3A9D62B85}" type="presParOf" srcId="{7156EF4D-5955-486E-8265-DF60712DE534}" destId="{E1C1727A-339A-4AE7-A566-2CABF47BAE95}" srcOrd="2" destOrd="0" presId="urn:microsoft.com/office/officeart/2005/8/layout/hProcess7"/>
    <dgm:cxn modelId="{0E289E76-8BF5-45D7-972B-050FDC0440EF}" type="presParOf" srcId="{23DAB8CC-C646-49F0-B4D5-6C76F3457899}" destId="{5940082F-E005-49F5-BB70-2F5890553908}" srcOrd="5" destOrd="0" presId="urn:microsoft.com/office/officeart/2005/8/layout/hProcess7"/>
    <dgm:cxn modelId="{D7EEFC19-A87E-4E5E-9FAF-871928ECAB31}" type="presParOf" srcId="{23DAB8CC-C646-49F0-B4D5-6C76F3457899}" destId="{AD75B499-0DF7-48DC-9A10-9F6B76126601}" srcOrd="6" destOrd="0" presId="urn:microsoft.com/office/officeart/2005/8/layout/hProcess7"/>
    <dgm:cxn modelId="{A3BFA18C-B307-422E-89EB-30428F91E20F}" type="presParOf" srcId="{AD75B499-0DF7-48DC-9A10-9F6B76126601}" destId="{2EA925E4-E2D9-47BB-AB89-E60BF8686548}" srcOrd="0" destOrd="0" presId="urn:microsoft.com/office/officeart/2005/8/layout/hProcess7"/>
    <dgm:cxn modelId="{3E349679-AC64-4E4A-A6EF-B3CC0A566541}" type="presParOf" srcId="{AD75B499-0DF7-48DC-9A10-9F6B76126601}" destId="{D1341275-CD2A-4250-AD9B-8255F50DDBCF}" srcOrd="1" destOrd="0" presId="urn:microsoft.com/office/officeart/2005/8/layout/hProcess7"/>
    <dgm:cxn modelId="{1ACFC266-B730-4975-928E-974B69072CD0}" type="presParOf" srcId="{AD75B499-0DF7-48DC-9A10-9F6B76126601}" destId="{E5FCA8A0-3291-4FBB-B579-A5972161A32E}" srcOrd="2" destOrd="0" presId="urn:microsoft.com/office/officeart/2005/8/layout/hProcess7"/>
    <dgm:cxn modelId="{3721F32E-47AA-4844-BAD2-612A667E538F}" type="presParOf" srcId="{23DAB8CC-C646-49F0-B4D5-6C76F3457899}" destId="{04E97B8D-7D79-49CD-AA24-9BA9C1C594A0}" srcOrd="7" destOrd="0" presId="urn:microsoft.com/office/officeart/2005/8/layout/hProcess7"/>
    <dgm:cxn modelId="{B4AA2828-DE47-435B-9EE9-C4359E725E52}" type="presParOf" srcId="{23DAB8CC-C646-49F0-B4D5-6C76F3457899}" destId="{EA78ED77-C5B8-4070-A470-461E6EDF3ADA}" srcOrd="8" destOrd="0" presId="urn:microsoft.com/office/officeart/2005/8/layout/hProcess7"/>
    <dgm:cxn modelId="{7A2D13A4-E761-4281-BE67-82B28C09EF84}" type="presParOf" srcId="{EA78ED77-C5B8-4070-A470-461E6EDF3ADA}" destId="{968E0240-FC6B-4CDC-A52D-512DEEE80F36}" srcOrd="0" destOrd="0" presId="urn:microsoft.com/office/officeart/2005/8/layout/hProcess7"/>
    <dgm:cxn modelId="{6AAA1450-BB1E-4669-87CC-63FC850A67B1}" type="presParOf" srcId="{EA78ED77-C5B8-4070-A470-461E6EDF3ADA}" destId="{80D130B8-8ACB-4BAD-A5D8-335466685339}" srcOrd="1" destOrd="0" presId="urn:microsoft.com/office/officeart/2005/8/layout/hProcess7"/>
    <dgm:cxn modelId="{92C26F5C-AE0A-4FB8-8E18-4782BBD2DD79}" type="presParOf" srcId="{EA78ED77-C5B8-4070-A470-461E6EDF3ADA}" destId="{EA4A1ECB-544F-4B9F-9550-B694864C1BB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710AD-1E97-4373-8312-36CD25EA0AB7}">
      <dsp:nvSpPr>
        <dsp:cNvPr id="0" name=""/>
        <dsp:cNvSpPr/>
      </dsp:nvSpPr>
      <dsp:spPr>
        <a:xfrm>
          <a:off x="822" y="1047102"/>
          <a:ext cx="3539132" cy="424695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DESINTOXICACIÓN </a:t>
          </a:r>
        </a:p>
      </dsp:txBody>
      <dsp:txXfrm rot="16200000">
        <a:off x="-1386517" y="2434442"/>
        <a:ext cx="3482506" cy="707826"/>
      </dsp:txXfrm>
    </dsp:sp>
    <dsp:sp modelId="{D1456551-F831-430C-8F13-6594B607841B}">
      <dsp:nvSpPr>
        <dsp:cNvPr id="0" name=""/>
        <dsp:cNvSpPr/>
      </dsp:nvSpPr>
      <dsp:spPr>
        <a:xfrm>
          <a:off x="708649" y="1047102"/>
          <a:ext cx="2636654" cy="42469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spc="-40" dirty="0">
              <a:latin typeface="Calibri"/>
              <a:cs typeface="Calibri"/>
            </a:rPr>
            <a:t>Tratamiento</a:t>
          </a:r>
          <a:r>
            <a:rPr lang="es-ES" sz="2400" kern="1200" spc="-35" dirty="0">
              <a:latin typeface="Calibri"/>
              <a:cs typeface="Calibri"/>
            </a:rPr>
            <a:t> </a:t>
          </a:r>
          <a:r>
            <a:rPr lang="es-ES" sz="2400" kern="1200" dirty="0">
              <a:latin typeface="Calibri"/>
              <a:cs typeface="Calibri"/>
            </a:rPr>
            <a:t>de</a:t>
          </a:r>
          <a:r>
            <a:rPr lang="es-ES" sz="2400" kern="1200" spc="5" dirty="0">
              <a:latin typeface="Calibri"/>
              <a:cs typeface="Calibri"/>
            </a:rPr>
            <a:t> </a:t>
          </a:r>
          <a:r>
            <a:rPr lang="es-ES" sz="2400" kern="1200" spc="-15" dirty="0">
              <a:latin typeface="Calibri"/>
              <a:cs typeface="Calibri"/>
            </a:rPr>
            <a:t>síntomas </a:t>
          </a:r>
          <a:r>
            <a:rPr lang="es-ES" sz="2400" kern="1200" spc="-10" dirty="0">
              <a:latin typeface="Calibri"/>
              <a:cs typeface="Calibri"/>
            </a:rPr>
            <a:t> de</a:t>
          </a:r>
          <a:r>
            <a:rPr lang="es-ES" sz="2400" kern="1200" spc="-5" dirty="0">
              <a:latin typeface="Calibri"/>
              <a:cs typeface="Calibri"/>
            </a:rPr>
            <a:t> </a:t>
          </a:r>
          <a:r>
            <a:rPr lang="es-ES" sz="2400" kern="1200" spc="-10" dirty="0">
              <a:latin typeface="Calibri"/>
              <a:cs typeface="Calibri"/>
            </a:rPr>
            <a:t>abstinencia/privación </a:t>
          </a:r>
          <a:r>
            <a:rPr lang="es-ES" sz="2400" kern="1200" spc="-459" dirty="0">
              <a:latin typeface="Calibri"/>
              <a:cs typeface="Calibri"/>
            </a:rPr>
            <a:t> </a:t>
          </a:r>
          <a:r>
            <a:rPr lang="es-ES" sz="2400" kern="1200" spc="-5" dirty="0">
              <a:latin typeface="Calibri"/>
              <a:cs typeface="Calibri"/>
            </a:rPr>
            <a:t>asociados</a:t>
          </a:r>
          <a:r>
            <a:rPr lang="es-ES" sz="2400" kern="1200" dirty="0">
              <a:latin typeface="Calibri"/>
              <a:cs typeface="Calibri"/>
            </a:rPr>
            <a:t> al</a:t>
          </a:r>
          <a:r>
            <a:rPr lang="es-ES" sz="2400" kern="1200" spc="470" dirty="0">
              <a:latin typeface="Calibri"/>
              <a:cs typeface="Calibri"/>
            </a:rPr>
            <a:t> </a:t>
          </a:r>
          <a:r>
            <a:rPr lang="es-ES" sz="2400" kern="1200" spc="-10" dirty="0">
              <a:latin typeface="Calibri"/>
              <a:cs typeface="Calibri"/>
            </a:rPr>
            <a:t>abandono </a:t>
          </a:r>
          <a:r>
            <a:rPr lang="es-ES" sz="2400" kern="1200" spc="-5" dirty="0">
              <a:latin typeface="Calibri"/>
              <a:cs typeface="Calibri"/>
            </a:rPr>
            <a:t> del </a:t>
          </a:r>
          <a:r>
            <a:rPr lang="es-ES" sz="2400" kern="1200" spc="-10" dirty="0">
              <a:latin typeface="Calibri"/>
              <a:cs typeface="Calibri"/>
            </a:rPr>
            <a:t>consumo.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Calibri"/>
              <a:cs typeface="Calibri"/>
            </a:rPr>
            <a:t>Bajo</a:t>
          </a:r>
          <a:r>
            <a:rPr lang="es-ES" sz="2400" kern="1200" spc="5" dirty="0">
              <a:latin typeface="Calibri"/>
              <a:cs typeface="Calibri"/>
            </a:rPr>
            <a:t> </a:t>
          </a:r>
          <a:r>
            <a:rPr lang="es-ES" sz="2400" kern="1200" dirty="0">
              <a:latin typeface="Calibri"/>
              <a:cs typeface="Calibri"/>
            </a:rPr>
            <a:t>supervisión</a:t>
          </a:r>
          <a:r>
            <a:rPr lang="es-ES" sz="2400" kern="1200" spc="5" dirty="0">
              <a:latin typeface="Calibri"/>
              <a:cs typeface="Calibri"/>
            </a:rPr>
            <a:t> </a:t>
          </a:r>
          <a:r>
            <a:rPr lang="es-ES" sz="2400" kern="1200" spc="-10" dirty="0">
              <a:latin typeface="Calibri"/>
              <a:cs typeface="Calibri"/>
            </a:rPr>
            <a:t>médica </a:t>
          </a:r>
          <a:r>
            <a:rPr lang="es-ES" sz="2400" kern="1200" spc="-5" dirty="0">
              <a:latin typeface="Calibri"/>
              <a:cs typeface="Calibri"/>
            </a:rPr>
            <a:t> en </a:t>
          </a:r>
          <a:r>
            <a:rPr lang="es-ES" sz="2400" kern="1200" spc="-10" dirty="0">
              <a:latin typeface="Calibri"/>
              <a:cs typeface="Calibri"/>
            </a:rPr>
            <a:t>situación</a:t>
          </a:r>
          <a:r>
            <a:rPr lang="es-ES" sz="2400" kern="1200" spc="-5" dirty="0">
              <a:latin typeface="Calibri"/>
              <a:cs typeface="Calibri"/>
            </a:rPr>
            <a:t> de </a:t>
          </a:r>
          <a:r>
            <a:rPr lang="es-ES" sz="2400" kern="1200" spc="-459" dirty="0">
              <a:latin typeface="Calibri"/>
              <a:cs typeface="Calibri"/>
            </a:rPr>
            <a:t> </a:t>
          </a:r>
          <a:r>
            <a:rPr lang="es-ES" sz="2400" kern="1200" spc="-15" dirty="0">
              <a:latin typeface="Calibri"/>
              <a:cs typeface="Calibri"/>
            </a:rPr>
            <a:t>internamiento </a:t>
          </a:r>
          <a:r>
            <a:rPr lang="es-ES" sz="2400" kern="1200" dirty="0">
              <a:latin typeface="Calibri"/>
              <a:cs typeface="Calibri"/>
            </a:rPr>
            <a:t>o</a:t>
          </a:r>
          <a:r>
            <a:rPr lang="es-ES" sz="2400" kern="1200" spc="5" dirty="0">
              <a:latin typeface="Calibri"/>
              <a:cs typeface="Calibri"/>
            </a:rPr>
            <a:t> </a:t>
          </a:r>
          <a:r>
            <a:rPr lang="es-ES" sz="2400" kern="1200" spc="-15" dirty="0">
              <a:latin typeface="Calibri"/>
              <a:cs typeface="Calibri"/>
            </a:rPr>
            <a:t>atención </a:t>
          </a:r>
          <a:r>
            <a:rPr lang="es-ES" sz="2400" kern="1200" spc="-459" dirty="0">
              <a:latin typeface="Calibri"/>
              <a:cs typeface="Calibri"/>
            </a:rPr>
            <a:t> </a:t>
          </a:r>
          <a:r>
            <a:rPr lang="es-ES" sz="2400" kern="1200" spc="-20" dirty="0">
              <a:latin typeface="Calibri"/>
              <a:cs typeface="Calibri"/>
            </a:rPr>
            <a:t>externa</a:t>
          </a:r>
          <a:endParaRPr lang="es-ES" sz="2400" kern="1200" dirty="0"/>
        </a:p>
      </dsp:txBody>
      <dsp:txXfrm>
        <a:off x="708649" y="1047102"/>
        <a:ext cx="2636654" cy="4246959"/>
      </dsp:txXfrm>
    </dsp:sp>
    <dsp:sp modelId="{86523EEA-E70A-4EFC-85A8-447FD2F53081}">
      <dsp:nvSpPr>
        <dsp:cNvPr id="0" name=""/>
        <dsp:cNvSpPr/>
      </dsp:nvSpPr>
      <dsp:spPr>
        <a:xfrm>
          <a:off x="3663825" y="1047102"/>
          <a:ext cx="3539132" cy="424695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DESHABITUACIÓN</a:t>
          </a:r>
        </a:p>
      </dsp:txBody>
      <dsp:txXfrm rot="16200000">
        <a:off x="2276484" y="2434442"/>
        <a:ext cx="3482506" cy="707826"/>
      </dsp:txXfrm>
    </dsp:sp>
    <dsp:sp modelId="{AEA5077D-E9D6-418C-BBA1-36B02AC2BC44}">
      <dsp:nvSpPr>
        <dsp:cNvPr id="0" name=""/>
        <dsp:cNvSpPr/>
      </dsp:nvSpPr>
      <dsp:spPr>
        <a:xfrm rot="5400000">
          <a:off x="3369601" y="4420726"/>
          <a:ext cx="623838" cy="5308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1727A-339A-4AE7-A566-2CABF47BAE95}">
      <dsp:nvSpPr>
        <dsp:cNvPr id="0" name=""/>
        <dsp:cNvSpPr/>
      </dsp:nvSpPr>
      <dsp:spPr>
        <a:xfrm>
          <a:off x="4371651" y="1047102"/>
          <a:ext cx="2636654" cy="42469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spc="-45" dirty="0">
              <a:latin typeface="Calibri"/>
              <a:cs typeface="Calibri"/>
            </a:rPr>
            <a:t>Tratamiento </a:t>
          </a:r>
          <a:r>
            <a:rPr lang="es-ES" sz="2400" kern="1200" spc="-15" dirty="0">
              <a:latin typeface="Calibri"/>
              <a:cs typeface="Calibri"/>
            </a:rPr>
            <a:t>psicológico: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spc="-10" dirty="0">
              <a:latin typeface="Calibri"/>
              <a:cs typeface="Calibri"/>
            </a:rPr>
            <a:t>R</a:t>
          </a:r>
          <a:r>
            <a:rPr lang="es-ES" sz="2400" kern="1200" spc="-15" dirty="0">
              <a:latin typeface="Calibri"/>
              <a:cs typeface="Calibri"/>
            </a:rPr>
            <a:t>eaprender</a:t>
          </a:r>
          <a:r>
            <a:rPr lang="es-ES" sz="2400" kern="1200" spc="290" dirty="0">
              <a:latin typeface="Calibri"/>
              <a:cs typeface="Calibri"/>
            </a:rPr>
            <a:t> </a:t>
          </a:r>
          <a:r>
            <a:rPr lang="es-ES" sz="2400" kern="1200" dirty="0">
              <a:latin typeface="Calibri"/>
              <a:cs typeface="Calibri"/>
            </a:rPr>
            <a:t>a</a:t>
          </a:r>
          <a:r>
            <a:rPr lang="es-ES" sz="2400" kern="1200" spc="265" dirty="0">
              <a:latin typeface="Calibri"/>
              <a:cs typeface="Calibri"/>
            </a:rPr>
            <a:t> </a:t>
          </a:r>
          <a:r>
            <a:rPr lang="es-ES" sz="2400" kern="1200" dirty="0">
              <a:latin typeface="Calibri"/>
              <a:cs typeface="Calibri"/>
            </a:rPr>
            <a:t>vivir</a:t>
          </a:r>
          <a:r>
            <a:rPr lang="es-ES" sz="2400" kern="1200" spc="305" dirty="0">
              <a:latin typeface="Calibri"/>
              <a:cs typeface="Calibri"/>
            </a:rPr>
            <a:t> </a:t>
          </a:r>
          <a:r>
            <a:rPr lang="es-ES" sz="2400" kern="1200" spc="-10" dirty="0">
              <a:latin typeface="Calibri"/>
              <a:cs typeface="Calibri"/>
            </a:rPr>
            <a:t>sin</a:t>
          </a:r>
          <a:r>
            <a:rPr lang="es-ES" sz="2400" kern="1200" spc="290" dirty="0">
              <a:latin typeface="Calibri"/>
              <a:cs typeface="Calibri"/>
            </a:rPr>
            <a:t> </a:t>
          </a:r>
          <a:r>
            <a:rPr lang="es-ES" sz="2400" kern="1200" spc="-5" dirty="0">
              <a:latin typeface="Calibri"/>
              <a:cs typeface="Calibri"/>
            </a:rPr>
            <a:t>la</a:t>
          </a:r>
          <a:r>
            <a:rPr lang="es-ES" sz="2400" kern="1200" spc="285" dirty="0">
              <a:latin typeface="Calibri"/>
              <a:cs typeface="Calibri"/>
            </a:rPr>
            <a:t> </a:t>
          </a:r>
          <a:r>
            <a:rPr lang="es-ES" sz="2400" kern="1200" spc="-15" dirty="0">
              <a:latin typeface="Calibri"/>
              <a:cs typeface="Calibri"/>
            </a:rPr>
            <a:t>sustancia, </a:t>
          </a:r>
          <a:r>
            <a:rPr lang="es-ES" sz="2400" kern="1200" spc="-459" dirty="0">
              <a:latin typeface="Calibri"/>
              <a:cs typeface="Calibri"/>
            </a:rPr>
            <a:t> </a:t>
          </a:r>
          <a:r>
            <a:rPr lang="es-ES" sz="2400" kern="1200" spc="-15" dirty="0">
              <a:latin typeface="Calibri"/>
              <a:cs typeface="Calibri"/>
            </a:rPr>
            <a:t>ma</a:t>
          </a:r>
          <a:r>
            <a:rPr lang="es-ES" sz="2400" kern="1200" spc="-5" dirty="0">
              <a:latin typeface="Calibri"/>
              <a:cs typeface="Calibri"/>
            </a:rPr>
            <a:t>ne</a:t>
          </a:r>
          <a:r>
            <a:rPr lang="es-ES" sz="2400" kern="1200" spc="-15" dirty="0">
              <a:latin typeface="Calibri"/>
              <a:cs typeface="Calibri"/>
            </a:rPr>
            <a:t>j</a:t>
          </a:r>
          <a:r>
            <a:rPr lang="es-ES" sz="2400" kern="1200" dirty="0">
              <a:latin typeface="Calibri"/>
              <a:cs typeface="Calibri"/>
            </a:rPr>
            <a:t>ar	</a:t>
          </a:r>
          <a:r>
            <a:rPr lang="es-ES" sz="2400" kern="1200" spc="-5" dirty="0">
              <a:latin typeface="Calibri"/>
              <a:cs typeface="Calibri"/>
            </a:rPr>
            <a:t>s</a:t>
          </a:r>
          <a:r>
            <a:rPr lang="es-ES" sz="2400" kern="1200" spc="-25" dirty="0">
              <a:latin typeface="Calibri"/>
              <a:cs typeface="Calibri"/>
            </a:rPr>
            <a:t>i</a:t>
          </a:r>
          <a:r>
            <a:rPr lang="es-ES" sz="2400" kern="1200" spc="-10" dirty="0">
              <a:latin typeface="Calibri"/>
              <a:cs typeface="Calibri"/>
            </a:rPr>
            <a:t>t</a:t>
          </a:r>
          <a:r>
            <a:rPr lang="es-ES" sz="2400" kern="1200" spc="-15" dirty="0">
              <a:latin typeface="Calibri"/>
              <a:cs typeface="Calibri"/>
            </a:rPr>
            <a:t>ua</a:t>
          </a:r>
          <a:r>
            <a:rPr lang="es-ES" sz="2400" kern="1200" dirty="0">
              <a:latin typeface="Calibri"/>
              <a:cs typeface="Calibri"/>
            </a:rPr>
            <a:t>cion</a:t>
          </a:r>
          <a:r>
            <a:rPr lang="es-ES" sz="2400" kern="1200" spc="-10" dirty="0">
              <a:latin typeface="Calibri"/>
              <a:cs typeface="Calibri"/>
            </a:rPr>
            <a:t>e</a:t>
          </a:r>
          <a:r>
            <a:rPr lang="es-ES" sz="2400" kern="1200" dirty="0">
              <a:latin typeface="Calibri"/>
              <a:cs typeface="Calibri"/>
            </a:rPr>
            <a:t>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spc="-20" dirty="0">
              <a:latin typeface="Calibri"/>
              <a:cs typeface="Calibri"/>
            </a:rPr>
            <a:t>co</a:t>
          </a:r>
          <a:r>
            <a:rPr lang="es-ES" sz="2400" kern="1200" spc="-15" dirty="0">
              <a:latin typeface="Calibri"/>
              <a:cs typeface="Calibri"/>
            </a:rPr>
            <a:t>n</a:t>
          </a:r>
          <a:r>
            <a:rPr lang="es-ES" sz="2400" kern="1200" spc="-5" dirty="0">
              <a:latin typeface="Calibri"/>
              <a:cs typeface="Calibri"/>
            </a:rPr>
            <a:t>f</a:t>
          </a:r>
          <a:r>
            <a:rPr lang="es-ES" sz="2400" kern="1200" spc="-10" dirty="0">
              <a:latin typeface="Calibri"/>
              <a:cs typeface="Calibri"/>
            </a:rPr>
            <a:t>l</a:t>
          </a:r>
          <a:r>
            <a:rPr lang="es-ES" sz="2400" kern="1200" dirty="0">
              <a:latin typeface="Calibri"/>
              <a:cs typeface="Calibri"/>
            </a:rPr>
            <a:t>i</a:t>
          </a:r>
          <a:r>
            <a:rPr lang="es-ES" sz="2400" kern="1200" spc="-15" dirty="0">
              <a:latin typeface="Calibri"/>
              <a:cs typeface="Calibri"/>
            </a:rPr>
            <a:t>c</a:t>
          </a:r>
          <a:r>
            <a:rPr lang="es-ES" sz="2400" kern="1200" dirty="0">
              <a:latin typeface="Calibri"/>
              <a:cs typeface="Calibri"/>
            </a:rPr>
            <a:t>ti</a:t>
          </a:r>
          <a:r>
            <a:rPr lang="es-ES" sz="2400" kern="1200" spc="-50" dirty="0">
              <a:latin typeface="Calibri"/>
              <a:cs typeface="Calibri"/>
            </a:rPr>
            <a:t>v</a:t>
          </a:r>
          <a:r>
            <a:rPr lang="es-ES" sz="2400" kern="1200" dirty="0">
              <a:latin typeface="Calibri"/>
              <a:cs typeface="Calibri"/>
            </a:rPr>
            <a:t>as y  </a:t>
          </a:r>
          <a:r>
            <a:rPr lang="es-ES" sz="2400" kern="1200" spc="-25" dirty="0">
              <a:latin typeface="Calibri"/>
              <a:cs typeface="Calibri"/>
            </a:rPr>
            <a:t>prevenir</a:t>
          </a:r>
          <a:r>
            <a:rPr lang="es-ES" sz="2400" kern="1200" spc="10" dirty="0">
              <a:latin typeface="Calibri"/>
              <a:cs typeface="Calibri"/>
            </a:rPr>
            <a:t> </a:t>
          </a:r>
          <a:r>
            <a:rPr lang="es-ES" sz="2400" kern="1200" spc="-5" dirty="0">
              <a:latin typeface="Calibri"/>
              <a:cs typeface="Calibri"/>
            </a:rPr>
            <a:t>posibles</a:t>
          </a:r>
          <a:r>
            <a:rPr lang="es-ES" sz="2400" kern="1200" spc="30" dirty="0">
              <a:latin typeface="Calibri"/>
              <a:cs typeface="Calibri"/>
            </a:rPr>
            <a:t> </a:t>
          </a:r>
          <a:r>
            <a:rPr lang="es-ES" sz="2400" kern="1200" spc="-10" dirty="0">
              <a:latin typeface="Calibri"/>
              <a:cs typeface="Calibri"/>
            </a:rPr>
            <a:t>recaídas.</a:t>
          </a:r>
          <a:endParaRPr lang="es-ES" sz="2400" kern="1200" dirty="0"/>
        </a:p>
      </dsp:txBody>
      <dsp:txXfrm>
        <a:off x="4371651" y="1047102"/>
        <a:ext cx="2636654" cy="4246959"/>
      </dsp:txXfrm>
    </dsp:sp>
    <dsp:sp modelId="{968E0240-FC6B-4CDC-A52D-512DEEE80F36}">
      <dsp:nvSpPr>
        <dsp:cNvPr id="0" name=""/>
        <dsp:cNvSpPr/>
      </dsp:nvSpPr>
      <dsp:spPr>
        <a:xfrm>
          <a:off x="7326827" y="1047102"/>
          <a:ext cx="3539132" cy="424695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REINSERCIÓN</a:t>
          </a:r>
        </a:p>
      </dsp:txBody>
      <dsp:txXfrm rot="16200000">
        <a:off x="5939487" y="2434442"/>
        <a:ext cx="3482506" cy="707826"/>
      </dsp:txXfrm>
    </dsp:sp>
    <dsp:sp modelId="{D1341275-CD2A-4250-AD9B-8255F50DDBCF}">
      <dsp:nvSpPr>
        <dsp:cNvPr id="0" name=""/>
        <dsp:cNvSpPr/>
      </dsp:nvSpPr>
      <dsp:spPr>
        <a:xfrm rot="5400000">
          <a:off x="7032603" y="4420726"/>
          <a:ext cx="623838" cy="5308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A1ECB-544F-4B9F-9550-B694864C1BBC}">
      <dsp:nvSpPr>
        <dsp:cNvPr id="0" name=""/>
        <dsp:cNvSpPr/>
      </dsp:nvSpPr>
      <dsp:spPr>
        <a:xfrm>
          <a:off x="8034654" y="1047102"/>
          <a:ext cx="2636654" cy="42469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spc="-10" dirty="0">
              <a:latin typeface="Calibri"/>
              <a:cs typeface="Calibri"/>
            </a:rPr>
            <a:t>Objetivo: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spc="-10" dirty="0">
              <a:latin typeface="Calibri"/>
              <a:cs typeface="Calibri"/>
            </a:rPr>
            <a:t>Conseguir</a:t>
          </a:r>
          <a:r>
            <a:rPr lang="es-ES" sz="2400" kern="1200" spc="-5" dirty="0">
              <a:latin typeface="Calibri"/>
              <a:cs typeface="Calibri"/>
            </a:rPr>
            <a:t> </a:t>
          </a:r>
          <a:r>
            <a:rPr lang="es-ES" sz="2400" kern="1200" spc="-10" dirty="0">
              <a:latin typeface="Calibri"/>
              <a:cs typeface="Calibri"/>
            </a:rPr>
            <a:t>que</a:t>
          </a:r>
          <a:r>
            <a:rPr lang="es-ES" sz="2400" kern="1200" spc="-5" dirty="0">
              <a:latin typeface="Calibri"/>
              <a:cs typeface="Calibri"/>
            </a:rPr>
            <a:t> la </a:t>
          </a:r>
          <a:r>
            <a:rPr lang="es-ES" sz="2400" kern="1200" dirty="0">
              <a:latin typeface="Calibri"/>
              <a:cs typeface="Calibri"/>
            </a:rPr>
            <a:t> </a:t>
          </a:r>
          <a:r>
            <a:rPr lang="es-ES" sz="2400" kern="1200" spc="-15" dirty="0">
              <a:latin typeface="Calibri"/>
              <a:cs typeface="Calibri"/>
            </a:rPr>
            <a:t>persona	</a:t>
          </a:r>
          <a:r>
            <a:rPr lang="es-ES" sz="2400" kern="1200" spc="-10" dirty="0">
              <a:latin typeface="Calibri"/>
              <a:cs typeface="Calibri"/>
            </a:rPr>
            <a:t>sea</a:t>
          </a:r>
          <a:r>
            <a:rPr lang="es-ES" sz="2400" kern="1200" spc="-5" dirty="0">
              <a:latin typeface="Calibri"/>
              <a:cs typeface="Calibri"/>
            </a:rPr>
            <a:t> </a:t>
          </a:r>
          <a:r>
            <a:rPr lang="es-ES" sz="2400" kern="1200" spc="-10" dirty="0">
              <a:latin typeface="Calibri"/>
              <a:cs typeface="Calibri"/>
            </a:rPr>
            <a:t>funcional</a:t>
          </a:r>
          <a:r>
            <a:rPr lang="es-ES" sz="2400" kern="1200" spc="-5" dirty="0">
              <a:latin typeface="Calibri"/>
              <a:cs typeface="Calibri"/>
            </a:rPr>
            <a:t> </a:t>
          </a:r>
          <a:r>
            <a:rPr lang="es-ES" sz="2400" kern="1200" spc="-15" dirty="0">
              <a:latin typeface="Calibri"/>
              <a:cs typeface="Calibri"/>
            </a:rPr>
            <a:t>en </a:t>
          </a:r>
          <a:r>
            <a:rPr lang="es-ES" sz="2400" kern="1200" spc="-459" dirty="0">
              <a:latin typeface="Calibri"/>
              <a:cs typeface="Calibri"/>
            </a:rPr>
            <a:t> </a:t>
          </a:r>
          <a:r>
            <a:rPr lang="es-ES" sz="2400" kern="1200" spc="-10" dirty="0">
              <a:latin typeface="Calibri"/>
              <a:cs typeface="Calibri"/>
            </a:rPr>
            <a:t>todos los ámbitos.</a:t>
          </a:r>
          <a:endParaRPr lang="es-ES" sz="2400" kern="1200" dirty="0"/>
        </a:p>
      </dsp:txBody>
      <dsp:txXfrm>
        <a:off x="8034654" y="1047102"/>
        <a:ext cx="2636654" cy="4246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EABA51-9DC0-44A2-9B10-5756DAB471E2}" type="datetime1">
              <a:rPr lang="es-ES" smtClean="0"/>
              <a:t>03/06/2023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AFDEB6-A6C6-4F70-B31B-0CBEBA399D10}" type="datetime1">
              <a:rPr lang="es-ES" noProof="0" smtClean="0"/>
              <a:t>03/06/2023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266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226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311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778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975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ua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cielo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6" name="agua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gua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6852C2-443A-45D0-BA44-AD8BBFE373E3}" type="datetime1">
              <a:rPr lang="es-ES" noProof="0" smtClean="0"/>
              <a:t>03/06/2023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1FC2AA-004F-4228-958A-75D3EAF54A3A}" type="datetime1">
              <a:rPr lang="es-ES" noProof="0" smtClean="0"/>
              <a:t>03/06/2023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D08C2-CC1F-4DCB-969A-1A5A1ED34E6D}" type="datetime1">
              <a:rPr lang="es-ES" noProof="0" smtClean="0"/>
              <a:t>03/06/2023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el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365C63-0332-4161-BB68-0AC61FD79A7E}" type="datetime1">
              <a:rPr lang="es-ES" noProof="0" smtClean="0"/>
              <a:t>03/06/2023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AA24FB-533F-44BA-B67C-EF5A75098E7D}" type="datetime1">
              <a:rPr lang="es-ES" noProof="0" smtClean="0"/>
              <a:t>03/06/2023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EA80E4-D3D1-4D8B-BE3F-37D09F0FB0A4}" type="datetime1">
              <a:rPr lang="es-ES" noProof="0" smtClean="0"/>
              <a:t>03/06/2023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D54AF-A004-4BD9-A5A8-9D335BD59513}" type="datetime1">
              <a:rPr lang="es-ES" noProof="0" smtClean="0"/>
              <a:t>03/06/2023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el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"/>
              <a:t>Agregar un pie de página</a:t>
            </a:r>
            <a:endParaRPr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EEA2C1-3B26-4F8A-AC55-687B5941A65A}" type="datetime1">
              <a:rPr lang="es-ES" smtClean="0"/>
              <a:t>03/06/2023</a:t>
            </a:fld>
            <a:endParaRPr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29CA5E-CE84-49AF-BF9E-668EF4973555}" type="datetime1">
              <a:rPr lang="es-ES" noProof="0" smtClean="0"/>
              <a:t>03/06/2023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E81747-7805-49B2-AE93-2DCDDD906E06}" type="datetime1">
              <a:rPr lang="es-ES" noProof="0" smtClean="0"/>
              <a:t>03/06/2023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el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agua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9" name="agua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gua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69F462F-83DD-487E-A909-8890D72BCBC2}" type="datetime1">
              <a:rPr lang="es-ES" noProof="0" smtClean="0"/>
              <a:t>03/06/2023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WaYLWDPM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lassifica-tions/icd/en/" TargetMode="External"/><Relationship Id="rId2" Type="http://schemas.openxmlformats.org/officeDocument/2006/relationships/hyperlink" Target="http://who.int/substance_abuse/facts/en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4605" y="702365"/>
            <a:ext cx="9602789" cy="2968882"/>
          </a:xfrm>
        </p:spPr>
        <p:txBody>
          <a:bodyPr rtlCol="0"/>
          <a:lstStyle/>
          <a:p>
            <a:pPr rtl="0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CLASIFICACIÓN DE LAS DROGAS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1567070"/>
          </a:xfrm>
        </p:spPr>
        <p:txBody>
          <a:bodyPr rtlCol="0">
            <a:noAutofit/>
          </a:bodyPr>
          <a:lstStyle/>
          <a:p>
            <a:pPr rtl="0"/>
            <a:r>
              <a:rPr lang="es-E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Verónica freire palacios</a:t>
            </a:r>
          </a:p>
          <a:p>
            <a:pPr rtl="0"/>
            <a:endParaRPr lang="es-E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es-E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Psicóloga clínica – especialista en prevención en adicciones-terapeuta familiar –psicopedagoga</a:t>
            </a:r>
          </a:p>
          <a:p>
            <a:pPr rtl="0"/>
            <a:endParaRPr lang="es-E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es-E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unach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069EA7-F983-9BD9-1882-17336B43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1" y="437322"/>
            <a:ext cx="9509759" cy="2506252"/>
          </a:xfrm>
        </p:spPr>
        <p:txBody>
          <a:bodyPr>
            <a:noAutofit/>
          </a:bodyPr>
          <a:lstStyle/>
          <a:p>
            <a:r>
              <a:rPr lang="es-ES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Cuando el uso pasa de ser recreativo a ser abuso,  es cuando se hace necesario acudir a un </a:t>
            </a:r>
            <a:r>
              <a:rPr lang="es-ES" sz="2400" b="1" i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ESPECIALISTA EN DEPENDENCIA DE DROGAS </a:t>
            </a:r>
            <a:r>
              <a:rPr lang="es-ES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para poder realizar un tratamiento adecuado.</a:t>
            </a:r>
            <a:br>
              <a:rPr lang="es-ES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S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uanto antes se identifique que el consumo empieza a ser problemático más fácil será resolver los problemas que conlleva y más difícil será que se desarrolle una adicción grave.</a:t>
            </a:r>
            <a:endParaRPr lang="es-ES" sz="24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01AFB9-2574-44CB-1E7A-6C24978CC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889" y="2943574"/>
            <a:ext cx="24479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FAC2D23-ABFE-535A-D170-9FCDD2605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66091"/>
              </p:ext>
            </p:extLst>
          </p:nvPr>
        </p:nvGraphicFramePr>
        <p:xfrm>
          <a:off x="516835" y="516835"/>
          <a:ext cx="10866783" cy="634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8">
            <a:extLst>
              <a:ext uri="{FF2B5EF4-FFF2-40B4-BE49-F238E27FC236}">
                <a16:creationId xmlns:a16="http://schemas.microsoft.com/office/drawing/2014/main" id="{E8CCFB94-0340-C2AC-3A1C-8F084071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44690"/>
            <a:ext cx="9509759" cy="1088136"/>
          </a:xfrm>
        </p:spPr>
        <p:txBody>
          <a:bodyPr/>
          <a:lstStyle/>
          <a:p>
            <a:r>
              <a:rPr lang="es-ES" dirty="0"/>
              <a:t>Tratamiento…</a:t>
            </a:r>
          </a:p>
        </p:txBody>
      </p:sp>
    </p:spTree>
    <p:extLst>
      <p:ext uri="{BB962C8B-B14F-4D97-AF65-F5344CB8AC3E}">
        <p14:creationId xmlns:p14="http://schemas.microsoft.com/office/powerpoint/2010/main" val="5482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2E4203-3CE2-B3CF-29B6-0ACC9383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571055"/>
            <a:ext cx="9509759" cy="108813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CLASIFICACIÓN DE LAS DROGAS, DEFINICIÓN Y EFECTOS</a:t>
            </a:r>
          </a:p>
        </p:txBody>
      </p:sp>
    </p:spTree>
    <p:extLst>
      <p:ext uri="{BB962C8B-B14F-4D97-AF65-F5344CB8AC3E}">
        <p14:creationId xmlns:p14="http://schemas.microsoft.com/office/powerpoint/2010/main" val="327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AD1FC2-1157-653D-3D0C-4EC786A3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Clasificación de las drogas según su efecto sobre el SNC…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D2CB193-D18A-BEB3-A1A5-20C35146E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33" t="36247" r="14382" b="16398"/>
          <a:stretch/>
        </p:blipFill>
        <p:spPr>
          <a:xfrm>
            <a:off x="1245704" y="1353311"/>
            <a:ext cx="9700591" cy="4689679"/>
          </a:xfrm>
        </p:spPr>
      </p:pic>
    </p:spTree>
    <p:extLst>
      <p:ext uri="{BB962C8B-B14F-4D97-AF65-F5344CB8AC3E}">
        <p14:creationId xmlns:p14="http://schemas.microsoft.com/office/powerpoint/2010/main" val="25281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F69DC-3CD2-FBED-AE63-B99C6FD0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Alcohol…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ED7690-79B7-D2EF-7BEE-7D7E3DAA6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03155" algn="l"/>
              </a:tabLst>
              <a:defRPr/>
            </a:pP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Presente</a:t>
            </a:r>
            <a:r>
              <a:rPr kumimoji="0" lang="es-ES" sz="2400" b="0" i="0" u="none" strike="noStrike" kern="1200" cap="none" spc="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lang="es-ES" sz="2400" b="0" i="0" u="none" strike="noStrike" kern="1200" cap="none" spc="4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concentraciones</a:t>
            </a:r>
            <a:r>
              <a:rPr kumimoji="0" lang="es-E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variadas</a:t>
            </a:r>
            <a:r>
              <a:rPr kumimoji="0" lang="es-ES" sz="2400" b="0" i="0" u="none" strike="noStrike" kern="1200" cap="none" spc="4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lang="es-E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bebidas</a:t>
            </a:r>
            <a:r>
              <a:rPr kumimoji="0" lang="es-ES" sz="2400" b="0" i="0" u="none" strike="noStrike" kern="1200" cap="none" spc="4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como</a:t>
            </a:r>
            <a:r>
              <a:rPr kumimoji="0" lang="es-ES" sz="2400" b="0" i="0" u="none" strike="noStrike" kern="1200" cap="none" spc="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es-ES" sz="2400" b="0" i="0" u="none" strike="noStrike" kern="1200" cap="none" spc="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cerveza,</a:t>
            </a:r>
            <a:r>
              <a:rPr kumimoji="0" lang="es-ES" sz="2400" b="0" i="0" u="none" strike="noStrike" kern="1200" cap="none" spc="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lang="es-ES" sz="2400" b="0" i="0" u="none" strike="noStrike" kern="1200" cap="none" spc="4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vino</a:t>
            </a:r>
            <a:r>
              <a:rPr kumimoji="0" lang="es-ES" sz="2400" b="0" i="0" u="none" strike="noStrike" kern="1200" cap="none" spc="4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</a:t>
            </a:r>
            <a:r>
              <a:rPr kumimoji="0" lang="es-ES" sz="2400" b="0" i="0" u="none" strike="noStrike" kern="1200" cap="none" spc="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licores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destilados.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720" algn="l"/>
              </a:tabLst>
              <a:defRPr/>
            </a:pP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Vía</a:t>
            </a:r>
            <a:r>
              <a:rPr kumimoji="0" lang="es-ES" sz="2400" b="0" i="0" u="none" strike="noStrike" kern="1200" cap="none" spc="-4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administración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lang="es-ES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720" algn="l"/>
              </a:tabLst>
              <a:defRPr/>
            </a:pPr>
            <a:r>
              <a:rPr kumimoji="0" lang="es-ES" sz="2400" b="0" i="0" u="none" strike="noStrike" kern="1200" cap="none" spc="-4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Efectos</a:t>
            </a:r>
            <a:r>
              <a:rPr kumimoji="0" lang="es-ES" sz="2400" b="0" i="0" u="none" strike="noStrike" kern="1200" cap="none" spc="6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agudos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lang="es-ES" sz="24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Sedación,</a:t>
            </a:r>
            <a:r>
              <a:rPr kumimoji="0" lang="es-E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euforia,</a:t>
            </a:r>
            <a:r>
              <a:rPr kumimoji="0" lang="es-ES" sz="2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disminución</a:t>
            </a:r>
            <a:r>
              <a:rPr kumimoji="0" lang="es-ES" sz="2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ES" sz="24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ritmo</a:t>
            </a:r>
            <a:r>
              <a:rPr kumimoji="0" lang="es-ES" sz="24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cardiaco</a:t>
            </a:r>
            <a:r>
              <a:rPr kumimoji="0" lang="es-ES" sz="2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lang="es-ES" sz="24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respiratorio,</a:t>
            </a:r>
            <a:r>
              <a:rPr kumimoji="0" lang="es-ES" sz="2400" b="0" i="0" u="none" strike="noStrike" kern="1200" cap="none" spc="7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tiempo</a:t>
            </a:r>
            <a:r>
              <a:rPr lang="es-ES" sz="2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reacción</a:t>
            </a:r>
            <a:r>
              <a:rPr kumimoji="0" lang="es-ES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retardado,</a:t>
            </a:r>
            <a:r>
              <a:rPr kumimoji="0" lang="es-ES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descoordinación.</a:t>
            </a:r>
            <a:r>
              <a:rPr kumimoji="0" lang="es-ES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casos</a:t>
            </a:r>
            <a:r>
              <a:rPr kumimoji="0" lang="es-ES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extremos:</a:t>
            </a:r>
            <a:r>
              <a:rPr kumimoji="0" lang="es-ES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coma,</a:t>
            </a:r>
            <a:r>
              <a:rPr kumimoji="0" lang="es-ES" sz="2400" b="0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muerte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12065" lvl="0" indent="-2870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720" algn="l"/>
              </a:tabLst>
              <a:defRPr/>
            </a:pP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Síntomas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abstinencia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temblores,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escalofrío,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calambres.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lang="es-E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casos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severos: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alucinaciones,</a:t>
            </a:r>
            <a:r>
              <a:rPr kumimoji="0" lang="es-ES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convulsiones.</a:t>
            </a:r>
            <a:r>
              <a:rPr kumimoji="0" lang="es-ES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situaciones</a:t>
            </a:r>
            <a:r>
              <a:rPr kumimoji="0" lang="es-ES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extremas:</a:t>
            </a:r>
            <a:r>
              <a:rPr kumimoji="0" lang="es-ES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delirium</a:t>
            </a:r>
            <a:r>
              <a:rPr kumimoji="0" lang="es-ES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trémens,</a:t>
            </a:r>
            <a:r>
              <a:rPr kumimoji="0" lang="es-ES" sz="2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muerte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10795" lvl="0" indent="-287020" algn="just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720" algn="l"/>
              </a:tabLst>
              <a:defRPr/>
            </a:pPr>
            <a:r>
              <a:rPr kumimoji="0" lang="es-ES" sz="2400" b="0" i="0" u="none" strike="noStrike" kern="1200" cap="none" spc="-4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Efectos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sz="2400" b="0" i="0" u="none" strike="noStrike" kern="1200" cap="none" spc="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abuso a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largo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plazo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daño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cerebral,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pérdida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memoria,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hipertensión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arterial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otras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enfermedades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cardíacas, cirrosis hepática,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diabetes,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úlceras estomacales,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etc.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endParaRPr lang="es-ES" dirty="0"/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FB68244A-F8E9-2F84-65A1-801314490A7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479" y="308246"/>
            <a:ext cx="2225040" cy="1080515"/>
          </a:xfrm>
          <a:prstGeom prst="rect">
            <a:avLst/>
          </a:prstGeom>
        </p:spPr>
      </p:pic>
      <p:pic>
        <p:nvPicPr>
          <p:cNvPr id="5" name="object 9">
            <a:extLst>
              <a:ext uri="{FF2B5EF4-FFF2-40B4-BE49-F238E27FC236}">
                <a16:creationId xmlns:a16="http://schemas.microsoft.com/office/drawing/2014/main" id="{31BF126C-FBF2-8A73-B890-61AA7954768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285" y="308245"/>
            <a:ext cx="1781555" cy="10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2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6D1F1-8C4F-D330-4FA5-63C3DD1F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Tabaco…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53147D-6109-F3D9-0A3F-B55D78709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9205" algn="l"/>
                <a:tab pos="2449195" algn="l"/>
                <a:tab pos="3093085" algn="l"/>
                <a:tab pos="3539490" algn="l"/>
                <a:tab pos="4365625" algn="l"/>
                <a:tab pos="5749290" algn="l"/>
                <a:tab pos="6967220" algn="l"/>
                <a:tab pos="7240270" algn="l"/>
                <a:tab pos="8397240" algn="l"/>
                <a:tab pos="8840470" algn="l"/>
                <a:tab pos="9645015" algn="l"/>
              </a:tabLst>
              <a:defRPr/>
            </a:pP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Contiene	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nicotina,	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más	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	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4.000	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sustancias	químicas	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	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docenas	de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gases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(principalmente</a:t>
            </a:r>
            <a:r>
              <a:rPr lang="es-ES" sz="2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monóxido</a:t>
            </a:r>
            <a:r>
              <a:rPr kumimoji="0" lang="es-ES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carbono).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720" algn="l"/>
              </a:tabLst>
              <a:defRPr/>
            </a:pP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Vía</a:t>
            </a:r>
            <a:r>
              <a:rPr kumimoji="0" lang="es-ES" sz="2400" b="0" i="0" u="none" strike="noStrike" kern="1200" cap="none" spc="-3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400" b="0" i="0" u="none" strike="noStrike" kern="1200" cap="none" spc="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administración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fumado,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masticado,</a:t>
            </a:r>
            <a:r>
              <a:rPr kumimoji="0" lang="es-ES" sz="2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esnifado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8255" lvl="0" indent="-28702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720" algn="l"/>
              </a:tabLst>
              <a:defRPr/>
            </a:pPr>
            <a:r>
              <a:rPr kumimoji="0" lang="es-ES" sz="2400" b="0" i="0" u="none" strike="noStrike" kern="1200" cap="none" spc="-4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Efectos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agudos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lang="es-ES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Placer,</a:t>
            </a:r>
            <a:r>
              <a:rPr kumimoji="0" lang="es-ES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relajación, </a:t>
            </a:r>
            <a:r>
              <a:rPr kumimoji="0" lang="es-ES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mayor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concentración,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liberación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400" b="0" i="0" u="none" strike="noStrike" kern="1200" cap="none" spc="5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glucosa, aumento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sz="2400" b="0" i="0" u="none" strike="noStrike" kern="1200" cap="none" spc="-5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presión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arterial,</a:t>
            </a:r>
            <a:r>
              <a:rPr kumimoji="0" lang="es-ES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frecuencia</a:t>
            </a:r>
            <a:r>
              <a:rPr kumimoji="0" lang="es-ES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respiratoria</a:t>
            </a:r>
            <a:r>
              <a:rPr kumimoji="0" lang="es-ES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el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ritmo</a:t>
            </a:r>
            <a:r>
              <a:rPr kumimoji="0" lang="es-ES" sz="2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cardiaco.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720" algn="l"/>
              </a:tabLst>
              <a:defRPr/>
            </a:pP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Síntomas</a:t>
            </a:r>
            <a:r>
              <a:rPr kumimoji="0" lang="es-ES" sz="2400" b="0" i="0" u="none" strike="noStrike" kern="1200" cap="none" spc="9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400" b="0" i="0" u="none" strike="noStrike" kern="1200" cap="none" spc="1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abstinencia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lang="es-ES" sz="24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déficit</a:t>
            </a:r>
            <a:r>
              <a:rPr kumimoji="0" lang="es-ES" sz="24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cognitivo</a:t>
            </a:r>
            <a:r>
              <a:rPr kumimoji="0" lang="es-E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lang="es-ES" sz="24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4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atención,</a:t>
            </a:r>
            <a:r>
              <a:rPr kumimoji="0" lang="es-E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alteración</a:t>
            </a:r>
            <a:r>
              <a:rPr kumimoji="0" lang="es-ES" sz="24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ES" sz="24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sueño,</a:t>
            </a:r>
            <a:r>
              <a:rPr kumimoji="0" lang="es-ES" sz="2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aumento</a:t>
            </a:r>
            <a:r>
              <a:rPr kumimoji="0" lang="es-ES" sz="2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 </a:t>
            </a:r>
            <a:r>
              <a:rPr kumimoji="0" lang="es-ES" sz="2400" b="0" i="0" u="none" strike="noStrike" kern="1200" cap="none" spc="-5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apetito,</a:t>
            </a:r>
            <a:r>
              <a:rPr kumimoji="0" lang="es-ES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irritabilidad,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agresividad,</a:t>
            </a:r>
            <a:r>
              <a:rPr kumimoji="0" lang="es-ES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decaimiento,</a:t>
            </a:r>
            <a:r>
              <a:rPr kumimoji="0" lang="es-ES" sz="2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cefalea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12065" lvl="0" indent="-2870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720" algn="l"/>
                <a:tab pos="1344295" algn="l"/>
                <a:tab pos="1838325" algn="l"/>
                <a:tab pos="2296795" algn="l"/>
                <a:tab pos="3220720" algn="l"/>
                <a:tab pos="3545840" algn="l"/>
                <a:tab pos="4338320" algn="l"/>
                <a:tab pos="5243195" algn="l"/>
                <a:tab pos="6798309" algn="l"/>
                <a:tab pos="8154670" algn="l"/>
                <a:tab pos="9200515" algn="l"/>
                <a:tab pos="10629900" algn="l"/>
              </a:tabLst>
              <a:defRPr/>
            </a:pPr>
            <a:r>
              <a:rPr kumimoji="0" lang="es-ES" sz="2400" b="0" i="0" u="none" strike="noStrike" kern="1200" cap="none" spc="-9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lang="es-ES" sz="2400" b="0" i="0" u="none" strike="noStrike" kern="1200" cap="none" spc="-8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lang="es-ES" sz="2400" b="0" i="0" u="none" strike="noStrike" kern="1200" cap="none" spc="-5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	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	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	ab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	a	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s-ES" sz="2400" b="0" i="0" u="none" strike="noStrike" kern="1200" cap="none" spc="-4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lang="es-ES" sz="2400" b="0" i="0" u="none" strike="noStrike" kern="1200" cap="none" spc="-3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	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s-ES" sz="2400" b="0" i="0" u="none" strike="noStrike" kern="1200" cap="none" spc="-5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	aneu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a,	</a:t>
            </a:r>
            <a:r>
              <a:rPr kumimoji="0" lang="es-ES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lang="es-ES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s-ES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s-ES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lang="es-ES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	</a:t>
            </a:r>
            <a:r>
              <a:rPr kumimoji="0" lang="es-ES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á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lang="es-ES" sz="24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	</a:t>
            </a:r>
            <a:r>
              <a:rPr kumimoji="0" lang="es-ES" sz="24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lang="es-ES" sz="2400" b="0" i="0" u="none" strike="noStrike" kern="1200" cap="none" spc="-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lang="es-ES" sz="24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lang="es-ES" sz="24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nquiti</a:t>
            </a:r>
            <a:r>
              <a:rPr lang="es-ES" sz="2400" dirty="0">
                <a:solidFill>
                  <a:prstClr val="black"/>
                </a:solidFill>
                <a:latin typeface="Calibri"/>
                <a:cs typeface="Calibri"/>
              </a:rPr>
              <a:t>s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lang="es-ES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ó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ni</a:t>
            </a:r>
            <a:r>
              <a:rPr kumimoji="0" lang="es-ES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lang="es-ES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EPOC,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enfermedades</a:t>
            </a:r>
            <a:r>
              <a:rPr kumimoji="0" lang="es-ES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cardíacas,</a:t>
            </a:r>
            <a:r>
              <a:rPr kumimoji="0" lang="es-E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etc.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endParaRPr lang="es-ES" dirty="0"/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0CB6713A-8825-074B-4778-CED275E8AD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9118" y="271273"/>
            <a:ext cx="4221479" cy="10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E0721-2E13-0E74-8852-EDEE22F6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Cannabis…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D9D14-52A3-D3BA-D871-7182EE5D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572767"/>
            <a:ext cx="9509760" cy="4417215"/>
          </a:xfrm>
        </p:spPr>
        <p:txBody>
          <a:bodyPr>
            <a:normAutofit fontScale="92500" lnSpcReduction="10000"/>
          </a:bodyPr>
          <a:lstStyle/>
          <a:p>
            <a:pPr marL="2476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Su</a:t>
            </a:r>
            <a:r>
              <a:rPr kumimoji="0" lang="es-E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componente</a:t>
            </a:r>
            <a:r>
              <a:rPr kumimoji="0" lang="es-ES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activo</a:t>
            </a:r>
            <a:r>
              <a:rPr kumimoji="0" lang="es-ES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es</a:t>
            </a:r>
            <a:r>
              <a:rPr kumimoji="0" lang="es-ES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el</a:t>
            </a:r>
            <a:r>
              <a:rPr kumimoji="0" lang="es-ES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delta-9-tetrahidrocanabinol</a:t>
            </a:r>
            <a:r>
              <a:rPr kumimoji="0" lang="es-ES" sz="22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(THC).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1150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11785" algn="l"/>
              </a:tabLst>
              <a:defRPr/>
            </a:pP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Vía</a:t>
            </a:r>
            <a:r>
              <a:rPr kumimoji="0" lang="es-ES" sz="2200" b="0" i="0" u="none" strike="noStrike" kern="1200" cap="none" spc="-2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</a:t>
            </a:r>
            <a:r>
              <a:rPr kumimoji="0" lang="es-ES" sz="2200" b="0" i="0" u="none" strike="noStrike" kern="1200" cap="none" spc="1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administración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:</a:t>
            </a:r>
            <a:r>
              <a:rPr kumimoji="0" lang="es-ES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fumada</a:t>
            </a:r>
            <a:r>
              <a:rPr kumimoji="0" lang="es-ES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</a:t>
            </a:r>
            <a:r>
              <a:rPr kumimoji="0" lang="es-ES" sz="2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oral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1150" marR="0" lvl="0" indent="-287020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11785" algn="l"/>
              </a:tabLst>
              <a:defRPr/>
            </a:pPr>
            <a:r>
              <a:rPr kumimoji="0" lang="es-ES" sz="2200" b="0" i="0" u="none" strike="noStrike" kern="1200" cap="none" spc="-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Presentaciones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2139950" marR="0" lvl="1" indent="-28702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E85411"/>
              </a:buClr>
              <a:buSzTx/>
              <a:buFont typeface="Wingdings"/>
              <a:buChar char=""/>
              <a:tabLst>
                <a:tab pos="2139950" algn="l"/>
                <a:tab pos="2140585" algn="l"/>
              </a:tabLst>
              <a:defRPr/>
            </a:pPr>
            <a:r>
              <a:rPr kumimoji="0" lang="es-E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Marihuana</a:t>
            </a:r>
            <a:r>
              <a:rPr kumimoji="0" lang="es-ES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(Hojas</a:t>
            </a:r>
            <a:r>
              <a:rPr kumimoji="0" lang="es-E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planta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Cannabis</a:t>
            </a:r>
            <a:r>
              <a:rPr kumimoji="0" lang="es-ES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sativa)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13995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5411"/>
              </a:buClr>
              <a:buSzTx/>
              <a:buFont typeface="Wingdings"/>
              <a:buChar char=""/>
              <a:tabLst>
                <a:tab pos="2139950" algn="l"/>
                <a:tab pos="2140585" algn="l"/>
              </a:tabLst>
              <a:defRPr/>
            </a:pPr>
            <a:r>
              <a:rPr kumimoji="0" lang="es-E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Hachís</a:t>
            </a:r>
            <a:r>
              <a:rPr kumimoji="0" lang="es-ES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(Resina</a:t>
            </a:r>
            <a:r>
              <a:rPr kumimoji="0" lang="es-ES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es-ES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planta)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1150" marR="545465" lvl="0" indent="-28702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11785" algn="l"/>
              </a:tabLst>
              <a:defRPr/>
            </a:pPr>
            <a:r>
              <a:rPr kumimoji="0" lang="es-ES" sz="2200" b="0" i="0" u="none" strike="noStrike" kern="1200" cap="none" spc="-2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Efectos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agudos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: relajación, aumento del </a:t>
            </a:r>
            <a:r>
              <a:rPr kumimoji="0" lang="es-E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apetito,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cambio de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ánimo,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disminución de </a:t>
            </a:r>
            <a:r>
              <a:rPr kumimoji="0" lang="es-ES" sz="2200" b="0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memoria,</a:t>
            </a:r>
            <a:r>
              <a:rPr kumimoji="0" lang="es-E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aumento</a:t>
            </a:r>
            <a:r>
              <a:rPr kumimoji="0" lang="es-E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presión</a:t>
            </a:r>
            <a:r>
              <a:rPr kumimoji="0" lang="es-ES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arterial,</a:t>
            </a:r>
            <a:r>
              <a:rPr kumimoji="0" lang="es-ES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nauseas,</a:t>
            </a:r>
            <a:r>
              <a:rPr kumimoji="0" lang="es-ES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ideación</a:t>
            </a:r>
            <a:r>
              <a:rPr kumimoji="0" lang="es-ES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paranoide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1150" marR="1127760" lvl="0" indent="-28702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11785" algn="l"/>
              </a:tabLst>
              <a:defRPr/>
            </a:pP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Síntomas</a:t>
            </a:r>
            <a:r>
              <a:rPr kumimoji="0" lang="es-ES" sz="2200" b="0" i="0" u="none" strike="noStrike" kern="1200" cap="none" spc="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</a:t>
            </a:r>
            <a:r>
              <a:rPr kumimoji="0" lang="es-ES" sz="2200" b="0" i="0" u="none" strike="noStrike" kern="1200" cap="none" spc="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abstinencia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:</a:t>
            </a:r>
            <a:r>
              <a:rPr kumimoji="0" lang="es-ES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insomnio,</a:t>
            </a:r>
            <a:r>
              <a:rPr kumimoji="0" lang="es-ES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inquietud,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pérdida</a:t>
            </a:r>
            <a:r>
              <a:rPr kumimoji="0" lang="es-ES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apetito,</a:t>
            </a:r>
            <a:r>
              <a:rPr kumimoji="0" lang="es-ES" sz="22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irritabilidad, </a:t>
            </a:r>
            <a:r>
              <a:rPr kumimoji="0" lang="es-ES" sz="2200" b="0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Temblores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720" algn="l"/>
              </a:tabLst>
              <a:defRPr/>
            </a:pPr>
            <a:r>
              <a:rPr kumimoji="0" lang="es-ES" sz="2200" b="0" i="0" u="none" strike="noStrike" kern="1200" cap="none" spc="-2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Efectos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</a:t>
            </a:r>
            <a:r>
              <a:rPr kumimoji="0" lang="es-ES" sz="2200" b="0" i="0" u="none" strike="noStrike" kern="1200" cap="none" spc="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su</a:t>
            </a:r>
            <a:r>
              <a:rPr kumimoji="0" lang="es-ES" sz="2200" b="0" i="0" u="none" strike="noStrike" kern="1200" cap="none" spc="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abuso</a:t>
            </a:r>
            <a:r>
              <a:rPr kumimoji="0" lang="es-ES" sz="22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</a:t>
            </a:r>
            <a:r>
              <a:rPr kumimoji="0" lang="es-ES" sz="2200" b="0" i="0" u="none" strike="noStrike" kern="1200" cap="none" spc="1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largo</a:t>
            </a:r>
            <a:r>
              <a:rPr kumimoji="0" lang="es-ES" sz="2200" b="0" i="0" u="none" strike="noStrike" kern="1200" cap="none" spc="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plazo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:</a:t>
            </a:r>
            <a:r>
              <a:rPr kumimoji="0" lang="es-E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desmotivación,</a:t>
            </a:r>
            <a:r>
              <a:rPr kumimoji="0" lang="es-ES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psicosis,</a:t>
            </a:r>
            <a:r>
              <a:rPr kumimoji="0" lang="es-E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aumento</a:t>
            </a:r>
            <a:r>
              <a:rPr kumimoji="0" lang="es-E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riesgo</a:t>
            </a:r>
            <a:r>
              <a:rPr kumimoji="0" lang="es-ES" sz="22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cáncer,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enfermedades</a:t>
            </a:r>
            <a:r>
              <a:rPr kumimoji="0" lang="es-ES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respiratorias,</a:t>
            </a:r>
            <a:r>
              <a:rPr kumimoji="0" lang="es-ES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disfunción</a:t>
            </a:r>
            <a:r>
              <a:rPr kumimoji="0" lang="es-ES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en</a:t>
            </a:r>
            <a:r>
              <a:rPr kumimoji="0" lang="es-ES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sistema</a:t>
            </a:r>
            <a:r>
              <a:rPr kumimoji="0" lang="es-ES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inmunológico,</a:t>
            </a:r>
            <a:r>
              <a:rPr kumimoji="0" lang="es-ES" sz="2200" b="0" i="0" u="none" strike="noStrike" kern="1200" cap="none" spc="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etc.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endParaRPr lang="es-ES" dirty="0"/>
          </a:p>
        </p:txBody>
      </p:sp>
      <p:pic>
        <p:nvPicPr>
          <p:cNvPr id="4" name="object 9">
            <a:extLst>
              <a:ext uri="{FF2B5EF4-FFF2-40B4-BE49-F238E27FC236}">
                <a16:creationId xmlns:a16="http://schemas.microsoft.com/office/drawing/2014/main" id="{AAB2D4B4-3ADC-E794-F2C5-9C500C3104A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9001" y="346412"/>
            <a:ext cx="1610868" cy="9174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E234C6-AE19-44D5-5B59-0CE41601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693" y="400136"/>
            <a:ext cx="215207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D0684-5596-7A73-C965-AE841F4C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Estimulantes…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9B3195-483F-1175-47F8-6AE043ADB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572767"/>
            <a:ext cx="9509760" cy="4417215"/>
          </a:xfrm>
        </p:spPr>
        <p:txBody>
          <a:bodyPr>
            <a:normAutofit fontScale="92500" lnSpcReduction="20000"/>
          </a:bodyPr>
          <a:lstStyle/>
          <a:p>
            <a:pPr marL="18415" marR="0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Cocaína,</a:t>
            </a:r>
            <a:r>
              <a:rPr kumimoji="0" lang="es-ES" sz="28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estimulantes</a:t>
            </a:r>
            <a:r>
              <a:rPr kumimoji="0" lang="es-ES" sz="2800" b="0" i="0" u="none" strike="noStrike" kern="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8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tipo</a:t>
            </a:r>
            <a:r>
              <a:rPr kumimoji="0" lang="es-ES" sz="2800" b="0" i="0" u="none" strike="noStrike" kern="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anfetamínico.</a:t>
            </a:r>
          </a:p>
          <a:p>
            <a:pPr marL="5715" marR="0" lvl="0" indent="0" algn="just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35280" marR="0" lvl="0" indent="-3175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6428"/>
              <a:buFont typeface="Wingdings"/>
              <a:buChar char=""/>
              <a:tabLst>
                <a:tab pos="335915" algn="l"/>
              </a:tabLst>
              <a:defRPr/>
            </a:pPr>
            <a:r>
              <a:rPr kumimoji="0" lang="es-ES" sz="2800" b="0" i="0" u="none" strike="noStrike" kern="0" cap="none" spc="-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Vía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800" b="0" i="0" u="none" strike="noStrike" kern="0" cap="none" spc="2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administración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lang="es-ES" sz="2800" b="0" i="0" u="none" strike="noStrike" kern="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fumada,</a:t>
            </a:r>
            <a:r>
              <a:rPr kumimoji="0" lang="es-ES" sz="2800" b="0" i="0" u="none" strike="noStrike" kern="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inyectada,</a:t>
            </a:r>
            <a:r>
              <a:rPr kumimoji="0" lang="es-ES" sz="2800" b="0" i="0" u="none" strike="noStrike" kern="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aspirada,</a:t>
            </a:r>
            <a:r>
              <a:rPr kumimoji="0" lang="es-ES" sz="2800" b="0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oral</a:t>
            </a:r>
            <a:r>
              <a:rPr kumimoji="0" lang="es-ES" sz="2800" b="0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lang="es-ES" sz="2800" b="0" i="0" u="none" strike="noStrike" kern="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intra-rectal</a:t>
            </a:r>
            <a:endParaRPr kumimoji="0" lang="es-ES" sz="2800" b="0" i="0" u="none" strike="noStrike" kern="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4800" marR="417195" lvl="0" indent="-28702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6428"/>
              <a:buFont typeface="Wingdings"/>
              <a:buChar char=""/>
              <a:tabLst>
                <a:tab pos="335915" algn="l"/>
                <a:tab pos="1569720" algn="l"/>
              </a:tabLst>
              <a:defRPr/>
            </a:pPr>
            <a:r>
              <a:rPr kumimoji="0" lang="es-ES" sz="2800" b="0" i="0" u="none" strike="noStrike" kern="0" cap="none" spc="-5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Efectos</a:t>
            </a:r>
            <a:r>
              <a:rPr kumimoji="0" lang="es-ES" sz="2800" b="0" i="0" u="none" strike="noStrike" kern="0" cap="none" spc="-1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agudos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euforia,</a:t>
            </a:r>
            <a:r>
              <a:rPr kumimoji="0" lang="es-ES" sz="2800" b="0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exaltación,</a:t>
            </a:r>
            <a:r>
              <a:rPr kumimoji="0" lang="es-ES" sz="2800" b="0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insomnio,</a:t>
            </a:r>
            <a:r>
              <a:rPr kumimoji="0" lang="es-ES" sz="2800" b="0" i="0" u="none" strike="noStrike" kern="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aumento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800" b="0" i="0" u="none" strike="noStrike" kern="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actividad</a:t>
            </a:r>
            <a:r>
              <a:rPr kumimoji="0" lang="es-ES" sz="28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física, </a:t>
            </a:r>
            <a:r>
              <a:rPr kumimoji="0" lang="es-ES" sz="2800" b="0" i="0" u="none" strike="noStrike" kern="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pérdida	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ES" sz="28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apetito,</a:t>
            </a: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hipertermia,</a:t>
            </a:r>
            <a:r>
              <a:rPr kumimoji="0" lang="es-ES" sz="28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irritabilidad,</a:t>
            </a:r>
            <a:r>
              <a:rPr kumimoji="0" lang="es-ES" sz="2800" b="0" i="0" u="none" strike="noStrike" kern="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ansiedad,</a:t>
            </a:r>
            <a:r>
              <a:rPr kumimoji="0" lang="es-ES" sz="2800" b="0" i="0" u="none" strike="noStrike" kern="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temblores.</a:t>
            </a:r>
          </a:p>
          <a:p>
            <a:pPr marL="304800" marR="1110615" lvl="0" indent="-28702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6428"/>
              <a:buFont typeface="Wingdings"/>
              <a:buChar char=""/>
              <a:tabLst>
                <a:tab pos="335915" algn="l"/>
                <a:tab pos="1854200" algn="l"/>
              </a:tabLst>
              <a:defRPr/>
            </a:pPr>
            <a:r>
              <a:rPr kumimoji="0" lang="es-ES" sz="2800" b="0" i="0" u="none" strike="noStrike" kern="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Síntomas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sz="2800" b="0" i="0" u="none" strike="noStrike" kern="0" cap="none" spc="-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abstinencia</a:t>
            </a:r>
            <a:r>
              <a:rPr kumimoji="0" lang="es-ES" sz="28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lang="es-ES" sz="28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tristeza,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anhedonia, </a:t>
            </a:r>
            <a:r>
              <a:rPr kumimoji="0" lang="es-ES" sz="28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insomnio/hipersomnia, </a:t>
            </a:r>
            <a:r>
              <a:rPr kumimoji="0" lang="es-ES" sz="2800" b="0" i="0" u="none" strike="noStrike" kern="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ansiedad, </a:t>
            </a:r>
            <a:r>
              <a:rPr kumimoji="0" lang="es-ES" sz="28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fatiga.</a:t>
            </a:r>
          </a:p>
          <a:p>
            <a:pPr marL="304800" marR="5080" lvl="0" indent="-287020" algn="just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Pct val="96428"/>
              <a:buFont typeface="Wingdings"/>
              <a:buChar char=""/>
              <a:tabLst>
                <a:tab pos="335915" algn="l"/>
              </a:tabLst>
              <a:defRPr/>
            </a:pPr>
            <a:r>
              <a:rPr kumimoji="0" lang="es-ES" sz="2800" b="0" i="0" u="none" strike="noStrike" kern="0" cap="none" spc="-5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Efectos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su abuso a 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largo plazo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lang="es-ES" sz="28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depresión, 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pérdida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memoria,</a:t>
            </a: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insomnio, </a:t>
            </a:r>
            <a:r>
              <a:rPr kumimoji="0" lang="es-ES" sz="2800" b="0" i="0" u="none" strike="noStrike" kern="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hemorragias</a:t>
            </a:r>
            <a:r>
              <a:rPr kumimoji="0" lang="es-ES" sz="2800" b="0" i="0" u="none" strike="noStrike" kern="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nasales,</a:t>
            </a:r>
            <a:r>
              <a:rPr kumimoji="0" lang="es-ES" sz="2800" b="0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enfermedades</a:t>
            </a: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cardíacas,</a:t>
            </a:r>
            <a:r>
              <a:rPr kumimoji="0" lang="es-ES" sz="2800" b="0" i="0" u="none" strike="noStrike" kern="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ideación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suicida,</a:t>
            </a:r>
            <a:r>
              <a:rPr kumimoji="0" lang="es-ES" sz="2800" b="0" i="0" u="none" strike="noStrike" kern="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8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etc.</a:t>
            </a:r>
          </a:p>
          <a:p>
            <a:endParaRPr lang="es-ES" dirty="0"/>
          </a:p>
        </p:txBody>
      </p:sp>
      <p:pic>
        <p:nvPicPr>
          <p:cNvPr id="4" name="object 9">
            <a:extLst>
              <a:ext uri="{FF2B5EF4-FFF2-40B4-BE49-F238E27FC236}">
                <a16:creationId xmlns:a16="http://schemas.microsoft.com/office/drawing/2014/main" id="{67AAEDE8-D6E7-8774-459B-C2C61354FA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4803" y="326136"/>
            <a:ext cx="1949196" cy="966215"/>
          </a:xfrm>
          <a:prstGeom prst="rect">
            <a:avLst/>
          </a:prstGeom>
        </p:spPr>
      </p:pic>
      <p:pic>
        <p:nvPicPr>
          <p:cNvPr id="5" name="object 8">
            <a:extLst>
              <a:ext uri="{FF2B5EF4-FFF2-40B4-BE49-F238E27FC236}">
                <a16:creationId xmlns:a16="http://schemas.microsoft.com/office/drawing/2014/main" id="{08A58B63-86C7-8832-4292-4AC1300957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9387" y="301222"/>
            <a:ext cx="2356104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4DC99-162F-A0B7-5EEE-6481FF6D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Opioides…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82C33F-2579-BDA0-E63A-6FD85C99E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Derivados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 </a:t>
            </a:r>
            <a:r>
              <a:rPr kumimoji="0" lang="es-ES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opio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 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compuestos sintéticos. Estas </a:t>
            </a:r>
            <a:r>
              <a:rPr kumimoji="0" lang="es-ES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sustancias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calman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dolor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pueden </a:t>
            </a:r>
            <a:r>
              <a:rPr kumimoji="0" lang="es-ES" sz="2600" b="0" i="0" u="none" strike="noStrike" kern="1200" cap="none" spc="-5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producir</a:t>
            </a:r>
            <a:r>
              <a:rPr kumimoji="0" lang="es-ES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dependencia</a:t>
            </a:r>
            <a:r>
              <a:rPr kumimoji="0" lang="es-ES" sz="2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como</a:t>
            </a:r>
            <a:r>
              <a:rPr kumimoji="0" lang="es-ES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es-ES" sz="26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morfina.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7975" marR="0" lvl="0" indent="-2959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6153"/>
              <a:buFont typeface="Wingdings"/>
              <a:buChar char=""/>
              <a:tabLst>
                <a:tab pos="308610" algn="l"/>
              </a:tabLst>
              <a:defRPr/>
            </a:pP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Vía</a:t>
            </a:r>
            <a:r>
              <a:rPr kumimoji="0" lang="es-ES" sz="2600" b="0" i="0" u="none" strike="noStrike" kern="1200" cap="none" spc="-1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600" b="0" i="0" u="none" strike="noStrike" kern="1200" cap="none" spc="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administración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intravenosa,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fumada, nasal,</a:t>
            </a:r>
            <a:r>
              <a:rPr kumimoji="0" lang="es-ES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oral,</a:t>
            </a:r>
            <a:r>
              <a:rPr kumimoji="0" lang="es-ES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lang="es-ES" sz="26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intra-rectal</a:t>
            </a:r>
            <a:r>
              <a:rPr kumimoji="0" lang="es-ES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293370" lvl="0" indent="-2870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6153"/>
              <a:buFont typeface="Wingdings"/>
              <a:buChar char=""/>
              <a:tabLst>
                <a:tab pos="308610" algn="l"/>
              </a:tabLst>
              <a:defRPr/>
            </a:pPr>
            <a:r>
              <a:rPr kumimoji="0" lang="es-ES" sz="2600" b="0" i="0" u="none" strike="noStrike" kern="1200" cap="none" spc="-4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Efectos</a:t>
            </a:r>
            <a:r>
              <a:rPr kumimoji="0" lang="es-ES" sz="2600" b="0" i="0" u="none" strike="noStrike" kern="1200" cap="none" spc="-3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agudos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euforia,</a:t>
            </a:r>
            <a:r>
              <a:rPr kumimoji="0" lang="es-ES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alivio</a:t>
            </a:r>
            <a:r>
              <a:rPr kumimoji="0" lang="es-ES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dolor,</a:t>
            </a:r>
            <a:r>
              <a:rPr kumimoji="0" lang="es-ES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letargo,</a:t>
            </a:r>
            <a:r>
              <a:rPr kumimoji="0" lang="es-ES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sensación</a:t>
            </a:r>
            <a:r>
              <a:rPr kumimoji="0" lang="es-ES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bienestar,</a:t>
            </a:r>
            <a:r>
              <a:rPr kumimoji="0" lang="es-ES" sz="26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depresión </a:t>
            </a:r>
            <a:r>
              <a:rPr kumimoji="0" lang="es-ES" sz="2600" b="0" i="0" u="none" strike="noStrike" kern="1200" cap="none" spc="-5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ES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SNC.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7975" marR="0" lvl="0" indent="-2959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6153"/>
              <a:buFont typeface="Wingdings"/>
              <a:buChar char=""/>
              <a:tabLst>
                <a:tab pos="308610" algn="l"/>
              </a:tabLst>
              <a:defRPr/>
            </a:pP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Síntomas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600" b="0" i="0" u="none" strike="noStrike" kern="1200" cap="none" spc="-4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abstinencia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lang="es-ES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agitación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general,</a:t>
            </a:r>
            <a:r>
              <a:rPr kumimoji="0" lang="es-ES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temblores,</a:t>
            </a:r>
            <a:r>
              <a:rPr kumimoji="0" lang="es-ES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convulsiones,</a:t>
            </a:r>
            <a:r>
              <a:rPr kumimoji="0" lang="es-ES" sz="2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etc.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299720" lvl="0" indent="-287020" algn="just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Pct val="96153"/>
              <a:buFont typeface="Wingdings"/>
              <a:buChar char=""/>
              <a:tabLst>
                <a:tab pos="308610" algn="l"/>
              </a:tabLst>
              <a:defRPr/>
            </a:pPr>
            <a:r>
              <a:rPr kumimoji="0" lang="es-ES" sz="2600" b="0" i="0" u="none" strike="noStrike" kern="1200" cap="none" spc="-4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Efectos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su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abuso a 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largo </a:t>
            </a:r>
            <a:r>
              <a:rPr kumimoji="0" lang="es-ES" sz="2600" b="0" i="0" u="none" strike="noStrike" kern="1200" cap="none" spc="-2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plazo</a:t>
            </a:r>
            <a:r>
              <a:rPr kumimoji="0" lang="es-ES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posible </a:t>
            </a:r>
            <a:r>
              <a:rPr kumimoji="0" lang="es-ES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sobredosis, 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colapso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venas,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enfermedades 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infecciosas, </a:t>
            </a:r>
            <a:r>
              <a:rPr kumimoji="0" lang="es-ES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complicaciones </a:t>
            </a:r>
            <a:r>
              <a:rPr kumimoji="0" lang="es-ES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pulmonares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cardíacas, </a:t>
            </a:r>
            <a:r>
              <a:rPr kumimoji="0" lang="es-ES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enfermedades </a:t>
            </a:r>
            <a:r>
              <a:rPr kumimoji="0" lang="es-ES" sz="2600" b="0" i="0" u="none" strike="noStrike" kern="1200" cap="none" spc="-5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ES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hígado, </a:t>
            </a:r>
            <a:r>
              <a:rPr kumimoji="0" lang="es-ES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etc.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algn="just"/>
            <a:endParaRPr lang="es-ES" dirty="0"/>
          </a:p>
        </p:txBody>
      </p:sp>
      <p:grpSp>
        <p:nvGrpSpPr>
          <p:cNvPr id="4" name="object 8">
            <a:extLst>
              <a:ext uri="{FF2B5EF4-FFF2-40B4-BE49-F238E27FC236}">
                <a16:creationId xmlns:a16="http://schemas.microsoft.com/office/drawing/2014/main" id="{67AF9036-BB9E-0B59-9287-6EC93480FC0A}"/>
              </a:ext>
            </a:extLst>
          </p:cNvPr>
          <p:cNvGrpSpPr/>
          <p:nvPr/>
        </p:nvGrpSpPr>
        <p:grpSpPr>
          <a:xfrm>
            <a:off x="5440547" y="349504"/>
            <a:ext cx="4377055" cy="919480"/>
            <a:chOff x="7004304" y="719327"/>
            <a:chExt cx="4377055" cy="919480"/>
          </a:xfrm>
        </p:grpSpPr>
        <p:pic>
          <p:nvPicPr>
            <p:cNvPr id="5" name="object 9">
              <a:extLst>
                <a:ext uri="{FF2B5EF4-FFF2-40B4-BE49-F238E27FC236}">
                  <a16:creationId xmlns:a16="http://schemas.microsoft.com/office/drawing/2014/main" id="{D2508DCA-F7BD-5361-AC25-15397E349AE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00972" y="728471"/>
              <a:ext cx="2080260" cy="909827"/>
            </a:xfrm>
            <a:prstGeom prst="rect">
              <a:avLst/>
            </a:prstGeom>
          </p:spPr>
        </p:pic>
        <p:pic>
          <p:nvPicPr>
            <p:cNvPr id="6" name="object 10">
              <a:extLst>
                <a:ext uri="{FF2B5EF4-FFF2-40B4-BE49-F238E27FC236}">
                  <a16:creationId xmlns:a16="http://schemas.microsoft.com/office/drawing/2014/main" id="{6C5B88A5-51CE-5C03-A800-959FAE2F932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3984" y="733043"/>
              <a:ext cx="1327403" cy="905255"/>
            </a:xfrm>
            <a:prstGeom prst="rect">
              <a:avLst/>
            </a:prstGeom>
          </p:spPr>
        </p:pic>
        <p:pic>
          <p:nvPicPr>
            <p:cNvPr id="7" name="object 11">
              <a:extLst>
                <a:ext uri="{FF2B5EF4-FFF2-40B4-BE49-F238E27FC236}">
                  <a16:creationId xmlns:a16="http://schemas.microsoft.com/office/drawing/2014/main" id="{15C845FE-6127-0AE8-8A64-E462A308DA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4304" y="719327"/>
              <a:ext cx="1357883" cy="903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11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51096-FD1E-36C4-3B21-B0FC3AF4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Benzodiacepinas…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DE0F0B-D138-4605-F5CF-EE825B25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2700" marR="94996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Fármacos </a:t>
            </a:r>
            <a:r>
              <a:rPr kumimoji="0" lang="es-ES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 </a:t>
            </a:r>
            <a:r>
              <a:rPr kumimoji="0" lang="es-ES" sz="27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efecto </a:t>
            </a:r>
            <a:r>
              <a:rPr kumimoji="0" lang="es-ES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ansiolítico 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lang="es-ES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antiepiléptico,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 se usan </a:t>
            </a:r>
            <a:r>
              <a:rPr kumimoji="0" lang="es-ES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 prescripción </a:t>
            </a:r>
            <a:r>
              <a:rPr kumimoji="0" lang="es-ES" sz="2700" b="0" i="0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médica.</a:t>
            </a: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8770" marR="0" lvl="0" indent="-30670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6296"/>
              <a:buFont typeface="Wingdings"/>
              <a:buChar char=""/>
              <a:tabLst>
                <a:tab pos="319405" algn="l"/>
              </a:tabLst>
              <a:defRPr/>
            </a:pP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Vía</a:t>
            </a:r>
            <a:r>
              <a:rPr kumimoji="0" lang="es-ES" sz="2700" b="0" i="0" u="none" strike="noStrike" kern="1200" cap="none" spc="-3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7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administración</a:t>
            </a:r>
            <a:r>
              <a:rPr kumimoji="0" lang="es-ES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lang="es-ES" sz="27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oral.</a:t>
            </a: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8770" marR="0" lvl="0" indent="-306705" algn="just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Pct val="96296"/>
              <a:buFont typeface="Wingdings"/>
              <a:buChar char=""/>
              <a:tabLst>
                <a:tab pos="319405" algn="l"/>
              </a:tabLst>
              <a:defRPr/>
            </a:pPr>
            <a:r>
              <a:rPr kumimoji="0" lang="es-ES" sz="2700" b="0" i="0" u="none" strike="noStrike" kern="1200" cap="none" spc="-5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Efectos 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agudos:</a:t>
            </a:r>
            <a:r>
              <a:rPr kumimoji="0" lang="es-ES" sz="2700" b="0" i="0" u="none" strike="noStrike" kern="1200" cap="none" spc="-4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Sedación,</a:t>
            </a:r>
            <a:r>
              <a:rPr kumimoji="0" lang="es-ES" sz="27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relajación,</a:t>
            </a:r>
            <a:r>
              <a:rPr kumimoji="0" lang="es-ES" sz="2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somnolencia.</a:t>
            </a: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5080" lvl="0" indent="-2870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6296"/>
              <a:buFont typeface="Wingdings"/>
              <a:buChar char=""/>
              <a:tabLst>
                <a:tab pos="319405" algn="l"/>
              </a:tabLst>
              <a:defRPr/>
            </a:pPr>
            <a:r>
              <a:rPr kumimoji="0" lang="es-ES" sz="2700" b="0" i="0" u="none" strike="noStrike" kern="1200" cap="none" spc="-5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Efectos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abuso 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lang="es-ES" sz="2700" b="0" i="0" u="none" strike="noStrike" kern="1200" cap="none" spc="-2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largo </a:t>
            </a:r>
            <a:r>
              <a:rPr kumimoji="0" lang="es-ES" sz="27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plazo</a:t>
            </a:r>
            <a:r>
              <a:rPr kumimoji="0" lang="es-ES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disminución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 habilidades </a:t>
            </a:r>
            <a:r>
              <a:rPr kumimoji="0" lang="es-ES" sz="2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psicomotoras 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lang="es-ES" sz="2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lenguaje,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confusión,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debilidad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muscular,</a:t>
            </a:r>
            <a:r>
              <a:rPr kumimoji="0" lang="es-ES" sz="27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amnesia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anterógrada,</a:t>
            </a:r>
            <a:r>
              <a:rPr kumimoji="0" lang="es-ES" sz="2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vértigo, </a:t>
            </a:r>
            <a:r>
              <a:rPr kumimoji="0" lang="es-ES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malestar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estomacal,</a:t>
            </a:r>
            <a:r>
              <a:rPr kumimoji="0" lang="es-ES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visión</a:t>
            </a:r>
            <a:r>
              <a:rPr kumimoji="0" lang="es-ES" sz="2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borrosa,</a:t>
            </a:r>
            <a:r>
              <a:rPr kumimoji="0" lang="es-ES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dolor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cabeza,</a:t>
            </a:r>
            <a:r>
              <a:rPr kumimoji="0" lang="es-ES" sz="2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confusión,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depresión, 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trastornos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es-ES" sz="2700" b="0" i="0" u="none" strike="noStrike" kern="1200" cap="none" spc="5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coordinación</a:t>
            </a:r>
            <a:r>
              <a:rPr kumimoji="0" lang="es-ES" sz="27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lang="es-ES" sz="27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 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ritmo</a:t>
            </a:r>
            <a:r>
              <a:rPr kumimoji="0" lang="es-ES" sz="2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cardíaco,</a:t>
            </a:r>
            <a:r>
              <a:rPr kumimoji="0" lang="es-ES" sz="27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etc.</a:t>
            </a: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8770" marR="0" lvl="0" indent="-30670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6296"/>
              <a:buFont typeface="Wingdings"/>
              <a:buChar char=""/>
              <a:tabLst>
                <a:tab pos="319405" algn="l"/>
              </a:tabLst>
              <a:defRPr/>
            </a:pPr>
            <a:r>
              <a:rPr kumimoji="0" lang="es-ES" sz="2700" b="0" i="0" u="none" strike="noStrike" kern="1200" cap="none" spc="-2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Síntomas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abstinencia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lang="es-ES" sz="27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ansiedad,</a:t>
            </a:r>
            <a:r>
              <a:rPr kumimoji="0" lang="es-ES" sz="2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insomnio,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recaída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estado</a:t>
            </a:r>
            <a:r>
              <a:rPr kumimoji="0" lang="es-ES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ansioso</a:t>
            </a:r>
            <a:r>
              <a:rPr kumimoji="0" lang="es-ES" sz="27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original.</a:t>
            </a: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4F1ED1-61EC-9077-F45F-995B52295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65176"/>
            <a:ext cx="3273288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2800" dirty="0">
                <a:hlinkClick r:id="rId3"/>
              </a:rPr>
              <a:t>VIDEO INTRODUCTORIO</a:t>
            </a:r>
            <a:br>
              <a:rPr lang="es-ES" sz="2800" dirty="0">
                <a:hlinkClick r:id="rId3"/>
              </a:rPr>
            </a:br>
            <a:br>
              <a:rPr lang="es-ES" sz="2800" dirty="0">
                <a:hlinkClick r:id="rId3"/>
              </a:rPr>
            </a:br>
            <a:r>
              <a:rPr lang="es-ES" sz="2800" dirty="0">
                <a:hlinkClick r:id="rId3"/>
              </a:rPr>
              <a:t>https://www.youtube.com/watch?v=0WaYLWDPMB0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  <a:p>
            <a:pPr rtl="0"/>
            <a:r>
              <a:rPr lang="es-ES" dirty="0"/>
              <a:t>Pepita 'Nuggets' Animación sobre los efectos de las drogas</a:t>
            </a:r>
          </a:p>
        </p:txBody>
      </p:sp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D477FF6-1573-0272-34E8-2D797342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5"/>
            <a:ext cx="9509759" cy="5777815"/>
          </a:xfrm>
        </p:spPr>
        <p:txBody>
          <a:bodyPr>
            <a:normAutofit fontScale="90000"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tabLst/>
              <a:defRPr/>
            </a:pPr>
            <a:r>
              <a:rPr kumimoji="0" lang="es-ES" sz="2000" b="1" i="0" u="none" strike="noStrike" kern="1200" cap="none" spc="-15" normalizeH="0" baseline="0" noProof="0" dirty="0">
                <a:ln>
                  <a:noFill/>
                </a:ln>
                <a:solidFill>
                  <a:srgbClr val="DF55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Referencias</a:t>
            </a:r>
            <a:r>
              <a:rPr kumimoji="0" lang="es-ES" sz="2000" b="1" i="0" u="none" strike="noStrike" kern="1200" cap="none" spc="-100" normalizeH="0" baseline="0" noProof="0" dirty="0">
                <a:ln>
                  <a:noFill/>
                </a:ln>
                <a:solidFill>
                  <a:srgbClr val="DF55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-15" normalizeH="0" baseline="0" noProof="0" dirty="0">
                <a:ln>
                  <a:noFill/>
                </a:ln>
                <a:solidFill>
                  <a:srgbClr val="DF55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Bibliográficas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s-ES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American </a:t>
            </a:r>
            <a:r>
              <a:rPr kumimoji="0" lang="es-ES" sz="2000" b="0" i="0" u="none" strike="noStrike" kern="1200" cap="none" spc="-2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Psychiatric</a:t>
            </a:r>
            <a:r>
              <a:rPr kumimoji="0" lang="es-ES" sz="2000" b="0" i="0" u="none" strike="noStrike" kern="1200" cap="none" spc="-2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Association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(2013). </a:t>
            </a:r>
            <a:r>
              <a:rPr kumimoji="0" lang="es-ES" sz="2000" b="0" i="1" u="none" strike="noStrike" kern="1200" cap="none" spc="-1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Diagnostic</a:t>
            </a:r>
            <a:r>
              <a:rPr kumimoji="0" lang="es-ES" sz="2000" b="0" i="1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lang="es-ES" sz="2000" b="0" i="1" u="none" strike="noStrike" kern="1200" cap="none" spc="-1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Statistical</a:t>
            </a:r>
            <a:r>
              <a:rPr kumimoji="0" lang="es-ES" sz="2000" b="0" i="1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Manual 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lang="es-ES" sz="2000" b="0" i="1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Mental </a:t>
            </a:r>
            <a:r>
              <a:rPr kumimoji="0" lang="es-ES" sz="2000" b="0" i="1" u="none" strike="noStrike" kern="1200" cap="none" spc="-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Disorders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5th. 	</a:t>
            </a:r>
            <a:r>
              <a:rPr kumimoji="0" lang="es-ES" sz="2000" b="0" i="1" u="none" strike="noStrike" kern="1200" cap="none" spc="-1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Edition</a:t>
            </a:r>
            <a:r>
              <a:rPr kumimoji="0" lang="es-ES" sz="2000" b="0" i="1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-44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(DSM-5).</a:t>
            </a:r>
            <a:r>
              <a:rPr kumimoji="0" lang="es-ES" sz="2000" b="0" i="1" u="none" strike="noStrike" kern="1200" cap="none" spc="-5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2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Washington,</a:t>
            </a:r>
            <a:r>
              <a:rPr kumimoji="0" lang="es-ES" sz="2000" b="0" i="0" u="none" strike="noStrike" kern="1200" cap="none" spc="-1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DC.:</a:t>
            </a:r>
            <a:r>
              <a:rPr kumimoji="0" lang="es-ES" sz="2000" b="0" i="0" u="none" strike="noStrike" kern="1200" cap="none" spc="-5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American</a:t>
            </a:r>
            <a:r>
              <a:rPr kumimoji="0" lang="es-ES" sz="2000" b="0" i="0" u="none" strike="noStrike" kern="1200" cap="none" spc="-4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2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Psychiatric</a:t>
            </a:r>
            <a:r>
              <a:rPr kumimoji="0" lang="es-ES" sz="2000" b="0" i="0" u="none" strike="noStrike" kern="1200" cap="none" spc="3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Association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s-ES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Becoña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E.,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Cortés,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M.,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Arias, </a:t>
            </a:r>
            <a:r>
              <a:rPr kumimoji="0" lang="es-ES" sz="2000" b="0" i="0" u="none" strike="noStrike" kern="1200" cap="none" spc="-10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F.,</a:t>
            </a:r>
            <a:r>
              <a:rPr kumimoji="0" lang="es-ES" sz="2000" b="0" i="0" u="none" strike="noStrike" kern="1200" cap="none" spc="-9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2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Barreiro,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C., </a:t>
            </a:r>
            <a:r>
              <a:rPr kumimoji="0" lang="es-ES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Berdullas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es-ES" sz="2000" b="0" i="0" u="none" strike="noStrike" kern="1200" cap="none" spc="-1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J., </a:t>
            </a:r>
            <a:r>
              <a:rPr kumimoji="0" lang="es-ES" sz="2000" b="0" i="0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Iraurgui,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I.,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 </a:t>
            </a:r>
            <a:r>
              <a:rPr kumimoji="0" lang="es-ES" sz="2000" b="0" i="0" u="none" strike="noStrike" kern="1200" cap="none" spc="-1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Villanueva, </a:t>
            </a:r>
            <a:r>
              <a:rPr kumimoji="0" lang="es-ES" sz="2000" b="0" i="0" u="none" strike="noStrike" kern="1200" cap="none" spc="-8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V.J.</a:t>
            </a:r>
            <a:r>
              <a:rPr kumimoji="0" lang="es-ES" sz="2000" b="0" i="0" u="none" strike="noStrike" kern="1200" cap="none" spc="-8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(2011).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Manual 	de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adicciones </a:t>
            </a:r>
            <a:r>
              <a:rPr kumimoji="0" lang="es-ES" sz="2000" b="0" i="1" u="none" strike="noStrike" kern="1200" cap="none" spc="-1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para psicólogos especialistas 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lang="es-ES" sz="2000" b="0" i="1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psicología 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clínica 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lang="es-ES" sz="2000" b="0" i="1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formación. 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España: 	Sociedad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Científica Española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Estudios </a:t>
            </a:r>
            <a:r>
              <a:rPr kumimoji="0" lang="es-ES" sz="2000" b="0" i="0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sobre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Alcohol,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Alcoholismo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las </a:t>
            </a:r>
            <a:r>
              <a:rPr kumimoji="0" lang="es-ES" sz="2000" b="0" i="0" u="none" strike="noStrike" kern="1200" cap="none" spc="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otras</a:t>
            </a:r>
            <a:r>
              <a:rPr kumimoji="0" lang="es-ES" sz="2000" b="0" i="0" u="none" strike="noStrike" kern="1200" cap="none" spc="4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	</a:t>
            </a:r>
            <a:r>
              <a:rPr kumimoji="0" lang="es-ES" sz="2000" b="0" i="0" u="none" strike="noStrike" kern="1200" cap="none" spc="-3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Toxicomanías.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s-ES" sz="2000" b="0" i="0" u="none" strike="noStrike" kern="1200" cap="none" spc="-1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Chambers,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R.</a:t>
            </a:r>
            <a:r>
              <a:rPr kumimoji="0" lang="es-ES" sz="2000" b="0" i="0" u="none" strike="noStrike" kern="1200" cap="none" spc="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A.,</a:t>
            </a:r>
            <a:r>
              <a:rPr kumimoji="0" lang="es-ES" sz="2000" b="0" i="0" u="none" strike="noStrike" kern="1200" cap="none" spc="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8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Taylor,</a:t>
            </a:r>
            <a:r>
              <a:rPr kumimoji="0" lang="es-ES" sz="2000" b="0" i="0" u="none" strike="noStrike" kern="1200" cap="none" spc="-8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J.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R.</a:t>
            </a:r>
            <a:r>
              <a:rPr kumimoji="0" lang="es-ES" sz="2000" b="0" i="0" u="none" strike="noStrike" kern="1200" cap="none" spc="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lang="es-ES" sz="2000" b="0" i="0" u="none" strike="noStrike" kern="1200" cap="none" spc="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2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Potenza,</a:t>
            </a:r>
            <a:r>
              <a:rPr kumimoji="0" lang="es-ES" sz="2000" b="0" i="0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M.</a:t>
            </a:r>
            <a:r>
              <a:rPr kumimoji="0" lang="es-ES" sz="2000" b="0" i="0" u="none" strike="noStrike" kern="1200" cap="none" spc="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N.</a:t>
            </a:r>
            <a:r>
              <a:rPr kumimoji="0" lang="es-ES" sz="2000" b="0" i="0" u="none" strike="noStrike" kern="1200" cap="none" spc="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(2003).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Developmental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neurocircuitry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motivation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lang="es-ES" sz="2000" b="0" i="0" u="none" strike="noStrike" kern="1200" cap="none" spc="-44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	</a:t>
            </a:r>
            <a:r>
              <a:rPr kumimoji="0" lang="es-E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adolescence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s-ES" sz="2000" b="0" i="0" u="none" strike="noStrike" kern="1200" cap="none" spc="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critical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period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of </a:t>
            </a:r>
            <a:r>
              <a:rPr kumimoji="0" lang="es-ES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addiction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2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vulnerability</a:t>
            </a:r>
            <a:r>
              <a:rPr kumimoji="0" lang="es-ES" sz="2000" b="0" i="0" u="none" strike="noStrike" kern="1200" cap="none" spc="-2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American </a:t>
            </a:r>
            <a:r>
              <a:rPr kumimoji="0" lang="es-ES" sz="2000" b="0" i="1" u="none" strike="noStrike" kern="1200" cap="none" spc="-1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Journal</a:t>
            </a:r>
            <a:r>
              <a:rPr kumimoji="0" lang="es-ES" sz="2000" b="0" i="1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lang="es-ES" sz="2000" b="0" i="1" u="none" strike="noStrike" kern="1200" cap="none" spc="-1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Psychiatry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	</a:t>
            </a:r>
            <a:r>
              <a:rPr kumimoji="0" lang="es-ES" sz="2000" b="0" i="1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160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(6),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1041-1052.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Millman, </a:t>
            </a:r>
            <a:r>
              <a:rPr kumimoji="0" lang="es-ES" sz="2000" b="0" i="0" u="none" strike="noStrike" kern="1200" cap="none" spc="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R.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B. y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Botvin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G. </a:t>
            </a:r>
            <a:r>
              <a:rPr kumimoji="0" lang="es-ES" sz="2000" b="0" i="0" u="none" strike="noStrike" kern="1200" cap="none" spc="-1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J.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(1992) </a:t>
            </a:r>
            <a:r>
              <a:rPr kumimoji="0" lang="es-ES" sz="2000" b="0" i="1" u="none" strike="noStrike" kern="1200" cap="none" spc="-2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Substance</a:t>
            </a:r>
            <a:r>
              <a:rPr kumimoji="0" lang="es-ES" sz="2000" b="0" i="1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use, abuse, 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lang="es-ES" sz="2000" b="0" i="1" u="none" strike="noStrike" kern="1200" cap="none" spc="-1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dependence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En: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Levine,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M., </a:t>
            </a:r>
            <a:r>
              <a:rPr kumimoji="0" lang="es-ES" sz="2000" b="0" i="0" u="none" strike="noStrike" kern="1200" cap="none" spc="-5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Carey,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N. 	B., </a:t>
            </a:r>
            <a:r>
              <a:rPr kumimoji="0" lang="es-ES" sz="2000" b="0" i="0" u="none" strike="noStrike" kern="1200" cap="none" spc="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6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Crocker,</a:t>
            </a:r>
            <a:r>
              <a:rPr kumimoji="0" lang="es-ES" sz="2000" b="0" i="0" u="none" strike="noStrike" kern="1200" cap="none" spc="7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A.</a:t>
            </a:r>
            <a:r>
              <a:rPr kumimoji="0" lang="es-ES" sz="2000" b="0" i="0" u="none" strike="noStrike" kern="1200" cap="none" spc="10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C.</a:t>
            </a:r>
            <a:r>
              <a:rPr kumimoji="0" lang="es-ES" sz="2000" b="0" i="0" u="none" strike="noStrike" kern="1200" cap="none" spc="10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lang="es-ES" sz="2000" b="0" i="0" u="none" strike="noStrike" kern="1200" cap="none" spc="10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Gross,</a:t>
            </a:r>
            <a:r>
              <a:rPr kumimoji="0" lang="es-ES" sz="2000" b="0" i="0" u="none" strike="noStrike" kern="1200" cap="none" spc="1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RT.</a:t>
            </a:r>
            <a:r>
              <a:rPr kumimoji="0" lang="es-ES" sz="2000" b="0" i="0" u="none" strike="noStrike" kern="1200" cap="none" spc="6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(Eds.).</a:t>
            </a:r>
            <a:r>
              <a:rPr kumimoji="0" lang="es-ES" sz="2000" b="0" i="0" u="none" strike="noStrike" kern="1200" cap="none" spc="8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Developmental-behavioral</a:t>
            </a:r>
            <a:r>
              <a:rPr kumimoji="0" lang="es-ES" sz="2000" b="0" i="0" u="none" strike="noStrike" kern="1200" cap="none" spc="9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Pediatrics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lang="es-ES" sz="2000" b="0" i="0" u="none" strike="noStrike" kern="1200" cap="none" spc="10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</a:t>
            </a:r>
            <a:r>
              <a:rPr kumimoji="0" lang="es-ES" sz="2000" b="0" i="0" u="none" strike="noStrike" kern="1200" cap="none" spc="10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York,</a:t>
            </a:r>
            <a:r>
              <a:rPr kumimoji="0" lang="es-ES" sz="2000" b="0" i="0" u="none" strike="noStrike" kern="1200" cap="none" spc="8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8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NY:</a:t>
            </a:r>
            <a:r>
              <a:rPr kumimoji="0" lang="es-ES" sz="2000" b="0" i="0" u="none" strike="noStrike" kern="1200" cap="none" spc="6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4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W.</a:t>
            </a:r>
            <a:r>
              <a:rPr kumimoji="0" lang="es-ES" sz="2000" b="0" i="0" u="none" strike="noStrike" kern="1200" cap="none" spc="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	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B.</a:t>
            </a:r>
            <a:r>
              <a:rPr kumimoji="0" lang="es-ES" sz="2000" b="0" i="0" u="none" strike="noStrike" kern="1200" cap="none" spc="8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p.</a:t>
            </a:r>
            <a:r>
              <a:rPr kumimoji="0" lang="es-ES" sz="2000" b="0" i="0" u="none" strike="noStrike" kern="1200" cap="none" spc="17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451- </a:t>
            </a:r>
            <a:r>
              <a:rPr kumimoji="0" lang="es-ES" sz="2000" b="0" i="0" u="none" strike="noStrike" kern="1200" cap="none" spc="-44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467.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s-ES" sz="2000" b="0" i="0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Organización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Mundial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Salud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(OMS)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(1994). </a:t>
            </a:r>
            <a:r>
              <a:rPr kumimoji="0" lang="es-ES" sz="2000" b="0" i="1" u="none" strike="noStrike" kern="1200" cap="none" spc="-2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Lexicon</a:t>
            </a:r>
            <a:r>
              <a:rPr kumimoji="0" lang="es-ES" sz="2000" b="0" i="1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Alcohol 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lang="es-E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Drug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-5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Terms</a:t>
            </a:r>
            <a:r>
              <a:rPr kumimoji="0" lang="es-ES" sz="2000" b="0" i="0" u="none" strike="noStrike" kern="1200" cap="none" spc="-5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Geneva: </a:t>
            </a:r>
            <a:r>
              <a:rPr kumimoji="0" lang="es-ES" sz="2000" b="0" i="0" u="none" strike="noStrike" kern="1200" cap="none" spc="-3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World</a:t>
            </a:r>
            <a:r>
              <a:rPr kumimoji="0" lang="es-ES" sz="2000" b="0" i="0" u="none" strike="noStrike" kern="1200" cap="none" spc="-3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	</a:t>
            </a:r>
            <a:r>
              <a:rPr kumimoji="0" lang="es-E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44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2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Organization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s-ES" sz="2000" b="0" i="0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Organización</a:t>
            </a:r>
            <a:r>
              <a:rPr kumimoji="0" lang="es-ES" sz="2000" b="0" i="0" u="none" strike="noStrike" kern="1200" cap="none" spc="7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Mundial</a:t>
            </a:r>
            <a:r>
              <a:rPr kumimoji="0" lang="es-ES" sz="2000" b="0" i="0" u="none" strike="noStrike" kern="1200" cap="none" spc="8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000" b="0" i="0" u="none" strike="noStrike" kern="1200" cap="none" spc="8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es-ES" sz="2000" b="0" i="0" u="none" strike="noStrike" kern="1200" cap="none" spc="7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Salud</a:t>
            </a:r>
            <a:r>
              <a:rPr kumimoji="0" lang="es-ES" sz="2000" b="0" i="0" u="none" strike="noStrike" kern="1200" cap="none" spc="8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(OMS)</a:t>
            </a:r>
            <a:r>
              <a:rPr kumimoji="0" lang="es-ES" sz="2000" b="0" i="0" u="none" strike="noStrike" kern="1200" cap="none" spc="9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(2017).</a:t>
            </a:r>
            <a:r>
              <a:rPr kumimoji="0" lang="es-ES" sz="2000" b="0" i="0" u="none" strike="noStrike" kern="1200" cap="none" spc="7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Facts</a:t>
            </a:r>
            <a:r>
              <a:rPr kumimoji="0" lang="es-ES" sz="2000" b="0" i="0" u="none" strike="noStrike" kern="1200" cap="none" spc="7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lang="es-ES" sz="2000" b="0" i="0" u="none" strike="noStrike" kern="1200" cap="none" spc="9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Figures.</a:t>
            </a:r>
            <a:r>
              <a:rPr kumimoji="0" lang="es-ES" sz="2000" b="0" i="0" u="none" strike="noStrike" kern="1200" cap="none" spc="8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Recuperado</a:t>
            </a:r>
            <a:r>
              <a:rPr kumimoji="0" lang="es-ES" sz="2000" b="0" i="0" u="none" strike="noStrike" kern="1200" cap="none" spc="8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lang="es-ES" sz="2000" b="0" i="0" u="heavy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  <a:hlinkClick r:id="rId2"/>
              </a:rPr>
              <a:t>http://who.int/substance_abuse/facts/en/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s-ES" sz="2000" b="0" i="0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Organización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Mundial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Salud.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(2019, </a:t>
            </a:r>
            <a:r>
              <a:rPr kumimoji="0" lang="es-ES" sz="2000" b="0" i="0" u="none" strike="noStrike" kern="1200" cap="none" spc="-3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(Versión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04 /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2019)). 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CIE-11 para </a:t>
            </a:r>
            <a:r>
              <a:rPr kumimoji="0" lang="es-ES" sz="2000" b="0" i="1" u="none" strike="noStrike" kern="1200" cap="none" spc="-1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estadísticas 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	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mortalidad 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lang="es-ES" sz="2000" b="0" i="1" u="none" strike="noStrike" kern="1200" cap="none" spc="-44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morbilidad.</a:t>
            </a:r>
            <a:r>
              <a:rPr kumimoji="0" lang="es-ES" sz="2000" b="0" i="1" u="none" strike="noStrike" kern="1200" cap="none" spc="-6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Recuperado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2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https://</a:t>
            </a:r>
            <a:r>
              <a:rPr kumimoji="0" lang="es-ES" sz="2000" b="0" i="0" u="heavy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  <a:hlinkClick r:id="rId3"/>
              </a:rPr>
              <a:t>www.who.int/classifica-tions/icd/en/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s-ES" sz="2000" b="0" i="0" u="none" strike="noStrike" kern="1200" cap="none" spc="-5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Spear</a:t>
            </a:r>
            <a:r>
              <a:rPr kumimoji="0" lang="es-ES" sz="2000" b="0" i="0" u="none" strike="noStrike" kern="1200" cap="none" spc="-5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L.</a:t>
            </a:r>
            <a:r>
              <a:rPr kumimoji="0" lang="es-ES" sz="2000" b="0" i="0" u="none" strike="noStrike" kern="1200" cap="none" spc="-2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7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P.</a:t>
            </a:r>
            <a:r>
              <a:rPr kumimoji="0" lang="es-ES" sz="2000" b="0" i="0" u="none" strike="noStrike" kern="1200" cap="none" spc="-19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(2002).</a:t>
            </a:r>
            <a:r>
              <a:rPr kumimoji="0" lang="es-ES" sz="2000" b="0" i="0" u="none" strike="noStrike" kern="1200" cap="none" spc="-5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Alcohol's</a:t>
            </a:r>
            <a:r>
              <a:rPr kumimoji="0" lang="es-ES" sz="2000" b="0" i="0" u="none" strike="noStrike" kern="1200" cap="none" spc="-5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2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effects</a:t>
            </a:r>
            <a:r>
              <a:rPr kumimoji="0" lang="es-ES" sz="2000" b="0" i="0" u="none" strike="noStrike" kern="1200" cap="none" spc="1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lang="es-ES" sz="2000" b="0" i="0" u="none" strike="noStrike" kern="1200" cap="none" spc="-2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adolescents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lang="es-ES" sz="2000" b="0" i="0" u="none" strike="noStrike" kern="1200" cap="none" spc="-4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Alcohol</a:t>
            </a:r>
            <a:r>
              <a:rPr kumimoji="0" lang="es-ES" sz="2000" b="0" i="1" u="none" strike="noStrike" kern="1200" cap="none" spc="-4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-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</a:t>
            </a:r>
            <a:r>
              <a:rPr kumimoji="0" lang="es-ES" sz="2000" b="0" i="1" u="none" strike="noStrike" kern="1200" cap="none" spc="-3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lang="es-ES" sz="2000" b="0" i="1" u="none" strike="noStrike" kern="1200" cap="none" spc="-3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-5" normalizeH="0" baseline="0" noProof="0" dirty="0" err="1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lang="es-ES" sz="2000" b="0" i="0" u="none" strike="noStrike" kern="1200" cap="none" spc="-5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26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(4),</a:t>
            </a:r>
            <a:r>
              <a:rPr kumimoji="0" lang="es-ES" sz="2000" b="0" i="0" u="none" strike="noStrike" kern="1200" cap="none" spc="-114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287-291.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59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31A6A-E75E-9BEC-B74A-676F5C44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553628"/>
            <a:ext cx="9509759" cy="1088136"/>
          </a:xfrm>
        </p:spPr>
        <p:txBody>
          <a:bodyPr>
            <a:normAutofit/>
          </a:bodyPr>
          <a:lstStyle/>
          <a:p>
            <a:pPr algn="ctr"/>
            <a:r>
              <a:rPr lang="es-ES" sz="4800" dirty="0"/>
              <a:t>GRACIAS POR SU ATENCIÓN…</a:t>
            </a:r>
          </a:p>
        </p:txBody>
      </p:sp>
    </p:spTree>
    <p:extLst>
      <p:ext uri="{BB962C8B-B14F-4D97-AF65-F5344CB8AC3E}">
        <p14:creationId xmlns:p14="http://schemas.microsoft.com/office/powerpoint/2010/main" val="8275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Contenido..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55600" marR="5080" lvl="0" indent="-343535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6235" algn="l"/>
                <a:tab pos="2699385" algn="l"/>
                <a:tab pos="3929379" algn="l"/>
                <a:tab pos="4548505" algn="l"/>
                <a:tab pos="5401945" algn="l"/>
                <a:tab pos="7336155" algn="l"/>
                <a:tab pos="7722870" algn="l"/>
                <a:tab pos="8221345" algn="l"/>
              </a:tabLst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Conceptualización de las </a:t>
            </a:r>
            <a:r>
              <a:rPr kumimoji="0" lang="es-E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adicciones</a:t>
            </a:r>
            <a:endParaRPr lang="es-ES"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6235" algn="l"/>
              </a:tabLst>
              <a:defRPr/>
            </a:pPr>
            <a:r>
              <a:rPr kumimoji="0" lang="es-E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Clasificación</a:t>
            </a:r>
            <a:r>
              <a:rPr kumimoji="0" lang="es-ES" sz="3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</a:t>
            </a:r>
            <a:r>
              <a:rPr kumimoji="0" lang="es-E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3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drogas</a:t>
            </a: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6235" algn="l"/>
              </a:tabLst>
              <a:defRPr/>
            </a:pPr>
            <a:r>
              <a:rPr lang="es-ES" sz="3200" spc="-3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kumimoji="0" lang="es-E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efinición</a:t>
            </a:r>
            <a:r>
              <a:rPr kumimoji="0" lang="es-ES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lang="es-ES" sz="3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efectos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0" y="598932"/>
            <a:ext cx="9509759" cy="1088136"/>
          </a:xfrm>
        </p:spPr>
        <p:txBody>
          <a:bodyPr rtlCol="0">
            <a:normAutofit/>
          </a:bodyPr>
          <a:lstStyle/>
          <a:p>
            <a:pPr rtl="0"/>
            <a:r>
              <a:rPr kumimoji="0" lang="es-ES" sz="36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¿Qué</a:t>
            </a:r>
            <a:r>
              <a:rPr kumimoji="0" lang="es-ES" sz="3600" b="0" i="0" u="none" strike="noStrike" kern="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s-ES" sz="36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son </a:t>
            </a:r>
            <a:r>
              <a:rPr kumimoji="0" lang="es-ES" sz="36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sustancias</a:t>
            </a:r>
            <a:r>
              <a:rPr kumimoji="0" lang="es-ES" sz="3600" b="0" i="0" u="none" strike="noStrike" kern="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s-ES" sz="36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psicoactivas</a:t>
            </a:r>
            <a:r>
              <a:rPr kumimoji="0" lang="es-ES" sz="3600" b="0" i="0" u="none" strike="noStrike" kern="0" cap="none" spc="-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</a:t>
            </a:r>
            <a:r>
              <a:rPr kumimoji="0" lang="es-ES" sz="36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s-ES" sz="3600" b="0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drogas?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9569C6-B820-1EBE-3DC9-240D0350B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kumimoji="0" lang="es-ES" sz="2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" indent="0">
              <a:buNone/>
            </a:pPr>
            <a:endParaRPr kumimoji="0" lang="es-ES" sz="2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algn="just"/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Según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Organización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Mundial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Salud (OMS), </a:t>
            </a:r>
            <a:r>
              <a:rPr kumimoji="0" lang="es-ES" sz="2400" b="1" i="0" u="none" strike="noStrike" kern="1200" cap="none" spc="-1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sustancia</a:t>
            </a:r>
            <a:r>
              <a:rPr kumimoji="0" lang="es-ES" sz="2400" b="1" i="0" u="none" strike="noStrike" kern="1200" cap="none" spc="-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1" i="0" u="none" strike="noStrike" kern="1200" cap="none" spc="-1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psicoactiva</a:t>
            </a:r>
            <a:r>
              <a:rPr kumimoji="0" lang="es-ES" sz="2400" b="1" i="0" u="none" strike="noStrike" kern="1200" cap="none" spc="-10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toda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sustancia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introducida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lang="es-E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lang="es-E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organismo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cualquier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vía</a:t>
            </a:r>
            <a:r>
              <a:rPr kumimoji="0" lang="es-E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administración,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produce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algún</a:t>
            </a:r>
            <a:r>
              <a:rPr kumimoji="0" lang="es-E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alteración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natural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funcionamiento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del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sistema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nervioso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central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individuo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además es 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susceptible de 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crear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dependencia,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ya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sea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lang="es-ES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lang="es-E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ó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</a:t>
            </a:r>
            <a:r>
              <a:rPr kumimoji="0" lang="es-ES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lang="es-E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físi</a:t>
            </a:r>
            <a:r>
              <a:rPr kumimoji="0" lang="es-ES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 o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ambas.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4540" y="1070111"/>
            <a:ext cx="3377133" cy="1487953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Sustancias psicoactivas o drogas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974540" y="2717091"/>
            <a:ext cx="4727130" cy="2451257"/>
          </a:xfrm>
        </p:spPr>
        <p:txBody>
          <a:bodyPr rtlCol="0"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1800" b="1" spc="-25" dirty="0">
                <a:solidFill>
                  <a:schemeClr val="tx1"/>
                </a:solidFill>
                <a:latin typeface="Calibri"/>
                <a:cs typeface="Calibri"/>
              </a:rPr>
              <a:t>Afectan</a:t>
            </a:r>
            <a:r>
              <a:rPr lang="es-ES" sz="18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b="1" spc="-10" dirty="0">
                <a:solidFill>
                  <a:schemeClr val="tx1"/>
                </a:solidFill>
                <a:latin typeface="Calibri"/>
                <a:cs typeface="Calibri"/>
              </a:rPr>
              <a:t>a:</a:t>
            </a:r>
            <a:endParaRPr lang="es-E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s-E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9250" indent="-337185">
              <a:lnSpc>
                <a:spcPct val="100000"/>
              </a:lnSpc>
              <a:buClr>
                <a:srgbClr val="E85411"/>
              </a:buClr>
              <a:buFont typeface="Arial MT"/>
              <a:buChar char="•"/>
              <a:tabLst>
                <a:tab pos="349250" algn="l"/>
                <a:tab pos="349885" algn="l"/>
              </a:tabLst>
            </a:pPr>
            <a:r>
              <a:rPr lang="es-ES" sz="1800" spc="-5" dirty="0">
                <a:solidFill>
                  <a:schemeClr val="tx1"/>
                </a:solidFill>
                <a:latin typeface="Calibri"/>
                <a:cs typeface="Calibri"/>
              </a:rPr>
              <a:t>Los</a:t>
            </a:r>
            <a:r>
              <a:rPr lang="es-ES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25" dirty="0">
                <a:solidFill>
                  <a:schemeClr val="tx1"/>
                </a:solidFill>
                <a:latin typeface="Calibri"/>
                <a:cs typeface="Calibri"/>
              </a:rPr>
              <a:t>procesos</a:t>
            </a:r>
            <a:r>
              <a:rPr lang="es-ES" sz="1800" spc="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25" dirty="0">
                <a:solidFill>
                  <a:schemeClr val="tx1"/>
                </a:solidFill>
                <a:latin typeface="Calibri"/>
                <a:cs typeface="Calibri"/>
              </a:rPr>
              <a:t>cognitivos,</a:t>
            </a:r>
            <a:r>
              <a:rPr lang="es-ES" sz="18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30" dirty="0">
                <a:solidFill>
                  <a:schemeClr val="tx1"/>
                </a:solidFill>
                <a:latin typeface="Calibri"/>
                <a:cs typeface="Calibri"/>
              </a:rPr>
              <a:t>afectivos</a:t>
            </a:r>
            <a:r>
              <a:rPr lang="es-ES" sz="1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lang="es-ES" sz="1800" spc="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10" dirty="0">
                <a:solidFill>
                  <a:schemeClr val="tx1"/>
                </a:solidFill>
                <a:latin typeface="Calibri"/>
                <a:cs typeface="Calibri"/>
              </a:rPr>
              <a:t>conductuales</a:t>
            </a:r>
            <a:endParaRPr lang="es-E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9250" indent="-337185">
              <a:lnSpc>
                <a:spcPct val="100000"/>
              </a:lnSpc>
              <a:spcBef>
                <a:spcPts val="1110"/>
              </a:spcBef>
              <a:buClr>
                <a:srgbClr val="E85411"/>
              </a:buClr>
              <a:buFont typeface="Arial MT"/>
              <a:buChar char="•"/>
              <a:tabLst>
                <a:tab pos="349250" algn="l"/>
                <a:tab pos="349885" algn="l"/>
              </a:tabLst>
            </a:pPr>
            <a:r>
              <a:rPr lang="es-ES" sz="1800" spc="-5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lang="es-ES" sz="18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20" dirty="0">
                <a:solidFill>
                  <a:schemeClr val="tx1"/>
                </a:solidFill>
                <a:latin typeface="Calibri"/>
                <a:cs typeface="Calibri"/>
              </a:rPr>
              <a:t>percepción</a:t>
            </a:r>
            <a:r>
              <a:rPr lang="es-ES" sz="1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lang="es-ES" sz="18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1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lang="es-ES" sz="1800" spc="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20" dirty="0">
                <a:solidFill>
                  <a:schemeClr val="tx1"/>
                </a:solidFill>
                <a:latin typeface="Calibri"/>
                <a:cs typeface="Calibri"/>
              </a:rPr>
              <a:t>realidad</a:t>
            </a:r>
            <a:endParaRPr lang="es-E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9250" marR="5080" indent="-337185">
              <a:lnSpc>
                <a:spcPct val="100000"/>
              </a:lnSpc>
              <a:spcBef>
                <a:spcPts val="1105"/>
              </a:spcBef>
              <a:buClr>
                <a:srgbClr val="E85411"/>
              </a:buClr>
              <a:buFont typeface="Arial MT"/>
              <a:buChar char="•"/>
              <a:tabLst>
                <a:tab pos="349250" algn="l"/>
                <a:tab pos="349885" algn="l"/>
              </a:tabLst>
            </a:pPr>
            <a:r>
              <a:rPr lang="es-ES" sz="1800" spc="-5" dirty="0">
                <a:solidFill>
                  <a:schemeClr val="tx1"/>
                </a:solidFill>
                <a:latin typeface="Calibri"/>
                <a:cs typeface="Calibri"/>
              </a:rPr>
              <a:t>El</a:t>
            </a:r>
            <a:r>
              <a:rPr lang="es-ES" sz="1800" spc="2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15" dirty="0">
                <a:solidFill>
                  <a:schemeClr val="tx1"/>
                </a:solidFill>
                <a:latin typeface="Calibri"/>
                <a:cs typeface="Calibri"/>
              </a:rPr>
              <a:t>nivel</a:t>
            </a:r>
            <a:r>
              <a:rPr lang="es-ES" sz="1800" spc="2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15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lang="es-ES" sz="1800" spc="2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25" dirty="0">
                <a:solidFill>
                  <a:schemeClr val="tx1"/>
                </a:solidFill>
                <a:latin typeface="Calibri"/>
                <a:cs typeface="Calibri"/>
              </a:rPr>
              <a:t>atención/alerta,</a:t>
            </a:r>
            <a:r>
              <a:rPr lang="es-ES" sz="1800" spc="2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Calibri"/>
                <a:cs typeface="Calibri"/>
              </a:rPr>
              <a:t>el</a:t>
            </a:r>
            <a:r>
              <a:rPr lang="es-ES" sz="1800" spc="2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10" dirty="0">
                <a:solidFill>
                  <a:schemeClr val="tx1"/>
                </a:solidFill>
                <a:latin typeface="Calibri"/>
                <a:cs typeface="Calibri"/>
              </a:rPr>
              <a:t>tiempo</a:t>
            </a:r>
            <a:r>
              <a:rPr lang="es-ES" sz="1800" spc="2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lang="es-ES" sz="1800" spc="2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25" dirty="0">
                <a:solidFill>
                  <a:schemeClr val="tx1"/>
                </a:solidFill>
                <a:latin typeface="Calibri"/>
                <a:cs typeface="Calibri"/>
              </a:rPr>
              <a:t>respuesta</a:t>
            </a:r>
            <a:r>
              <a:rPr lang="es-ES" sz="1800" spc="2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lang="es-ES" sz="1800" spc="2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1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lang="es-ES" sz="1800" spc="25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15" dirty="0">
                <a:solidFill>
                  <a:schemeClr val="tx1"/>
                </a:solidFill>
                <a:latin typeface="Calibri"/>
                <a:cs typeface="Calibri"/>
              </a:rPr>
              <a:t>percepción</a:t>
            </a:r>
            <a:r>
              <a:rPr lang="es-ES" sz="1800" spc="22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10" dirty="0">
                <a:solidFill>
                  <a:schemeClr val="tx1"/>
                </a:solidFill>
                <a:latin typeface="Calibri"/>
                <a:cs typeface="Calibri"/>
              </a:rPr>
              <a:t>del </a:t>
            </a:r>
            <a:r>
              <a:rPr lang="es-ES" sz="1800" spc="-6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1800" spc="-25" dirty="0">
                <a:solidFill>
                  <a:schemeClr val="tx1"/>
                </a:solidFill>
                <a:latin typeface="Calibri"/>
                <a:cs typeface="Calibri"/>
              </a:rPr>
              <a:t>entorno</a:t>
            </a:r>
            <a:endParaRPr lang="es-E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rtl="0"/>
            <a:endParaRPr lang="es-ES" dirty="0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64C2D403-118B-5DE4-F6BF-35F997AB00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500" r="12500"/>
          <a:stretch>
            <a:fillRect/>
          </a:stretch>
        </p:blipFill>
        <p:spPr>
          <a:xfrm>
            <a:off x="1065213" y="1070112"/>
            <a:ext cx="5560874" cy="39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AAD57B0-0BC2-5672-2A9F-6227136C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06" y="240262"/>
            <a:ext cx="9509759" cy="902738"/>
          </a:xfrm>
        </p:spPr>
        <p:txBody>
          <a:bodyPr/>
          <a:lstStyle/>
          <a:p>
            <a:r>
              <a:rPr kumimoji="0" lang="es-ES" sz="4400" b="1" i="0" u="none" strike="noStrike" kern="0" cap="none" spc="-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Algunos</a:t>
            </a:r>
            <a:r>
              <a:rPr kumimoji="0" lang="es-ES" sz="4400" b="1" i="0" u="none" strike="noStrike" kern="0" cap="none" spc="-12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s-ES" sz="4400" b="1" i="0" u="none" strike="noStrike" kern="0" cap="none" spc="-25" normalizeH="0" baseline="0" noProof="0" dirty="0">
                <a:ln>
                  <a:noFill/>
                </a:ln>
                <a:solidFill>
                  <a:srgbClr val="E8541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conceptos…</a:t>
            </a: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E05FF1-72BD-4888-B901-9FC43FEE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606" y="1357883"/>
            <a:ext cx="9509760" cy="452608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Drogodependencias y Adicciones</a:t>
            </a:r>
          </a:p>
          <a:p>
            <a:pPr marL="45720" indent="0" algn="just">
              <a:buNone/>
            </a:pP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Trastorno complejo caracterizado por un deseo, búsqueda y 	uso compulsivo  y a veces incontrolable de una sustancia 	psicoactiva, que persisten aún  sabiendo las consecuencias 	extremadamente negativas que ello implica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Conducta compulsiva</a:t>
            </a:r>
          </a:p>
          <a:p>
            <a:pPr algn="just"/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Comportamiento reforzante (gratificación/placer, alivio malestar)</a:t>
            </a:r>
          </a:p>
          <a:p>
            <a:pPr algn="just"/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Pérdida de control sobre el límite del consumo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FC18BC-D062-D6C9-2580-E8F1DAB2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764" y="428396"/>
            <a:ext cx="3104706" cy="12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122E3-9A39-F2D2-BB31-6AB441E6F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77078"/>
            <a:ext cx="9509759" cy="12324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Uso Recreativo de drogas…</a:t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3718D3-603E-B87F-97C2-73AA8DE8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378226"/>
            <a:ext cx="9509760" cy="3021496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s-ES" b="0" i="0" dirty="0">
              <a:solidFill>
                <a:srgbClr val="545454"/>
              </a:solidFill>
              <a:effectLst/>
              <a:latin typeface="Open Sans" panose="020B0606030504020204" pitchFamily="34" charset="0"/>
            </a:endParaRPr>
          </a:p>
          <a:p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 el contacto inicial con la sustancia, que puede ser abandonada al cabo de un cierto tiempo o tener continuidad en su uso.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 un consumo que  se relaciona con el tiempo libre y las actividades de ocio.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Normalmente esos primeros contactos se producen por curiosidad y/o por presión social (amigos, compañeros, </a:t>
            </a: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EB0DFB-AACA-76FB-1C1F-52B4BECB9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054" y="4608914"/>
            <a:ext cx="3243353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BB20C-7C0A-A973-BCC0-2B4738CE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24" y="477079"/>
            <a:ext cx="9509759" cy="830646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Abuso de drogas…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3728CE-8D3A-074A-0AE6-101C3BCD9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1572768"/>
            <a:ext cx="10098155" cy="4142232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Aumenta la frecuencia e intensidad del consumo de la substancia.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empieza a desarrollar la tolerancia: Necesita una dosis mayor para sentir lo mismo que al principio.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establece una “manera” de utilizar la substancia, unos horarios definidos, una secuencia a lo largo de la semana, unos lugares concretos donde se consume, </a:t>
            </a: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es decir, un patrón de consumo.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Empiezan a presentarse algunos problemas en algunas áreas de la vida de la persona (trabajo, familia, pareja, </a:t>
            </a: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Empiezan a darse consumos en situaciones en las que hacerlo puede ser peligroso (conducción, por ejemplo)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22386D-C8FF-C49F-2FD1-0C608D2EE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743" y="212036"/>
            <a:ext cx="3325240" cy="109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1F39C-9EA6-5943-BF59-3CAE0AF7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16" y="296517"/>
            <a:ext cx="9509759" cy="1010477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sz="4400" dirty="0">
                <a:latin typeface="Calibri" panose="020F0502020204030204" pitchFamily="34" charset="0"/>
                <a:cs typeface="Calibri" panose="020F0502020204030204" pitchFamily="34" charset="0"/>
              </a:rPr>
              <a:t>Dependencia de drogas…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9022C0-AE9E-2144-EBFD-AFA9B6AC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1444488"/>
            <a:ext cx="10787270" cy="4505739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3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 consumo pasa a ser regular y la tolerancia aumenta.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Fallan los recursos psicológicos para enfrentar las crisis.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sustancia es tomada en cantidades  mayores o en periodos más largos de lo que inicialmente se pretendía.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Empiezan a haber Intentos con poco o nulo éxito de controlar o interrumpir el consumo de la substancia.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Aparece el </a:t>
            </a:r>
            <a:r>
              <a:rPr lang="es-ES" sz="3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craving</a:t>
            </a:r>
            <a:r>
              <a:rPr lang="es-ES" sz="3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dedica cada vez más tiempo a actividades relacionadas con la obtención y el consumo de la sustancia, y en la recuperación después del consumo.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reducen las actividades sociales, laborales  y familiares.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consume a pesar de ser consciente de los problemas que le comporta el consumo de la sustancia.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96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éano de 16 X 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762_TF02895256.potx" id="{AF0CDB87-AD15-4F24-B07B-528859955201}" vid="{EAF93393-8179-4B0B-8C2B-E14236E92FD4}"/>
    </a:ext>
  </a:extLst>
</a:theme>
</file>

<file path=ppt/theme/theme2.xml><?xml version="1.0" encoding="utf-8"?>
<a:theme xmlns:a="http://schemas.openxmlformats.org/drawingml/2006/main" name="Tema de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pintura inspirada en el océano (panorámica)</Template>
  <TotalTime>181</TotalTime>
  <Words>1659</Words>
  <Application>Microsoft Office PowerPoint</Application>
  <PresentationFormat>Panorámica</PresentationFormat>
  <Paragraphs>117</Paragraphs>
  <Slides>21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Arial MT</vt:lpstr>
      <vt:lpstr>Calibri</vt:lpstr>
      <vt:lpstr>Georgia</vt:lpstr>
      <vt:lpstr>Open Sans</vt:lpstr>
      <vt:lpstr>Wingdings</vt:lpstr>
      <vt:lpstr>Océano de 16 X 9</vt:lpstr>
      <vt:lpstr>CLASIFICACIÓN DE LAS DROGAS</vt:lpstr>
      <vt:lpstr>VIDEO INTRODUCTORIO  https://www.youtube.com/watch?v=0WaYLWDPMB0 </vt:lpstr>
      <vt:lpstr>Contenido..</vt:lpstr>
      <vt:lpstr>¿Qué son sustancias psicoactivas o drogas?</vt:lpstr>
      <vt:lpstr>Sustancias psicoactivas o drogas</vt:lpstr>
      <vt:lpstr>Algunos conceptos…</vt:lpstr>
      <vt:lpstr>   Uso Recreativo de drogas… </vt:lpstr>
      <vt:lpstr>Abuso de drogas…</vt:lpstr>
      <vt:lpstr>    Dependencia de drogas…</vt:lpstr>
      <vt:lpstr>Cuando el uso pasa de ser recreativo a ser abuso,  es cuando se hace necesario acudir a un ESPECIALISTA EN DEPENDENCIA DE DROGAS  para poder realizar un tratamiento adecuado.  Cuanto antes se identifique que el consumo empieza a ser problemático más fácil será resolver los problemas que conlleva y más difícil será que se desarrolle una adicción grave.</vt:lpstr>
      <vt:lpstr>Tratamiento…</vt:lpstr>
      <vt:lpstr>CLASIFICACIÓN DE LAS DROGAS, DEFINICIÓN Y EFECTOS</vt:lpstr>
      <vt:lpstr>Clasificación de las drogas según su efecto sobre el SNC…</vt:lpstr>
      <vt:lpstr>Alcohol…</vt:lpstr>
      <vt:lpstr>Tabaco…</vt:lpstr>
      <vt:lpstr>Cannabis…</vt:lpstr>
      <vt:lpstr>Estimulantes…</vt:lpstr>
      <vt:lpstr>Opioides…</vt:lpstr>
      <vt:lpstr>Benzodiacepinas…</vt:lpstr>
      <vt:lpstr>Referencias Bibliográficas  American Psychiatric Association (2013). Diagnostic and Statistical Manual of Mental Disorders, 5th.  Edition  (DSM-5). Washington, DC.: American Psychiatric Association. Becoña, E., Cortés, M., Arias, F., Barreiro, C., Berdullas, J., Iraurgui, I., … Villanueva, V.J. (2011).  Manual  de adicciones para psicólogos especialistas en psicología clínica en formación.  España:  Sociedad Científica Española de Estudios sobre el Alcohol, el Alcoholismo y las  otras  Toxicomanías. Chambers, R. A., Taylor, J. R. y Potenza, M. N. (2003). Developmental neurocircuitry of motivation in   adolescence: a critical period of addiction vulnerability. American Journal of Psychiatry,  160(6),  1041-1052. Millman, R. B. y Botvin, G. J. (1992) Substance use, abuse, and dependence. En: Levine, M., Carey, N.  B.,  Crocker, A. C. y Gross, RT. (Eds.). Developmental-behavioral Pediatrics. New York, NY: W.  B. p. 451-  467. Organización Mundial de la Salud (OMS) (1994). Lexicon of Alcohol and Drug Terms. Geneva: World  Health  Organization Organización Mundial de la Salud (OMS) (2017). Facts and Figures. Recuperado de  http://who.int/substance_abuse/facts/en/ Organización Mundial de la Salud. (2019, (Versión : 04 / 2019)). CIE-11 para estadísticas de  mortalidad y  morbilidad. Recuperado de https://www.who.int/classifica-tions/icd/en/ Spear, L. P. (2002). Alcohol's effects on adolescents. Alcohol Research and Health, 26(4), 287-291.</vt:lpstr>
      <vt:lpstr>GRACIAS POR SU ATENCIÓN…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SENSIBILIZACIÓN DEL ALCOHOL-TABACO Y OTRAS DROGAS</dc:title>
  <dc:creator>vero freire palacios</dc:creator>
  <cp:lastModifiedBy>vero freire palacios</cp:lastModifiedBy>
  <cp:revision>5</cp:revision>
  <dcterms:created xsi:type="dcterms:W3CDTF">2023-05-16T02:37:33Z</dcterms:created>
  <dcterms:modified xsi:type="dcterms:W3CDTF">2023-06-03T15:47:52Z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