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FDC9A-7383-FEEB-A272-F2D776948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50FB6-6438-292A-AA23-CC2134B23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52300-A65B-7D0C-44EB-E51DAA5E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12C06-FC63-E989-99C7-917AD051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157DD-37C7-4201-00B8-2D993136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5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54904-2A94-2A36-B629-C3BD1A9C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052E83-E714-4FEB-E26D-577144206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62900-629D-E9ED-809F-D4A4E5E7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F17D64-1294-521B-019D-9F087D54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1737FD-15FB-1CCB-7A62-6A8E71C96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04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ADC0BF-E0E1-D3D1-A56B-3BC183E7A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3A4692-B3B0-551E-9038-066D60BDB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100E5-701F-9937-79E9-55B6D0D9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5E457E-C020-30BA-110B-821D2E1D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FEC13E-AF8B-FE49-13DC-E4329940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7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75DE7-4ACD-8865-8B0E-80534A1A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6D35B-A990-D155-E7B2-08BDC124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DD2A8-95AE-6565-9253-4858DB38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FF0CE-B3C2-7364-0FF7-C777A026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A6AC0-9DC7-342C-E191-1B2EDA4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4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07CB7-3811-BBF7-899E-8901DA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6C092D-F954-0B3A-7DA5-D5AF01165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253C93-50E3-C9FC-1A21-D3F04CB8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06AEB4-10AC-0F93-36EC-859E1586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57A5C-7F5D-9F70-B8F9-B0CF7C9D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0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69D07-C603-77E5-793C-F48B1F36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07309-3234-1FBB-9808-723CC0FCC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5A3EBF-97A8-4A1D-61B9-B75C3FEDE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D52FAE-A9DF-5452-6DB8-259E662D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0242D2-624D-AF16-CC89-ACA88201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630E5-2951-4009-91EC-AB7B0137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3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E4FFE-DDA1-7607-5B95-7EFE78F0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6236F5-2673-F7E4-FE82-85E4D4FF4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747F3F-6F5F-2CB5-E8A5-7BB3CD3BC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6E2F8D-C6B3-9AFC-565F-68648E1B0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7381CE-6B4C-AD30-20A8-2A40C729D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477CBF-0152-A123-8A60-BB69A355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51E76C-BE19-2A3F-21F1-CB925A25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C1235C-45F9-E539-254C-F7D1EA1C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0ABDF-D2D4-451E-F0E6-931BF834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43C09E-6257-8699-0DE9-A9A90096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BDAAD9-9417-1273-2626-0A2014A4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F1E5EA-36B4-3BF1-D83F-8B03F8F7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71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3592C4-A5A4-BDA0-65FF-3BCC8A50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1A54CC-8B2F-5A9C-889D-D0E3D80D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88DCC6-78C3-7B6C-4785-D58CE587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0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DC230-4E30-351E-6664-9E4470320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4E9D-D4C0-57AB-CE26-ABFC2DFB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DAE5D-17A3-BD44-CA72-AAD19D005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E316E-F90E-2639-C832-60E0C345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87952D-E87F-EB21-F982-21C70B19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12A8FC-6FC1-9AD2-67B6-E86F4A9B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8A35C-9216-31DC-44D8-F824057C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3EA5F8-3D7D-462C-D827-ED785D05E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B791A8-E625-B23D-C456-8E07FA570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9DB19B-205B-8EE4-AAA3-E80A64FA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D92AE4-D77A-5AFA-AD03-9674DF91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4CA893-9127-C8BA-F89B-BEFE41D9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89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36D62F-B679-F798-7238-15986516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8A0B10-BFDB-DF63-812D-F6F48859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F79A3-7657-E8FE-AA1F-256C66860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FF6C-D5B0-4D93-BB00-59360E5938FF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738F0-D93B-7B87-4CEC-0839FF11A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DD60F8-DEFB-49B9-4119-05E485DE6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1696-6094-4942-B804-730B9E594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3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wGOWhEen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9AE7F-D0F4-69DE-2ABC-72FADF62E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UNIDAD DOS</a:t>
            </a:r>
            <a:br>
              <a:rPr lang="es-ES" dirty="0"/>
            </a:br>
            <a:r>
              <a:rPr lang="es-ES" dirty="0"/>
              <a:t>CLASIFICACIÓN DE LAS DROGAS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0137DE-E81C-1D31-8E1A-B6A2990DC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5289"/>
            <a:ext cx="9144000" cy="2133599"/>
          </a:xfrm>
        </p:spPr>
        <p:txBody>
          <a:bodyPr>
            <a:normAutofit/>
          </a:bodyPr>
          <a:lstStyle/>
          <a:p>
            <a:r>
              <a:rPr lang="es-ES" dirty="0"/>
              <a:t>Psc. Cl. Verónica Freire P, MsC</a:t>
            </a:r>
          </a:p>
          <a:p>
            <a:r>
              <a:rPr lang="es-ES" dirty="0"/>
              <a:t>PSICOLOGA CLINICA-TERAPEUTA FAMILIAR-PSICOPEDAGOGIA</a:t>
            </a:r>
          </a:p>
          <a:p>
            <a:r>
              <a:rPr lang="es-ES" dirty="0"/>
              <a:t>UNACH</a:t>
            </a:r>
          </a:p>
          <a:p>
            <a:r>
              <a:rPr lang="es-ES" dirty="0">
                <a:hlinkClick r:id="rId2"/>
              </a:rPr>
              <a:t>https://www.youtube.com/watch?v=TgwGOWhEenk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183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6373D-56E4-0D30-8E57-A743DDE8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según el estado legal….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85786F-D081-1B14-9DB3-0EEF36A63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1" i="1" dirty="0"/>
              <a:t>La Ley de sustancias Psicotrópicas”:</a:t>
            </a:r>
          </a:p>
          <a:p>
            <a:pPr algn="just"/>
            <a:r>
              <a:rPr lang="es-ES" dirty="0"/>
              <a:t>Pretende regular el uso, tráfico y comercialización de estupefacientes, sustancias psicotrópicas, drogas de uso no autorizado y fiscalizar las actividades relacionadas con las mismas. </a:t>
            </a:r>
          </a:p>
          <a:p>
            <a:pPr algn="just"/>
            <a:r>
              <a:rPr lang="es-ES" dirty="0"/>
              <a:t>De acuerdo con esta ley, se ha clasificado el uso y comercialización de drogas en dos categorías: lícita (o legal) e ilícita (o ilegal).</a:t>
            </a:r>
          </a:p>
        </p:txBody>
      </p:sp>
    </p:spTree>
    <p:extLst>
      <p:ext uri="{BB962C8B-B14F-4D97-AF65-F5344CB8AC3E}">
        <p14:creationId xmlns:p14="http://schemas.microsoft.com/office/powerpoint/2010/main" val="220773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F2D75-4FD8-C306-8CB9-62722FBE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según el estado legal….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20BAAB-7B14-1236-EFFA-20BD5250E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Las drogas lícitas, son sustancias que aunque en muchos casos son psicoactivas, y por tanto con efectos importantes sobre el organismo del individuo, son aceptadas social y culturalmente o bien, prescritas por un/a médico.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Corresponden a este tipo de drogas la cafeína, el tabaco, el alcohol y los medicamentos bajo prescripción médica.</a:t>
            </a:r>
          </a:p>
        </p:txBody>
      </p:sp>
    </p:spTree>
    <p:extLst>
      <p:ext uri="{BB962C8B-B14F-4D97-AF65-F5344CB8AC3E}">
        <p14:creationId xmlns:p14="http://schemas.microsoft.com/office/powerpoint/2010/main" val="243204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EE3BA-6C5E-0AD2-6094-CB356CDF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según el estado legal….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3B604-47F8-4BD7-B8DD-A06913078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No todos los fármacos o medicamentos contienen sustancias psicoactivas, pero que cuando así lo hacen, es necesario que el o la médico tenga el cuidado de valorar la vulnerabilidad del paciente a generar una dependencia y tomar las medidas del caso, previniendo al mismo de cualquier tipo de abuso de la sustancia y monitoreando los efectos que el fármaco vaya teniendo sobre la persona. </a:t>
            </a:r>
          </a:p>
          <a:p>
            <a:pPr algn="just"/>
            <a:r>
              <a:rPr lang="es-ES" dirty="0"/>
              <a:t>Con respecto al consumo y comercialización del tabaco y del alcohol, cabe aclarar que aunque este sea catalogado como legal, es ilegal su venta a personas menores de 18 años.</a:t>
            </a:r>
          </a:p>
        </p:txBody>
      </p:sp>
    </p:spTree>
    <p:extLst>
      <p:ext uri="{BB962C8B-B14F-4D97-AF65-F5344CB8AC3E}">
        <p14:creationId xmlns:p14="http://schemas.microsoft.com/office/powerpoint/2010/main" val="359409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E32E0-EEE8-7ADB-A9A9-36B5E2A8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según el estado legal….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A18A7-2120-62DB-DE45-22634424C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/>
          </a:p>
          <a:p>
            <a:pPr algn="just"/>
            <a:r>
              <a:rPr lang="es-ES" dirty="0"/>
              <a:t>Las drogas ilícitas, son sustancias psicoactivas cuyo uso es prohibido por la peligrosidad en su uso y en su abuso. </a:t>
            </a:r>
          </a:p>
          <a:p>
            <a:pPr algn="just"/>
            <a:r>
              <a:rPr lang="es-ES" dirty="0"/>
              <a:t>No son aceptadas social ni culturalmente y se incluyen los medicamentos que no son utilizados bajo prescripción médica. </a:t>
            </a:r>
          </a:p>
          <a:p>
            <a:pPr algn="just"/>
            <a:r>
              <a:rPr lang="es-ES" dirty="0"/>
              <a:t>Entre las drogas ilegales se encuentran la marihuana, la cocaína, la heroína, los ácidos, </a:t>
            </a:r>
            <a:r>
              <a:rPr lang="es-ES" dirty="0" err="1"/>
              <a:t>etc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52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5DD7B-261A-E174-B8D4-0CCCF01EC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4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>
                <a:solidFill>
                  <a:prstClr val="black"/>
                </a:solidFill>
                <a:latin typeface="Calibri Light" panose="020F0302020204030204"/>
              </a:rPr>
              <a:t>GRACIAS….</a:t>
            </a:r>
            <a:endParaRPr lang="es-ES" sz="6600" b="1" dirty="0"/>
          </a:p>
        </p:txBody>
      </p:sp>
    </p:spTree>
    <p:extLst>
      <p:ext uri="{BB962C8B-B14F-4D97-AF65-F5344CB8AC3E}">
        <p14:creationId xmlns:p14="http://schemas.microsoft.com/office/powerpoint/2010/main" val="294111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A52C5-1940-3339-525C-5C3245C8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Introducción….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6BACED-5630-9433-2509-1E7239C6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En la actualidad se comercializan muchos tipos de drogas y existen diversos criterios para la clasificación de las mismas, entre ellos: 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el origen de las mismas</a:t>
            </a:r>
          </a:p>
          <a:p>
            <a:pPr algn="just"/>
            <a:r>
              <a:rPr lang="es-ES" dirty="0"/>
              <a:t>el uso terapéutico</a:t>
            </a:r>
          </a:p>
          <a:p>
            <a:pPr algn="just"/>
            <a:r>
              <a:rPr lang="es-ES" dirty="0"/>
              <a:t>el mecanismo de acción</a:t>
            </a:r>
          </a:p>
          <a:p>
            <a:pPr algn="just"/>
            <a:r>
              <a:rPr lang="es-ES" dirty="0"/>
              <a:t>el efecto sobre el organismo</a:t>
            </a:r>
          </a:p>
          <a:p>
            <a:pPr algn="just"/>
            <a:r>
              <a:rPr lang="es-ES" dirty="0"/>
              <a:t>la estructura química o farmacológica, y el estado legal</a:t>
            </a:r>
          </a:p>
        </p:txBody>
      </p:sp>
    </p:spTree>
    <p:extLst>
      <p:ext uri="{BB962C8B-B14F-4D97-AF65-F5344CB8AC3E}">
        <p14:creationId xmlns:p14="http://schemas.microsoft.com/office/powerpoint/2010/main" val="39725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D43CE-0733-862E-005A-D3E5F43F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según sus efectos sobre el organismo…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D668D-0B68-5C52-31CE-49612622E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Al clasificar las drogas, se debe tomar en cuenta que estas sustancias psicotrópicas generan distintos efectos en el Sistema Nervioso Central (SNC), debido a las propiedades químicas y farmacológicas que tienen. </a:t>
            </a:r>
          </a:p>
          <a:p>
            <a:pPr algn="just"/>
            <a:r>
              <a:rPr lang="es-ES" dirty="0"/>
              <a:t>Según Souza y Machorro, M.; Guisa, V.; Barriga, L.D.; y Sánchez, R. (1997) una clasificación de gran utilidad es la planteada por NIDA (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Institute</a:t>
            </a:r>
            <a:r>
              <a:rPr lang="es-ES" dirty="0"/>
              <a:t> of </a:t>
            </a:r>
            <a:r>
              <a:rPr lang="es-ES" dirty="0" err="1"/>
              <a:t>Droug</a:t>
            </a:r>
            <a:r>
              <a:rPr lang="es-ES" dirty="0"/>
              <a:t> Abuse) la cual determina que los fármacos pueden tener efectos estimulantes o depresores de las funciones del SNC, “provocando ya sea efectos sedantes o de alertamiento en mayor o menor medida”</a:t>
            </a:r>
          </a:p>
        </p:txBody>
      </p:sp>
    </p:spTree>
    <p:extLst>
      <p:ext uri="{BB962C8B-B14F-4D97-AF65-F5344CB8AC3E}">
        <p14:creationId xmlns:p14="http://schemas.microsoft.com/office/powerpoint/2010/main" val="342544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B929-B752-9149-4D23-2AB0AC4B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según sus efectos en el organismo…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179704-174A-6012-8715-0898D4E14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1" i="1" dirty="0"/>
              <a:t>DEPRESORAS: </a:t>
            </a:r>
          </a:p>
          <a:p>
            <a:pPr algn="just"/>
            <a:r>
              <a:rPr lang="es-ES" dirty="0"/>
              <a:t>Se le llaman sustancias depresoras del sistema nervioso, pues causan efectos tales como disminuir el estado de alerta hacia el ambiente, reducir la respuesta a la estimulación sensorial, reducir el funcionamiento cognitivo, disminuir la espontaneidad y reducir la actividad física. </a:t>
            </a:r>
          </a:p>
          <a:p>
            <a:pPr algn="just"/>
            <a:r>
              <a:rPr lang="es-ES" dirty="0"/>
              <a:t>Entre estas se encuentran: alcohol, sedantes, hipnóticos, ansiolíticos, disolventes volátiles y opiáceos como opio, morfina, heroína, entre otros</a:t>
            </a:r>
          </a:p>
        </p:txBody>
      </p:sp>
    </p:spTree>
    <p:extLst>
      <p:ext uri="{BB962C8B-B14F-4D97-AF65-F5344CB8AC3E}">
        <p14:creationId xmlns:p14="http://schemas.microsoft.com/office/powerpoint/2010/main" val="383319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F9B90-E7DA-37C9-36F6-3477A926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según sus efectos en el organismo…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57FC82-3B95-C283-74A0-0692C471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i="1" dirty="0"/>
              <a:t>Estimulantes: </a:t>
            </a:r>
          </a:p>
          <a:p>
            <a:pPr algn="just"/>
            <a:r>
              <a:rPr lang="es-ES" dirty="0"/>
              <a:t>Se les llaman sustancias estimulantes del sistema nervioso, pues cambian el humor, produciendo euforia, incrementa el estado de alerta, reducen la fatiga, producen un sentimiento de mucha energía, disminuyen el apetito y quitan el aburrimiento. </a:t>
            </a:r>
          </a:p>
          <a:p>
            <a:pPr algn="just"/>
            <a:r>
              <a:rPr lang="es-ES" dirty="0"/>
              <a:t>Algunos de sus efectos secundarios pueden ser ansiedad, insomnio e irritabilidad. Entre las drogas estimulantes se puede mencionar la cocaína y anfetaminas. </a:t>
            </a:r>
          </a:p>
        </p:txBody>
      </p:sp>
    </p:spTree>
    <p:extLst>
      <p:ext uri="{BB962C8B-B14F-4D97-AF65-F5344CB8AC3E}">
        <p14:creationId xmlns:p14="http://schemas.microsoft.com/office/powerpoint/2010/main" val="134151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AF3B3-9D82-E52F-1D03-287A5125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según sus efectos en el organismo…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BAFF6A-54C5-6FA4-7325-DFE514520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i="1" dirty="0"/>
              <a:t>Alucinógenos: </a:t>
            </a:r>
          </a:p>
          <a:p>
            <a:pPr algn="just"/>
            <a:r>
              <a:rPr lang="es-ES" dirty="0"/>
              <a:t>Estas son sustancias naturales o fabricadas químicamente, que alteran la percepción, el pensamiento, la orientación y la memoria y en algunos casos producen comportamientos similares a los que se observan en los pacientes psicóticos. </a:t>
            </a:r>
          </a:p>
          <a:p>
            <a:pPr algn="just"/>
            <a:r>
              <a:rPr lang="es-ES" dirty="0"/>
              <a:t>Los efectos de los alucinógenos, suelen notarse unos veinte o treinta minutos después de haber sido ingeridos. Anteriormente se les llamaba psicodélicos. Algunas de estas drogas son: LSD y el grupo de cannabinoides (como la marihuana).</a:t>
            </a:r>
          </a:p>
        </p:txBody>
      </p:sp>
    </p:spTree>
    <p:extLst>
      <p:ext uri="{BB962C8B-B14F-4D97-AF65-F5344CB8AC3E}">
        <p14:creationId xmlns:p14="http://schemas.microsoft.com/office/powerpoint/2010/main" val="220752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771C8-660B-59C0-9D83-9CD6423B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farmacológica de las drogas de abuso más frecuentes…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043C4A-6929-5102-352A-E9B273364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672" t="21445" r="26027" b="36275"/>
          <a:stretch/>
        </p:blipFill>
        <p:spPr>
          <a:xfrm>
            <a:off x="2040836" y="1895061"/>
            <a:ext cx="7898294" cy="4597814"/>
          </a:xfrm>
        </p:spPr>
      </p:pic>
    </p:spTree>
    <p:extLst>
      <p:ext uri="{BB962C8B-B14F-4D97-AF65-F5344CB8AC3E}">
        <p14:creationId xmlns:p14="http://schemas.microsoft.com/office/powerpoint/2010/main" val="323954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8D9BC-E5A5-5CF6-7727-BB08066D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farmacológica de las drogas de abuso más frecuentes…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0BE9E26-96DF-EAE7-5C7A-E48179824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185" t="21087" r="26028" b="30793"/>
          <a:stretch/>
        </p:blipFill>
        <p:spPr>
          <a:xfrm>
            <a:off x="2067340" y="1802297"/>
            <a:ext cx="7792278" cy="4690578"/>
          </a:xfrm>
        </p:spPr>
      </p:pic>
    </p:spTree>
    <p:extLst>
      <p:ext uri="{BB962C8B-B14F-4D97-AF65-F5344CB8AC3E}">
        <p14:creationId xmlns:p14="http://schemas.microsoft.com/office/powerpoint/2010/main" val="179809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82AA7-752B-798C-CCD5-CB33FBFE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Clasificación farmacológica de las drogas de abuso más frecuentes…</a:t>
            </a:r>
            <a:endParaRPr lang="es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12B2BB4-1566-4E4C-DA87-35D6E7E41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316" t="36848" r="39041" b="21900"/>
          <a:stretch/>
        </p:blipFill>
        <p:spPr>
          <a:xfrm>
            <a:off x="1908313" y="1577008"/>
            <a:ext cx="7434470" cy="4492487"/>
          </a:xfrm>
        </p:spPr>
      </p:pic>
    </p:spTree>
    <p:extLst>
      <p:ext uri="{BB962C8B-B14F-4D97-AF65-F5344CB8AC3E}">
        <p14:creationId xmlns:p14="http://schemas.microsoft.com/office/powerpoint/2010/main" val="599663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Panorámica</PresentationFormat>
  <Paragraphs>48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UNIDAD DOS CLASIFICACIÓN DE LAS DROGAS</vt:lpstr>
      <vt:lpstr>Introducción….</vt:lpstr>
      <vt:lpstr>Clasificación según sus efectos sobre el organismo…</vt:lpstr>
      <vt:lpstr>Clasificación según sus efectos en el organismo…</vt:lpstr>
      <vt:lpstr>Clasificación según sus efectos en el organismo…</vt:lpstr>
      <vt:lpstr>Clasificación según sus efectos en el organismo…</vt:lpstr>
      <vt:lpstr>Clasificación farmacológica de las drogas de abuso más frecuentes…</vt:lpstr>
      <vt:lpstr>Clasificación farmacológica de las drogas de abuso más frecuentes…</vt:lpstr>
      <vt:lpstr>Clasificación farmacológica de las drogas de abuso más frecuentes…</vt:lpstr>
      <vt:lpstr>Clasificación según el estado legal….</vt:lpstr>
      <vt:lpstr>Clasificación según el estado legal….</vt:lpstr>
      <vt:lpstr>Clasificación según el estado legal….</vt:lpstr>
      <vt:lpstr>Clasificación según el estado legal….</vt:lpstr>
      <vt:lpstr>GRACIAS….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DOS CLASIFICACIÓN DE LAS DROGAS</dc:title>
  <dc:creator>vero freire palacios</dc:creator>
  <cp:lastModifiedBy>vero freire palacios</cp:lastModifiedBy>
  <cp:revision>1</cp:revision>
  <dcterms:created xsi:type="dcterms:W3CDTF">2022-05-18T02:36:17Z</dcterms:created>
  <dcterms:modified xsi:type="dcterms:W3CDTF">2022-05-18T02:36:53Z</dcterms:modified>
</cp:coreProperties>
</file>