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74" r:id="rId44"/>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8" d="100"/>
          <a:sy n="68" d="100"/>
        </p:scale>
        <p:origin x="81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50851A4-7517-48E2-9ACF-AD1D0005A8DD}"/>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CE86EA0-D3D8-49A6-9BEC-1781C87999F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A4768F35-0B2C-4215-A3DF-AA182B048812}"/>
              </a:ext>
            </a:extLst>
          </p:cNvPr>
          <p:cNvSpPr>
            <a:spLocks noGrp="1"/>
          </p:cNvSpPr>
          <p:nvPr>
            <p:ph type="dt" sz="half" idx="10"/>
          </p:nvPr>
        </p:nvSpPr>
        <p:spPr/>
        <p:txBody>
          <a:bodyPr/>
          <a:lstStyle/>
          <a:p>
            <a:fld id="{675715CA-0341-44E0-958D-F8708ABD65B1}" type="datetimeFigureOut">
              <a:rPr lang="es-ES" smtClean="0"/>
              <a:t>26/04/2022</a:t>
            </a:fld>
            <a:endParaRPr lang="es-ES"/>
          </a:p>
        </p:txBody>
      </p:sp>
      <p:sp>
        <p:nvSpPr>
          <p:cNvPr id="5" name="Marcador de pie de página 4">
            <a:extLst>
              <a:ext uri="{FF2B5EF4-FFF2-40B4-BE49-F238E27FC236}">
                <a16:creationId xmlns:a16="http://schemas.microsoft.com/office/drawing/2014/main" id="{C486BD23-BC3C-461F-B94E-6A8AFF50B28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4AC09D2-5BD5-4646-BAAD-D048B3ACCF69}"/>
              </a:ext>
            </a:extLst>
          </p:cNvPr>
          <p:cNvSpPr>
            <a:spLocks noGrp="1"/>
          </p:cNvSpPr>
          <p:nvPr>
            <p:ph type="sldNum" sz="quarter" idx="12"/>
          </p:nvPr>
        </p:nvSpPr>
        <p:spPr/>
        <p:txBody>
          <a:bodyPr/>
          <a:lstStyle/>
          <a:p>
            <a:fld id="{F32B6E0C-C04A-46F8-8A1E-C7D3A67BDD4D}" type="slidenum">
              <a:rPr lang="es-ES" smtClean="0"/>
              <a:t>‹Nº›</a:t>
            </a:fld>
            <a:endParaRPr lang="es-ES"/>
          </a:p>
        </p:txBody>
      </p:sp>
    </p:spTree>
    <p:extLst>
      <p:ext uri="{BB962C8B-B14F-4D97-AF65-F5344CB8AC3E}">
        <p14:creationId xmlns:p14="http://schemas.microsoft.com/office/powerpoint/2010/main" val="1115881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005D262-AFC6-4E34-8B82-DCA483DFEDB7}"/>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FB0235B-4811-4FD5-AF46-D0ECC3412501}"/>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BC047E7-297C-4DBC-8BAC-0954C540FBAF}"/>
              </a:ext>
            </a:extLst>
          </p:cNvPr>
          <p:cNvSpPr>
            <a:spLocks noGrp="1"/>
          </p:cNvSpPr>
          <p:nvPr>
            <p:ph type="dt" sz="half" idx="10"/>
          </p:nvPr>
        </p:nvSpPr>
        <p:spPr/>
        <p:txBody>
          <a:bodyPr/>
          <a:lstStyle/>
          <a:p>
            <a:fld id="{675715CA-0341-44E0-958D-F8708ABD65B1}" type="datetimeFigureOut">
              <a:rPr lang="es-ES" smtClean="0"/>
              <a:t>26/04/2022</a:t>
            </a:fld>
            <a:endParaRPr lang="es-ES"/>
          </a:p>
        </p:txBody>
      </p:sp>
      <p:sp>
        <p:nvSpPr>
          <p:cNvPr id="5" name="Marcador de pie de página 4">
            <a:extLst>
              <a:ext uri="{FF2B5EF4-FFF2-40B4-BE49-F238E27FC236}">
                <a16:creationId xmlns:a16="http://schemas.microsoft.com/office/drawing/2014/main" id="{F2A83D98-1D99-4FE9-927E-0C1E856F3DB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1BBDA28-9E65-4446-BBF8-EAC790C87CE4}"/>
              </a:ext>
            </a:extLst>
          </p:cNvPr>
          <p:cNvSpPr>
            <a:spLocks noGrp="1"/>
          </p:cNvSpPr>
          <p:nvPr>
            <p:ph type="sldNum" sz="quarter" idx="12"/>
          </p:nvPr>
        </p:nvSpPr>
        <p:spPr/>
        <p:txBody>
          <a:bodyPr/>
          <a:lstStyle/>
          <a:p>
            <a:fld id="{F32B6E0C-C04A-46F8-8A1E-C7D3A67BDD4D}" type="slidenum">
              <a:rPr lang="es-ES" smtClean="0"/>
              <a:t>‹Nº›</a:t>
            </a:fld>
            <a:endParaRPr lang="es-ES"/>
          </a:p>
        </p:txBody>
      </p:sp>
    </p:spTree>
    <p:extLst>
      <p:ext uri="{BB962C8B-B14F-4D97-AF65-F5344CB8AC3E}">
        <p14:creationId xmlns:p14="http://schemas.microsoft.com/office/powerpoint/2010/main" val="26219942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9D2BB90D-B006-47E1-B187-309237810784}"/>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3E0D42B3-CDAC-4B0B-BC93-1EBFB8BAD280}"/>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480F50C-2564-4E39-A09C-9E23F2FA4B73}"/>
              </a:ext>
            </a:extLst>
          </p:cNvPr>
          <p:cNvSpPr>
            <a:spLocks noGrp="1"/>
          </p:cNvSpPr>
          <p:nvPr>
            <p:ph type="dt" sz="half" idx="10"/>
          </p:nvPr>
        </p:nvSpPr>
        <p:spPr/>
        <p:txBody>
          <a:bodyPr/>
          <a:lstStyle/>
          <a:p>
            <a:fld id="{675715CA-0341-44E0-958D-F8708ABD65B1}" type="datetimeFigureOut">
              <a:rPr lang="es-ES" smtClean="0"/>
              <a:t>26/04/2022</a:t>
            </a:fld>
            <a:endParaRPr lang="es-ES"/>
          </a:p>
        </p:txBody>
      </p:sp>
      <p:sp>
        <p:nvSpPr>
          <p:cNvPr id="5" name="Marcador de pie de página 4">
            <a:extLst>
              <a:ext uri="{FF2B5EF4-FFF2-40B4-BE49-F238E27FC236}">
                <a16:creationId xmlns:a16="http://schemas.microsoft.com/office/drawing/2014/main" id="{076066B7-30A7-49F2-A9EE-F5CD6FBEB71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E18B1FB8-F780-437A-8E4D-53902504E921}"/>
              </a:ext>
            </a:extLst>
          </p:cNvPr>
          <p:cNvSpPr>
            <a:spLocks noGrp="1"/>
          </p:cNvSpPr>
          <p:nvPr>
            <p:ph type="sldNum" sz="quarter" idx="12"/>
          </p:nvPr>
        </p:nvSpPr>
        <p:spPr/>
        <p:txBody>
          <a:bodyPr/>
          <a:lstStyle/>
          <a:p>
            <a:fld id="{F32B6E0C-C04A-46F8-8A1E-C7D3A67BDD4D}" type="slidenum">
              <a:rPr lang="es-ES" smtClean="0"/>
              <a:t>‹Nº›</a:t>
            </a:fld>
            <a:endParaRPr lang="es-ES"/>
          </a:p>
        </p:txBody>
      </p:sp>
    </p:spTree>
    <p:extLst>
      <p:ext uri="{BB962C8B-B14F-4D97-AF65-F5344CB8AC3E}">
        <p14:creationId xmlns:p14="http://schemas.microsoft.com/office/powerpoint/2010/main" val="1533997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71083F-8B0B-4E2D-86CD-2294AEC23019}"/>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E6D7B96-2468-4948-9F43-3DB2F5F81C95}"/>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09D4478-D4FE-48AE-B420-1168F8B0CD21}"/>
              </a:ext>
            </a:extLst>
          </p:cNvPr>
          <p:cNvSpPr>
            <a:spLocks noGrp="1"/>
          </p:cNvSpPr>
          <p:nvPr>
            <p:ph type="dt" sz="half" idx="10"/>
          </p:nvPr>
        </p:nvSpPr>
        <p:spPr/>
        <p:txBody>
          <a:bodyPr/>
          <a:lstStyle/>
          <a:p>
            <a:fld id="{675715CA-0341-44E0-958D-F8708ABD65B1}" type="datetimeFigureOut">
              <a:rPr lang="es-ES" smtClean="0"/>
              <a:t>26/04/2022</a:t>
            </a:fld>
            <a:endParaRPr lang="es-ES"/>
          </a:p>
        </p:txBody>
      </p:sp>
      <p:sp>
        <p:nvSpPr>
          <p:cNvPr id="5" name="Marcador de pie de página 4">
            <a:extLst>
              <a:ext uri="{FF2B5EF4-FFF2-40B4-BE49-F238E27FC236}">
                <a16:creationId xmlns:a16="http://schemas.microsoft.com/office/drawing/2014/main" id="{46B8D1FB-26D2-43CF-BD93-C5ACD838728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235E298-F3EB-448F-A9D7-549FF55B5FC6}"/>
              </a:ext>
            </a:extLst>
          </p:cNvPr>
          <p:cNvSpPr>
            <a:spLocks noGrp="1"/>
          </p:cNvSpPr>
          <p:nvPr>
            <p:ph type="sldNum" sz="quarter" idx="12"/>
          </p:nvPr>
        </p:nvSpPr>
        <p:spPr/>
        <p:txBody>
          <a:bodyPr/>
          <a:lstStyle/>
          <a:p>
            <a:fld id="{F32B6E0C-C04A-46F8-8A1E-C7D3A67BDD4D}" type="slidenum">
              <a:rPr lang="es-ES" smtClean="0"/>
              <a:t>‹Nº›</a:t>
            </a:fld>
            <a:endParaRPr lang="es-ES"/>
          </a:p>
        </p:txBody>
      </p:sp>
    </p:spTree>
    <p:extLst>
      <p:ext uri="{BB962C8B-B14F-4D97-AF65-F5344CB8AC3E}">
        <p14:creationId xmlns:p14="http://schemas.microsoft.com/office/powerpoint/2010/main" val="11053087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FD65489-C2D3-407D-9B5F-77278A96F1BF}"/>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888AA8A9-DB7F-4483-8E79-498F67913CE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56F3365F-E21B-4ABA-A88D-94FA3B6EBD2E}"/>
              </a:ext>
            </a:extLst>
          </p:cNvPr>
          <p:cNvSpPr>
            <a:spLocks noGrp="1"/>
          </p:cNvSpPr>
          <p:nvPr>
            <p:ph type="dt" sz="half" idx="10"/>
          </p:nvPr>
        </p:nvSpPr>
        <p:spPr/>
        <p:txBody>
          <a:bodyPr/>
          <a:lstStyle/>
          <a:p>
            <a:fld id="{675715CA-0341-44E0-958D-F8708ABD65B1}" type="datetimeFigureOut">
              <a:rPr lang="es-ES" smtClean="0"/>
              <a:t>26/04/2022</a:t>
            </a:fld>
            <a:endParaRPr lang="es-ES"/>
          </a:p>
        </p:txBody>
      </p:sp>
      <p:sp>
        <p:nvSpPr>
          <p:cNvPr id="5" name="Marcador de pie de página 4">
            <a:extLst>
              <a:ext uri="{FF2B5EF4-FFF2-40B4-BE49-F238E27FC236}">
                <a16:creationId xmlns:a16="http://schemas.microsoft.com/office/drawing/2014/main" id="{E087D710-CD48-4E68-A395-0C9B29E0B6D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DD81532-0F58-4E2B-9AAA-8FFD69FE8756}"/>
              </a:ext>
            </a:extLst>
          </p:cNvPr>
          <p:cNvSpPr>
            <a:spLocks noGrp="1"/>
          </p:cNvSpPr>
          <p:nvPr>
            <p:ph type="sldNum" sz="quarter" idx="12"/>
          </p:nvPr>
        </p:nvSpPr>
        <p:spPr/>
        <p:txBody>
          <a:bodyPr/>
          <a:lstStyle/>
          <a:p>
            <a:fld id="{F32B6E0C-C04A-46F8-8A1E-C7D3A67BDD4D}" type="slidenum">
              <a:rPr lang="es-ES" smtClean="0"/>
              <a:t>‹Nº›</a:t>
            </a:fld>
            <a:endParaRPr lang="es-ES"/>
          </a:p>
        </p:txBody>
      </p:sp>
    </p:spTree>
    <p:extLst>
      <p:ext uri="{BB962C8B-B14F-4D97-AF65-F5344CB8AC3E}">
        <p14:creationId xmlns:p14="http://schemas.microsoft.com/office/powerpoint/2010/main" val="4777665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F2164F9-3537-41CB-AE78-1737A7E0C864}"/>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BD8DEB1-A95A-4F2A-BD0A-E08958CB8D8E}"/>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9E46AAA7-3756-42D8-976C-D1BBD7641805}"/>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A9D7E1D6-EEF4-4235-973A-614D652EF1DF}"/>
              </a:ext>
            </a:extLst>
          </p:cNvPr>
          <p:cNvSpPr>
            <a:spLocks noGrp="1"/>
          </p:cNvSpPr>
          <p:nvPr>
            <p:ph type="dt" sz="half" idx="10"/>
          </p:nvPr>
        </p:nvSpPr>
        <p:spPr/>
        <p:txBody>
          <a:bodyPr/>
          <a:lstStyle/>
          <a:p>
            <a:fld id="{675715CA-0341-44E0-958D-F8708ABD65B1}" type="datetimeFigureOut">
              <a:rPr lang="es-ES" smtClean="0"/>
              <a:t>26/04/2022</a:t>
            </a:fld>
            <a:endParaRPr lang="es-ES"/>
          </a:p>
        </p:txBody>
      </p:sp>
      <p:sp>
        <p:nvSpPr>
          <p:cNvPr id="6" name="Marcador de pie de página 5">
            <a:extLst>
              <a:ext uri="{FF2B5EF4-FFF2-40B4-BE49-F238E27FC236}">
                <a16:creationId xmlns:a16="http://schemas.microsoft.com/office/drawing/2014/main" id="{964F55C8-EA87-46A6-9C39-A5838E2FD4AC}"/>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34DA259-B4C9-4579-A576-A2661E72C67A}"/>
              </a:ext>
            </a:extLst>
          </p:cNvPr>
          <p:cNvSpPr>
            <a:spLocks noGrp="1"/>
          </p:cNvSpPr>
          <p:nvPr>
            <p:ph type="sldNum" sz="quarter" idx="12"/>
          </p:nvPr>
        </p:nvSpPr>
        <p:spPr/>
        <p:txBody>
          <a:bodyPr/>
          <a:lstStyle/>
          <a:p>
            <a:fld id="{F32B6E0C-C04A-46F8-8A1E-C7D3A67BDD4D}" type="slidenum">
              <a:rPr lang="es-ES" smtClean="0"/>
              <a:t>‹Nº›</a:t>
            </a:fld>
            <a:endParaRPr lang="es-ES"/>
          </a:p>
        </p:txBody>
      </p:sp>
    </p:spTree>
    <p:extLst>
      <p:ext uri="{BB962C8B-B14F-4D97-AF65-F5344CB8AC3E}">
        <p14:creationId xmlns:p14="http://schemas.microsoft.com/office/powerpoint/2010/main" val="8643776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98977E-A8CC-4C9E-B36D-B0AE7165DE5F}"/>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16863D3B-0EA7-4E7F-BD75-6443439EA3F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E6350B9B-5FF8-453A-84A0-3A972EBCFF45}"/>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FFCFB927-A966-47BB-9BBB-35D83E0D886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788AB3EC-CADC-4C26-8A43-26DBFA2FDA40}"/>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4C1427DC-F623-4BDE-845A-57E2DA71D021}"/>
              </a:ext>
            </a:extLst>
          </p:cNvPr>
          <p:cNvSpPr>
            <a:spLocks noGrp="1"/>
          </p:cNvSpPr>
          <p:nvPr>
            <p:ph type="dt" sz="half" idx="10"/>
          </p:nvPr>
        </p:nvSpPr>
        <p:spPr/>
        <p:txBody>
          <a:bodyPr/>
          <a:lstStyle/>
          <a:p>
            <a:fld id="{675715CA-0341-44E0-958D-F8708ABD65B1}" type="datetimeFigureOut">
              <a:rPr lang="es-ES" smtClean="0"/>
              <a:t>26/04/2022</a:t>
            </a:fld>
            <a:endParaRPr lang="es-ES"/>
          </a:p>
        </p:txBody>
      </p:sp>
      <p:sp>
        <p:nvSpPr>
          <p:cNvPr id="8" name="Marcador de pie de página 7">
            <a:extLst>
              <a:ext uri="{FF2B5EF4-FFF2-40B4-BE49-F238E27FC236}">
                <a16:creationId xmlns:a16="http://schemas.microsoft.com/office/drawing/2014/main" id="{6C7E6CE2-E1DA-468F-AB21-9747A78401D9}"/>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C92B7F9F-D870-45E0-BCC2-C9FAB3441647}"/>
              </a:ext>
            </a:extLst>
          </p:cNvPr>
          <p:cNvSpPr>
            <a:spLocks noGrp="1"/>
          </p:cNvSpPr>
          <p:nvPr>
            <p:ph type="sldNum" sz="quarter" idx="12"/>
          </p:nvPr>
        </p:nvSpPr>
        <p:spPr/>
        <p:txBody>
          <a:bodyPr/>
          <a:lstStyle/>
          <a:p>
            <a:fld id="{F32B6E0C-C04A-46F8-8A1E-C7D3A67BDD4D}" type="slidenum">
              <a:rPr lang="es-ES" smtClean="0"/>
              <a:t>‹Nº›</a:t>
            </a:fld>
            <a:endParaRPr lang="es-ES"/>
          </a:p>
        </p:txBody>
      </p:sp>
    </p:spTree>
    <p:extLst>
      <p:ext uri="{BB962C8B-B14F-4D97-AF65-F5344CB8AC3E}">
        <p14:creationId xmlns:p14="http://schemas.microsoft.com/office/powerpoint/2010/main" val="39533712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1C1AECB-FBCE-49CA-A2D8-6F28FAE8458B}"/>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CEE5058A-06E6-4F09-80A3-44973FACBC4F}"/>
              </a:ext>
            </a:extLst>
          </p:cNvPr>
          <p:cNvSpPr>
            <a:spLocks noGrp="1"/>
          </p:cNvSpPr>
          <p:nvPr>
            <p:ph type="dt" sz="half" idx="10"/>
          </p:nvPr>
        </p:nvSpPr>
        <p:spPr/>
        <p:txBody>
          <a:bodyPr/>
          <a:lstStyle/>
          <a:p>
            <a:fld id="{675715CA-0341-44E0-958D-F8708ABD65B1}" type="datetimeFigureOut">
              <a:rPr lang="es-ES" smtClean="0"/>
              <a:t>26/04/2022</a:t>
            </a:fld>
            <a:endParaRPr lang="es-ES"/>
          </a:p>
        </p:txBody>
      </p:sp>
      <p:sp>
        <p:nvSpPr>
          <p:cNvPr id="4" name="Marcador de pie de página 3">
            <a:extLst>
              <a:ext uri="{FF2B5EF4-FFF2-40B4-BE49-F238E27FC236}">
                <a16:creationId xmlns:a16="http://schemas.microsoft.com/office/drawing/2014/main" id="{0205E0EA-4C18-444B-B645-573855D54398}"/>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57A6F04E-C366-44D3-BCAE-80DB2AAAF922}"/>
              </a:ext>
            </a:extLst>
          </p:cNvPr>
          <p:cNvSpPr>
            <a:spLocks noGrp="1"/>
          </p:cNvSpPr>
          <p:nvPr>
            <p:ph type="sldNum" sz="quarter" idx="12"/>
          </p:nvPr>
        </p:nvSpPr>
        <p:spPr/>
        <p:txBody>
          <a:bodyPr/>
          <a:lstStyle/>
          <a:p>
            <a:fld id="{F32B6E0C-C04A-46F8-8A1E-C7D3A67BDD4D}" type="slidenum">
              <a:rPr lang="es-ES" smtClean="0"/>
              <a:t>‹Nº›</a:t>
            </a:fld>
            <a:endParaRPr lang="es-ES"/>
          </a:p>
        </p:txBody>
      </p:sp>
    </p:spTree>
    <p:extLst>
      <p:ext uri="{BB962C8B-B14F-4D97-AF65-F5344CB8AC3E}">
        <p14:creationId xmlns:p14="http://schemas.microsoft.com/office/powerpoint/2010/main" val="10686545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1D4196AF-DA76-426D-8F7D-472495841C6A}"/>
              </a:ext>
            </a:extLst>
          </p:cNvPr>
          <p:cNvSpPr>
            <a:spLocks noGrp="1"/>
          </p:cNvSpPr>
          <p:nvPr>
            <p:ph type="dt" sz="half" idx="10"/>
          </p:nvPr>
        </p:nvSpPr>
        <p:spPr/>
        <p:txBody>
          <a:bodyPr/>
          <a:lstStyle/>
          <a:p>
            <a:fld id="{675715CA-0341-44E0-958D-F8708ABD65B1}" type="datetimeFigureOut">
              <a:rPr lang="es-ES" smtClean="0"/>
              <a:t>26/04/2022</a:t>
            </a:fld>
            <a:endParaRPr lang="es-ES"/>
          </a:p>
        </p:txBody>
      </p:sp>
      <p:sp>
        <p:nvSpPr>
          <p:cNvPr id="3" name="Marcador de pie de página 2">
            <a:extLst>
              <a:ext uri="{FF2B5EF4-FFF2-40B4-BE49-F238E27FC236}">
                <a16:creationId xmlns:a16="http://schemas.microsoft.com/office/drawing/2014/main" id="{FF25731F-113A-4C01-B723-CD8426E5DAF2}"/>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321A977C-E033-4082-8A1A-06B9A40CC83F}"/>
              </a:ext>
            </a:extLst>
          </p:cNvPr>
          <p:cNvSpPr>
            <a:spLocks noGrp="1"/>
          </p:cNvSpPr>
          <p:nvPr>
            <p:ph type="sldNum" sz="quarter" idx="12"/>
          </p:nvPr>
        </p:nvSpPr>
        <p:spPr/>
        <p:txBody>
          <a:bodyPr/>
          <a:lstStyle/>
          <a:p>
            <a:fld id="{F32B6E0C-C04A-46F8-8A1E-C7D3A67BDD4D}" type="slidenum">
              <a:rPr lang="es-ES" smtClean="0"/>
              <a:t>‹Nº›</a:t>
            </a:fld>
            <a:endParaRPr lang="es-ES"/>
          </a:p>
        </p:txBody>
      </p:sp>
    </p:spTree>
    <p:extLst>
      <p:ext uri="{BB962C8B-B14F-4D97-AF65-F5344CB8AC3E}">
        <p14:creationId xmlns:p14="http://schemas.microsoft.com/office/powerpoint/2010/main" val="3262162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7BC510-6FD7-49EF-8AAB-779CC47819A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E16A9B4C-6DB9-4E32-8168-3EC3E767E1A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32A81FA5-663B-44A4-B43E-42CAF0E525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74EDB87-6FE0-4CD9-9227-E375921518CB}"/>
              </a:ext>
            </a:extLst>
          </p:cNvPr>
          <p:cNvSpPr>
            <a:spLocks noGrp="1"/>
          </p:cNvSpPr>
          <p:nvPr>
            <p:ph type="dt" sz="half" idx="10"/>
          </p:nvPr>
        </p:nvSpPr>
        <p:spPr/>
        <p:txBody>
          <a:bodyPr/>
          <a:lstStyle/>
          <a:p>
            <a:fld id="{675715CA-0341-44E0-958D-F8708ABD65B1}" type="datetimeFigureOut">
              <a:rPr lang="es-ES" smtClean="0"/>
              <a:t>26/04/2022</a:t>
            </a:fld>
            <a:endParaRPr lang="es-ES"/>
          </a:p>
        </p:txBody>
      </p:sp>
      <p:sp>
        <p:nvSpPr>
          <p:cNvPr id="6" name="Marcador de pie de página 5">
            <a:extLst>
              <a:ext uri="{FF2B5EF4-FFF2-40B4-BE49-F238E27FC236}">
                <a16:creationId xmlns:a16="http://schemas.microsoft.com/office/drawing/2014/main" id="{A88BF0D0-BC28-4D11-ACFD-A3E549FAAB98}"/>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306A6F2-9364-4930-9F6E-83316EB250BF}"/>
              </a:ext>
            </a:extLst>
          </p:cNvPr>
          <p:cNvSpPr>
            <a:spLocks noGrp="1"/>
          </p:cNvSpPr>
          <p:nvPr>
            <p:ph type="sldNum" sz="quarter" idx="12"/>
          </p:nvPr>
        </p:nvSpPr>
        <p:spPr/>
        <p:txBody>
          <a:bodyPr/>
          <a:lstStyle/>
          <a:p>
            <a:fld id="{F32B6E0C-C04A-46F8-8A1E-C7D3A67BDD4D}" type="slidenum">
              <a:rPr lang="es-ES" smtClean="0"/>
              <a:t>‹Nº›</a:t>
            </a:fld>
            <a:endParaRPr lang="es-ES"/>
          </a:p>
        </p:txBody>
      </p:sp>
    </p:spTree>
    <p:extLst>
      <p:ext uri="{BB962C8B-B14F-4D97-AF65-F5344CB8AC3E}">
        <p14:creationId xmlns:p14="http://schemas.microsoft.com/office/powerpoint/2010/main" val="21550832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B078F3-56F2-405E-BA1A-1A6D19A2756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404AA006-2555-4C59-BF4D-31F4FFFB180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FB331BD6-E255-4108-A330-769FEB96B6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4498FE5D-D9E9-4879-8634-7175031EB417}"/>
              </a:ext>
            </a:extLst>
          </p:cNvPr>
          <p:cNvSpPr>
            <a:spLocks noGrp="1"/>
          </p:cNvSpPr>
          <p:nvPr>
            <p:ph type="dt" sz="half" idx="10"/>
          </p:nvPr>
        </p:nvSpPr>
        <p:spPr/>
        <p:txBody>
          <a:bodyPr/>
          <a:lstStyle/>
          <a:p>
            <a:fld id="{675715CA-0341-44E0-958D-F8708ABD65B1}" type="datetimeFigureOut">
              <a:rPr lang="es-ES" smtClean="0"/>
              <a:t>26/04/2022</a:t>
            </a:fld>
            <a:endParaRPr lang="es-ES"/>
          </a:p>
        </p:txBody>
      </p:sp>
      <p:sp>
        <p:nvSpPr>
          <p:cNvPr id="6" name="Marcador de pie de página 5">
            <a:extLst>
              <a:ext uri="{FF2B5EF4-FFF2-40B4-BE49-F238E27FC236}">
                <a16:creationId xmlns:a16="http://schemas.microsoft.com/office/drawing/2014/main" id="{83194063-AFB6-4A24-B4F7-BAD57FBC952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BECAE210-2FDD-4BA3-BFAC-6E5B13B23822}"/>
              </a:ext>
            </a:extLst>
          </p:cNvPr>
          <p:cNvSpPr>
            <a:spLocks noGrp="1"/>
          </p:cNvSpPr>
          <p:nvPr>
            <p:ph type="sldNum" sz="quarter" idx="12"/>
          </p:nvPr>
        </p:nvSpPr>
        <p:spPr/>
        <p:txBody>
          <a:bodyPr/>
          <a:lstStyle/>
          <a:p>
            <a:fld id="{F32B6E0C-C04A-46F8-8A1E-C7D3A67BDD4D}" type="slidenum">
              <a:rPr lang="es-ES" smtClean="0"/>
              <a:t>‹Nº›</a:t>
            </a:fld>
            <a:endParaRPr lang="es-ES"/>
          </a:p>
        </p:txBody>
      </p:sp>
    </p:spTree>
    <p:extLst>
      <p:ext uri="{BB962C8B-B14F-4D97-AF65-F5344CB8AC3E}">
        <p14:creationId xmlns:p14="http://schemas.microsoft.com/office/powerpoint/2010/main" val="39433078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8F5130BE-1B1F-40D9-A112-E72B2FE61C0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1AB22F07-DFCF-49C2-9689-7F5404B5759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1505F9E-DF69-4D26-B1B0-B0472D5F453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5715CA-0341-44E0-958D-F8708ABD65B1}" type="datetimeFigureOut">
              <a:rPr lang="es-ES" smtClean="0"/>
              <a:t>26/04/2022</a:t>
            </a:fld>
            <a:endParaRPr lang="es-ES"/>
          </a:p>
        </p:txBody>
      </p:sp>
      <p:sp>
        <p:nvSpPr>
          <p:cNvPr id="5" name="Marcador de pie de página 4">
            <a:extLst>
              <a:ext uri="{FF2B5EF4-FFF2-40B4-BE49-F238E27FC236}">
                <a16:creationId xmlns:a16="http://schemas.microsoft.com/office/drawing/2014/main" id="{2706261A-45D4-4E03-A0B5-1470A23BEDC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E9C5AEBC-F3EB-4BFB-BC31-0BF8FE31B8F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2B6E0C-C04A-46F8-8A1E-C7D3A67BDD4D}" type="slidenum">
              <a:rPr lang="es-ES" smtClean="0"/>
              <a:t>‹Nº›</a:t>
            </a:fld>
            <a:endParaRPr lang="es-ES"/>
          </a:p>
        </p:txBody>
      </p:sp>
    </p:spTree>
    <p:extLst>
      <p:ext uri="{BB962C8B-B14F-4D97-AF65-F5344CB8AC3E}">
        <p14:creationId xmlns:p14="http://schemas.microsoft.com/office/powerpoint/2010/main" val="25020155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www.youtube.com/watch?v=2scgrSm0Xyc"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www.youtube.com/watch?v=uLJVlNdluDw"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3FBFCB0-ACAA-4881-916D-9EBDB0117A25}"/>
              </a:ext>
            </a:extLst>
          </p:cNvPr>
          <p:cNvSpPr>
            <a:spLocks noGrp="1"/>
          </p:cNvSpPr>
          <p:nvPr>
            <p:ph type="ctrTitle"/>
          </p:nvPr>
        </p:nvSpPr>
        <p:spPr/>
        <p:txBody>
          <a:bodyPr/>
          <a:lstStyle/>
          <a:p>
            <a:r>
              <a:rPr lang="es-ES" dirty="0"/>
              <a:t>LAS ADICCIONES INTRODUCCIÓN</a:t>
            </a:r>
          </a:p>
        </p:txBody>
      </p:sp>
      <p:sp>
        <p:nvSpPr>
          <p:cNvPr id="3" name="Subtítulo 2">
            <a:extLst>
              <a:ext uri="{FF2B5EF4-FFF2-40B4-BE49-F238E27FC236}">
                <a16:creationId xmlns:a16="http://schemas.microsoft.com/office/drawing/2014/main" id="{08ABCA7A-4C61-4C04-A945-66676B5F6128}"/>
              </a:ext>
            </a:extLst>
          </p:cNvPr>
          <p:cNvSpPr>
            <a:spLocks noGrp="1"/>
          </p:cNvSpPr>
          <p:nvPr>
            <p:ph type="subTitle" idx="1"/>
          </p:nvPr>
        </p:nvSpPr>
        <p:spPr>
          <a:xfrm>
            <a:off x="1524000" y="3602037"/>
            <a:ext cx="9144000" cy="1912497"/>
          </a:xfrm>
        </p:spPr>
        <p:txBody>
          <a:bodyPr>
            <a:normAutofit/>
          </a:bodyPr>
          <a:lstStyle/>
          <a:p>
            <a:r>
              <a:rPr lang="es-ES" dirty="0"/>
              <a:t>Psc. Cl. Verónica Freire P, MsC.</a:t>
            </a:r>
          </a:p>
          <a:p>
            <a:r>
              <a:rPr lang="es-ES" dirty="0"/>
              <a:t>PSICOLAGA CLINICA-TERAPEUTA FAMILIAR-PSICOPEDAGOGA</a:t>
            </a:r>
          </a:p>
          <a:p>
            <a:r>
              <a:rPr lang="es-ES" dirty="0"/>
              <a:t>UNACH</a:t>
            </a:r>
          </a:p>
          <a:p>
            <a:r>
              <a:rPr lang="es-ES" dirty="0">
                <a:hlinkClick r:id="rId2"/>
              </a:rPr>
              <a:t>https://www.youtube.com/watch?v=2scgrSm0Xyc</a:t>
            </a:r>
            <a:endParaRPr lang="es-ES" dirty="0"/>
          </a:p>
          <a:p>
            <a:endParaRPr lang="es-ES" dirty="0"/>
          </a:p>
        </p:txBody>
      </p:sp>
    </p:spTree>
    <p:extLst>
      <p:ext uri="{BB962C8B-B14F-4D97-AF65-F5344CB8AC3E}">
        <p14:creationId xmlns:p14="http://schemas.microsoft.com/office/powerpoint/2010/main" val="23188912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F9A82E2F-6E7A-4F26-BCB9-9F7B6216B9FB}"/>
              </a:ext>
            </a:extLst>
          </p:cNvPr>
          <p:cNvPicPr>
            <a:picLocks noChangeAspect="1"/>
          </p:cNvPicPr>
          <p:nvPr/>
        </p:nvPicPr>
        <p:blipFill rotWithShape="1">
          <a:blip r:embed="rId2"/>
          <a:srcRect l="23076" t="27682" r="36654" b="37019"/>
          <a:stretch/>
        </p:blipFill>
        <p:spPr>
          <a:xfrm>
            <a:off x="1153550" y="1192237"/>
            <a:ext cx="10170942" cy="4473526"/>
          </a:xfrm>
          <a:prstGeom prst="rect">
            <a:avLst/>
          </a:prstGeom>
        </p:spPr>
      </p:pic>
    </p:spTree>
    <p:extLst>
      <p:ext uri="{BB962C8B-B14F-4D97-AF65-F5344CB8AC3E}">
        <p14:creationId xmlns:p14="http://schemas.microsoft.com/office/powerpoint/2010/main" val="32177078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6BBDD99-56F1-4D6F-8DE1-AA469541D3AE}"/>
              </a:ext>
            </a:extLst>
          </p:cNvPr>
          <p:cNvSpPr>
            <a:spLocks noGrp="1"/>
          </p:cNvSpPr>
          <p:nvPr>
            <p:ph type="title"/>
          </p:nvPr>
        </p:nvSpPr>
        <p:spPr/>
        <p:txBody>
          <a:bodyPr/>
          <a:lstStyle/>
          <a:p>
            <a:r>
              <a:rPr lang="es-ES" b="1" dirty="0"/>
              <a:t>¿Por qué las personas consumen drogas?</a:t>
            </a:r>
          </a:p>
        </p:txBody>
      </p:sp>
      <p:sp>
        <p:nvSpPr>
          <p:cNvPr id="3" name="Marcador de contenido 2">
            <a:extLst>
              <a:ext uri="{FF2B5EF4-FFF2-40B4-BE49-F238E27FC236}">
                <a16:creationId xmlns:a16="http://schemas.microsoft.com/office/drawing/2014/main" id="{D838D896-4869-4034-BFC9-36B61CC1FF32}"/>
              </a:ext>
            </a:extLst>
          </p:cNvPr>
          <p:cNvSpPr>
            <a:spLocks noGrp="1"/>
          </p:cNvSpPr>
          <p:nvPr>
            <p:ph idx="1"/>
          </p:nvPr>
        </p:nvSpPr>
        <p:spPr/>
        <p:txBody>
          <a:bodyPr/>
          <a:lstStyle/>
          <a:p>
            <a:pPr marL="0" indent="0" algn="just">
              <a:buNone/>
            </a:pPr>
            <a:r>
              <a:rPr lang="es-ES" b="1" dirty="0"/>
              <a:t>Para sentirse bien:</a:t>
            </a:r>
          </a:p>
          <a:p>
            <a:pPr algn="just"/>
            <a:r>
              <a:rPr lang="es-ES" dirty="0"/>
              <a:t>Las drogas pueden producir sensaciones intensas de placer. A esta euforia inicial le siguen otros efectos que varían según la droga que se consuma. </a:t>
            </a:r>
          </a:p>
          <a:p>
            <a:pPr algn="just"/>
            <a:r>
              <a:rPr lang="es-ES" dirty="0"/>
              <a:t>Por ejemplo, con estimulantes como la cocaína, después de la euforia siguen sensaciones de poder, autoconfianza y más energía. En contraste, a la euforia que causan los opioides como la heroína le siguen sensaciones de relajación y satisfacción.</a:t>
            </a:r>
          </a:p>
        </p:txBody>
      </p:sp>
    </p:spTree>
    <p:extLst>
      <p:ext uri="{BB962C8B-B14F-4D97-AF65-F5344CB8AC3E}">
        <p14:creationId xmlns:p14="http://schemas.microsoft.com/office/powerpoint/2010/main" val="23641018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8545302-A5B4-4272-A964-13491E5519A1}"/>
              </a:ext>
            </a:extLst>
          </p:cNvPr>
          <p:cNvSpPr>
            <a:spLocks noGrp="1"/>
          </p:cNvSpPr>
          <p:nvPr>
            <p:ph type="title"/>
          </p:nvPr>
        </p:nvSpPr>
        <p:spPr/>
        <p:txBody>
          <a:bodyPr/>
          <a:lstStyle/>
          <a:p>
            <a:r>
              <a:rPr kumimoji="0" lang="es-ES" sz="4400" b="1" i="0" u="none" strike="noStrike" kern="1200" cap="none" spc="0" normalizeH="0" baseline="0" noProof="0" dirty="0">
                <a:ln>
                  <a:noFill/>
                </a:ln>
                <a:solidFill>
                  <a:prstClr val="black"/>
                </a:solidFill>
                <a:effectLst/>
                <a:uLnTx/>
                <a:uFillTx/>
                <a:latin typeface="Calibri Light" panose="020F0302020204030204"/>
                <a:ea typeface="+mj-ea"/>
                <a:cs typeface="+mj-cs"/>
              </a:rPr>
              <a:t>¿Por qué las personas consumen drogas?</a:t>
            </a:r>
            <a:endParaRPr lang="es-ES" dirty="0"/>
          </a:p>
        </p:txBody>
      </p:sp>
      <p:sp>
        <p:nvSpPr>
          <p:cNvPr id="3" name="Marcador de contenido 2">
            <a:extLst>
              <a:ext uri="{FF2B5EF4-FFF2-40B4-BE49-F238E27FC236}">
                <a16:creationId xmlns:a16="http://schemas.microsoft.com/office/drawing/2014/main" id="{263EFC8A-526A-4AC3-B7D0-B1C14C94025F}"/>
              </a:ext>
            </a:extLst>
          </p:cNvPr>
          <p:cNvSpPr>
            <a:spLocks noGrp="1"/>
          </p:cNvSpPr>
          <p:nvPr>
            <p:ph idx="1"/>
          </p:nvPr>
        </p:nvSpPr>
        <p:spPr/>
        <p:txBody>
          <a:bodyPr/>
          <a:lstStyle/>
          <a:p>
            <a:pPr marL="0" indent="0" algn="just">
              <a:buNone/>
            </a:pPr>
            <a:r>
              <a:rPr lang="es-ES" b="1" dirty="0"/>
              <a:t>Para sentirse mejor:</a:t>
            </a:r>
          </a:p>
          <a:p>
            <a:pPr algn="just"/>
            <a:r>
              <a:rPr lang="es-ES" dirty="0"/>
              <a:t>Algunas personas que sufren de ansiedad social, estrés o depresión comienzan a consumir drogas para intentar sentirse menos ansiosas.</a:t>
            </a:r>
          </a:p>
          <a:p>
            <a:pPr algn="just"/>
            <a:r>
              <a:rPr lang="es-ES" dirty="0"/>
              <a:t>El estrés puede ser un factor importante para comenzar y continuar el consumo, y también influye en las recaídas (es decir, la vuelta al consumo de drogas) de los pacientes que se están recuperando de la adicción.</a:t>
            </a:r>
          </a:p>
        </p:txBody>
      </p:sp>
    </p:spTree>
    <p:extLst>
      <p:ext uri="{BB962C8B-B14F-4D97-AF65-F5344CB8AC3E}">
        <p14:creationId xmlns:p14="http://schemas.microsoft.com/office/powerpoint/2010/main" val="25722782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F940754-003A-451B-808C-40C9052D0EFE}"/>
              </a:ext>
            </a:extLst>
          </p:cNvPr>
          <p:cNvSpPr>
            <a:spLocks noGrp="1"/>
          </p:cNvSpPr>
          <p:nvPr>
            <p:ph type="title"/>
          </p:nvPr>
        </p:nvSpPr>
        <p:spPr/>
        <p:txBody>
          <a:bodyPr/>
          <a:lstStyle/>
          <a:p>
            <a:r>
              <a:rPr kumimoji="0" lang="es-ES" sz="4400" b="1" i="0" u="none" strike="noStrike" kern="1200" cap="none" spc="0" normalizeH="0" baseline="0" noProof="0" dirty="0">
                <a:ln>
                  <a:noFill/>
                </a:ln>
                <a:solidFill>
                  <a:prstClr val="black"/>
                </a:solidFill>
                <a:effectLst/>
                <a:uLnTx/>
                <a:uFillTx/>
                <a:latin typeface="Calibri Light" panose="020F0302020204030204"/>
                <a:ea typeface="+mj-ea"/>
                <a:cs typeface="+mj-cs"/>
              </a:rPr>
              <a:t>¿Por qué las personas consumen drogas?</a:t>
            </a:r>
            <a:endParaRPr lang="es-ES" dirty="0"/>
          </a:p>
        </p:txBody>
      </p:sp>
      <p:sp>
        <p:nvSpPr>
          <p:cNvPr id="3" name="Marcador de contenido 2">
            <a:extLst>
              <a:ext uri="{FF2B5EF4-FFF2-40B4-BE49-F238E27FC236}">
                <a16:creationId xmlns:a16="http://schemas.microsoft.com/office/drawing/2014/main" id="{D69040EA-4872-4126-8506-6DCCFC1EEBB7}"/>
              </a:ext>
            </a:extLst>
          </p:cNvPr>
          <p:cNvSpPr>
            <a:spLocks noGrp="1"/>
          </p:cNvSpPr>
          <p:nvPr>
            <p:ph idx="1"/>
          </p:nvPr>
        </p:nvSpPr>
        <p:spPr/>
        <p:txBody>
          <a:bodyPr/>
          <a:lstStyle/>
          <a:p>
            <a:pPr marL="0" indent="0">
              <a:buNone/>
            </a:pPr>
            <a:r>
              <a:rPr lang="es-ES" b="1" dirty="0"/>
              <a:t>Para desempeñarse mejor:</a:t>
            </a:r>
          </a:p>
          <a:p>
            <a:pPr algn="just"/>
            <a:r>
              <a:rPr lang="es-ES" dirty="0"/>
              <a:t>Algunas personas sienten presión para mejorar su concentración en la escuela o el trabajo, o para mejorar sus habilidades deportivas. </a:t>
            </a:r>
          </a:p>
          <a:p>
            <a:pPr algn="just"/>
            <a:r>
              <a:rPr lang="es-ES" dirty="0"/>
              <a:t>Esto puede ser un factor para quien decide probar drogas o continuar consumiéndolas, particularmente en el caso de los estimulantes recetados o la cocaína.</a:t>
            </a:r>
          </a:p>
        </p:txBody>
      </p:sp>
    </p:spTree>
    <p:extLst>
      <p:ext uri="{BB962C8B-B14F-4D97-AF65-F5344CB8AC3E}">
        <p14:creationId xmlns:p14="http://schemas.microsoft.com/office/powerpoint/2010/main" val="28940283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CD6F3F9-53FE-445D-B613-15F592477BE9}"/>
              </a:ext>
            </a:extLst>
          </p:cNvPr>
          <p:cNvSpPr>
            <a:spLocks noGrp="1"/>
          </p:cNvSpPr>
          <p:nvPr>
            <p:ph type="title"/>
          </p:nvPr>
        </p:nvSpPr>
        <p:spPr/>
        <p:txBody>
          <a:bodyPr/>
          <a:lstStyle/>
          <a:p>
            <a:r>
              <a:rPr kumimoji="0" lang="es-ES" sz="4400" b="1" i="0" u="none" strike="noStrike" kern="1200" cap="none" spc="0" normalizeH="0" baseline="0" noProof="0" dirty="0">
                <a:ln>
                  <a:noFill/>
                </a:ln>
                <a:solidFill>
                  <a:prstClr val="black"/>
                </a:solidFill>
                <a:effectLst/>
                <a:uLnTx/>
                <a:uFillTx/>
                <a:latin typeface="Calibri Light" panose="020F0302020204030204"/>
                <a:ea typeface="+mj-ea"/>
                <a:cs typeface="+mj-cs"/>
              </a:rPr>
              <a:t>¿Por qué las personas consumen drogas?</a:t>
            </a:r>
            <a:endParaRPr lang="es-ES" dirty="0"/>
          </a:p>
        </p:txBody>
      </p:sp>
      <p:sp>
        <p:nvSpPr>
          <p:cNvPr id="3" name="Marcador de contenido 2">
            <a:extLst>
              <a:ext uri="{FF2B5EF4-FFF2-40B4-BE49-F238E27FC236}">
                <a16:creationId xmlns:a16="http://schemas.microsoft.com/office/drawing/2014/main" id="{DE6A9F85-0C9A-406A-9504-A1CF7E9DDB4F}"/>
              </a:ext>
            </a:extLst>
          </p:cNvPr>
          <p:cNvSpPr>
            <a:spLocks noGrp="1"/>
          </p:cNvSpPr>
          <p:nvPr>
            <p:ph idx="1"/>
          </p:nvPr>
        </p:nvSpPr>
        <p:spPr/>
        <p:txBody>
          <a:bodyPr/>
          <a:lstStyle/>
          <a:p>
            <a:pPr marL="0" indent="0">
              <a:buNone/>
            </a:pPr>
            <a:r>
              <a:rPr lang="es-ES" b="1" dirty="0"/>
              <a:t>Por curiosidad y presión social:</a:t>
            </a:r>
          </a:p>
          <a:p>
            <a:pPr algn="just"/>
            <a:r>
              <a:rPr lang="es-ES" dirty="0"/>
              <a:t>En este sentido, los adolescentes en particular corren mayor riesgo, porque la presión de los compañeros puede ser muy fuerte. </a:t>
            </a:r>
          </a:p>
          <a:p>
            <a:pPr algn="just"/>
            <a:r>
              <a:rPr lang="es-ES" dirty="0"/>
              <a:t>La adolescencia es un período de desarrollo durante el cual la presencia de factores de riesgo —como los amigos que consumen drogas— puede llevar al consumo de estas sustancias.</a:t>
            </a:r>
          </a:p>
        </p:txBody>
      </p:sp>
    </p:spTree>
    <p:extLst>
      <p:ext uri="{BB962C8B-B14F-4D97-AF65-F5344CB8AC3E}">
        <p14:creationId xmlns:p14="http://schemas.microsoft.com/office/powerpoint/2010/main" val="1079265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562DE7-C420-4723-96DD-87EF90E3C929}"/>
              </a:ext>
            </a:extLst>
          </p:cNvPr>
          <p:cNvSpPr>
            <a:spLocks noGrp="1"/>
          </p:cNvSpPr>
          <p:nvPr>
            <p:ph type="title"/>
          </p:nvPr>
        </p:nvSpPr>
        <p:spPr/>
        <p:txBody>
          <a:bodyPr>
            <a:normAutofit/>
          </a:bodyPr>
          <a:lstStyle/>
          <a:p>
            <a:r>
              <a:rPr lang="es-ES" b="1" dirty="0"/>
              <a:t>Si las drogas hacen que las personas se sientan bien o mejor, ¿CUÁL ES EL PROBLEMA?</a:t>
            </a:r>
          </a:p>
        </p:txBody>
      </p:sp>
      <p:sp>
        <p:nvSpPr>
          <p:cNvPr id="3" name="Marcador de contenido 2">
            <a:extLst>
              <a:ext uri="{FF2B5EF4-FFF2-40B4-BE49-F238E27FC236}">
                <a16:creationId xmlns:a16="http://schemas.microsoft.com/office/drawing/2014/main" id="{A468D67F-FC14-4116-A072-DE84FEAA62F4}"/>
              </a:ext>
            </a:extLst>
          </p:cNvPr>
          <p:cNvSpPr>
            <a:spLocks noGrp="1"/>
          </p:cNvSpPr>
          <p:nvPr>
            <p:ph idx="1"/>
          </p:nvPr>
        </p:nvSpPr>
        <p:spPr/>
        <p:txBody>
          <a:bodyPr/>
          <a:lstStyle/>
          <a:p>
            <a:pPr algn="just"/>
            <a:r>
              <a:rPr lang="es-ES" dirty="0"/>
              <a:t>Cuando una persona comienza a drogarse, tal vez perciba lo que parecen ser efectos positivos. </a:t>
            </a:r>
          </a:p>
          <a:p>
            <a:pPr marL="0" indent="0" algn="just">
              <a:buNone/>
            </a:pPr>
            <a:endParaRPr lang="es-ES" dirty="0"/>
          </a:p>
          <a:p>
            <a:pPr algn="just"/>
            <a:r>
              <a:rPr lang="es-ES" dirty="0"/>
              <a:t>También puede sentir que es capaz de controlar el consumo, pero las drogas se pueden apoderar muy rápido de la vida de una persona.</a:t>
            </a:r>
          </a:p>
          <a:p>
            <a:pPr marL="0" indent="0" algn="just">
              <a:buNone/>
            </a:pPr>
            <a:endParaRPr lang="es-ES" dirty="0"/>
          </a:p>
          <a:p>
            <a:pPr algn="just"/>
            <a:r>
              <a:rPr lang="es-ES" dirty="0"/>
              <a:t>Con el tiempo, si el consumo de la droga continúa, otras actividades placenteras se vuelven menos placenteras y la persona tiene que consumir la droga solo para sentirse normal.</a:t>
            </a:r>
          </a:p>
        </p:txBody>
      </p:sp>
    </p:spTree>
    <p:extLst>
      <p:ext uri="{BB962C8B-B14F-4D97-AF65-F5344CB8AC3E}">
        <p14:creationId xmlns:p14="http://schemas.microsoft.com/office/powerpoint/2010/main" val="36717616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069240-2EFD-4532-9CA2-7B60A430CE0D}"/>
              </a:ext>
            </a:extLst>
          </p:cNvPr>
          <p:cNvSpPr>
            <a:spLocks noGrp="1"/>
          </p:cNvSpPr>
          <p:nvPr>
            <p:ph type="title"/>
          </p:nvPr>
        </p:nvSpPr>
        <p:spPr/>
        <p:txBody>
          <a:bodyPr/>
          <a:lstStyle/>
          <a:p>
            <a:r>
              <a:rPr kumimoji="0" lang="es-ES" sz="4400" b="1" i="0" u="none" strike="noStrike" kern="1200" cap="none" spc="0" normalizeH="0" baseline="0" noProof="0" dirty="0">
                <a:ln>
                  <a:noFill/>
                </a:ln>
                <a:solidFill>
                  <a:prstClr val="black"/>
                </a:solidFill>
                <a:effectLst/>
                <a:uLnTx/>
                <a:uFillTx/>
                <a:latin typeface="Calibri Light" panose="020F0302020204030204"/>
                <a:ea typeface="+mj-ea"/>
                <a:cs typeface="+mj-cs"/>
              </a:rPr>
              <a:t>Si las drogas hacen que las personas se sientan bien o mejor, ¿CUÁL ES EL PROBLEMA?</a:t>
            </a:r>
            <a:endParaRPr lang="es-ES" dirty="0"/>
          </a:p>
        </p:txBody>
      </p:sp>
      <p:sp>
        <p:nvSpPr>
          <p:cNvPr id="3" name="Marcador de contenido 2">
            <a:extLst>
              <a:ext uri="{FF2B5EF4-FFF2-40B4-BE49-F238E27FC236}">
                <a16:creationId xmlns:a16="http://schemas.microsoft.com/office/drawing/2014/main" id="{FB6AB234-3EF7-4B33-99F6-2B51F4585D06}"/>
              </a:ext>
            </a:extLst>
          </p:cNvPr>
          <p:cNvSpPr>
            <a:spLocks noGrp="1"/>
          </p:cNvSpPr>
          <p:nvPr>
            <p:ph idx="1"/>
          </p:nvPr>
        </p:nvSpPr>
        <p:spPr/>
        <p:txBody>
          <a:bodyPr/>
          <a:lstStyle/>
          <a:p>
            <a:pPr algn="just"/>
            <a:r>
              <a:rPr lang="es-ES" dirty="0"/>
              <a:t>Aun el consumo relativamente moderado de drogas es peligroso. </a:t>
            </a:r>
          </a:p>
          <a:p>
            <a:pPr algn="just"/>
            <a:r>
              <a:rPr lang="es-ES" dirty="0"/>
              <a:t>Por ejemplo, un bebedor social embriagado puede conducir un vehículo y convertir muy rápidamente una actividad placentera en una tragedia que afecte muchas vidas. </a:t>
            </a:r>
          </a:p>
          <a:p>
            <a:pPr algn="just"/>
            <a:r>
              <a:rPr lang="es-ES" dirty="0"/>
              <a:t>El consumo ocasional de drogas, como tomar un opioide para lograr un estado de euforia o high, puede tener efectos igualmente desastrosos, entre ellos la disminución de la capacidad para conducir y la sobredosis.</a:t>
            </a:r>
          </a:p>
        </p:txBody>
      </p:sp>
    </p:spTree>
    <p:extLst>
      <p:ext uri="{BB962C8B-B14F-4D97-AF65-F5344CB8AC3E}">
        <p14:creationId xmlns:p14="http://schemas.microsoft.com/office/powerpoint/2010/main" val="1574355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5711747-035A-4CDE-8034-A4A39769C95D}"/>
              </a:ext>
            </a:extLst>
          </p:cNvPr>
          <p:cNvSpPr>
            <a:spLocks noGrp="1"/>
          </p:cNvSpPr>
          <p:nvPr>
            <p:ph type="title"/>
          </p:nvPr>
        </p:nvSpPr>
        <p:spPr/>
        <p:txBody>
          <a:bodyPr/>
          <a:lstStyle/>
          <a:p>
            <a:r>
              <a:rPr lang="es-ES" b="1" dirty="0"/>
              <a:t>¿Las personas eligen CONTINUAR CONSUMIENDO DROGAS?</a:t>
            </a:r>
          </a:p>
        </p:txBody>
      </p:sp>
      <p:sp>
        <p:nvSpPr>
          <p:cNvPr id="3" name="Marcador de contenido 2">
            <a:extLst>
              <a:ext uri="{FF2B5EF4-FFF2-40B4-BE49-F238E27FC236}">
                <a16:creationId xmlns:a16="http://schemas.microsoft.com/office/drawing/2014/main" id="{E68BDAFF-B315-431B-9B7C-AE77B6A680AF}"/>
              </a:ext>
            </a:extLst>
          </p:cNvPr>
          <p:cNvSpPr>
            <a:spLocks noGrp="1"/>
          </p:cNvSpPr>
          <p:nvPr>
            <p:ph idx="1"/>
          </p:nvPr>
        </p:nvSpPr>
        <p:spPr/>
        <p:txBody>
          <a:bodyPr/>
          <a:lstStyle/>
          <a:p>
            <a:pPr algn="just"/>
            <a:r>
              <a:rPr lang="es-ES" dirty="0"/>
              <a:t>La decisión inicial de consumir drogas por lo general es voluntaria. Pero con el consumo continuo, la capacidad de una persona para autocontrolarse se puede deteriorar gravemente. </a:t>
            </a:r>
          </a:p>
          <a:p>
            <a:pPr algn="just"/>
            <a:r>
              <a:rPr lang="es-ES" dirty="0"/>
              <a:t>Esta disminución del autocontrol es el sello distintivo de la adicción. Estudios de imágenes cerebrales de personas adictas muestran cambios físicos en las zonas del cerebro esenciales para el buen juicio, la toma de decisiones, el aprendizaje, la memoria y el control del comportamiento. </a:t>
            </a:r>
          </a:p>
          <a:p>
            <a:pPr algn="just"/>
            <a:r>
              <a:rPr lang="es-ES" dirty="0"/>
              <a:t>Estos cambios ayudan a explicar el carácter compulsivo de la adicción.</a:t>
            </a:r>
          </a:p>
        </p:txBody>
      </p:sp>
    </p:spTree>
    <p:extLst>
      <p:ext uri="{BB962C8B-B14F-4D97-AF65-F5344CB8AC3E}">
        <p14:creationId xmlns:p14="http://schemas.microsoft.com/office/powerpoint/2010/main" val="36649943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C880672-2D4E-44B5-9007-F01D1D277788}"/>
              </a:ext>
            </a:extLst>
          </p:cNvPr>
          <p:cNvSpPr>
            <a:spLocks noGrp="1"/>
          </p:cNvSpPr>
          <p:nvPr>
            <p:ph type="title"/>
          </p:nvPr>
        </p:nvSpPr>
        <p:spPr/>
        <p:txBody>
          <a:bodyPr/>
          <a:lstStyle/>
          <a:p>
            <a:r>
              <a:rPr lang="es-ES" b="1" dirty="0"/>
              <a:t>Por qué algunas personas se vuelven DROGADICTAS Y OTRAS NO?</a:t>
            </a:r>
          </a:p>
        </p:txBody>
      </p:sp>
      <p:sp>
        <p:nvSpPr>
          <p:cNvPr id="3" name="Marcador de contenido 2">
            <a:extLst>
              <a:ext uri="{FF2B5EF4-FFF2-40B4-BE49-F238E27FC236}">
                <a16:creationId xmlns:a16="http://schemas.microsoft.com/office/drawing/2014/main" id="{8DE6CC7D-C747-4CDA-AB9C-6E0A444FE005}"/>
              </a:ext>
            </a:extLst>
          </p:cNvPr>
          <p:cNvSpPr>
            <a:spLocks noGrp="1"/>
          </p:cNvSpPr>
          <p:nvPr>
            <p:ph idx="1"/>
          </p:nvPr>
        </p:nvSpPr>
        <p:spPr/>
        <p:txBody>
          <a:bodyPr/>
          <a:lstStyle/>
          <a:p>
            <a:pPr algn="just"/>
            <a:r>
              <a:rPr lang="es-ES" dirty="0"/>
              <a:t>Como sucede con otros trastornos y enfermedades, la probabilidad de volverse adicto varía según la persona, y no hay un factor único que determine si alguien se convertirá en drogadicto. </a:t>
            </a:r>
          </a:p>
          <a:p>
            <a:pPr algn="just"/>
            <a:r>
              <a:rPr lang="es-ES" dirty="0"/>
              <a:t>En general, cuantos más factores de riesgo tiene una persona, más posibilidades tiene de que el consumo de drogas la lleve al abuso y a la adicción. Los factores de protección, por su parte, reducen el riesgo de adicción. </a:t>
            </a:r>
          </a:p>
          <a:p>
            <a:pPr algn="just"/>
            <a:r>
              <a:rPr lang="es-ES" dirty="0"/>
              <a:t>Tanto los factores de riesgo como los de protección pueden ser ambientales o biológicos.</a:t>
            </a:r>
          </a:p>
        </p:txBody>
      </p:sp>
    </p:spTree>
    <p:extLst>
      <p:ext uri="{BB962C8B-B14F-4D97-AF65-F5344CB8AC3E}">
        <p14:creationId xmlns:p14="http://schemas.microsoft.com/office/powerpoint/2010/main" val="41728121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70877A-BCEC-4149-A5F1-C7AA12F67834}"/>
              </a:ext>
            </a:extLst>
          </p:cNvPr>
          <p:cNvSpPr>
            <a:spLocks noGrp="1"/>
          </p:cNvSpPr>
          <p:nvPr>
            <p:ph type="title"/>
          </p:nvPr>
        </p:nvSpPr>
        <p:spPr/>
        <p:txBody>
          <a:bodyPr/>
          <a:lstStyle/>
          <a:p>
            <a:r>
              <a:rPr lang="es-ES" b="1" dirty="0"/>
              <a:t>NEUROBIOLOGÍA DE LA CONDUCTA </a:t>
            </a:r>
            <a:br>
              <a:rPr lang="es-ES" b="1" dirty="0"/>
            </a:br>
            <a:r>
              <a:rPr lang="es-ES" b="1" dirty="0"/>
              <a:t>ADICTIVA…</a:t>
            </a:r>
          </a:p>
        </p:txBody>
      </p:sp>
      <p:sp>
        <p:nvSpPr>
          <p:cNvPr id="3" name="Marcador de contenido 2">
            <a:extLst>
              <a:ext uri="{FF2B5EF4-FFF2-40B4-BE49-F238E27FC236}">
                <a16:creationId xmlns:a16="http://schemas.microsoft.com/office/drawing/2014/main" id="{7E1975C4-EF4D-436B-86D4-C1E41B0F4FA5}"/>
              </a:ext>
            </a:extLst>
          </p:cNvPr>
          <p:cNvSpPr>
            <a:spLocks noGrp="1"/>
          </p:cNvSpPr>
          <p:nvPr>
            <p:ph idx="1"/>
          </p:nvPr>
        </p:nvSpPr>
        <p:spPr/>
        <p:txBody>
          <a:bodyPr/>
          <a:lstStyle/>
          <a:p>
            <a:pPr algn="just"/>
            <a:r>
              <a:rPr lang="es-ES" dirty="0">
                <a:hlinkClick r:id="rId2"/>
              </a:rPr>
              <a:t>https://www.youtube.com/watch?v=uLJVlNdluDw</a:t>
            </a:r>
            <a:endParaRPr lang="es-ES" dirty="0"/>
          </a:p>
          <a:p>
            <a:pPr marL="0" indent="0" algn="just">
              <a:buNone/>
            </a:pPr>
            <a:endParaRPr lang="es-ES" dirty="0"/>
          </a:p>
          <a:p>
            <a:pPr algn="just"/>
            <a:r>
              <a:rPr lang="es-ES" dirty="0"/>
              <a:t>El comportamiento aberrante que se presenta en la adicción, ha sido visto por algunos investigadores como una elección de la persona con adicción, pero estudios recientes (sobre todo de imagenología cerebral) han revelado alteraciones en ciertas regiones del cerebro que afectan procesos importantes como la motivación, la recompensa y los mecanismos de control de impulsos (</a:t>
            </a:r>
            <a:r>
              <a:rPr lang="es-ES" dirty="0" err="1"/>
              <a:t>Kalivas</a:t>
            </a:r>
            <a:r>
              <a:rPr lang="es-ES" dirty="0"/>
              <a:t>, 2005)</a:t>
            </a:r>
          </a:p>
        </p:txBody>
      </p:sp>
    </p:spTree>
    <p:extLst>
      <p:ext uri="{BB962C8B-B14F-4D97-AF65-F5344CB8AC3E}">
        <p14:creationId xmlns:p14="http://schemas.microsoft.com/office/powerpoint/2010/main" val="33096940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924005D-12E8-4BD7-8B9A-C0BC35537F8A}"/>
              </a:ext>
            </a:extLst>
          </p:cNvPr>
          <p:cNvSpPr>
            <a:spLocks noGrp="1"/>
          </p:cNvSpPr>
          <p:nvPr>
            <p:ph type="title"/>
          </p:nvPr>
        </p:nvSpPr>
        <p:spPr/>
        <p:txBody>
          <a:bodyPr/>
          <a:lstStyle/>
          <a:p>
            <a:r>
              <a:rPr lang="es-ES" dirty="0"/>
              <a:t>Introducción…</a:t>
            </a:r>
          </a:p>
        </p:txBody>
      </p:sp>
      <p:sp>
        <p:nvSpPr>
          <p:cNvPr id="3" name="Marcador de contenido 2">
            <a:extLst>
              <a:ext uri="{FF2B5EF4-FFF2-40B4-BE49-F238E27FC236}">
                <a16:creationId xmlns:a16="http://schemas.microsoft.com/office/drawing/2014/main" id="{AE80664F-B1DF-4A34-AD6B-2773C8FC621A}"/>
              </a:ext>
            </a:extLst>
          </p:cNvPr>
          <p:cNvSpPr>
            <a:spLocks noGrp="1"/>
          </p:cNvSpPr>
          <p:nvPr>
            <p:ph idx="1"/>
          </p:nvPr>
        </p:nvSpPr>
        <p:spPr/>
        <p:txBody>
          <a:bodyPr/>
          <a:lstStyle/>
          <a:p>
            <a:pPr algn="just"/>
            <a:r>
              <a:rPr lang="es-ES" dirty="0"/>
              <a:t>La historia de las adicciones va unida a la historia del hombre. </a:t>
            </a:r>
          </a:p>
          <a:p>
            <a:pPr algn="just"/>
            <a:r>
              <a:rPr lang="es-ES" dirty="0"/>
              <a:t>Fumar cigarrillos, beber alcohol, mascar hojas de coca, esnifar preparados psicoactivos, beber pócimas, fumar marihuana, utilizar el opio para el dolor, etc., son ejemplos bien conocidos de algunas de las sustancias que el hombre ha utilizado a lo largo de la historia o sigue utilizando.</a:t>
            </a:r>
          </a:p>
          <a:p>
            <a:pPr algn="just"/>
            <a:r>
              <a:rPr lang="es-ES" dirty="0"/>
              <a:t>Heroína, LSD (drogas de diseño), Cocaína son drogas de derivados industriales o químicos.</a:t>
            </a:r>
          </a:p>
        </p:txBody>
      </p:sp>
    </p:spTree>
    <p:extLst>
      <p:ext uri="{BB962C8B-B14F-4D97-AF65-F5344CB8AC3E}">
        <p14:creationId xmlns:p14="http://schemas.microsoft.com/office/powerpoint/2010/main" val="4316355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9DD495-6DBB-48C2-9EDF-EFD47EA343FD}"/>
              </a:ext>
            </a:extLst>
          </p:cNvPr>
          <p:cNvSpPr>
            <a:spLocks noGrp="1"/>
          </p:cNvSpPr>
          <p:nvPr>
            <p:ph type="title"/>
          </p:nvPr>
        </p:nvSpPr>
        <p:spPr/>
        <p:txBody>
          <a:bodyPr/>
          <a:lstStyle/>
          <a:p>
            <a:r>
              <a:rPr kumimoji="0" lang="es-ES" sz="4400" b="1" i="0" u="none" strike="noStrike" kern="1200" cap="none" spc="0" normalizeH="0" baseline="0" noProof="0" dirty="0">
                <a:ln>
                  <a:noFill/>
                </a:ln>
                <a:solidFill>
                  <a:prstClr val="black"/>
                </a:solidFill>
                <a:effectLst/>
                <a:uLnTx/>
                <a:uFillTx/>
                <a:latin typeface="Calibri Light" panose="020F0302020204030204"/>
                <a:ea typeface="+mj-ea"/>
                <a:cs typeface="+mj-cs"/>
              </a:rPr>
              <a:t>NEUROBIOLOGÍA DE LA CONDUCTA </a:t>
            </a:r>
            <a:br>
              <a:rPr kumimoji="0" lang="es-ES" sz="4400" b="1" i="0" u="none" strike="noStrike" kern="1200" cap="none" spc="0" normalizeH="0" baseline="0" noProof="0" dirty="0">
                <a:ln>
                  <a:noFill/>
                </a:ln>
                <a:solidFill>
                  <a:prstClr val="black"/>
                </a:solidFill>
                <a:effectLst/>
                <a:uLnTx/>
                <a:uFillTx/>
                <a:latin typeface="Calibri Light" panose="020F0302020204030204"/>
                <a:ea typeface="+mj-ea"/>
                <a:cs typeface="+mj-cs"/>
              </a:rPr>
            </a:br>
            <a:r>
              <a:rPr kumimoji="0" lang="es-ES" sz="4400" b="1" i="0" u="none" strike="noStrike" kern="1200" cap="none" spc="0" normalizeH="0" baseline="0" noProof="0" dirty="0">
                <a:ln>
                  <a:noFill/>
                </a:ln>
                <a:solidFill>
                  <a:prstClr val="black"/>
                </a:solidFill>
                <a:effectLst/>
                <a:uLnTx/>
                <a:uFillTx/>
                <a:latin typeface="Calibri Light" panose="020F0302020204030204"/>
                <a:ea typeface="+mj-ea"/>
                <a:cs typeface="+mj-cs"/>
              </a:rPr>
              <a:t>ADICTIVA…</a:t>
            </a:r>
            <a:endParaRPr lang="es-ES" dirty="0"/>
          </a:p>
        </p:txBody>
      </p:sp>
      <p:sp>
        <p:nvSpPr>
          <p:cNvPr id="3" name="Marcador de contenido 2">
            <a:extLst>
              <a:ext uri="{FF2B5EF4-FFF2-40B4-BE49-F238E27FC236}">
                <a16:creationId xmlns:a16="http://schemas.microsoft.com/office/drawing/2014/main" id="{B813F802-12F9-4760-884F-F8F095B2134B}"/>
              </a:ext>
            </a:extLst>
          </p:cNvPr>
          <p:cNvSpPr>
            <a:spLocks noGrp="1"/>
          </p:cNvSpPr>
          <p:nvPr>
            <p:ph idx="1"/>
          </p:nvPr>
        </p:nvSpPr>
        <p:spPr/>
        <p:txBody>
          <a:bodyPr/>
          <a:lstStyle/>
          <a:p>
            <a:pPr algn="just"/>
            <a:r>
              <a:rPr lang="es-ES" dirty="0"/>
              <a:t>Actualmente se considera que el consumo de sustancias no “pasa” por la voluntad del consumidor, sino que va más allá de ella, redefiniendo a la adicción a las drogas como una enfermedad del cerebro, siendo el comportamiento anormal el resultado de esa alteración.</a:t>
            </a:r>
          </a:p>
          <a:p>
            <a:pPr algn="just"/>
            <a:r>
              <a:rPr lang="es-ES" dirty="0"/>
              <a:t>Para que se desarrolle la adicción se requiere de una exposición crónica a las sustancias y su expresión involucra una relación compleja entre los componentes biológicos y sociales de las personas.</a:t>
            </a:r>
          </a:p>
        </p:txBody>
      </p:sp>
    </p:spTree>
    <p:extLst>
      <p:ext uri="{BB962C8B-B14F-4D97-AF65-F5344CB8AC3E}">
        <p14:creationId xmlns:p14="http://schemas.microsoft.com/office/powerpoint/2010/main" val="30782102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F58C104-A493-497D-9E50-566138FC41DC}"/>
              </a:ext>
            </a:extLst>
          </p:cNvPr>
          <p:cNvSpPr>
            <a:spLocks noGrp="1"/>
          </p:cNvSpPr>
          <p:nvPr>
            <p:ph type="title"/>
          </p:nvPr>
        </p:nvSpPr>
        <p:spPr/>
        <p:txBody>
          <a:bodyPr/>
          <a:lstStyle/>
          <a:p>
            <a:r>
              <a:rPr kumimoji="0" lang="es-ES" sz="4400" b="1" i="0" u="none" strike="noStrike" kern="1200" cap="none" spc="0" normalizeH="0" baseline="0" noProof="0" dirty="0">
                <a:ln>
                  <a:noFill/>
                </a:ln>
                <a:solidFill>
                  <a:prstClr val="black"/>
                </a:solidFill>
                <a:effectLst/>
                <a:uLnTx/>
                <a:uFillTx/>
                <a:latin typeface="Calibri Light" panose="020F0302020204030204"/>
                <a:ea typeface="+mj-ea"/>
                <a:cs typeface="+mj-cs"/>
              </a:rPr>
              <a:t>NEUROBIOLOGÍA DE LA CONDUCTA </a:t>
            </a:r>
            <a:br>
              <a:rPr kumimoji="0" lang="es-ES" sz="4400" b="1" i="0" u="none" strike="noStrike" kern="1200" cap="none" spc="0" normalizeH="0" baseline="0" noProof="0" dirty="0">
                <a:ln>
                  <a:noFill/>
                </a:ln>
                <a:solidFill>
                  <a:prstClr val="black"/>
                </a:solidFill>
                <a:effectLst/>
                <a:uLnTx/>
                <a:uFillTx/>
                <a:latin typeface="Calibri Light" panose="020F0302020204030204"/>
                <a:ea typeface="+mj-ea"/>
                <a:cs typeface="+mj-cs"/>
              </a:rPr>
            </a:br>
            <a:r>
              <a:rPr kumimoji="0" lang="es-ES" sz="4400" b="1" i="0" u="none" strike="noStrike" kern="1200" cap="none" spc="0" normalizeH="0" baseline="0" noProof="0" dirty="0">
                <a:ln>
                  <a:noFill/>
                </a:ln>
                <a:solidFill>
                  <a:prstClr val="black"/>
                </a:solidFill>
                <a:effectLst/>
                <a:uLnTx/>
                <a:uFillTx/>
                <a:latin typeface="Calibri Light" panose="020F0302020204030204"/>
                <a:ea typeface="+mj-ea"/>
                <a:cs typeface="+mj-cs"/>
              </a:rPr>
              <a:t>ADICTIVA…</a:t>
            </a:r>
            <a:endParaRPr lang="es-ES" dirty="0"/>
          </a:p>
        </p:txBody>
      </p:sp>
      <p:sp>
        <p:nvSpPr>
          <p:cNvPr id="3" name="Marcador de contenido 2">
            <a:extLst>
              <a:ext uri="{FF2B5EF4-FFF2-40B4-BE49-F238E27FC236}">
                <a16:creationId xmlns:a16="http://schemas.microsoft.com/office/drawing/2014/main" id="{6E762DF9-6200-45BD-8EC3-DFC969C3CF62}"/>
              </a:ext>
            </a:extLst>
          </p:cNvPr>
          <p:cNvSpPr>
            <a:spLocks noGrp="1"/>
          </p:cNvSpPr>
          <p:nvPr>
            <p:ph idx="1"/>
          </p:nvPr>
        </p:nvSpPr>
        <p:spPr/>
        <p:txBody>
          <a:bodyPr>
            <a:normAutofit fontScale="92500" lnSpcReduction="10000"/>
          </a:bodyPr>
          <a:lstStyle/>
          <a:p>
            <a:pPr algn="just"/>
            <a:r>
              <a:rPr lang="es-ES" dirty="0"/>
              <a:t>Estudios recientes han mostrado como el uso de drogas afecta la expresión genética, la producción de proteínas y los circuitos neuronales, por lo cual el componente biológico de la adicción debe continuar investigándose.</a:t>
            </a:r>
          </a:p>
          <a:p>
            <a:pPr algn="just"/>
            <a:r>
              <a:rPr lang="es-ES" dirty="0"/>
              <a:t>La adicción es el resultado de cambios neurobiológicos asociados a perturbaciones crónicas e intermitentes en el sistema dopaminérgico.</a:t>
            </a:r>
          </a:p>
          <a:p>
            <a:pPr algn="just"/>
            <a:r>
              <a:rPr lang="es-ES" dirty="0"/>
              <a:t>A nivel celular, la exposición crónica a las drogas altera la morfología de las neuronas en el circuito dopaminérgico, alterando la expresión de ciertos factores de transcripción que tienen que ver con la producción de proteínas relacionadas con la plasticidad sináptica. Esto se traduce a nivel comportamental, en usar las drogas “porque quiero” (en el caso de la persona adicta) y no “porque me gusta”, en el caso de quienes no han generado adicción (</a:t>
            </a:r>
            <a:r>
              <a:rPr lang="es-ES" dirty="0" err="1"/>
              <a:t>Volkow</a:t>
            </a:r>
            <a:r>
              <a:rPr lang="es-ES" dirty="0"/>
              <a:t>, 2004).</a:t>
            </a:r>
          </a:p>
        </p:txBody>
      </p:sp>
    </p:spTree>
    <p:extLst>
      <p:ext uri="{BB962C8B-B14F-4D97-AF65-F5344CB8AC3E}">
        <p14:creationId xmlns:p14="http://schemas.microsoft.com/office/powerpoint/2010/main" val="20251083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881DE0-7C74-4959-958B-3F20102449FA}"/>
              </a:ext>
            </a:extLst>
          </p:cNvPr>
          <p:cNvSpPr>
            <a:spLocks noGrp="1"/>
          </p:cNvSpPr>
          <p:nvPr>
            <p:ph type="title"/>
          </p:nvPr>
        </p:nvSpPr>
        <p:spPr/>
        <p:txBody>
          <a:bodyPr/>
          <a:lstStyle/>
          <a:p>
            <a:r>
              <a:rPr kumimoji="0" lang="es-ES" sz="4400" b="1" i="0" u="none" strike="noStrike" kern="1200" cap="none" spc="0" normalizeH="0" baseline="0" noProof="0" dirty="0">
                <a:ln>
                  <a:noFill/>
                </a:ln>
                <a:solidFill>
                  <a:prstClr val="black"/>
                </a:solidFill>
                <a:effectLst/>
                <a:uLnTx/>
                <a:uFillTx/>
                <a:latin typeface="Calibri Light" panose="020F0302020204030204"/>
                <a:ea typeface="+mj-ea"/>
                <a:cs typeface="+mj-cs"/>
              </a:rPr>
              <a:t>NEUROBIOLOGÍA DE LA CONDUCTA </a:t>
            </a:r>
            <a:br>
              <a:rPr kumimoji="0" lang="es-ES" sz="4400" b="1" i="0" u="none" strike="noStrike" kern="1200" cap="none" spc="0" normalizeH="0" baseline="0" noProof="0" dirty="0">
                <a:ln>
                  <a:noFill/>
                </a:ln>
                <a:solidFill>
                  <a:prstClr val="black"/>
                </a:solidFill>
                <a:effectLst/>
                <a:uLnTx/>
                <a:uFillTx/>
                <a:latin typeface="Calibri Light" panose="020F0302020204030204"/>
                <a:ea typeface="+mj-ea"/>
                <a:cs typeface="+mj-cs"/>
              </a:rPr>
            </a:br>
            <a:r>
              <a:rPr kumimoji="0" lang="es-ES" sz="4400" b="1" i="0" u="none" strike="noStrike" kern="1200" cap="none" spc="0" normalizeH="0" baseline="0" noProof="0" dirty="0">
                <a:ln>
                  <a:noFill/>
                </a:ln>
                <a:solidFill>
                  <a:prstClr val="black"/>
                </a:solidFill>
                <a:effectLst/>
                <a:uLnTx/>
                <a:uFillTx/>
                <a:latin typeface="Calibri Light" panose="020F0302020204030204"/>
                <a:ea typeface="+mj-ea"/>
                <a:cs typeface="+mj-cs"/>
              </a:rPr>
              <a:t>ADICTIVA…</a:t>
            </a:r>
            <a:endParaRPr lang="es-ES" dirty="0"/>
          </a:p>
        </p:txBody>
      </p:sp>
      <p:sp>
        <p:nvSpPr>
          <p:cNvPr id="3" name="Marcador de contenido 2">
            <a:extLst>
              <a:ext uri="{FF2B5EF4-FFF2-40B4-BE49-F238E27FC236}">
                <a16:creationId xmlns:a16="http://schemas.microsoft.com/office/drawing/2014/main" id="{C4908900-4AE1-4A4D-BEFF-EFD93AE97AAB}"/>
              </a:ext>
            </a:extLst>
          </p:cNvPr>
          <p:cNvSpPr>
            <a:spLocks noGrp="1"/>
          </p:cNvSpPr>
          <p:nvPr>
            <p:ph idx="1"/>
          </p:nvPr>
        </p:nvSpPr>
        <p:spPr/>
        <p:txBody>
          <a:bodyPr/>
          <a:lstStyle/>
          <a:p>
            <a:pPr algn="just"/>
            <a:endParaRPr lang="es-ES" dirty="0"/>
          </a:p>
          <a:p>
            <a:pPr algn="just"/>
            <a:r>
              <a:rPr lang="es-ES" dirty="0"/>
              <a:t>Al nivel de los neurotransmisores, se han documentado los cambios adaptativos en cuanto a la dopamina pero también para otros neurotransmisores como el GABA, la serotonina, los neuropéptidos y el glutamato. De esta manera, se sabe que en las personas dependientes a la cocaína, existe una disminución de receptores a dopamina tipo 2 (D2 ), particularmente en la corteza prefrontal y el giro del cíngulo anterior.</a:t>
            </a:r>
          </a:p>
        </p:txBody>
      </p:sp>
    </p:spTree>
    <p:extLst>
      <p:ext uri="{BB962C8B-B14F-4D97-AF65-F5344CB8AC3E}">
        <p14:creationId xmlns:p14="http://schemas.microsoft.com/office/powerpoint/2010/main" val="13923635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5EE83AC-C3BD-4ECF-A199-663FBF08C142}"/>
              </a:ext>
            </a:extLst>
          </p:cNvPr>
          <p:cNvSpPr>
            <a:spLocks noGrp="1"/>
          </p:cNvSpPr>
          <p:nvPr>
            <p:ph type="title"/>
          </p:nvPr>
        </p:nvSpPr>
        <p:spPr/>
        <p:txBody>
          <a:bodyPr/>
          <a:lstStyle/>
          <a:p>
            <a:r>
              <a:rPr kumimoji="0" lang="es-ES" sz="4400" b="1" i="0" u="none" strike="noStrike" kern="1200" cap="none" spc="0" normalizeH="0" baseline="0" noProof="0" dirty="0">
                <a:ln>
                  <a:noFill/>
                </a:ln>
                <a:solidFill>
                  <a:prstClr val="black"/>
                </a:solidFill>
                <a:effectLst/>
                <a:uLnTx/>
                <a:uFillTx/>
                <a:latin typeface="Calibri Light" panose="020F0302020204030204"/>
                <a:ea typeface="+mj-ea"/>
                <a:cs typeface="+mj-cs"/>
              </a:rPr>
              <a:t>NEUROBIOLOGÍA DE LA CONDUCTA </a:t>
            </a:r>
            <a:br>
              <a:rPr kumimoji="0" lang="es-ES" sz="4400" b="1" i="0" u="none" strike="noStrike" kern="1200" cap="none" spc="0" normalizeH="0" baseline="0" noProof="0" dirty="0">
                <a:ln>
                  <a:noFill/>
                </a:ln>
                <a:solidFill>
                  <a:prstClr val="black"/>
                </a:solidFill>
                <a:effectLst/>
                <a:uLnTx/>
                <a:uFillTx/>
                <a:latin typeface="Calibri Light" panose="020F0302020204030204"/>
                <a:ea typeface="+mj-ea"/>
                <a:cs typeface="+mj-cs"/>
              </a:rPr>
            </a:br>
            <a:r>
              <a:rPr kumimoji="0" lang="es-ES" sz="4400" b="1" i="0" u="none" strike="noStrike" kern="1200" cap="none" spc="0" normalizeH="0" baseline="0" noProof="0" dirty="0">
                <a:ln>
                  <a:noFill/>
                </a:ln>
                <a:solidFill>
                  <a:prstClr val="black"/>
                </a:solidFill>
                <a:effectLst/>
                <a:uLnTx/>
                <a:uFillTx/>
                <a:latin typeface="Calibri Light" panose="020F0302020204030204"/>
                <a:ea typeface="+mj-ea"/>
                <a:cs typeface="+mj-cs"/>
              </a:rPr>
              <a:t>ADICTIVA…</a:t>
            </a:r>
            <a:endParaRPr lang="es-ES" dirty="0"/>
          </a:p>
        </p:txBody>
      </p:sp>
      <p:sp>
        <p:nvSpPr>
          <p:cNvPr id="3" name="Marcador de contenido 2">
            <a:extLst>
              <a:ext uri="{FF2B5EF4-FFF2-40B4-BE49-F238E27FC236}">
                <a16:creationId xmlns:a16="http://schemas.microsoft.com/office/drawing/2014/main" id="{9ACA805C-DADD-4118-B0A7-2C55D95F83C3}"/>
              </a:ext>
            </a:extLst>
          </p:cNvPr>
          <p:cNvSpPr>
            <a:spLocks noGrp="1"/>
          </p:cNvSpPr>
          <p:nvPr>
            <p:ph idx="1"/>
          </p:nvPr>
        </p:nvSpPr>
        <p:spPr/>
        <p:txBody>
          <a:bodyPr/>
          <a:lstStyle/>
          <a:p>
            <a:pPr algn="just"/>
            <a:r>
              <a:rPr lang="es-ES" dirty="0"/>
              <a:t>Se han encontrado otros circuitos alterados, particularmente el mesolímbico, que incluye el N. </a:t>
            </a:r>
            <a:r>
              <a:rPr lang="es-ES" dirty="0" err="1"/>
              <a:t>Acc</a:t>
            </a:r>
            <a:r>
              <a:rPr lang="es-ES" dirty="0"/>
              <a:t>.(núcleo accumbens), la amígdala y el hipocampo, relacionados con el alto aprecio que se le otorga a las drogas y la menor valoración de los reforzadores naturales.</a:t>
            </a:r>
          </a:p>
        </p:txBody>
      </p:sp>
    </p:spTree>
    <p:extLst>
      <p:ext uri="{BB962C8B-B14F-4D97-AF65-F5344CB8AC3E}">
        <p14:creationId xmlns:p14="http://schemas.microsoft.com/office/powerpoint/2010/main" val="33081020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DC88F8A-2037-4B85-B866-2776C2DB25B0}"/>
              </a:ext>
            </a:extLst>
          </p:cNvPr>
          <p:cNvSpPr>
            <a:spLocks noGrp="1"/>
          </p:cNvSpPr>
          <p:nvPr>
            <p:ph type="title"/>
          </p:nvPr>
        </p:nvSpPr>
        <p:spPr/>
        <p:txBody>
          <a:bodyPr/>
          <a:lstStyle/>
          <a:p>
            <a:r>
              <a:rPr lang="es-ES" b="1" dirty="0"/>
              <a:t>LA ANATOMÍA DE LA ADICCIÓN…</a:t>
            </a:r>
          </a:p>
        </p:txBody>
      </p:sp>
      <p:sp>
        <p:nvSpPr>
          <p:cNvPr id="3" name="Marcador de contenido 2">
            <a:extLst>
              <a:ext uri="{FF2B5EF4-FFF2-40B4-BE49-F238E27FC236}">
                <a16:creationId xmlns:a16="http://schemas.microsoft.com/office/drawing/2014/main" id="{2B741B24-582E-4C8C-B965-9E918D57F373}"/>
              </a:ext>
            </a:extLst>
          </p:cNvPr>
          <p:cNvSpPr>
            <a:spLocks noGrp="1"/>
          </p:cNvSpPr>
          <p:nvPr>
            <p:ph idx="1"/>
          </p:nvPr>
        </p:nvSpPr>
        <p:spPr/>
        <p:txBody>
          <a:bodyPr/>
          <a:lstStyle/>
          <a:p>
            <a:pPr algn="just"/>
            <a:endParaRPr lang="es-ES" dirty="0"/>
          </a:p>
          <a:p>
            <a:pPr algn="just"/>
            <a:r>
              <a:rPr lang="es-ES" dirty="0"/>
              <a:t>Son múltiples las estructuras cerebrales involucradas en el proceso de la adicción, pero las más destacadas por los investigadores son el sistema límbico (tálamo, hipotálamo, hipocampo, amígdala cerebral, cuerpo calloso, septo y mesencéfalo), los núcleos basales y la corteza frontal, lo cuales conforman circuitos que son alterados por el consumo de drogas.</a:t>
            </a:r>
          </a:p>
        </p:txBody>
      </p:sp>
    </p:spTree>
    <p:extLst>
      <p:ext uri="{BB962C8B-B14F-4D97-AF65-F5344CB8AC3E}">
        <p14:creationId xmlns:p14="http://schemas.microsoft.com/office/powerpoint/2010/main" val="3044507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F49C1C42-BAFF-40E8-87C5-CB10291366CB}"/>
              </a:ext>
            </a:extLst>
          </p:cNvPr>
          <p:cNvPicPr>
            <a:picLocks noChangeAspect="1"/>
          </p:cNvPicPr>
          <p:nvPr/>
        </p:nvPicPr>
        <p:blipFill rotWithShape="1">
          <a:blip r:embed="rId2"/>
          <a:srcRect l="8307" t="19883" r="52000" b="31683"/>
          <a:stretch/>
        </p:blipFill>
        <p:spPr>
          <a:xfrm>
            <a:off x="2489983" y="1111347"/>
            <a:ext cx="6808762" cy="4768947"/>
          </a:xfrm>
          <a:prstGeom prst="rect">
            <a:avLst/>
          </a:prstGeom>
        </p:spPr>
      </p:pic>
    </p:spTree>
    <p:extLst>
      <p:ext uri="{BB962C8B-B14F-4D97-AF65-F5344CB8AC3E}">
        <p14:creationId xmlns:p14="http://schemas.microsoft.com/office/powerpoint/2010/main" val="11971208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B54192F-63C7-4399-959F-910C9B0C6BA4}"/>
              </a:ext>
            </a:extLst>
          </p:cNvPr>
          <p:cNvSpPr>
            <a:spLocks noGrp="1"/>
          </p:cNvSpPr>
          <p:nvPr>
            <p:ph type="title"/>
          </p:nvPr>
        </p:nvSpPr>
        <p:spPr/>
        <p:txBody>
          <a:bodyPr/>
          <a:lstStyle/>
          <a:p>
            <a:r>
              <a:rPr lang="es-ES" b="1" dirty="0"/>
              <a:t>Circuitos…</a:t>
            </a:r>
          </a:p>
        </p:txBody>
      </p:sp>
      <p:sp>
        <p:nvSpPr>
          <p:cNvPr id="3" name="Marcador de contenido 2">
            <a:extLst>
              <a:ext uri="{FF2B5EF4-FFF2-40B4-BE49-F238E27FC236}">
                <a16:creationId xmlns:a16="http://schemas.microsoft.com/office/drawing/2014/main" id="{5AFE395E-6548-4AC1-9D05-8267D3EAF2AB}"/>
              </a:ext>
            </a:extLst>
          </p:cNvPr>
          <p:cNvSpPr>
            <a:spLocks noGrp="1"/>
          </p:cNvSpPr>
          <p:nvPr>
            <p:ph idx="1"/>
          </p:nvPr>
        </p:nvSpPr>
        <p:spPr/>
        <p:txBody>
          <a:bodyPr/>
          <a:lstStyle/>
          <a:p>
            <a:pPr algn="just"/>
            <a:r>
              <a:rPr lang="es-ES" dirty="0"/>
              <a:t>Circuito de Recompensa (N. </a:t>
            </a:r>
            <a:r>
              <a:rPr lang="es-ES" dirty="0" err="1"/>
              <a:t>Acc</a:t>
            </a:r>
            <a:r>
              <a:rPr lang="es-ES" dirty="0"/>
              <a:t>-núcleo accumbens y ATV- área tegmental ventral).</a:t>
            </a:r>
          </a:p>
          <a:p>
            <a:pPr algn="just"/>
            <a:r>
              <a:rPr lang="es-ES" dirty="0"/>
              <a:t>-Circuito de Dirección y Motivación (tálamo, corteza orbito frontal y giro anterior del cíngulo).</a:t>
            </a:r>
          </a:p>
          <a:p>
            <a:pPr algn="just"/>
            <a:r>
              <a:rPr lang="es-ES" dirty="0"/>
              <a:t>Circuito de Memoria y Aprendizaje (amígdala e hipocampo).</a:t>
            </a:r>
          </a:p>
          <a:p>
            <a:pPr algn="just"/>
            <a:r>
              <a:rPr lang="es-ES" dirty="0"/>
              <a:t>Circuito de Control de Impulsos (corteza prefrontal y giro anterior del cíngulo)</a:t>
            </a:r>
          </a:p>
        </p:txBody>
      </p:sp>
    </p:spTree>
    <p:extLst>
      <p:ext uri="{BB962C8B-B14F-4D97-AF65-F5344CB8AC3E}">
        <p14:creationId xmlns:p14="http://schemas.microsoft.com/office/powerpoint/2010/main" val="22490086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2D02D0-3410-493C-AC45-99347601497E}"/>
              </a:ext>
            </a:extLst>
          </p:cNvPr>
          <p:cNvSpPr>
            <a:spLocks noGrp="1"/>
          </p:cNvSpPr>
          <p:nvPr>
            <p:ph type="title"/>
          </p:nvPr>
        </p:nvSpPr>
        <p:spPr/>
        <p:txBody>
          <a:bodyPr/>
          <a:lstStyle/>
          <a:p>
            <a:r>
              <a:rPr lang="es-ES" b="1" dirty="0"/>
              <a:t>Circuito de Recompensa…</a:t>
            </a:r>
          </a:p>
        </p:txBody>
      </p:sp>
      <p:sp>
        <p:nvSpPr>
          <p:cNvPr id="3" name="Marcador de contenido 2">
            <a:extLst>
              <a:ext uri="{FF2B5EF4-FFF2-40B4-BE49-F238E27FC236}">
                <a16:creationId xmlns:a16="http://schemas.microsoft.com/office/drawing/2014/main" id="{EFC04ED6-9D1A-4F8D-9B65-10A2A9B25D07}"/>
              </a:ext>
            </a:extLst>
          </p:cNvPr>
          <p:cNvSpPr>
            <a:spLocks noGrp="1"/>
          </p:cNvSpPr>
          <p:nvPr>
            <p:ph idx="1"/>
          </p:nvPr>
        </p:nvSpPr>
        <p:spPr/>
        <p:txBody>
          <a:bodyPr>
            <a:normAutofit/>
          </a:bodyPr>
          <a:lstStyle/>
          <a:p>
            <a:pPr algn="just"/>
            <a:r>
              <a:rPr lang="es-ES" dirty="0"/>
              <a:t>La adicción se ha definido como una enfermedad cerebral en donde se encuentra especialmente afectado el circuito de recompensa.</a:t>
            </a:r>
          </a:p>
          <a:p>
            <a:pPr algn="just"/>
            <a:r>
              <a:rPr lang="es-ES" dirty="0"/>
              <a:t>La dopamina es el neurotransmisor que utiliza este circuito para la transmisión de información, juega un papel primordial en la adicción debido a su habilidad para regular la influencia de la recompensa, la motivación, las emociones y los sentimientos del placer. </a:t>
            </a:r>
          </a:p>
          <a:p>
            <a:pPr algn="just"/>
            <a:r>
              <a:rPr lang="es-ES" dirty="0"/>
              <a:t>La liberación transitoria de dopamina en el complejo proceso de generar la sensación de recompensa o placer, su incremento parece ser directamente proporcional a la sensación de “elevación” que el sujeto experimenta.</a:t>
            </a:r>
          </a:p>
        </p:txBody>
      </p:sp>
    </p:spTree>
    <p:extLst>
      <p:ext uri="{BB962C8B-B14F-4D97-AF65-F5344CB8AC3E}">
        <p14:creationId xmlns:p14="http://schemas.microsoft.com/office/powerpoint/2010/main" val="29503290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81508DA-D15B-4849-BE35-70A33249085F}"/>
              </a:ext>
            </a:extLst>
          </p:cNvPr>
          <p:cNvSpPr>
            <a:spLocks noGrp="1"/>
          </p:cNvSpPr>
          <p:nvPr>
            <p:ph type="title"/>
          </p:nvPr>
        </p:nvSpPr>
        <p:spPr/>
        <p:txBody>
          <a:bodyPr/>
          <a:lstStyle/>
          <a:p>
            <a:r>
              <a:rPr lang="es-ES" b="1" dirty="0"/>
              <a:t>Circuito de Recompensa…</a:t>
            </a:r>
          </a:p>
        </p:txBody>
      </p:sp>
      <p:sp>
        <p:nvSpPr>
          <p:cNvPr id="3" name="Marcador de contenido 2">
            <a:extLst>
              <a:ext uri="{FF2B5EF4-FFF2-40B4-BE49-F238E27FC236}">
                <a16:creationId xmlns:a16="http://schemas.microsoft.com/office/drawing/2014/main" id="{E5439053-23E2-4909-BAAC-E5D70FE50EB7}"/>
              </a:ext>
            </a:extLst>
          </p:cNvPr>
          <p:cNvSpPr>
            <a:spLocks noGrp="1"/>
          </p:cNvSpPr>
          <p:nvPr>
            <p:ph idx="1"/>
          </p:nvPr>
        </p:nvSpPr>
        <p:spPr/>
        <p:txBody>
          <a:bodyPr/>
          <a:lstStyle/>
          <a:p>
            <a:pPr algn="just"/>
            <a:r>
              <a:rPr lang="es-ES" dirty="0"/>
              <a:t>La respuesta condicionada se desencadena únicamente cuando la dopamina es liberada repetidamente en forma de agudos y transitorios picos en respuesta a las sustancias psicoactivas o medicamentos que incrementan el contenido de dopamina intracelular en las regiones límbicas, incluyendo al N. </a:t>
            </a:r>
            <a:r>
              <a:rPr lang="es-ES" dirty="0" err="1"/>
              <a:t>Acc</a:t>
            </a:r>
            <a:r>
              <a:rPr lang="es-ES" dirty="0"/>
              <a:t>. </a:t>
            </a:r>
          </a:p>
          <a:p>
            <a:pPr algn="just"/>
            <a:r>
              <a:rPr lang="es-ES" dirty="0"/>
              <a:t>El efecto de refuerzo se debe a la capacidad de la droga para superar la magnitud y duración de los rápidos incrementos de dopamina sobre el N. </a:t>
            </a:r>
            <a:r>
              <a:rPr lang="es-ES" dirty="0" err="1"/>
              <a:t>Acc</a:t>
            </a:r>
            <a:r>
              <a:rPr lang="es-ES" dirty="0"/>
              <a:t>., lo que sobrepasa a los efectos provocados por reforzadores naturales como la comida y el sexo. </a:t>
            </a:r>
          </a:p>
        </p:txBody>
      </p:sp>
    </p:spTree>
    <p:extLst>
      <p:ext uri="{BB962C8B-B14F-4D97-AF65-F5344CB8AC3E}">
        <p14:creationId xmlns:p14="http://schemas.microsoft.com/office/powerpoint/2010/main" val="40462467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E8D7A682-506D-4C59-9B2F-40CA6AFBDD21}"/>
              </a:ext>
            </a:extLst>
          </p:cNvPr>
          <p:cNvPicPr>
            <a:picLocks noChangeAspect="1"/>
          </p:cNvPicPr>
          <p:nvPr/>
        </p:nvPicPr>
        <p:blipFill rotWithShape="1">
          <a:blip r:embed="rId2"/>
          <a:srcRect l="33808" t="34044" r="35269" b="24705"/>
          <a:stretch/>
        </p:blipFill>
        <p:spPr>
          <a:xfrm>
            <a:off x="2053884" y="309490"/>
            <a:ext cx="7990448" cy="5880296"/>
          </a:xfrm>
          <a:prstGeom prst="rect">
            <a:avLst/>
          </a:prstGeom>
        </p:spPr>
      </p:pic>
    </p:spTree>
    <p:extLst>
      <p:ext uri="{BB962C8B-B14F-4D97-AF65-F5344CB8AC3E}">
        <p14:creationId xmlns:p14="http://schemas.microsoft.com/office/powerpoint/2010/main" val="4724288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7B5706F-7258-4485-8DB1-050E2F284A09}"/>
              </a:ext>
            </a:extLst>
          </p:cNvPr>
          <p:cNvSpPr>
            <a:spLocks noGrp="1"/>
          </p:cNvSpPr>
          <p:nvPr>
            <p:ph type="title"/>
          </p:nvPr>
        </p:nvSpPr>
        <p:spPr/>
        <p:txBody>
          <a:bodyPr/>
          <a:lstStyle/>
          <a:p>
            <a:r>
              <a:rPr lang="es-ES" dirty="0"/>
              <a:t>Introducción…</a:t>
            </a:r>
          </a:p>
        </p:txBody>
      </p:sp>
      <p:sp>
        <p:nvSpPr>
          <p:cNvPr id="3" name="Marcador de contenido 2">
            <a:extLst>
              <a:ext uri="{FF2B5EF4-FFF2-40B4-BE49-F238E27FC236}">
                <a16:creationId xmlns:a16="http://schemas.microsoft.com/office/drawing/2014/main" id="{9431E625-006A-4675-9091-F16A7963AA97}"/>
              </a:ext>
            </a:extLst>
          </p:cNvPr>
          <p:cNvSpPr>
            <a:spLocks noGrp="1"/>
          </p:cNvSpPr>
          <p:nvPr>
            <p:ph idx="1"/>
          </p:nvPr>
        </p:nvSpPr>
        <p:spPr/>
        <p:txBody>
          <a:bodyPr/>
          <a:lstStyle/>
          <a:p>
            <a:pPr algn="just"/>
            <a:r>
              <a:rPr lang="es-ES" dirty="0"/>
              <a:t>Existen otras adicciones comportamentales, sin sustancia, como resultado de nuestra sociedad tecnológica, como la adicción a Internet, al juego de azar, al teléfono móvil, a los teléfonos eróticos, al sexo, a las compras, y a un amplio etcétera de conductas que pueden llegar a ser adictivas.</a:t>
            </a:r>
          </a:p>
          <a:p>
            <a:pPr algn="just"/>
            <a:r>
              <a:rPr lang="es-ES" dirty="0"/>
              <a:t>En los últimos años se incluyen distintas conductas bajo la denominación genérica de adicciones o conductas adictivas basadas inicialmente en el concepto de dependencia (física y psíquica).</a:t>
            </a:r>
          </a:p>
        </p:txBody>
      </p:sp>
    </p:spTree>
    <p:extLst>
      <p:ext uri="{BB962C8B-B14F-4D97-AF65-F5344CB8AC3E}">
        <p14:creationId xmlns:p14="http://schemas.microsoft.com/office/powerpoint/2010/main" val="22280217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F34A59D-64D8-4A91-99F3-4D9820EBF379}"/>
              </a:ext>
            </a:extLst>
          </p:cNvPr>
          <p:cNvSpPr>
            <a:spLocks noGrp="1"/>
          </p:cNvSpPr>
          <p:nvPr>
            <p:ph type="title"/>
          </p:nvPr>
        </p:nvSpPr>
        <p:spPr/>
        <p:txBody>
          <a:bodyPr/>
          <a:lstStyle/>
          <a:p>
            <a:r>
              <a:rPr lang="es-ES" b="1" dirty="0"/>
              <a:t>Plasticidad de las espinas dendríticas</a:t>
            </a:r>
          </a:p>
        </p:txBody>
      </p:sp>
      <p:sp>
        <p:nvSpPr>
          <p:cNvPr id="3" name="Marcador de contenido 2">
            <a:extLst>
              <a:ext uri="{FF2B5EF4-FFF2-40B4-BE49-F238E27FC236}">
                <a16:creationId xmlns:a16="http://schemas.microsoft.com/office/drawing/2014/main" id="{6F0EEDA7-591D-4012-82C6-E9442ED26A34}"/>
              </a:ext>
            </a:extLst>
          </p:cNvPr>
          <p:cNvSpPr>
            <a:spLocks noGrp="1"/>
          </p:cNvSpPr>
          <p:nvPr>
            <p:ph idx="1"/>
          </p:nvPr>
        </p:nvSpPr>
        <p:spPr/>
        <p:txBody>
          <a:bodyPr>
            <a:normAutofit/>
          </a:bodyPr>
          <a:lstStyle/>
          <a:p>
            <a:pPr algn="just"/>
            <a:r>
              <a:rPr lang="es-ES" dirty="0"/>
              <a:t>Existe una gran variedad de literatura basada en la experiencia acerca de la plasticidad en las espinas dendríticas, aunque existe poca evidencia sobre la relación entre estos cambios estructurales y comportamientos particulares. </a:t>
            </a:r>
          </a:p>
          <a:p>
            <a:pPr algn="just"/>
            <a:r>
              <a:rPr lang="es-ES" dirty="0"/>
              <a:t>Una hipótesis es que la sinaptogénesis de las espinas dendríticas consecuente a la administración de sustancias psicoactivas, está involucrada en la mayoría de la sinapsis excitatorias. </a:t>
            </a:r>
          </a:p>
        </p:txBody>
      </p:sp>
    </p:spTree>
    <p:extLst>
      <p:ext uri="{BB962C8B-B14F-4D97-AF65-F5344CB8AC3E}">
        <p14:creationId xmlns:p14="http://schemas.microsoft.com/office/powerpoint/2010/main" val="5177675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A442613-F249-4089-99A6-E31D7123097D}"/>
              </a:ext>
            </a:extLst>
          </p:cNvPr>
          <p:cNvSpPr>
            <a:spLocks noGrp="1"/>
          </p:cNvSpPr>
          <p:nvPr>
            <p:ph type="title"/>
          </p:nvPr>
        </p:nvSpPr>
        <p:spPr/>
        <p:txBody>
          <a:bodyPr/>
          <a:lstStyle/>
          <a:p>
            <a:r>
              <a:rPr kumimoji="0" lang="es-ES" sz="4400" b="1" i="0" u="none" strike="noStrike" kern="1200" cap="none" spc="0" normalizeH="0" baseline="0" noProof="0" dirty="0">
                <a:ln>
                  <a:noFill/>
                </a:ln>
                <a:solidFill>
                  <a:prstClr val="black"/>
                </a:solidFill>
                <a:effectLst/>
                <a:uLnTx/>
                <a:uFillTx/>
                <a:latin typeface="Calibri Light" panose="020F0302020204030204"/>
                <a:ea typeface="+mj-ea"/>
                <a:cs typeface="+mj-cs"/>
              </a:rPr>
              <a:t>Plasticidad de las espinas dendríticas…</a:t>
            </a:r>
            <a:endParaRPr lang="es-ES" dirty="0"/>
          </a:p>
        </p:txBody>
      </p:sp>
      <p:sp>
        <p:nvSpPr>
          <p:cNvPr id="3" name="Marcador de contenido 2">
            <a:extLst>
              <a:ext uri="{FF2B5EF4-FFF2-40B4-BE49-F238E27FC236}">
                <a16:creationId xmlns:a16="http://schemas.microsoft.com/office/drawing/2014/main" id="{7D73A193-B030-4FA1-AB9A-C8CD479C038B}"/>
              </a:ext>
            </a:extLst>
          </p:cNvPr>
          <p:cNvSpPr>
            <a:spLocks noGrp="1"/>
          </p:cNvSpPr>
          <p:nvPr>
            <p:ph idx="1"/>
          </p:nvPr>
        </p:nvSpPr>
        <p:spPr/>
        <p:txBody>
          <a:bodyPr/>
          <a:lstStyle/>
          <a:p>
            <a:pPr algn="just"/>
            <a:r>
              <a:rPr kumimoji="0" lang="es-ES" sz="2600" b="0" i="0" u="none" strike="noStrike" kern="1200" cap="none" spc="0" normalizeH="0" baseline="0" noProof="0" dirty="0">
                <a:ln>
                  <a:noFill/>
                </a:ln>
                <a:solidFill>
                  <a:prstClr val="black"/>
                </a:solidFill>
                <a:effectLst/>
                <a:uLnTx/>
                <a:uFillTx/>
                <a:latin typeface="Calibri" panose="020F0502020204030204"/>
                <a:ea typeface="+mn-ea"/>
                <a:cs typeface="+mn-cs"/>
              </a:rPr>
              <a:t>Las espinas por sí mismas tienen una morfología variada, con varios tamaños y formas, se cree que la morfología regula la fisiología de las espinas, donde grandes cabezas de espinas se correlacionan con conexiones sinápticas más fuertes. </a:t>
            </a:r>
          </a:p>
          <a:p>
            <a:pPr algn="just"/>
            <a:r>
              <a:rPr kumimoji="0" lang="es-ES" sz="2600" b="0" i="0" u="none" strike="noStrike" kern="1200" cap="none" spc="0" normalizeH="0" baseline="0" noProof="0" dirty="0">
                <a:ln>
                  <a:noFill/>
                </a:ln>
                <a:solidFill>
                  <a:prstClr val="black"/>
                </a:solidFill>
                <a:effectLst/>
                <a:uLnTx/>
                <a:uFillTx/>
                <a:latin typeface="Calibri" panose="020F0502020204030204"/>
                <a:ea typeface="+mn-ea"/>
                <a:cs typeface="+mn-cs"/>
              </a:rPr>
              <a:t>En algunos estudios se ha establecido que la exposición a estimulantes, causa un incremento en la densidad de las espinas sinápticas en neuronas espinosas del N. </a:t>
            </a:r>
            <a:r>
              <a:rPr kumimoji="0" lang="es-ES" sz="2600" b="0" i="0" u="none" strike="noStrike" kern="1200" cap="none" spc="0" normalizeH="0" baseline="0" noProof="0" dirty="0" err="1">
                <a:ln>
                  <a:noFill/>
                </a:ln>
                <a:solidFill>
                  <a:prstClr val="black"/>
                </a:solidFill>
                <a:effectLst/>
                <a:uLnTx/>
                <a:uFillTx/>
                <a:latin typeface="Calibri" panose="020F0502020204030204"/>
                <a:ea typeface="+mn-ea"/>
                <a:cs typeface="+mn-cs"/>
              </a:rPr>
              <a:t>Acc</a:t>
            </a:r>
            <a:r>
              <a:rPr kumimoji="0" lang="es-ES" sz="2600" b="0" i="0" u="none" strike="noStrike" kern="1200" cap="none" spc="0" normalizeH="0" baseline="0" noProof="0" dirty="0">
                <a:ln>
                  <a:noFill/>
                </a:ln>
                <a:solidFill>
                  <a:prstClr val="black"/>
                </a:solidFill>
                <a:effectLst/>
                <a:uLnTx/>
                <a:uFillTx/>
                <a:latin typeface="Calibri" panose="020F0502020204030204"/>
                <a:ea typeface="+mn-ea"/>
                <a:cs typeface="+mn-cs"/>
              </a:rPr>
              <a:t>.</a:t>
            </a:r>
            <a:endParaRPr lang="es-ES" dirty="0"/>
          </a:p>
        </p:txBody>
      </p:sp>
    </p:spTree>
    <p:extLst>
      <p:ext uri="{BB962C8B-B14F-4D97-AF65-F5344CB8AC3E}">
        <p14:creationId xmlns:p14="http://schemas.microsoft.com/office/powerpoint/2010/main" val="21463609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2F43C400-C5D4-4BFF-8ECE-A499029A1D13}"/>
              </a:ext>
            </a:extLst>
          </p:cNvPr>
          <p:cNvPicPr>
            <a:picLocks noChangeAspect="1"/>
          </p:cNvPicPr>
          <p:nvPr/>
        </p:nvPicPr>
        <p:blipFill rotWithShape="1">
          <a:blip r:embed="rId2"/>
          <a:srcRect l="29192" t="46562" r="32039" b="15060"/>
          <a:stretch/>
        </p:blipFill>
        <p:spPr>
          <a:xfrm>
            <a:off x="1463040" y="1055077"/>
            <a:ext cx="9144000" cy="5022165"/>
          </a:xfrm>
          <a:prstGeom prst="rect">
            <a:avLst/>
          </a:prstGeom>
        </p:spPr>
      </p:pic>
    </p:spTree>
    <p:extLst>
      <p:ext uri="{BB962C8B-B14F-4D97-AF65-F5344CB8AC3E}">
        <p14:creationId xmlns:p14="http://schemas.microsoft.com/office/powerpoint/2010/main" val="583357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685058E-8E12-42A8-B34A-3B23EE491ED3}"/>
              </a:ext>
            </a:extLst>
          </p:cNvPr>
          <p:cNvSpPr>
            <a:spLocks noGrp="1"/>
          </p:cNvSpPr>
          <p:nvPr>
            <p:ph type="title"/>
          </p:nvPr>
        </p:nvSpPr>
        <p:spPr/>
        <p:txBody>
          <a:bodyPr/>
          <a:lstStyle/>
          <a:p>
            <a:r>
              <a:rPr lang="es-ES" b="1" dirty="0"/>
              <a:t>Corteza Frontal…</a:t>
            </a:r>
          </a:p>
        </p:txBody>
      </p:sp>
      <p:sp>
        <p:nvSpPr>
          <p:cNvPr id="3" name="Marcador de contenido 2">
            <a:extLst>
              <a:ext uri="{FF2B5EF4-FFF2-40B4-BE49-F238E27FC236}">
                <a16:creationId xmlns:a16="http://schemas.microsoft.com/office/drawing/2014/main" id="{3E1E3098-8EEE-4350-886F-B2E0952E541B}"/>
              </a:ext>
            </a:extLst>
          </p:cNvPr>
          <p:cNvSpPr>
            <a:spLocks noGrp="1"/>
          </p:cNvSpPr>
          <p:nvPr>
            <p:ph idx="1"/>
          </p:nvPr>
        </p:nvSpPr>
        <p:spPr/>
        <p:txBody>
          <a:bodyPr/>
          <a:lstStyle/>
          <a:p>
            <a:pPr algn="just"/>
            <a:endParaRPr lang="es-ES" dirty="0"/>
          </a:p>
          <a:p>
            <a:pPr algn="just"/>
            <a:r>
              <a:rPr lang="es-ES" dirty="0"/>
              <a:t>Cuando el consumo de drogas se presenta a edades tempranas como la adolescencia, se tiene como resultado la alteración del funcionamiento cerebral, debido a que fue interrumpida la adecuada maduración del cerebro por la interacción neurotóxica de las drogas consumidas, impactando las principalmente las funciones cognitivas y ejecutivas en adultos con dependencia a sustancias.</a:t>
            </a:r>
          </a:p>
        </p:txBody>
      </p:sp>
    </p:spTree>
    <p:extLst>
      <p:ext uri="{BB962C8B-B14F-4D97-AF65-F5344CB8AC3E}">
        <p14:creationId xmlns:p14="http://schemas.microsoft.com/office/powerpoint/2010/main" val="39307601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CAFB32-5D86-418A-9276-8724AB42AA0F}"/>
              </a:ext>
            </a:extLst>
          </p:cNvPr>
          <p:cNvSpPr>
            <a:spLocks noGrp="1"/>
          </p:cNvSpPr>
          <p:nvPr>
            <p:ph type="title"/>
          </p:nvPr>
        </p:nvSpPr>
        <p:spPr/>
        <p:txBody>
          <a:bodyPr/>
          <a:lstStyle/>
          <a:p>
            <a:r>
              <a:rPr kumimoji="0" lang="es-ES" sz="4400" b="1" i="0" u="none" strike="noStrike" kern="1200" cap="none" spc="0" normalizeH="0" baseline="0" noProof="0" dirty="0">
                <a:ln>
                  <a:noFill/>
                </a:ln>
                <a:solidFill>
                  <a:prstClr val="black"/>
                </a:solidFill>
                <a:effectLst/>
                <a:uLnTx/>
                <a:uFillTx/>
                <a:latin typeface="Calibri Light" panose="020F0302020204030204"/>
                <a:ea typeface="+mj-ea"/>
                <a:cs typeface="+mj-cs"/>
              </a:rPr>
              <a:t>Corteza Frontal…</a:t>
            </a:r>
            <a:endParaRPr lang="es-ES" dirty="0"/>
          </a:p>
        </p:txBody>
      </p:sp>
      <p:sp>
        <p:nvSpPr>
          <p:cNvPr id="3" name="Marcador de contenido 2">
            <a:extLst>
              <a:ext uri="{FF2B5EF4-FFF2-40B4-BE49-F238E27FC236}">
                <a16:creationId xmlns:a16="http://schemas.microsoft.com/office/drawing/2014/main" id="{E50DC32C-B09F-43B7-9FC5-91464D3A8B1A}"/>
              </a:ext>
            </a:extLst>
          </p:cNvPr>
          <p:cNvSpPr>
            <a:spLocks noGrp="1"/>
          </p:cNvSpPr>
          <p:nvPr>
            <p:ph idx="1"/>
          </p:nvPr>
        </p:nvSpPr>
        <p:spPr/>
        <p:txBody>
          <a:bodyPr/>
          <a:lstStyle/>
          <a:p>
            <a:pPr algn="just"/>
            <a:endParaRPr lang="es-ES" dirty="0"/>
          </a:p>
          <a:p>
            <a:pPr algn="just"/>
            <a:r>
              <a:rPr lang="es-ES" dirty="0"/>
              <a:t>Existen estudios de neuroimagen donde se confirma que existe una relación entre el uso de sustancias en adolescentes y la integridad de la sustancia blanca, en los circuitos frontales y parietales, observándose que el volumen total de la corteza prefrontal y el volumen de la sustancia blanca es significativamente menor en adolescentes con trastornos por el uso de sustancias en comparación con sujetos no consumidores. </a:t>
            </a:r>
          </a:p>
        </p:txBody>
      </p:sp>
    </p:spTree>
    <p:extLst>
      <p:ext uri="{BB962C8B-B14F-4D97-AF65-F5344CB8AC3E}">
        <p14:creationId xmlns:p14="http://schemas.microsoft.com/office/powerpoint/2010/main" val="27755632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93A5449-86E4-498B-8FA3-B08B6B2B4C0F}"/>
              </a:ext>
            </a:extLst>
          </p:cNvPr>
          <p:cNvSpPr>
            <a:spLocks noGrp="1"/>
          </p:cNvSpPr>
          <p:nvPr>
            <p:ph type="title"/>
          </p:nvPr>
        </p:nvSpPr>
        <p:spPr/>
        <p:txBody>
          <a:bodyPr/>
          <a:lstStyle/>
          <a:p>
            <a:r>
              <a:rPr lang="es-ES" b="1" dirty="0"/>
              <a:t>Corteza cerebral…</a:t>
            </a:r>
          </a:p>
        </p:txBody>
      </p:sp>
      <p:sp>
        <p:nvSpPr>
          <p:cNvPr id="3" name="Marcador de contenido 2">
            <a:extLst>
              <a:ext uri="{FF2B5EF4-FFF2-40B4-BE49-F238E27FC236}">
                <a16:creationId xmlns:a16="http://schemas.microsoft.com/office/drawing/2014/main" id="{5FD6B74B-15CB-43DB-9244-E3E9EEF50DBC}"/>
              </a:ext>
            </a:extLst>
          </p:cNvPr>
          <p:cNvSpPr>
            <a:spLocks noGrp="1"/>
          </p:cNvSpPr>
          <p:nvPr>
            <p:ph idx="1"/>
          </p:nvPr>
        </p:nvSpPr>
        <p:spPr/>
        <p:txBody>
          <a:bodyPr/>
          <a:lstStyle/>
          <a:p>
            <a:pPr algn="just"/>
            <a:endParaRPr lang="es-ES" dirty="0"/>
          </a:p>
          <a:p>
            <a:pPr algn="just"/>
            <a:endParaRPr lang="es-ES" dirty="0"/>
          </a:p>
          <a:p>
            <a:pPr algn="just"/>
            <a:r>
              <a:rPr lang="es-ES" dirty="0"/>
              <a:t>La corteza participa en muchos aspectos de la dependencia a las sustancias, desde los efectos psicoactivos de las drogas sobre las sensaciones y percepciones, hasta complejos pensamientos y comportamientos asociados con la avidez de la droga y el uso incontrolado de la misma. </a:t>
            </a:r>
          </a:p>
        </p:txBody>
      </p:sp>
    </p:spTree>
    <p:extLst>
      <p:ext uri="{BB962C8B-B14F-4D97-AF65-F5344CB8AC3E}">
        <p14:creationId xmlns:p14="http://schemas.microsoft.com/office/powerpoint/2010/main" val="41242147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80BCFB3E-0D0E-4DEF-A561-80AE97AA4B52}"/>
              </a:ext>
            </a:extLst>
          </p:cNvPr>
          <p:cNvPicPr>
            <a:picLocks noChangeAspect="1"/>
          </p:cNvPicPr>
          <p:nvPr/>
        </p:nvPicPr>
        <p:blipFill rotWithShape="1">
          <a:blip r:embed="rId2"/>
          <a:srcRect l="23308" t="42253" r="27308" b="12802"/>
          <a:stretch/>
        </p:blipFill>
        <p:spPr>
          <a:xfrm>
            <a:off x="1645921" y="1308295"/>
            <a:ext cx="9087728" cy="4403187"/>
          </a:xfrm>
          <a:prstGeom prst="rect">
            <a:avLst/>
          </a:prstGeom>
        </p:spPr>
      </p:pic>
    </p:spTree>
    <p:extLst>
      <p:ext uri="{BB962C8B-B14F-4D97-AF65-F5344CB8AC3E}">
        <p14:creationId xmlns:p14="http://schemas.microsoft.com/office/powerpoint/2010/main" val="24782164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AA8E98D-B062-4A5D-9DF8-4E956F748DCC}"/>
              </a:ext>
            </a:extLst>
          </p:cNvPr>
          <p:cNvSpPr>
            <a:spLocks noGrp="1"/>
          </p:cNvSpPr>
          <p:nvPr>
            <p:ph type="title"/>
          </p:nvPr>
        </p:nvSpPr>
        <p:spPr/>
        <p:txBody>
          <a:bodyPr/>
          <a:lstStyle/>
          <a:p>
            <a:r>
              <a:rPr lang="es-ES" b="1" dirty="0"/>
              <a:t>Hipocampo…</a:t>
            </a:r>
          </a:p>
        </p:txBody>
      </p:sp>
      <p:sp>
        <p:nvSpPr>
          <p:cNvPr id="3" name="Marcador de contenido 2">
            <a:extLst>
              <a:ext uri="{FF2B5EF4-FFF2-40B4-BE49-F238E27FC236}">
                <a16:creationId xmlns:a16="http://schemas.microsoft.com/office/drawing/2014/main" id="{A88D6990-8660-4D45-91AD-4517B602C5EC}"/>
              </a:ext>
            </a:extLst>
          </p:cNvPr>
          <p:cNvSpPr>
            <a:spLocks noGrp="1"/>
          </p:cNvSpPr>
          <p:nvPr>
            <p:ph idx="1"/>
          </p:nvPr>
        </p:nvSpPr>
        <p:spPr/>
        <p:txBody>
          <a:bodyPr/>
          <a:lstStyle/>
          <a:p>
            <a:pPr algn="just"/>
            <a:r>
              <a:rPr lang="es-ES" dirty="0"/>
              <a:t>Recientemente el hipocampo ha tomado gran importancia debido a su papel en la iniciación, mantenimiento y tratamiento de la adicción. Parte de esto se debe a que las sustancias psicoactivas son potentes reguladores negativos de un importante proceso llevado a cabo en el hipocampo: la neurogénesis. </a:t>
            </a:r>
          </a:p>
          <a:p>
            <a:pPr algn="just"/>
            <a:r>
              <a:rPr lang="es-ES" dirty="0"/>
              <a:t>Durante años se consideró que las neuronas eran las únicas células del organismo que no tenían la capacidad de reproducirse; sin embargo, actualmente existen evidencias de que el proceso de neurogénesis durante la vida adulta se lleva a cabo en el bulbo olfatorio y en el hipocampo.</a:t>
            </a:r>
          </a:p>
        </p:txBody>
      </p:sp>
    </p:spTree>
    <p:extLst>
      <p:ext uri="{BB962C8B-B14F-4D97-AF65-F5344CB8AC3E}">
        <p14:creationId xmlns:p14="http://schemas.microsoft.com/office/powerpoint/2010/main" val="2133304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82E1FC8-6271-405A-96A2-7CFED81D78DD}"/>
              </a:ext>
            </a:extLst>
          </p:cNvPr>
          <p:cNvSpPr>
            <a:spLocks noGrp="1"/>
          </p:cNvSpPr>
          <p:nvPr>
            <p:ph type="title"/>
          </p:nvPr>
        </p:nvSpPr>
        <p:spPr/>
        <p:txBody>
          <a:bodyPr/>
          <a:lstStyle/>
          <a:p>
            <a:r>
              <a:rPr lang="es-ES" b="1" dirty="0"/>
              <a:t>Hipocampo…</a:t>
            </a:r>
          </a:p>
        </p:txBody>
      </p:sp>
      <p:sp>
        <p:nvSpPr>
          <p:cNvPr id="3" name="Marcador de contenido 2">
            <a:extLst>
              <a:ext uri="{FF2B5EF4-FFF2-40B4-BE49-F238E27FC236}">
                <a16:creationId xmlns:a16="http://schemas.microsoft.com/office/drawing/2014/main" id="{8CC5F7ED-CED7-48F9-8321-9096E4156D8F}"/>
              </a:ext>
            </a:extLst>
          </p:cNvPr>
          <p:cNvSpPr>
            <a:spLocks noGrp="1"/>
          </p:cNvSpPr>
          <p:nvPr>
            <p:ph idx="1"/>
          </p:nvPr>
        </p:nvSpPr>
        <p:spPr/>
        <p:txBody>
          <a:bodyPr>
            <a:normAutofit lnSpcReduction="10000"/>
          </a:bodyPr>
          <a:lstStyle/>
          <a:p>
            <a:pPr algn="just"/>
            <a:r>
              <a:rPr lang="es-ES" dirty="0"/>
              <a:t>Las neuronas en el hipocampo adulto participan en la </a:t>
            </a:r>
            <a:r>
              <a:rPr lang="es-ES" dirty="0" err="1"/>
              <a:t>neuroplasticidad</a:t>
            </a:r>
            <a:r>
              <a:rPr lang="es-ES" dirty="0"/>
              <a:t>, es decir en la habilidad del cerebro adulto a adaptarse a nueva información o ambientes, por lo que la administración crónica de sustancias psicoactivas como los opiáceos, el tetrahidrocannabinol (THC) y el etanol disminuyen la función hipocampal y por lo tanto el nacimiento de nuevas células en el giro dentado del hipocampo, </a:t>
            </a:r>
          </a:p>
          <a:p>
            <a:pPr algn="just"/>
            <a:r>
              <a:rPr lang="es-ES" dirty="0"/>
              <a:t>Se deduce que esta alteración provoca una disrupción en el aprendizaje asociativo, promoviendo la generalización de asociaciones entre experiencias con sustancias psicoactivas y estímulos con el incremento en la susceptibilidad a recaer. </a:t>
            </a:r>
          </a:p>
        </p:txBody>
      </p:sp>
    </p:spTree>
    <p:extLst>
      <p:ext uri="{BB962C8B-B14F-4D97-AF65-F5344CB8AC3E}">
        <p14:creationId xmlns:p14="http://schemas.microsoft.com/office/powerpoint/2010/main" val="21333639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6C638C75-D04D-4F1F-9B86-1D7AD4ECA075}"/>
              </a:ext>
            </a:extLst>
          </p:cNvPr>
          <p:cNvPicPr>
            <a:picLocks noChangeAspect="1"/>
          </p:cNvPicPr>
          <p:nvPr/>
        </p:nvPicPr>
        <p:blipFill rotWithShape="1">
          <a:blip r:embed="rId2"/>
          <a:srcRect l="30000" t="55182" r="33885" b="9108"/>
          <a:stretch/>
        </p:blipFill>
        <p:spPr>
          <a:xfrm>
            <a:off x="1674054" y="1294228"/>
            <a:ext cx="8736037" cy="4642338"/>
          </a:xfrm>
          <a:prstGeom prst="rect">
            <a:avLst/>
          </a:prstGeom>
        </p:spPr>
      </p:pic>
    </p:spTree>
    <p:extLst>
      <p:ext uri="{BB962C8B-B14F-4D97-AF65-F5344CB8AC3E}">
        <p14:creationId xmlns:p14="http://schemas.microsoft.com/office/powerpoint/2010/main" val="39221658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4DD00B-0D99-4041-9A75-C23C6E6C2F85}"/>
              </a:ext>
            </a:extLst>
          </p:cNvPr>
          <p:cNvSpPr>
            <a:spLocks noGrp="1"/>
          </p:cNvSpPr>
          <p:nvPr>
            <p:ph type="title"/>
          </p:nvPr>
        </p:nvSpPr>
        <p:spPr/>
        <p:txBody>
          <a:bodyPr/>
          <a:lstStyle/>
          <a:p>
            <a:r>
              <a:rPr lang="es-ES" b="1" dirty="0"/>
              <a:t>Características de la Conducta Adictiva…</a:t>
            </a:r>
          </a:p>
        </p:txBody>
      </p:sp>
      <p:sp>
        <p:nvSpPr>
          <p:cNvPr id="3" name="Marcador de contenido 2">
            <a:extLst>
              <a:ext uri="{FF2B5EF4-FFF2-40B4-BE49-F238E27FC236}">
                <a16:creationId xmlns:a16="http://schemas.microsoft.com/office/drawing/2014/main" id="{1F6717B5-EB74-43C0-8638-0F453D0F423B}"/>
              </a:ext>
            </a:extLst>
          </p:cNvPr>
          <p:cNvSpPr>
            <a:spLocks noGrp="1"/>
          </p:cNvSpPr>
          <p:nvPr>
            <p:ph idx="1"/>
          </p:nvPr>
        </p:nvSpPr>
        <p:spPr/>
        <p:txBody>
          <a:bodyPr/>
          <a:lstStyle/>
          <a:p>
            <a:pPr algn="just"/>
            <a:r>
              <a:rPr lang="es-ES" dirty="0"/>
              <a:t>Una característica común y central a las conductas adictivas, es la pérdida de control. La persona con una conducta adictiva no tiene control sobre esa conducta, además de que la misma le produce dependencia, tolerancia, síndrome de abstinencia.</a:t>
            </a:r>
          </a:p>
        </p:txBody>
      </p:sp>
    </p:spTree>
    <p:extLst>
      <p:ext uri="{BB962C8B-B14F-4D97-AF65-F5344CB8AC3E}">
        <p14:creationId xmlns:p14="http://schemas.microsoft.com/office/powerpoint/2010/main" val="22315642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D9078DC-B539-45E4-8AF9-CAF6ABD9488A}"/>
              </a:ext>
            </a:extLst>
          </p:cNvPr>
          <p:cNvSpPr>
            <a:spLocks noGrp="1"/>
          </p:cNvSpPr>
          <p:nvPr>
            <p:ph type="title"/>
          </p:nvPr>
        </p:nvSpPr>
        <p:spPr/>
        <p:txBody>
          <a:bodyPr/>
          <a:lstStyle/>
          <a:p>
            <a:r>
              <a:rPr lang="es-ES" b="1" dirty="0"/>
              <a:t>Ínsula…</a:t>
            </a:r>
          </a:p>
        </p:txBody>
      </p:sp>
      <p:sp>
        <p:nvSpPr>
          <p:cNvPr id="3" name="Marcador de contenido 2">
            <a:extLst>
              <a:ext uri="{FF2B5EF4-FFF2-40B4-BE49-F238E27FC236}">
                <a16:creationId xmlns:a16="http://schemas.microsoft.com/office/drawing/2014/main" id="{E27317CB-15B2-4612-9289-E6E6DAC2456A}"/>
              </a:ext>
            </a:extLst>
          </p:cNvPr>
          <p:cNvSpPr>
            <a:spLocks noGrp="1"/>
          </p:cNvSpPr>
          <p:nvPr>
            <p:ph idx="1"/>
          </p:nvPr>
        </p:nvSpPr>
        <p:spPr/>
        <p:txBody>
          <a:bodyPr/>
          <a:lstStyle/>
          <a:p>
            <a:pPr algn="just"/>
            <a:r>
              <a:rPr lang="es-ES" dirty="0"/>
              <a:t>Esta tiene un papel primordial en producir experiencias interoceptivas y subjetivas su principal función se concentra en los estados afectivos, por lo que su disfunción o la de su conectividad con otras estructuras cerebrales puede desencadenar psicopatologías caracterizadas por un procesamiento aberrante de las emociones.</a:t>
            </a:r>
          </a:p>
          <a:p>
            <a:pPr algn="just"/>
            <a:r>
              <a:rPr lang="es-ES" dirty="0"/>
              <a:t>El papel que desempeña la ínsula es en la urgencia para consumir sustancias psicoactivas, como se menciona en algunos estudios realizados en pacientes fumadores, quienes al sufrir daño de la corteza insular, perdieron el deseo por fumar, a diferencia de pacientes que presentan daño en otras regiones cerebrales.</a:t>
            </a:r>
          </a:p>
        </p:txBody>
      </p:sp>
    </p:spTree>
    <p:extLst>
      <p:ext uri="{BB962C8B-B14F-4D97-AF65-F5344CB8AC3E}">
        <p14:creationId xmlns:p14="http://schemas.microsoft.com/office/powerpoint/2010/main" val="33959588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C8C8902-7A1E-4D24-AC70-B4571FCA100D}"/>
              </a:ext>
            </a:extLst>
          </p:cNvPr>
          <p:cNvSpPr>
            <a:spLocks noGrp="1"/>
          </p:cNvSpPr>
          <p:nvPr>
            <p:ph type="title"/>
          </p:nvPr>
        </p:nvSpPr>
        <p:spPr/>
        <p:txBody>
          <a:bodyPr/>
          <a:lstStyle/>
          <a:p>
            <a:r>
              <a:rPr lang="es-ES" dirty="0"/>
              <a:t>Ínsula…</a:t>
            </a:r>
          </a:p>
        </p:txBody>
      </p:sp>
      <p:sp>
        <p:nvSpPr>
          <p:cNvPr id="3" name="Marcador de contenido 2">
            <a:extLst>
              <a:ext uri="{FF2B5EF4-FFF2-40B4-BE49-F238E27FC236}">
                <a16:creationId xmlns:a16="http://schemas.microsoft.com/office/drawing/2014/main" id="{8DAE990A-4891-4095-A7C6-160B2F94A76C}"/>
              </a:ext>
            </a:extLst>
          </p:cNvPr>
          <p:cNvSpPr>
            <a:spLocks noGrp="1"/>
          </p:cNvSpPr>
          <p:nvPr>
            <p:ph idx="1"/>
          </p:nvPr>
        </p:nvSpPr>
        <p:spPr/>
        <p:txBody>
          <a:bodyPr/>
          <a:lstStyle/>
          <a:p>
            <a:pPr algn="just"/>
            <a:r>
              <a:rPr lang="es-ES" dirty="0"/>
              <a:t>Los nuevos conocimientos indican que la corteza insular tiene un rol central como mediadora del deseo compulsivo o </a:t>
            </a:r>
            <a:r>
              <a:rPr lang="es-ES" dirty="0" err="1"/>
              <a:t>craving</a:t>
            </a:r>
            <a:r>
              <a:rPr lang="es-ES" dirty="0"/>
              <a:t> experimentado por los adictos durante la abstinencia. </a:t>
            </a:r>
          </a:p>
          <a:p>
            <a:pPr algn="just"/>
            <a:r>
              <a:rPr lang="es-ES" dirty="0"/>
              <a:t>Estas evidencias sugieren que la ínsula es una estructura crítica necesaria para la motivación explícita del consumo de sustancias psicoactivas</a:t>
            </a:r>
          </a:p>
        </p:txBody>
      </p:sp>
    </p:spTree>
    <p:extLst>
      <p:ext uri="{BB962C8B-B14F-4D97-AF65-F5344CB8AC3E}">
        <p14:creationId xmlns:p14="http://schemas.microsoft.com/office/powerpoint/2010/main" val="40654270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A1E39CCD-F59D-42E8-A807-E98FE73B9F70}"/>
              </a:ext>
            </a:extLst>
          </p:cNvPr>
          <p:cNvPicPr>
            <a:picLocks noChangeAspect="1"/>
          </p:cNvPicPr>
          <p:nvPr/>
        </p:nvPicPr>
        <p:blipFill rotWithShape="1">
          <a:blip r:embed="rId2"/>
          <a:srcRect l="27577" t="36096" r="29846" b="17933"/>
          <a:stretch/>
        </p:blipFill>
        <p:spPr>
          <a:xfrm>
            <a:off x="1561514" y="1041010"/>
            <a:ext cx="9340948" cy="4839286"/>
          </a:xfrm>
          <a:prstGeom prst="rect">
            <a:avLst/>
          </a:prstGeom>
        </p:spPr>
      </p:pic>
    </p:spTree>
    <p:extLst>
      <p:ext uri="{BB962C8B-B14F-4D97-AF65-F5344CB8AC3E}">
        <p14:creationId xmlns:p14="http://schemas.microsoft.com/office/powerpoint/2010/main" val="284842758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0FD22391-A1F9-4667-B776-8D2CC4E3E318}"/>
              </a:ext>
            </a:extLst>
          </p:cNvPr>
          <p:cNvSpPr>
            <a:spLocks noGrp="1"/>
          </p:cNvSpPr>
          <p:nvPr>
            <p:ph type="title"/>
          </p:nvPr>
        </p:nvSpPr>
        <p:spPr>
          <a:xfrm>
            <a:off x="838200" y="2766218"/>
            <a:ext cx="10515600" cy="1325563"/>
          </a:xfrm>
        </p:spPr>
        <p:txBody>
          <a:bodyPr>
            <a:normAutofit/>
          </a:bodyPr>
          <a:lstStyle/>
          <a:p>
            <a:pPr algn="ctr"/>
            <a:r>
              <a:rPr lang="es-ES" sz="8000" b="1" dirty="0"/>
              <a:t>GRACIAS….</a:t>
            </a:r>
          </a:p>
        </p:txBody>
      </p:sp>
    </p:spTree>
    <p:extLst>
      <p:ext uri="{BB962C8B-B14F-4D97-AF65-F5344CB8AC3E}">
        <p14:creationId xmlns:p14="http://schemas.microsoft.com/office/powerpoint/2010/main" val="11731633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201FA4A-F93B-4011-B158-CC8B37BA0DBF}"/>
              </a:ext>
            </a:extLst>
          </p:cNvPr>
          <p:cNvSpPr>
            <a:spLocks noGrp="1"/>
          </p:cNvSpPr>
          <p:nvPr>
            <p:ph type="title"/>
          </p:nvPr>
        </p:nvSpPr>
        <p:spPr/>
        <p:txBody>
          <a:bodyPr/>
          <a:lstStyle/>
          <a:p>
            <a:r>
              <a:rPr kumimoji="0" lang="es-ES" sz="4400" b="1" i="0" u="none" strike="noStrike" kern="1200" cap="none" spc="0" normalizeH="0" baseline="0" noProof="0" dirty="0">
                <a:ln>
                  <a:noFill/>
                </a:ln>
                <a:solidFill>
                  <a:prstClr val="black"/>
                </a:solidFill>
                <a:effectLst/>
                <a:uLnTx/>
                <a:uFillTx/>
                <a:latin typeface="Calibri Light" panose="020F0302020204030204"/>
                <a:ea typeface="+mj-ea"/>
                <a:cs typeface="+mj-cs"/>
              </a:rPr>
              <a:t>Características de la Conducta Adictiva…</a:t>
            </a:r>
            <a:endParaRPr lang="es-ES" dirty="0"/>
          </a:p>
        </p:txBody>
      </p:sp>
      <p:sp>
        <p:nvSpPr>
          <p:cNvPr id="3" name="Marcador de contenido 2">
            <a:extLst>
              <a:ext uri="{FF2B5EF4-FFF2-40B4-BE49-F238E27FC236}">
                <a16:creationId xmlns:a16="http://schemas.microsoft.com/office/drawing/2014/main" id="{7E70A4F6-B0D8-407E-93DF-6BCCB4D4CD49}"/>
              </a:ext>
            </a:extLst>
          </p:cNvPr>
          <p:cNvSpPr>
            <a:spLocks noGrp="1"/>
          </p:cNvSpPr>
          <p:nvPr>
            <p:ph idx="1"/>
          </p:nvPr>
        </p:nvSpPr>
        <p:spPr/>
        <p:txBody>
          <a:bodyPr>
            <a:normAutofit/>
          </a:bodyPr>
          <a:lstStyle/>
          <a:p>
            <a:pPr algn="just"/>
            <a:r>
              <a:rPr lang="es-ES" dirty="0" err="1"/>
              <a:t>Gossop</a:t>
            </a:r>
            <a:r>
              <a:rPr lang="es-ES" dirty="0"/>
              <a:t> (1989) definió cuatro elementos característicos de una adicción: </a:t>
            </a:r>
          </a:p>
          <a:p>
            <a:pPr marL="514350" indent="-514350" algn="just">
              <a:buAutoNum type="arabicParenR"/>
            </a:pPr>
            <a:r>
              <a:rPr lang="es-ES" dirty="0"/>
              <a:t>Un fuerte deseo o un sentimiento de compulsión para llevar a cabo la conducta particular (especialmente cuando la oportunidad de llevar a cabo tal conducta no está disponible)</a:t>
            </a:r>
          </a:p>
          <a:p>
            <a:pPr marL="514350" indent="-514350" algn="just">
              <a:buAutoNum type="arabicParenR"/>
            </a:pPr>
            <a:r>
              <a:rPr lang="es-ES" dirty="0"/>
              <a:t>La capacidad deteriorada para controlar la conducta (especialmente, en términos de controlar su comienzo, mantenimiento o nivel en el que ocurre)</a:t>
            </a:r>
          </a:p>
        </p:txBody>
      </p:sp>
    </p:spTree>
    <p:extLst>
      <p:ext uri="{BB962C8B-B14F-4D97-AF65-F5344CB8AC3E}">
        <p14:creationId xmlns:p14="http://schemas.microsoft.com/office/powerpoint/2010/main" val="1290790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8F58AC5-4682-486E-A75F-6F6ED1CDB118}"/>
              </a:ext>
            </a:extLst>
          </p:cNvPr>
          <p:cNvSpPr>
            <a:spLocks noGrp="1"/>
          </p:cNvSpPr>
          <p:nvPr>
            <p:ph type="title"/>
          </p:nvPr>
        </p:nvSpPr>
        <p:spPr/>
        <p:txBody>
          <a:bodyPr/>
          <a:lstStyle/>
          <a:p>
            <a:r>
              <a:rPr kumimoji="0" lang="es-ES" sz="4400" b="1" i="0" u="none" strike="noStrike" kern="1200" cap="none" spc="0" normalizeH="0" baseline="0" noProof="0" dirty="0">
                <a:ln>
                  <a:noFill/>
                </a:ln>
                <a:solidFill>
                  <a:prstClr val="black"/>
                </a:solidFill>
                <a:effectLst/>
                <a:uLnTx/>
                <a:uFillTx/>
                <a:latin typeface="Calibri Light" panose="020F0302020204030204"/>
                <a:ea typeface="+mj-ea"/>
                <a:cs typeface="+mj-cs"/>
              </a:rPr>
              <a:t>Características de la Conducta Adictiva…</a:t>
            </a:r>
            <a:endParaRPr lang="es-ES" dirty="0"/>
          </a:p>
        </p:txBody>
      </p:sp>
      <p:sp>
        <p:nvSpPr>
          <p:cNvPr id="3" name="Marcador de contenido 2">
            <a:extLst>
              <a:ext uri="{FF2B5EF4-FFF2-40B4-BE49-F238E27FC236}">
                <a16:creationId xmlns:a16="http://schemas.microsoft.com/office/drawing/2014/main" id="{0757F624-109B-42CF-903C-462464FF537E}"/>
              </a:ext>
            </a:extLst>
          </p:cNvPr>
          <p:cNvSpPr>
            <a:spLocks noGrp="1"/>
          </p:cNvSpPr>
          <p:nvPr>
            <p:ph idx="1"/>
          </p:nvPr>
        </p:nvSpPr>
        <p:spPr>
          <a:xfrm>
            <a:off x="1105486" y="1895963"/>
            <a:ext cx="10515600" cy="4351338"/>
          </a:xfrm>
        </p:spPr>
        <p:txBody>
          <a:bodyPr/>
          <a:lstStyle/>
          <a:p>
            <a:pPr marL="0" indent="0" algn="just">
              <a:buNone/>
            </a:pPr>
            <a:r>
              <a:rPr lang="es-ES" dirty="0"/>
              <a:t>3) Malestar y estado de ánimo alterado cuando la conducta es impedida o la deja de hacer.</a:t>
            </a:r>
          </a:p>
          <a:p>
            <a:pPr marL="0" indent="0" algn="just">
              <a:buNone/>
            </a:pPr>
            <a:endParaRPr lang="es-ES" dirty="0"/>
          </a:p>
          <a:p>
            <a:pPr marL="0" indent="0" algn="just">
              <a:buNone/>
            </a:pPr>
            <a:r>
              <a:rPr lang="es-ES" dirty="0"/>
              <a:t>4) Persistir en la conducta a pesar de la clara evidencia de que le está produciendo graves consecuencias al individuo.</a:t>
            </a:r>
          </a:p>
        </p:txBody>
      </p:sp>
    </p:spTree>
    <p:extLst>
      <p:ext uri="{BB962C8B-B14F-4D97-AF65-F5344CB8AC3E}">
        <p14:creationId xmlns:p14="http://schemas.microsoft.com/office/powerpoint/2010/main" val="32297420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DC727DF-41AE-4E68-A9A0-FB1313C256CB}"/>
              </a:ext>
            </a:extLst>
          </p:cNvPr>
          <p:cNvSpPr>
            <a:spLocks noGrp="1"/>
          </p:cNvSpPr>
          <p:nvPr>
            <p:ph type="title"/>
          </p:nvPr>
        </p:nvSpPr>
        <p:spPr/>
        <p:txBody>
          <a:bodyPr/>
          <a:lstStyle/>
          <a:p>
            <a:r>
              <a:rPr kumimoji="0" lang="es-ES" sz="4400" b="1" i="0" u="none" strike="noStrike" kern="1200" cap="none" spc="0" normalizeH="0" baseline="0" noProof="0" dirty="0">
                <a:ln>
                  <a:noFill/>
                </a:ln>
                <a:solidFill>
                  <a:prstClr val="black"/>
                </a:solidFill>
                <a:effectLst/>
                <a:uLnTx/>
                <a:uFillTx/>
                <a:latin typeface="Calibri Light" panose="020F0302020204030204"/>
                <a:ea typeface="+mj-ea"/>
                <a:cs typeface="+mj-cs"/>
              </a:rPr>
              <a:t>Características de la Conducta Adictiva…</a:t>
            </a:r>
            <a:endParaRPr lang="es-ES" dirty="0"/>
          </a:p>
        </p:txBody>
      </p:sp>
      <p:sp>
        <p:nvSpPr>
          <p:cNvPr id="3" name="Marcador de contenido 2">
            <a:extLst>
              <a:ext uri="{FF2B5EF4-FFF2-40B4-BE49-F238E27FC236}">
                <a16:creationId xmlns:a16="http://schemas.microsoft.com/office/drawing/2014/main" id="{99D40F36-F059-4628-8798-5E861DCB9019}"/>
              </a:ext>
            </a:extLst>
          </p:cNvPr>
          <p:cNvSpPr>
            <a:spLocks noGrp="1"/>
          </p:cNvSpPr>
          <p:nvPr>
            <p:ph idx="1"/>
          </p:nvPr>
        </p:nvSpPr>
        <p:spPr/>
        <p:txBody>
          <a:bodyPr/>
          <a:lstStyle/>
          <a:p>
            <a:pPr algn="just"/>
            <a:endParaRPr lang="es-ES" dirty="0"/>
          </a:p>
          <a:p>
            <a:pPr algn="just"/>
            <a:r>
              <a:rPr lang="es-ES" dirty="0"/>
              <a:t>Cuando se habla de adicción partimos siempre de los criterios de dependencia de sustancias psicoactivas, dado que además en las adicciones, sean con o sin sustancia, se dan los fenómenos de tolerancia, síndrome de abstinencia, etc.</a:t>
            </a:r>
          </a:p>
        </p:txBody>
      </p:sp>
    </p:spTree>
    <p:extLst>
      <p:ext uri="{BB962C8B-B14F-4D97-AF65-F5344CB8AC3E}">
        <p14:creationId xmlns:p14="http://schemas.microsoft.com/office/powerpoint/2010/main" val="2089272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4722D9D-3258-469A-A88B-5963E54F3DB4}"/>
              </a:ext>
            </a:extLst>
          </p:cNvPr>
          <p:cNvSpPr>
            <a:spLocks noGrp="1"/>
          </p:cNvSpPr>
          <p:nvPr>
            <p:ph type="title"/>
          </p:nvPr>
        </p:nvSpPr>
        <p:spPr/>
        <p:txBody>
          <a:bodyPr/>
          <a:lstStyle/>
          <a:p>
            <a:r>
              <a:rPr lang="es-ES" b="1" dirty="0"/>
              <a:t>Qué es la drogadicción…</a:t>
            </a:r>
          </a:p>
        </p:txBody>
      </p:sp>
      <p:sp>
        <p:nvSpPr>
          <p:cNvPr id="3" name="Marcador de contenido 2">
            <a:extLst>
              <a:ext uri="{FF2B5EF4-FFF2-40B4-BE49-F238E27FC236}">
                <a16:creationId xmlns:a16="http://schemas.microsoft.com/office/drawing/2014/main" id="{65FBBBCF-39C2-4A59-B317-3AFA109D81F6}"/>
              </a:ext>
            </a:extLst>
          </p:cNvPr>
          <p:cNvSpPr>
            <a:spLocks noGrp="1"/>
          </p:cNvSpPr>
          <p:nvPr>
            <p:ph idx="1"/>
          </p:nvPr>
        </p:nvSpPr>
        <p:spPr/>
        <p:txBody>
          <a:bodyPr>
            <a:normAutofit/>
          </a:bodyPr>
          <a:lstStyle/>
          <a:p>
            <a:pPr algn="just"/>
            <a:r>
              <a:rPr lang="es-ES" dirty="0"/>
              <a:t>La drogadicción se define como un trastorno crónico y recurrente caracterizado por la búsqueda y el consumo compulsivos de la droga pese a sus consecuencias negativas. </a:t>
            </a:r>
          </a:p>
          <a:p>
            <a:pPr algn="just"/>
            <a:r>
              <a:rPr lang="es-ES" dirty="0"/>
              <a:t>Se la considera un trastorno cerebral porque genera cambios funcionales en los circuitos del cerebro que participan en la recompensa, el estrés y el autocontrol. Esos cambios pueden persistir aún mucho tiempo después de que la persona haya dejado de consumir drogas.</a:t>
            </a:r>
          </a:p>
        </p:txBody>
      </p:sp>
    </p:spTree>
    <p:extLst>
      <p:ext uri="{BB962C8B-B14F-4D97-AF65-F5344CB8AC3E}">
        <p14:creationId xmlns:p14="http://schemas.microsoft.com/office/powerpoint/2010/main" val="5688019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BCD56B-BA53-4DA1-9D0F-6EC00B9BFDF5}"/>
              </a:ext>
            </a:extLst>
          </p:cNvPr>
          <p:cNvSpPr>
            <a:spLocks noGrp="1"/>
          </p:cNvSpPr>
          <p:nvPr>
            <p:ph type="title"/>
          </p:nvPr>
        </p:nvSpPr>
        <p:spPr/>
        <p:txBody>
          <a:bodyPr/>
          <a:lstStyle/>
          <a:p>
            <a:r>
              <a:rPr lang="es-ES" b="1" dirty="0"/>
              <a:t>Qué es la drogadicción…</a:t>
            </a:r>
          </a:p>
        </p:txBody>
      </p:sp>
      <p:sp>
        <p:nvSpPr>
          <p:cNvPr id="3" name="Marcador de contenido 2">
            <a:extLst>
              <a:ext uri="{FF2B5EF4-FFF2-40B4-BE49-F238E27FC236}">
                <a16:creationId xmlns:a16="http://schemas.microsoft.com/office/drawing/2014/main" id="{F716108F-8137-44F8-8887-DE3A77C889D3}"/>
              </a:ext>
            </a:extLst>
          </p:cNvPr>
          <p:cNvSpPr>
            <a:spLocks noGrp="1"/>
          </p:cNvSpPr>
          <p:nvPr>
            <p:ph idx="1"/>
          </p:nvPr>
        </p:nvSpPr>
        <p:spPr/>
        <p:txBody>
          <a:bodyPr/>
          <a:lstStyle/>
          <a:p>
            <a:r>
              <a:rPr kumimoji="0" lang="es-ES" sz="2600" b="0" i="0" u="none" strike="noStrike" kern="1200" cap="none" spc="0" normalizeH="0" baseline="0" noProof="0" dirty="0">
                <a:ln>
                  <a:noFill/>
                </a:ln>
                <a:solidFill>
                  <a:prstClr val="black"/>
                </a:solidFill>
                <a:effectLst/>
                <a:uLnTx/>
                <a:uFillTx/>
                <a:latin typeface="Calibri" panose="020F0502020204030204"/>
                <a:ea typeface="+mn-ea"/>
                <a:cs typeface="+mn-cs"/>
              </a:rPr>
              <a:t>La adicción es muy similar a otras enfermedades, como por ejemplo, una enfermedad cardíaca. </a:t>
            </a:r>
          </a:p>
          <a:p>
            <a:r>
              <a:rPr kumimoji="0" lang="es-ES" sz="2600" b="0" i="0" u="none" strike="noStrike" kern="1200" cap="none" spc="0" normalizeH="0" baseline="0" noProof="0" dirty="0">
                <a:ln>
                  <a:noFill/>
                </a:ln>
                <a:solidFill>
                  <a:prstClr val="black"/>
                </a:solidFill>
                <a:effectLst/>
                <a:uLnTx/>
                <a:uFillTx/>
                <a:latin typeface="Calibri" panose="020F0502020204030204"/>
                <a:ea typeface="+mn-ea"/>
                <a:cs typeface="+mn-cs"/>
              </a:rPr>
              <a:t>Ambas perturban el funcionamiento normal y sano de un órgano del cuerpo, tienen graves efectos perjudiciales para la salud y son, en muchos casos, prevenibles y tratables. Sin tratamiento, pueden durar toda la vida y causar la muerte.</a:t>
            </a:r>
            <a:endParaRPr lang="es-ES" dirty="0"/>
          </a:p>
        </p:txBody>
      </p:sp>
    </p:spTree>
    <p:extLst>
      <p:ext uri="{BB962C8B-B14F-4D97-AF65-F5344CB8AC3E}">
        <p14:creationId xmlns:p14="http://schemas.microsoft.com/office/powerpoint/2010/main" val="2737442616"/>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101</TotalTime>
  <Words>2711</Words>
  <Application>Microsoft Office PowerPoint</Application>
  <PresentationFormat>Panorámica</PresentationFormat>
  <Paragraphs>125</Paragraphs>
  <Slides>43</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43</vt:i4>
      </vt:variant>
    </vt:vector>
  </HeadingPairs>
  <TitlesOfParts>
    <vt:vector size="47" baseType="lpstr">
      <vt:lpstr>Arial</vt:lpstr>
      <vt:lpstr>Calibri</vt:lpstr>
      <vt:lpstr>Calibri Light</vt:lpstr>
      <vt:lpstr>Tema de Office</vt:lpstr>
      <vt:lpstr>LAS ADICCIONES INTRODUCCIÓN</vt:lpstr>
      <vt:lpstr>Introducción…</vt:lpstr>
      <vt:lpstr>Introducción…</vt:lpstr>
      <vt:lpstr>Características de la Conducta Adictiva…</vt:lpstr>
      <vt:lpstr>Características de la Conducta Adictiva…</vt:lpstr>
      <vt:lpstr>Características de la Conducta Adictiva…</vt:lpstr>
      <vt:lpstr>Características de la Conducta Adictiva…</vt:lpstr>
      <vt:lpstr>Qué es la drogadicción…</vt:lpstr>
      <vt:lpstr>Qué es la drogadicción…</vt:lpstr>
      <vt:lpstr>Presentación de PowerPoint</vt:lpstr>
      <vt:lpstr>¿Por qué las personas consumen drogas?</vt:lpstr>
      <vt:lpstr>¿Por qué las personas consumen drogas?</vt:lpstr>
      <vt:lpstr>¿Por qué las personas consumen drogas?</vt:lpstr>
      <vt:lpstr>¿Por qué las personas consumen drogas?</vt:lpstr>
      <vt:lpstr>Si las drogas hacen que las personas se sientan bien o mejor, ¿CUÁL ES EL PROBLEMA?</vt:lpstr>
      <vt:lpstr>Si las drogas hacen que las personas se sientan bien o mejor, ¿CUÁL ES EL PROBLEMA?</vt:lpstr>
      <vt:lpstr>¿Las personas eligen CONTINUAR CONSUMIENDO DROGAS?</vt:lpstr>
      <vt:lpstr>Por qué algunas personas se vuelven DROGADICTAS Y OTRAS NO?</vt:lpstr>
      <vt:lpstr>NEUROBIOLOGÍA DE LA CONDUCTA  ADICTIVA…</vt:lpstr>
      <vt:lpstr>NEUROBIOLOGÍA DE LA CONDUCTA  ADICTIVA…</vt:lpstr>
      <vt:lpstr>NEUROBIOLOGÍA DE LA CONDUCTA  ADICTIVA…</vt:lpstr>
      <vt:lpstr>NEUROBIOLOGÍA DE LA CONDUCTA  ADICTIVA…</vt:lpstr>
      <vt:lpstr>NEUROBIOLOGÍA DE LA CONDUCTA  ADICTIVA…</vt:lpstr>
      <vt:lpstr>LA ANATOMÍA DE LA ADICCIÓN…</vt:lpstr>
      <vt:lpstr>Presentación de PowerPoint</vt:lpstr>
      <vt:lpstr>Circuitos…</vt:lpstr>
      <vt:lpstr>Circuito de Recompensa…</vt:lpstr>
      <vt:lpstr>Circuito de Recompensa…</vt:lpstr>
      <vt:lpstr>Presentación de PowerPoint</vt:lpstr>
      <vt:lpstr>Plasticidad de las espinas dendríticas</vt:lpstr>
      <vt:lpstr>Plasticidad de las espinas dendríticas…</vt:lpstr>
      <vt:lpstr>Presentación de PowerPoint</vt:lpstr>
      <vt:lpstr>Corteza Frontal…</vt:lpstr>
      <vt:lpstr>Corteza Frontal…</vt:lpstr>
      <vt:lpstr>Corteza cerebral…</vt:lpstr>
      <vt:lpstr>Presentación de PowerPoint</vt:lpstr>
      <vt:lpstr>Hipocampo…</vt:lpstr>
      <vt:lpstr>Hipocampo…</vt:lpstr>
      <vt:lpstr>Presentación de PowerPoint</vt:lpstr>
      <vt:lpstr>Ínsula…</vt:lpstr>
      <vt:lpstr>Ínsula…</vt:lpstr>
      <vt:lpstr>Presentación de PowerPoint</vt:lpstr>
      <vt:lpstr>GRACIAS….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LAS ADICCIONES INTRODUCCIÓN</dc:title>
  <dc:creator>vero freire palacios</dc:creator>
  <cp:lastModifiedBy>vero freire palacios</cp:lastModifiedBy>
  <cp:revision>3</cp:revision>
  <dcterms:created xsi:type="dcterms:W3CDTF">2022-04-26T03:12:31Z</dcterms:created>
  <dcterms:modified xsi:type="dcterms:W3CDTF">2022-04-27T03:50:23Z</dcterms:modified>
</cp:coreProperties>
</file>