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C8B30D-046E-3276-992D-825BCF177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3BDC6E-89A0-E51B-5249-233FD63034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621140-F4C1-5708-ED89-F09AE076E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F1B5-8F20-4332-BA8A-C2A1AA911B5A}" type="datetimeFigureOut">
              <a:rPr lang="es-ES" smtClean="0"/>
              <a:t>07/12/2022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B0F6E1-219B-4161-06B6-53479EA32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564C18-9BD2-B617-F1F5-28F8F79A9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29BF-8C08-4B82-B9E2-E779A80986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419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CE6E6-4527-0D46-8468-C72D505FE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02B2AD1-2175-D863-FAA8-BBADD204C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7790C2-5AE8-5241-699A-519B665B3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F1B5-8F20-4332-BA8A-C2A1AA911B5A}" type="datetimeFigureOut">
              <a:rPr lang="es-ES" smtClean="0"/>
              <a:t>07/12/2022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11060D-07D8-C353-924D-7E3AB8364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0482F4-1B77-4E6A-7788-177F92C41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29BF-8C08-4B82-B9E2-E779A80986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0698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E5DFB44-C185-DB0A-C164-C4FEF0694C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A9EE2F-D6CF-CE4A-ED72-78BF6A8B7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B72698-8D80-F2DA-0894-2DAD4985B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F1B5-8F20-4332-BA8A-C2A1AA911B5A}" type="datetimeFigureOut">
              <a:rPr lang="es-ES" smtClean="0"/>
              <a:t>07/12/2022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153856-0B03-3938-BB19-5CB82CD95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45752B-DE88-3BD8-40CF-C83F2DFC1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29BF-8C08-4B82-B9E2-E779A80986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338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911F01-82F6-5FED-23EB-8FF2D467C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7F0333-1713-2607-A8F2-DC39D895A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EECF0F-B3A1-D6E2-936A-0A78EA88A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F1B5-8F20-4332-BA8A-C2A1AA911B5A}" type="datetimeFigureOut">
              <a:rPr lang="es-ES" smtClean="0"/>
              <a:t>07/12/2022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A2C462-3E42-0141-58B1-3AAEC85A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35DDEA-1F73-EE8B-B163-25F2F0933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29BF-8C08-4B82-B9E2-E779A80986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620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9F8E5A-87D6-8549-8B84-073BCD059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83D73E-34E3-E30E-AF35-FF80FCEEB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5C5DFF-2B3F-7118-A0E1-3F6F89859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F1B5-8F20-4332-BA8A-C2A1AA911B5A}" type="datetimeFigureOut">
              <a:rPr lang="es-ES" smtClean="0"/>
              <a:t>07/12/2022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0BE7E2-A387-7888-3FD4-D6B438F5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128482-4D78-C85E-EEDC-5ECC5B7C8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29BF-8C08-4B82-B9E2-E779A80986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30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C9BB8C-EBA6-002F-7ED5-4FB40F6A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B262CC-7621-CAE5-0567-162A7F500F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91E12D8-C228-9AE1-6672-5AEE07094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0581A7-004B-9D9C-7857-776CD4060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F1B5-8F20-4332-BA8A-C2A1AA911B5A}" type="datetimeFigureOut">
              <a:rPr lang="es-ES" smtClean="0"/>
              <a:t>07/12/2022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E3A2F4-9F8A-71EF-EEAF-2878D9153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BE8DDF-3DFE-16AC-2EEB-411804B06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29BF-8C08-4B82-B9E2-E779A80986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8815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CAF612-C47C-0290-DFDE-D57E7BAFB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C4B76B-4FC7-5286-BB18-9522CC70D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A72E10-E884-CCF0-BE6B-EEACCBC6B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BA80CA-DA3B-AFF3-3E0F-8AAACC96FA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812611-F87E-5520-A89A-110A1FF840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EF3E7BA-1B4E-FF8C-F97E-38ABB8167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F1B5-8F20-4332-BA8A-C2A1AA911B5A}" type="datetimeFigureOut">
              <a:rPr lang="es-ES" smtClean="0"/>
              <a:t>07/12/2022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AED989A-D370-0CBE-68C5-154D5D523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6CBEAF3-8446-BA79-B3C4-936F0C272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29BF-8C08-4B82-B9E2-E779A80986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904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A0598-163A-57B6-D0AF-428317DBC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CA77CCA-5C97-0F52-0B4A-BD999EDEE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F1B5-8F20-4332-BA8A-C2A1AA911B5A}" type="datetimeFigureOut">
              <a:rPr lang="es-ES" smtClean="0"/>
              <a:t>07/12/2022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24F184C-4CB6-58C9-1359-35194DAB9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E904CF-94CE-5EAA-2AF4-11ECDEA22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29BF-8C08-4B82-B9E2-E779A80986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230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2CD7C26-7217-5CFE-9995-ABDDD16CB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F1B5-8F20-4332-BA8A-C2A1AA911B5A}" type="datetimeFigureOut">
              <a:rPr lang="es-ES" smtClean="0"/>
              <a:t>07/12/2022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5B98F61-23CD-8EE0-81CC-711A7A73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AA09BBC-EC8A-8C6F-D1EA-5C78642A5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29BF-8C08-4B82-B9E2-E779A80986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874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19EF7E-CDEE-65E2-CE96-838280217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CF576B-A987-0155-284A-1B3803AAE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40CE7D-FEEC-DBE6-0C27-C6A6D5BE6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8120C6-426C-44A5-929A-66B058F64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F1B5-8F20-4332-BA8A-C2A1AA911B5A}" type="datetimeFigureOut">
              <a:rPr lang="es-ES" smtClean="0"/>
              <a:t>07/12/2022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D31733-2CE8-22E4-1D24-23C482B82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68CB23-A2B4-5273-DA17-374ED022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29BF-8C08-4B82-B9E2-E779A80986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758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06F7A-02C2-18C9-C2D9-B70C7DCC4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E02F2B4-4B48-ED2A-D014-C6B396B0A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DE69D0B-4885-A1B1-F9AE-431CFDA24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9AA643-58E1-3D78-EAD9-98C43F2C3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F1B5-8F20-4332-BA8A-C2A1AA911B5A}" type="datetimeFigureOut">
              <a:rPr lang="es-ES" smtClean="0"/>
              <a:t>07/12/2022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C62546-0578-DDAA-5250-DEFADFF24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96884F-F16C-6D87-5245-2674FEAD9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29BF-8C08-4B82-B9E2-E779A80986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402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FECBD76-4CDC-40A4-79EC-2D4D9DE84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A4C8F6-31BF-F509-BCF9-17314818E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8513B4-E922-E5F0-659A-EF353D9AF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3F1B5-8F20-4332-BA8A-C2A1AA911B5A}" type="datetimeFigureOut">
              <a:rPr lang="es-ES" smtClean="0"/>
              <a:t>07/12/2022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EB4AA7-A991-91A0-32E6-D4A3789701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EA629D-011A-B5CF-26E5-959F314AA3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529BF-8C08-4B82-B9E2-E779A80986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4804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dnTg-0ZVE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C0909-9E51-B2F7-C412-267509856A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4000" dirty="0"/>
              <a:t>CRITERIOS DE DIAGNOSTICO DE LA ADICCION</a:t>
            </a:r>
            <a:br>
              <a:rPr lang="es-ES" sz="4000" dirty="0"/>
            </a:br>
            <a:r>
              <a:rPr lang="es-ES" sz="4000" dirty="0"/>
              <a:t>ABUSO, DEPENDENCIA, TOLERANCIA, SÍNDROME DE ABSTINENCIA Y CRAVING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D377FF-2DE1-4F07-B406-287C54E205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799956"/>
          </a:xfrm>
        </p:spPr>
        <p:txBody>
          <a:bodyPr>
            <a:normAutofit/>
          </a:bodyPr>
          <a:lstStyle/>
          <a:p>
            <a:r>
              <a:rPr lang="es-ES" dirty="0"/>
              <a:t>Psc. Cl. Verónica Freire P, </a:t>
            </a:r>
            <a:r>
              <a:rPr lang="es-ES" dirty="0" err="1"/>
              <a:t>Msc</a:t>
            </a:r>
            <a:endParaRPr lang="es-ES" dirty="0"/>
          </a:p>
          <a:p>
            <a:r>
              <a:rPr lang="es-ES" dirty="0"/>
              <a:t>PSICÓLOGA CLINICA-TERAPEUTA FAMILIAR-PSICOPEDAGOGA</a:t>
            </a:r>
          </a:p>
          <a:p>
            <a:r>
              <a:rPr lang="es-ES" dirty="0"/>
              <a:t>UNACH</a:t>
            </a:r>
          </a:p>
          <a:p>
            <a:r>
              <a:rPr lang="es-ES" dirty="0">
                <a:hlinkClick r:id="rId2"/>
              </a:rPr>
              <a:t>https://www.youtube.com/watch?v=AdnTg-0ZVEg</a:t>
            </a:r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28968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08011-A5FE-858D-DA01-F9436057C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3200" b="1" dirty="0"/>
              <a:t>CONCEPTOS REFERIDOS AL USO DE SUSTANCIAS: ABUSO, DEPENDENCIA, TOLERANCIA, SÍNDROME DE ABSTINENCIA Y CRAVING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0636AA-67EB-11F0-2954-84BED4EA7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INTRODUCCIÓN:</a:t>
            </a:r>
          </a:p>
          <a:p>
            <a:pPr algn="just"/>
            <a:r>
              <a:rPr lang="es-ES" dirty="0"/>
              <a:t>Tradicionalmente se ha venido empleando el término de abuso para referirse al patrón de uso de una sustancia fuera de los márgenes social o médicamente aceptados en una determinada cultura. </a:t>
            </a:r>
          </a:p>
          <a:p>
            <a:pPr algn="just"/>
            <a:r>
              <a:rPr lang="es-ES" dirty="0"/>
              <a:t>Se conoce por hábito el conjunto de conductas repetitivas que un individuo realiza, en este caso el consumo de una droga, pero sin mediar todavía el fenómeno de la tolerancia y dependencia, esto es, aún sin llegar a la necesidad de aumento de dosis.</a:t>
            </a:r>
          </a:p>
        </p:txBody>
      </p:sp>
    </p:spTree>
    <p:extLst>
      <p:ext uri="{BB962C8B-B14F-4D97-AF65-F5344CB8AC3E}">
        <p14:creationId xmlns:p14="http://schemas.microsoft.com/office/powerpoint/2010/main" val="387543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AFD027-1C74-3217-ED39-7A466854F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Introducción..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933F10-AB54-2C5A-9A8E-E24E67F31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La adicción se define por la necesidad imperiosa de realizar una determinada acción buscando placer, euforia o alivio de ciertas sensaciones displacenteras, aún sabiendo que a medio y largo plazo dicha conducta produce efectos negativos a diferentes niveles</a:t>
            </a:r>
          </a:p>
        </p:txBody>
      </p:sp>
    </p:spTree>
    <p:extLst>
      <p:ext uri="{BB962C8B-B14F-4D97-AF65-F5344CB8AC3E}">
        <p14:creationId xmlns:p14="http://schemas.microsoft.com/office/powerpoint/2010/main" val="3302187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9E0BD-6BC5-478A-B8A8-D7F80F8ED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DEPENDENCIA…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892685-F68E-50CC-65DE-6AFD3481A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ES" dirty="0"/>
          </a:p>
          <a:p>
            <a:pPr algn="just"/>
            <a:r>
              <a:rPr lang="es-ES" dirty="0"/>
              <a:t>Según el DSM-IV (American </a:t>
            </a:r>
            <a:r>
              <a:rPr lang="es-ES" dirty="0" err="1"/>
              <a:t>Psychiatric</a:t>
            </a:r>
            <a:r>
              <a:rPr lang="es-ES" dirty="0"/>
              <a:t> </a:t>
            </a:r>
            <a:r>
              <a:rPr lang="es-ES" dirty="0" err="1"/>
              <a:t>Association</a:t>
            </a:r>
            <a:r>
              <a:rPr lang="es-ES" dirty="0"/>
              <a:t>, 1994) y DSM-IV-TR (American </a:t>
            </a:r>
            <a:r>
              <a:rPr lang="es-ES" dirty="0" err="1"/>
              <a:t>Psychiatric</a:t>
            </a:r>
            <a:r>
              <a:rPr lang="es-ES" dirty="0"/>
              <a:t> </a:t>
            </a:r>
            <a:r>
              <a:rPr lang="es-ES" dirty="0" err="1"/>
              <a:t>Association</a:t>
            </a:r>
            <a:r>
              <a:rPr lang="es-ES" dirty="0"/>
              <a:t>, 2000), y el DSM-V </a:t>
            </a:r>
            <a:r>
              <a:rPr lang="es-ES" b="1" i="1" dirty="0"/>
              <a:t>dependencia</a:t>
            </a:r>
            <a:r>
              <a:rPr lang="es-ES" dirty="0"/>
              <a:t> es un grupo de síntomas cognoscitivos, comportamentales y fisiológicos que indican pérdida de control del uso de una sustancia psicoactiva y en la que el sujeto continúa consumiendo la sustancia a pesar de la aparición de problemas significativos relacionados con ella; existe un patrón de repetida autoadministración que a menudo lleva a la tolerancia, al síndrome de abstinencia y a una ingestión compulsiva de la sustancia.</a:t>
            </a:r>
          </a:p>
        </p:txBody>
      </p:sp>
    </p:spTree>
    <p:extLst>
      <p:ext uri="{BB962C8B-B14F-4D97-AF65-F5344CB8AC3E}">
        <p14:creationId xmlns:p14="http://schemas.microsoft.com/office/powerpoint/2010/main" val="3554449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D8E72A-1B7B-0005-3F63-2865B1A4E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DEPENDENCIA…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A59D2E-7FDB-62C6-9144-ABE3AB990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ES" dirty="0"/>
          </a:p>
          <a:p>
            <a:pPr algn="just"/>
            <a:r>
              <a:rPr lang="es-ES" dirty="0"/>
              <a:t>El proceso básico por el que una persona se hace adicta a una sustancia se inicia con pequeños consumos de la sustancia, que favorecen la compulsión de seguir consumiendo (efecto </a:t>
            </a:r>
            <a:r>
              <a:rPr lang="es-ES" b="1" i="1" dirty="0"/>
              <a:t>priming</a:t>
            </a:r>
            <a:r>
              <a:rPr lang="es-ES" dirty="0"/>
              <a:t>) y la aparición del </a:t>
            </a:r>
            <a:r>
              <a:rPr lang="es-ES" b="1" i="1" dirty="0"/>
              <a:t>craving </a:t>
            </a:r>
            <a:r>
              <a:rPr lang="es-ES" dirty="0"/>
              <a:t>o necesidad imperiosa de consumo. Cuando este abuso se hace crónico, se produce en el cerebro una neuroadaptación que hace que la persona sufra los efectos de tolerancia y abstinencia, definiéndose de esta manera el fenómeno de la dependencia.</a:t>
            </a:r>
          </a:p>
        </p:txBody>
      </p:sp>
    </p:spTree>
    <p:extLst>
      <p:ext uri="{BB962C8B-B14F-4D97-AF65-F5344CB8AC3E}">
        <p14:creationId xmlns:p14="http://schemas.microsoft.com/office/powerpoint/2010/main" val="287886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BD1262-5E41-8B44-FC5D-834DCB9E0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Craving…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21A61C-110F-8F88-B69A-0A6C82901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ES" dirty="0"/>
          </a:p>
          <a:p>
            <a:pPr algn="just"/>
            <a:r>
              <a:rPr lang="es-ES" dirty="0"/>
              <a:t>Es aquella conducta marcada por la necesidad de consumo de sustancias y la falta de control sobre el mismo, asentada sobre una base neuroquímica. Recoge este término aspectos fisiológicos (tolerancia, abstinencia, búsqueda del efecto euforizante de las sustancias) y psicológicos (incluidos los promovidos por la interacción social)</a:t>
            </a:r>
          </a:p>
        </p:txBody>
      </p:sp>
    </p:spTree>
    <p:extLst>
      <p:ext uri="{BB962C8B-B14F-4D97-AF65-F5344CB8AC3E}">
        <p14:creationId xmlns:p14="http://schemas.microsoft.com/office/powerpoint/2010/main" val="2252404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53E04A-7222-EE96-106F-A867B8432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Tolerancia…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AAB159-D669-7139-58DD-B029A3213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Se entiende que es la necesidad de recurrir a cantidades crecientes de la sustancia para alcanzar el efecto deseado, o una disminución notable de los efectos de la dosis habitual de la droga usada con continuidad. </a:t>
            </a:r>
          </a:p>
          <a:p>
            <a:pPr algn="just"/>
            <a:r>
              <a:rPr lang="es-ES" dirty="0"/>
              <a:t>Evidentemente cada sustancia tiene su potencial diferente de crear tolerancia y dependencia, influyendo además las características de cada sujeto en la individualidad de dichos efectos</a:t>
            </a:r>
          </a:p>
        </p:txBody>
      </p:sp>
    </p:spTree>
    <p:extLst>
      <p:ext uri="{BB962C8B-B14F-4D97-AF65-F5344CB8AC3E}">
        <p14:creationId xmlns:p14="http://schemas.microsoft.com/office/powerpoint/2010/main" val="2976799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63CA51-E06D-30A2-0579-B58F6E954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Síndrome de abstinencia…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29CE91-C49A-8542-DA54-774AA7190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dirty="0"/>
              <a:t>Es un conjunto de síntomas físicos y de expresividad psíquica que se produce en el sujeto dependiente de una sustancia cuando se suspende la toma de la misma de manera brusca. Obviamente su clínica, intensidad y duración, dependen, entre otros factores, del tipo de sustancia. </a:t>
            </a:r>
          </a:p>
          <a:p>
            <a:pPr algn="just"/>
            <a:r>
              <a:rPr lang="es-ES" dirty="0"/>
              <a:t>Generalmente se inicia dicho cuadro a las pocas horas del último consumo (de ahí que muchos toxicómanos aleguen necesitar una dosis para evitar el cuadro de abstinencia, vulgarmente conocido como “mono”) y suele perdurar con mayor o menor intensidad unos cuantos días tras ese último consumo. </a:t>
            </a:r>
          </a:p>
          <a:p>
            <a:pPr algn="just"/>
            <a:r>
              <a:rPr lang="es-ES" dirty="0"/>
              <a:t>Este cuadro, el de abstinencia, se relaciona por tanto con el mantenimiento de la conducta adictiva y también con la recaída en la misma, si bien no es el único factor determinante.</a:t>
            </a:r>
          </a:p>
        </p:txBody>
      </p:sp>
    </p:spTree>
    <p:extLst>
      <p:ext uri="{BB962C8B-B14F-4D97-AF65-F5344CB8AC3E}">
        <p14:creationId xmlns:p14="http://schemas.microsoft.com/office/powerpoint/2010/main" val="6897059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630</Words>
  <Application>Microsoft Office PowerPoint</Application>
  <PresentationFormat>Panorámica</PresentationFormat>
  <Paragraphs>27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CRITERIOS DE DIAGNOSTICO DE LA ADICCION ABUSO, DEPENDENCIA, TOLERANCIA, SÍNDROME DE ABSTINENCIA Y CRAVING</vt:lpstr>
      <vt:lpstr>CONCEPTOS REFERIDOS AL USO DE SUSTANCIAS: ABUSO, DEPENDENCIA, TOLERANCIA, SÍNDROME DE ABSTINENCIA Y CRAVING</vt:lpstr>
      <vt:lpstr>Introducción..</vt:lpstr>
      <vt:lpstr>DEPENDENCIA…</vt:lpstr>
      <vt:lpstr>DEPENDENCIA…</vt:lpstr>
      <vt:lpstr>Craving…</vt:lpstr>
      <vt:lpstr>Tolerancia…</vt:lpstr>
      <vt:lpstr>Síndrome de abstinencia…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CRITERIOS DE DIAGNOSTICO DE LA ADICCION ABUSO, DEPENDENCIA, TOLERANCIA, SÍNDROME DE ABSTINENCIA Y CRAVING</dc:title>
  <dc:creator>vero freire palacios</dc:creator>
  <cp:lastModifiedBy>vero freire palacios</cp:lastModifiedBy>
  <cp:revision>2</cp:revision>
  <dcterms:created xsi:type="dcterms:W3CDTF">2022-05-11T03:20:31Z</dcterms:created>
  <dcterms:modified xsi:type="dcterms:W3CDTF">2022-12-08T03:31:57Z</dcterms:modified>
</cp:coreProperties>
</file>