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EE1CFC-612A-16BA-55FE-F38A882241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9D2BEED-2CCF-6420-31FC-CEBFB8AB62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C6B95F0-07C7-EA5D-D87F-91716DF95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220C2-B58D-401F-9207-AF1B312C4380}" type="datetimeFigureOut">
              <a:rPr lang="es-ES" smtClean="0"/>
              <a:t>19/11/2024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C20517-A7C4-608D-363A-2CB6CE770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0EF8A8-04D0-2293-F32B-84D20701D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4BCFD-9401-4652-B913-A155B5EBE9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0566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AE733-9435-F568-87AA-E72DDD73D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8E5CBDC-7AF6-8980-7DA5-D4283B23C6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A76AF7-A16F-B943-6697-55569F8AB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220C2-B58D-401F-9207-AF1B312C4380}" type="datetimeFigureOut">
              <a:rPr lang="es-ES" smtClean="0"/>
              <a:t>19/11/2024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9B50DF-809D-DD1B-E745-B4E4F167F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B88364-B0C5-ADDA-038A-7C68E43FD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4BCFD-9401-4652-B913-A155B5EBE9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9732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CD29A09-F648-0514-5705-EB5D629A59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F3E5BED-FC8A-CFD9-0CDE-F9ECBAAF1A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8B4319-C9F3-9B1F-F0A0-50B48B5D8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220C2-B58D-401F-9207-AF1B312C4380}" type="datetimeFigureOut">
              <a:rPr lang="es-ES" smtClean="0"/>
              <a:t>19/11/2024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FA966A-4BAC-D69F-933F-F20248CC6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DADA37-380D-1C07-8559-65B65D6CA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4BCFD-9401-4652-B913-A155B5EBE9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7213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0FE1BC-B388-4209-BA02-46F654D6B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1C7103-9DE1-E5CF-3868-DF445FADB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0C5264-3AD5-7393-CA32-9ED2B5791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220C2-B58D-401F-9207-AF1B312C4380}" type="datetimeFigureOut">
              <a:rPr lang="es-ES" smtClean="0"/>
              <a:t>19/11/2024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72A679-1A56-CE06-93DA-F6BED2D9F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4A7F51-7928-B39C-2ECB-98B296AC1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4BCFD-9401-4652-B913-A155B5EBE9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7975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D5D7F4-46F9-43F8-26BF-5D40AF9A5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55B169A-93DC-2359-D3A2-61078DADD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EAE99A1-5E95-B276-3E06-EF768C8F4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220C2-B58D-401F-9207-AF1B312C4380}" type="datetimeFigureOut">
              <a:rPr lang="es-ES" smtClean="0"/>
              <a:t>19/11/2024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2DEF26-CC20-3C52-5455-EE3716BFF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6ACCB7-46C2-00D4-83C5-BF94DCB03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4BCFD-9401-4652-B913-A155B5EBE9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0736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65C6CD-4382-1CA5-1BBD-DD994D8FB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9ACB67-60C1-CE7D-D13B-B3F3AB833B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B76256A-3832-4EC4-B86D-D695C355C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315CC7B-7AA7-8083-38EA-DACA9B212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220C2-B58D-401F-9207-AF1B312C4380}" type="datetimeFigureOut">
              <a:rPr lang="es-ES" smtClean="0"/>
              <a:t>19/11/2024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3C78A71-200D-1F12-20AB-36C18AEDB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7829F10-A1BD-8A91-24F8-908BB6AD1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4BCFD-9401-4652-B913-A155B5EBE9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7205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C7DD2E-3BE1-862C-F8CA-41554F65B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E4DE581-B14E-54C2-3932-D8658E7200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9096F4C-BCEC-02E4-DBD1-71E1449D72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87F6B30-0357-9BBD-E7F3-7552C83EEC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B497D4A-DEA3-8BBF-081B-81814763B0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66E4C00-37E1-59B8-4149-E45CCFEAE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220C2-B58D-401F-9207-AF1B312C4380}" type="datetimeFigureOut">
              <a:rPr lang="es-ES" smtClean="0"/>
              <a:t>19/11/2024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B1F529A-D99A-87C2-4484-260AA99A8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388E1F3-B788-AD3E-A86E-ABFFF5BC0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4BCFD-9401-4652-B913-A155B5EBE9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4310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354205-7017-659E-81D9-52A335598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5CEA93D-32B0-9679-64F3-55D41F593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220C2-B58D-401F-9207-AF1B312C4380}" type="datetimeFigureOut">
              <a:rPr lang="es-ES" smtClean="0"/>
              <a:t>19/11/2024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4BC5898-CDB5-7B52-92CB-CE1CA181D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7BCDD40-8DF8-76D4-237A-95D4C9C7A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4BCFD-9401-4652-B913-A155B5EBE9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6323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6F5075A-96D6-8E0C-17B9-3DCEC86C7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220C2-B58D-401F-9207-AF1B312C4380}" type="datetimeFigureOut">
              <a:rPr lang="es-ES" smtClean="0"/>
              <a:t>19/11/2024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1321B3F-C9D6-217C-7EEA-A05DDF0BE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B1005EF-17A1-575C-C1AE-78D79E3BE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4BCFD-9401-4652-B913-A155B5EBE9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1669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938F24-2A64-C873-CD96-56EE400E9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F2B645-EAD2-45AE-2AE6-99FBB76BD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9EA11A-B09F-6E8C-F0D4-839307B48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A1A73F9-6CF2-12FF-D01C-7794EFEA4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220C2-B58D-401F-9207-AF1B312C4380}" type="datetimeFigureOut">
              <a:rPr lang="es-ES" smtClean="0"/>
              <a:t>19/11/2024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A96D763-02AC-2B4B-723A-46BF936BB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11F812-7503-47C6-AF56-9AA05116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4BCFD-9401-4652-B913-A155B5EBE9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0145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1ED173-CE74-3BB6-E8AC-DDA253811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194CE00-4B5C-462C-8C98-A25E06FD37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A899E0B-E701-F613-23CB-E9E641C7D2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AA281FD-B7EA-9F2F-9FA3-267B3A246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220C2-B58D-401F-9207-AF1B312C4380}" type="datetimeFigureOut">
              <a:rPr lang="es-ES" smtClean="0"/>
              <a:t>19/11/2024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4FAD170-9CF9-AD79-67A5-B418D879F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65D3F7B-0C5A-990A-3810-207413263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4BCFD-9401-4652-B913-A155B5EBE9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2940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08E0EF3-8CF8-F378-DA7C-CD4FEF020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32145D7-76FB-1464-6C35-6AAB5FB55B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6857C68-4EBE-646D-DBFC-D19F0FF030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EC220C2-B58D-401F-9207-AF1B312C4380}" type="datetimeFigureOut">
              <a:rPr lang="es-ES" smtClean="0"/>
              <a:t>19/11/2024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E69B53-3BE5-19A1-6C93-EC3D2E0CD8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0A246A-E979-81F6-106B-756955E3AF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64BCFD-9401-4652-B913-A155B5EBE9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3251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2828A0-0D6D-16F8-4134-F052E020CE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sz="5400" b="0" i="0" u="none" strike="noStrike" baseline="0" dirty="0">
                <a:latin typeface="Futura-Book"/>
              </a:rPr>
              <a:t>La unidad de la personalidad-desarrollo de la personalidad</a:t>
            </a:r>
            <a:endParaRPr lang="es-ES" sz="54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03D6BBE-9439-1983-E6AB-9C01B6B99B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err="1"/>
              <a:t>Psc</a:t>
            </a:r>
            <a:r>
              <a:rPr lang="es-ES" dirty="0"/>
              <a:t>. Cl. VERONICA FREIRE PALACIOS, MSC.</a:t>
            </a:r>
          </a:p>
          <a:p>
            <a:r>
              <a:rPr lang="es-ES" dirty="0"/>
              <a:t>PSICOLOGA CLINICA-TERAPEUTA FAMILIAR-PSICOPEDAGOGA</a:t>
            </a:r>
          </a:p>
        </p:txBody>
      </p:sp>
    </p:spTree>
    <p:extLst>
      <p:ext uri="{BB962C8B-B14F-4D97-AF65-F5344CB8AC3E}">
        <p14:creationId xmlns:p14="http://schemas.microsoft.com/office/powerpoint/2010/main" val="3479148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1087E9-BE67-2048-C4F8-E0C09E33D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ES" dirty="0"/>
            </a:br>
            <a:r>
              <a:rPr lang="es-ES" dirty="0"/>
              <a:t>Relación de los Primeros Recuerdos con Factores Psicológicos</a:t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5F802B-F9E4-E3D4-00CD-9B19A38192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b="1" dirty="0"/>
              <a:t>Investigaciones: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Vínculos con patologías:</a:t>
            </a:r>
            <a:endParaRPr lang="es-E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Los pacientes con recuerdos de abuso psicológico temprano tienen mayor riesgo de conductas peligrosas (Tobey y </a:t>
            </a:r>
            <a:r>
              <a:rPr lang="es-ES" dirty="0" err="1"/>
              <a:t>Bruhn</a:t>
            </a:r>
            <a:r>
              <a:rPr lang="es-ES" dirty="0"/>
              <a:t>, 1992).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Interés vocacional y ajuste psicológico:</a:t>
            </a:r>
            <a:endParaRPr lang="es-E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Los recuerdos tempranos influyen en la </a:t>
            </a:r>
            <a:r>
              <a:rPr lang="es-ES" b="1" dirty="0"/>
              <a:t>elección profesional</a:t>
            </a:r>
            <a:r>
              <a:rPr lang="es-ES" dirty="0"/>
              <a:t> y reflejan patrones de ajuste o desajuste emocional.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Trastornos clínicos:</a:t>
            </a:r>
            <a:endParaRPr lang="es-E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Asociaciones con depresión y delincuencia (</a:t>
            </a:r>
            <a:r>
              <a:rPr lang="es-ES" dirty="0" err="1"/>
              <a:t>Davidow</a:t>
            </a:r>
            <a:r>
              <a:rPr lang="es-ES" dirty="0"/>
              <a:t> y </a:t>
            </a:r>
            <a:r>
              <a:rPr lang="es-ES" dirty="0" err="1"/>
              <a:t>Bruhn</a:t>
            </a:r>
            <a:r>
              <a:rPr lang="es-ES" dirty="0"/>
              <a:t>, 1990).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51542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9C62D8-BD28-F1E4-1347-8CEEE5BA2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ES" dirty="0"/>
            </a:br>
            <a:r>
              <a:rPr lang="es-ES" dirty="0"/>
              <a:t>Ejemplo de Interpretación Terapéutica</a:t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79354C-A6DA-E7FB-BE42-5D36FB2546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b="1" dirty="0"/>
              <a:t>Método de </a:t>
            </a:r>
            <a:r>
              <a:rPr lang="es-ES" b="1" dirty="0" err="1"/>
              <a:t>Bruhn</a:t>
            </a:r>
            <a:r>
              <a:rPr lang="es-ES" b="1" dirty="0"/>
              <a:t> (1992):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Interpretación general de recuerdos para identificar patrones: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Ejemplo: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s-ES" dirty="0"/>
              <a:t>Recuerdo: huir tras caer en un parque.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s-ES" dirty="0"/>
              <a:t>Interpretación: </a:t>
            </a:r>
            <a:r>
              <a:rPr lang="es-ES" b="1" dirty="0"/>
              <a:t>"Cuando encuentro dificultades, me retiro."</a:t>
            </a:r>
            <a:endParaRPr lang="es-ES" dirty="0"/>
          </a:p>
          <a:p>
            <a:r>
              <a:rPr lang="es-ES" b="1" dirty="0"/>
              <a:t>Conclusión: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Los primeros recuerdos no solo revelan experiencias tempranas, sino también el </a:t>
            </a:r>
            <a:r>
              <a:rPr lang="es-ES" b="1" dirty="0"/>
              <a:t>paradigma relacional</a:t>
            </a:r>
            <a:r>
              <a:rPr lang="es-ES" dirty="0"/>
              <a:t> que guía el comportamiento actual.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27129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533254-C6A5-78F1-7176-D5E265AF7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ES" dirty="0"/>
            </a:br>
            <a:r>
              <a:rPr lang="es-ES" dirty="0"/>
              <a:t>Estilos de Vida según Adler: Errados y Sanos</a:t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A56120-600D-B294-BB91-C1C39D577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b="1" dirty="0"/>
              <a:t>Idea Principal: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Cada persona tiene un </a:t>
            </a:r>
            <a:r>
              <a:rPr lang="es-ES" b="1" dirty="0"/>
              <a:t>estilo de vida único</a:t>
            </a:r>
            <a:r>
              <a:rPr lang="es-E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Adler evitaba las </a:t>
            </a:r>
            <a:r>
              <a:rPr lang="es-ES" b="1" dirty="0"/>
              <a:t>tipologías rígidas</a:t>
            </a:r>
            <a:r>
              <a:rPr lang="es-ES" dirty="0"/>
              <a:t>, pero propuso categorías generales para facilitar el entendimiento.</a:t>
            </a:r>
          </a:p>
          <a:p>
            <a:r>
              <a:rPr lang="es-ES" b="1" dirty="0"/>
              <a:t>Tipos de Estilo de Vida:</a:t>
            </a:r>
            <a:endParaRPr lang="es-ES" dirty="0"/>
          </a:p>
          <a:p>
            <a:pPr>
              <a:buFont typeface="+mj-lt"/>
              <a:buAutoNum type="arabicPeriod"/>
            </a:pPr>
            <a:r>
              <a:rPr lang="es-ES" b="1" dirty="0"/>
              <a:t>Tres estilos errados (o enfermos):</a:t>
            </a:r>
            <a:endParaRPr lang="es-ES" dirty="0"/>
          </a:p>
          <a:p>
            <a:pPr marL="742950" lvl="1" indent="-285750">
              <a:buFont typeface="+mj-lt"/>
              <a:buAutoNum type="arabicPeriod"/>
            </a:pPr>
            <a:r>
              <a:rPr lang="es-ES" dirty="0"/>
              <a:t>Reflejan patrones desadaptativos en la vida de las personas.</a:t>
            </a:r>
          </a:p>
          <a:p>
            <a:pPr>
              <a:buFont typeface="+mj-lt"/>
              <a:buAutoNum type="arabicPeriod"/>
            </a:pPr>
            <a:r>
              <a:rPr lang="es-ES" b="1" dirty="0"/>
              <a:t>Un estilo sano (recomendado):</a:t>
            </a:r>
            <a:endParaRPr lang="es-ES" dirty="0"/>
          </a:p>
          <a:p>
            <a:pPr marL="742950" lvl="1" indent="-285750">
              <a:buFont typeface="+mj-lt"/>
              <a:buAutoNum type="arabicPeriod"/>
            </a:pPr>
            <a:r>
              <a:rPr lang="es-ES" dirty="0"/>
              <a:t>Basado en la cooperación, el esfuerzo y el interés social.</a:t>
            </a:r>
          </a:p>
          <a:p>
            <a:r>
              <a:rPr lang="es-ES" b="1" dirty="0"/>
              <a:t>Nota:</a:t>
            </a:r>
            <a:br>
              <a:rPr lang="es-ES" dirty="0"/>
            </a:br>
            <a:r>
              <a:rPr lang="es-ES" dirty="0"/>
              <a:t>Estas categorías son aproximaciones generales y no capturan la </a:t>
            </a:r>
            <a:r>
              <a:rPr lang="es-ES" b="1" dirty="0"/>
              <a:t>singularidad</a:t>
            </a:r>
            <a:r>
              <a:rPr lang="es-ES" dirty="0"/>
              <a:t> de cada individuo.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66738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D6C013-62BE-D481-6081-8E6B9C4E9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ES" dirty="0"/>
            </a:br>
            <a:r>
              <a:rPr lang="es-ES" dirty="0"/>
              <a:t>Estilos de Vida Errados según Adler</a:t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061534-E597-683A-9488-068DB00D89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b="1" dirty="0"/>
              <a:t>Definición: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Estrategias desarrolladas tempranamente que son </a:t>
            </a:r>
            <a:r>
              <a:rPr lang="es-ES" b="1" dirty="0"/>
              <a:t>mal adaptativas</a:t>
            </a:r>
            <a:r>
              <a:rPr lang="es-ES" dirty="0"/>
              <a:t> en el largo plazo.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Reflejan intentos fallidos de manejar las dificultades de la vida.</a:t>
            </a:r>
          </a:p>
          <a:p>
            <a:r>
              <a:rPr lang="es-ES" b="1" dirty="0"/>
              <a:t>Tres tipos principales:</a:t>
            </a:r>
            <a:endParaRPr lang="es-ES" dirty="0"/>
          </a:p>
          <a:p>
            <a:pPr>
              <a:buFont typeface="+mj-lt"/>
              <a:buAutoNum type="arabicPeriod"/>
            </a:pPr>
            <a:r>
              <a:rPr lang="es-ES" b="1" dirty="0"/>
              <a:t>Tipo Gobernante</a:t>
            </a:r>
            <a:endParaRPr lang="es-ES" dirty="0"/>
          </a:p>
          <a:p>
            <a:pPr>
              <a:buFont typeface="+mj-lt"/>
              <a:buAutoNum type="arabicPeriod"/>
            </a:pPr>
            <a:r>
              <a:rPr lang="es-ES" b="1" dirty="0"/>
              <a:t>Tipo de Quien Consigue</a:t>
            </a:r>
            <a:endParaRPr lang="es-ES" dirty="0"/>
          </a:p>
          <a:p>
            <a:pPr>
              <a:buFont typeface="+mj-lt"/>
              <a:buAutoNum type="arabicPeriod"/>
            </a:pPr>
            <a:r>
              <a:rPr lang="es-ES" b="1" dirty="0"/>
              <a:t>Tipo Evasivo</a:t>
            </a:r>
            <a:endParaRPr lang="es-ES" dirty="0"/>
          </a:p>
          <a:p>
            <a:r>
              <a:rPr lang="es-ES" b="1" dirty="0"/>
              <a:t>Nota: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Estos estilos pueden parecer adaptativos a corto plazo, pero limitan el crecimiento personal y social.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685940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088C4C-96DF-18C4-8161-9D86AE31B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ES" dirty="0"/>
            </a:br>
            <a:r>
              <a:rPr lang="es-ES" dirty="0"/>
              <a:t>Tipo Gobernante</a:t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EC62A1-2CCD-1890-34BA-73B6FA9CE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b="1" dirty="0"/>
              <a:t>Características: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Busca dominar a otros:</a:t>
            </a:r>
            <a:endParaRPr lang="es-E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Activo, egoísta, y a menudo agresivo.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Formas de manifestación: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Delincuencia, tiranía, sarcasmo, adicciones o incluso conductas autodestructivas (como el suicidio).</a:t>
            </a:r>
          </a:p>
          <a:p>
            <a:r>
              <a:rPr lang="es-ES" b="1" dirty="0"/>
              <a:t>Ejemplo: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Niño arrogante que busca satisfacción humillando a otros debido a su incapacidad para completar tareas.</a:t>
            </a:r>
          </a:p>
          <a:p>
            <a:r>
              <a:rPr lang="es-ES" b="1" dirty="0"/>
              <a:t>Complejo Despreciativo: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Tendencia a sentirse superior minimizando a los demás (Adler, 1921/1927).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876394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C189C7-D590-3CC0-929F-75BD1CB4C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ES" dirty="0"/>
            </a:br>
            <a:r>
              <a:rPr lang="es-ES" dirty="0"/>
              <a:t>Tipo de Quien Consigue</a:t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0DEACA-E978-4864-F0A3-6A2B8080B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b="1" dirty="0"/>
              <a:t>Características: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Dependiente de otros:</a:t>
            </a:r>
            <a:endParaRPr lang="es-E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Pasividad hacia la vida y falta de iniciativa.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Susceptible a la depresión.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Factores contribuyentes:</a:t>
            </a:r>
            <a:endParaRPr lang="es-E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Crianza sobreprotectora o consentida (ej., mujeres y niños en ciertos contextos).</a:t>
            </a:r>
          </a:p>
          <a:p>
            <a:r>
              <a:rPr lang="es-ES" b="1" dirty="0"/>
              <a:t>Nota: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Aunque influido por el entorno, el estilo es una </a:t>
            </a:r>
            <a:r>
              <a:rPr lang="es-ES" b="1" dirty="0"/>
              <a:t>decisión personal</a:t>
            </a:r>
            <a:r>
              <a:rPr lang="es-ES" dirty="0"/>
              <a:t>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558414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A409E1-3099-A4AA-F093-B584557DC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ES" dirty="0"/>
            </a:br>
            <a:r>
              <a:rPr lang="es-ES" dirty="0"/>
              <a:t>Tipo Evasivo…</a:t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3EDAE1-D69C-4C61-416E-11E1F0345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b="1" dirty="0"/>
              <a:t>Características:</a:t>
            </a:r>
          </a:p>
          <a:p>
            <a:r>
              <a:rPr lang="es-ES" dirty="0"/>
              <a:t>Evita enfrentar los problemas de la vida.</a:t>
            </a:r>
          </a:p>
          <a:p>
            <a:r>
              <a:rPr lang="es-ES" dirty="0"/>
              <a:t>Prefiere no intentar nada para no experimentar el fracaso.</a:t>
            </a:r>
          </a:p>
          <a:p>
            <a:r>
              <a:rPr lang="es-ES" b="1" dirty="0"/>
              <a:t>Manifestaciones:</a:t>
            </a:r>
          </a:p>
          <a:p>
            <a:r>
              <a:rPr lang="es-ES" dirty="0"/>
              <a:t>Aislamiento social, frío emocional, y superioridad frágil.</a:t>
            </a:r>
          </a:p>
          <a:p>
            <a:r>
              <a:rPr lang="es-ES" b="1" dirty="0"/>
              <a:t>Ejemplo: </a:t>
            </a:r>
            <a:r>
              <a:rPr lang="es-ES" dirty="0"/>
              <a:t>Agorafobia como forma extrema de evasión.</a:t>
            </a:r>
          </a:p>
          <a:p>
            <a:r>
              <a:rPr lang="es-ES" b="1" dirty="0"/>
              <a:t>Impacto:</a:t>
            </a:r>
          </a:p>
          <a:p>
            <a:r>
              <a:rPr lang="es-ES" dirty="0"/>
              <a:t>Este estilo no solo frena el desarrollo personal, sino también el progreso de la civilización (Adler, 1921/1927).</a:t>
            </a:r>
          </a:p>
        </p:txBody>
      </p:sp>
    </p:spTree>
    <p:extLst>
      <p:ext uri="{BB962C8B-B14F-4D97-AF65-F5344CB8AC3E}">
        <p14:creationId xmlns:p14="http://schemas.microsoft.com/office/powerpoint/2010/main" val="31711870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32D1D1-FD32-B2FB-7D99-E4CE5A525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ES" dirty="0"/>
            </a:br>
            <a:r>
              <a:rPr lang="es-ES" dirty="0"/>
              <a:t>El Estilo de Vida Sano: Tipo Socialmente Útil</a:t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D735AFD-EB94-8F36-FEE4-EF79DBED5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/>
              <a:t>Definición: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Un estilo de vida </a:t>
            </a:r>
            <a:r>
              <a:rPr lang="es-ES" b="1" dirty="0"/>
              <a:t>adaptativo</a:t>
            </a:r>
            <a:r>
              <a:rPr lang="es-ES" dirty="0"/>
              <a:t> y </a:t>
            </a:r>
            <a:r>
              <a:rPr lang="es-ES" b="1" dirty="0"/>
              <a:t>benéfico</a:t>
            </a:r>
            <a:r>
              <a:rPr lang="es-ES" dirty="0"/>
              <a:t> para los demás.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Se caracteriza por el desarrollo del </a:t>
            </a:r>
            <a:r>
              <a:rPr lang="es-ES" b="1" dirty="0"/>
              <a:t>interés social</a:t>
            </a:r>
            <a:r>
              <a:rPr lang="es-ES" dirty="0"/>
              <a:t>: contribución a la sociedad y a los demás.</a:t>
            </a:r>
          </a:p>
          <a:p>
            <a:r>
              <a:rPr lang="es-ES" b="1" dirty="0"/>
              <a:t>Ejemplo: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Artistas y poetas, quienes enseñan nuevas maneras de </a:t>
            </a:r>
            <a:r>
              <a:rPr lang="es-ES" b="1" dirty="0"/>
              <a:t>ver, pensar y sentir</a:t>
            </a:r>
            <a:r>
              <a:rPr lang="es-ES" dirty="0"/>
              <a:t>, cumplen una </a:t>
            </a:r>
            <a:r>
              <a:rPr lang="es-ES" b="1" dirty="0"/>
              <a:t>función social importante</a:t>
            </a:r>
            <a:r>
              <a:rPr lang="es-ES" dirty="0"/>
              <a:t>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762421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635476-3B20-4B47-BB2A-94D437CE2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ES" dirty="0"/>
            </a:br>
            <a:r>
              <a:rPr lang="es-ES" dirty="0"/>
              <a:t>Características del Tipo Socialmente Útil</a:t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9242CD-46A3-3EDF-6FAC-B039D7AF12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/>
              <a:t>1. Interés social bien desarrollado: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Actitudes positivas hacia los demás y el entorno.</a:t>
            </a:r>
          </a:p>
          <a:p>
            <a:r>
              <a:rPr lang="es-ES" b="1" dirty="0"/>
              <a:t>2. Sentido de control interno: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Creencia en la capacidad de influir en su propia vida.</a:t>
            </a:r>
          </a:p>
          <a:p>
            <a:r>
              <a:rPr lang="es-ES" b="1" dirty="0"/>
              <a:t>3. Consistencia a lo largo del tiempo: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La investigación muestra que el estilo de vida es </a:t>
            </a:r>
            <a:r>
              <a:rPr lang="es-ES" b="1" dirty="0"/>
              <a:t>estable desde la niñez hasta la adultez</a:t>
            </a:r>
            <a:r>
              <a:rPr lang="es-ES" dirty="0"/>
              <a:t> (</a:t>
            </a:r>
            <a:r>
              <a:rPr lang="es-ES" dirty="0" err="1"/>
              <a:t>Pulkkinen</a:t>
            </a:r>
            <a:r>
              <a:rPr lang="es-ES" dirty="0"/>
              <a:t>, 1992).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650543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21F1B9-6D51-779B-5173-C92D9437B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ES" dirty="0"/>
            </a:br>
            <a:r>
              <a:rPr lang="es-ES" dirty="0"/>
              <a:t>Factores que Promueven el Estilo de Vida Sano</a:t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037EA0-3AA6-5855-03AA-D12D623D7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Responsabilidad personal:</a:t>
            </a:r>
            <a:endParaRPr lang="es-E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Adler enfatizó que cada persona es responsable de sus decisiones.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Influencia familiar:</a:t>
            </a:r>
            <a:endParaRPr lang="es-E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Relaciones positivas con padres y hermanos fomentan un desarrollo saludable.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Ambiente social favorable:</a:t>
            </a:r>
            <a:endParaRPr lang="es-E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Ausencia de roles restrictivos, pobreza o condiciones de vida adversas.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14865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073596-98ED-71C9-5900-D997E2048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La Unidad de la Personalidad según Adler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AB1A17-D57C-A96D-CD5A-9DEA6A0BA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b="1" dirty="0"/>
              <a:t>Idea Principal: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Adler enfatiza la </a:t>
            </a:r>
            <a:r>
              <a:rPr lang="es-ES" b="1" dirty="0"/>
              <a:t>unidad de la personalidad</a:t>
            </a:r>
            <a:r>
              <a:rPr lang="es-ES" dirty="0"/>
              <a:t> como un sistema integrado.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Evolución de su teoría: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Inicialmente: resultado de una </a:t>
            </a:r>
            <a:r>
              <a:rPr lang="es-ES" b="1" dirty="0"/>
              <a:t>confluencia de impulsos</a:t>
            </a:r>
            <a:r>
              <a:rPr lang="es-ES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Posteriormente: sostenida por el </a:t>
            </a:r>
            <a:r>
              <a:rPr lang="es-ES" b="1" dirty="0"/>
              <a:t>finalismo ficticio</a:t>
            </a:r>
            <a:r>
              <a:rPr lang="es-ES" dirty="0"/>
              <a:t> y el </a:t>
            </a:r>
            <a:r>
              <a:rPr lang="es-ES" b="1" dirty="0"/>
              <a:t>estilo de vida único</a:t>
            </a:r>
            <a:r>
              <a:rPr lang="es-ES" dirty="0"/>
              <a:t>.</a:t>
            </a:r>
          </a:p>
          <a:p>
            <a:r>
              <a:rPr lang="es-ES" b="1" dirty="0"/>
              <a:t>Puntos Clave: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Contrasta con la visión de Freud, quien describe la personalidad como dividida por conflictos internos.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Para Adler, el consciente y el inconsciente no están en constante conflicto, sino que </a:t>
            </a:r>
            <a:r>
              <a:rPr lang="es-ES" b="1" dirty="0"/>
              <a:t>trabajan juntos</a:t>
            </a:r>
            <a:r>
              <a:rPr lang="es-ES" dirty="0"/>
              <a:t> (</a:t>
            </a:r>
            <a:r>
              <a:rPr lang="es-ES" dirty="0" err="1"/>
              <a:t>Ansbacher</a:t>
            </a:r>
            <a:r>
              <a:rPr lang="es-ES" dirty="0"/>
              <a:t>, 1982).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295604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51526D-2E4E-DC57-708B-D96ED3FED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ES" dirty="0"/>
            </a:br>
            <a:r>
              <a:rPr lang="es-ES" dirty="0"/>
              <a:t>Obstáculos al Estilo de Vida Sano</a:t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7C7ADD-CCDA-EE41-2023-83D3943DC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Factores sociales negativos:</a:t>
            </a:r>
            <a:endParaRPr lang="es-E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Roles de género restrictivos.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Orientaciones beligerantes en el gobierno.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Pobreza y desigualdad social.</a:t>
            </a:r>
          </a:p>
          <a:p>
            <a:r>
              <a:rPr lang="es-ES" b="1" dirty="0"/>
              <a:t>Implicación: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La identificación y corrección temprana de patrones negativos puede prevenir el desarrollo de estilos de vida no deseables.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764305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5DFCE8-3371-413D-FAF8-E3988B807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ES" dirty="0"/>
            </a:br>
            <a:r>
              <a:rPr lang="es-ES" dirty="0"/>
              <a:t>Influencia de los Padres en el Desarrollo del Estilo de Vida</a:t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77F94E-20B2-248A-F186-D26C8851E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b="1" dirty="0"/>
              <a:t>El rol de los padres: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Promover un estilo sano:</a:t>
            </a:r>
            <a:endParaRPr lang="es-E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Proveer tareas apropiadas y alcanzables para el niño.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Evitar presionar para que el niño sea un símbolo de superioridad de los padres.</a:t>
            </a:r>
          </a:p>
          <a:p>
            <a:r>
              <a:rPr lang="es-ES" b="1" dirty="0"/>
              <a:t>Influencia de cada figura parental: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Madre:</a:t>
            </a:r>
            <a:endParaRPr lang="es-E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Desempeña un papel crucial en el desarrollo del </a:t>
            </a:r>
            <a:r>
              <a:rPr lang="es-ES" b="1" dirty="0"/>
              <a:t>sentimiento social</a:t>
            </a:r>
            <a:r>
              <a:rPr lang="es-ES" dirty="0"/>
              <a:t> y la </a:t>
            </a:r>
            <a:r>
              <a:rPr lang="es-ES" b="1" dirty="0"/>
              <a:t>actitud cooperativa</a:t>
            </a:r>
            <a:r>
              <a:rPr lang="es-E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Padre:</a:t>
            </a:r>
            <a:endParaRPr lang="es-E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Enseña al niño sobre el poder y su uso responsable o egoísta.</a:t>
            </a:r>
          </a:p>
          <a:p>
            <a:r>
              <a:rPr lang="es-ES" b="1" dirty="0"/>
              <a:t>Nota:</a:t>
            </a:r>
            <a:br>
              <a:rPr lang="es-ES" dirty="0"/>
            </a:br>
            <a:r>
              <a:rPr lang="es-ES" dirty="0"/>
              <a:t>Adler desarrolló su teoría dentro del contexto de la </a:t>
            </a:r>
            <a:r>
              <a:rPr lang="es-ES" b="1" dirty="0"/>
              <a:t>familia nuclear tradicional</a:t>
            </a:r>
            <a:r>
              <a:rPr lang="es-ES" dirty="0"/>
              <a:t>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385729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35BB3-4AB2-B61F-6C92-F0F768605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ES" dirty="0"/>
            </a:br>
            <a:r>
              <a:rPr lang="es-ES" dirty="0"/>
              <a:t>Consejos </a:t>
            </a:r>
            <a:r>
              <a:rPr lang="es-ES" dirty="0" err="1"/>
              <a:t>Adlerianos</a:t>
            </a:r>
            <a:r>
              <a:rPr lang="es-ES" dirty="0"/>
              <a:t> para Criar Niños Sanos</a:t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5C48AD-43C0-4B2C-A21D-0754558F4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b="1" dirty="0"/>
              <a:t>Basado en </a:t>
            </a:r>
            <a:r>
              <a:rPr lang="es-ES" b="1" dirty="0" err="1"/>
              <a:t>Dreikurs</a:t>
            </a:r>
            <a:r>
              <a:rPr lang="es-ES" b="1" dirty="0"/>
              <a:t> y </a:t>
            </a:r>
            <a:r>
              <a:rPr lang="es-ES" b="1" dirty="0" err="1"/>
              <a:t>Soltz</a:t>
            </a:r>
            <a:r>
              <a:rPr lang="es-ES" b="1" dirty="0"/>
              <a:t> (1964):</a:t>
            </a:r>
            <a:endParaRPr lang="es-ES" dirty="0"/>
          </a:p>
          <a:p>
            <a:pPr>
              <a:buFont typeface="+mj-lt"/>
              <a:buAutoNum type="arabicPeriod"/>
            </a:pPr>
            <a:r>
              <a:rPr lang="es-ES" dirty="0"/>
              <a:t>Proporcionar oportunidades para que los niños desarrollen independencia y confianza.</a:t>
            </a:r>
          </a:p>
          <a:p>
            <a:pPr>
              <a:buFont typeface="+mj-lt"/>
              <a:buAutoNum type="arabicPeriod"/>
            </a:pPr>
            <a:r>
              <a:rPr lang="es-ES" dirty="0"/>
              <a:t>Evitar la sobreprotección o las demandas excesivas.</a:t>
            </a:r>
          </a:p>
          <a:p>
            <a:pPr>
              <a:buFont typeface="+mj-lt"/>
              <a:buAutoNum type="arabicPeriod"/>
            </a:pPr>
            <a:r>
              <a:rPr lang="es-ES" dirty="0"/>
              <a:t>Fomentar una actitud cooperativa y el interés social.</a:t>
            </a:r>
          </a:p>
          <a:p>
            <a:pPr>
              <a:buFont typeface="+mj-lt"/>
              <a:buAutoNum type="arabicPeriod"/>
            </a:pPr>
            <a:r>
              <a:rPr lang="es-ES" dirty="0"/>
              <a:t>Enseñar a enfrentar retos apropiados para su edad.</a:t>
            </a:r>
          </a:p>
          <a:p>
            <a:r>
              <a:rPr lang="es-ES" b="1" dirty="0"/>
              <a:t>Impacto: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El comportamiento de los padres, especialmente de la madre, está relacionado con conductas problemáticas o agresivas en los niños (</a:t>
            </a:r>
            <a:r>
              <a:rPr lang="es-ES" dirty="0" err="1"/>
              <a:t>Rothbaum</a:t>
            </a:r>
            <a:r>
              <a:rPr lang="es-ES" dirty="0"/>
              <a:t> y </a:t>
            </a:r>
            <a:r>
              <a:rPr lang="es-ES" dirty="0" err="1"/>
              <a:t>Weisz</a:t>
            </a:r>
            <a:r>
              <a:rPr lang="es-ES" dirty="0"/>
              <a:t>, 1994).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331338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DFB0E4-8ECF-B17D-013C-2EA7849DC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ES" dirty="0"/>
            </a:br>
            <a:r>
              <a:rPr lang="es-ES" dirty="0"/>
              <a:t>El Niño Consentido..</a:t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C5E455B-F185-3A13-8833-314813666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b="1" dirty="0"/>
              <a:t>Características: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Criados con </a:t>
            </a:r>
            <a:r>
              <a:rPr lang="es-ES" b="1" dirty="0"/>
              <a:t>excesiva indulgencia</a:t>
            </a:r>
            <a:r>
              <a:rPr lang="es-ES" dirty="0"/>
              <a:t> por los padres.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Desarrollan expectativas de que los demás satisfagan sus necesidades.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No logran adaptarse al mundo real, que no es tan indulgente como esperan.</a:t>
            </a:r>
          </a:p>
          <a:p>
            <a:r>
              <a:rPr lang="es-ES" b="1" dirty="0"/>
              <a:t>Consecuencias: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Dificultades para establecer relaciones saludables.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Probable falta de amor y apoyo en la adultez.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505554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271C49-0B47-4D09-DB66-199B85079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ES" dirty="0"/>
            </a:br>
            <a:r>
              <a:rPr lang="es-ES" dirty="0"/>
              <a:t>Crítica de Adler al Complejo de Edipo</a:t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FC0858-AC2F-DDF1-7BD0-2587FE3C6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/>
              <a:t>Perspectiva de Adler: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El complejo de Edipo propuesto por Freud refleja la mentalidad de un </a:t>
            </a:r>
            <a:r>
              <a:rPr lang="es-ES" b="1" dirty="0"/>
              <a:t>niño consentido</a:t>
            </a:r>
            <a:r>
              <a:rPr lang="es-E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Adler cuestionó la idea de una </a:t>
            </a:r>
            <a:r>
              <a:rPr lang="es-ES" b="1" dirty="0"/>
              <a:t>posesión total de la madre</a:t>
            </a:r>
            <a:r>
              <a:rPr lang="es-ES" dirty="0"/>
              <a:t> como una experiencia universal.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954592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9EA26D-2B54-2CE5-B0F5-CED5610F5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ES" dirty="0"/>
            </a:br>
            <a:r>
              <a:rPr lang="es-ES" dirty="0"/>
              <a:t>El Niño Descuidado</a:t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FC13C1-9AB8-A773-E679-F0508EEC1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b="1" dirty="0"/>
              <a:t>Características: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Experimentan </a:t>
            </a:r>
            <a:r>
              <a:rPr lang="es-ES" b="1" dirty="0"/>
              <a:t>negligencia parental</a:t>
            </a:r>
            <a:r>
              <a:rPr lang="es-ES" dirty="0"/>
              <a:t> (huérfanos, no deseados, ilegítimos).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Desarrollan una percepción de que </a:t>
            </a:r>
            <a:r>
              <a:rPr lang="es-ES" b="1" dirty="0"/>
              <a:t>no pueden confiar en los demás</a:t>
            </a:r>
            <a:r>
              <a:rPr lang="es-ES" dirty="0"/>
              <a:t> para recibir apoyo.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Las tareas de la vida parecen </a:t>
            </a:r>
            <a:r>
              <a:rPr lang="es-ES" b="1" dirty="0"/>
              <a:t>abrumadoras</a:t>
            </a:r>
            <a:r>
              <a:rPr lang="es-ES" dirty="0"/>
              <a:t> y difíciles.</a:t>
            </a:r>
          </a:p>
          <a:p>
            <a:r>
              <a:rPr lang="es-ES" b="1" dirty="0"/>
              <a:t>Posible resultado: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Pueden adoptar un estilo de vida </a:t>
            </a:r>
            <a:r>
              <a:rPr lang="es-ES" b="1" dirty="0"/>
              <a:t>consentido</a:t>
            </a:r>
            <a:r>
              <a:rPr lang="es-ES" dirty="0"/>
              <a:t> como una meta ficticia para satisfacer su necesidad de cuidado.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93499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4AC180-EA78-DB56-5782-0E023A54D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b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Similitudes entre Niños Consentidos y Descuidos</a:t>
            </a:r>
            <a:b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5B13E2-EB9D-C97B-F2CF-1318A6E50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/>
              <a:t>Efectos comunes: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Ambos desarrollan una </a:t>
            </a:r>
            <a:r>
              <a:rPr lang="es-ES" b="1" dirty="0"/>
              <a:t>dependencia extrema</a:t>
            </a:r>
            <a:r>
              <a:rPr lang="es-ES" dirty="0"/>
              <a:t> de los demás para el reconocimiento y el cuidado.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Enfrentan desafíos para adaptarse de manera saludable al mundo social.</a:t>
            </a:r>
          </a:p>
          <a:p>
            <a:r>
              <a:rPr lang="es-ES" b="1" dirty="0"/>
              <a:t>Implicación: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Tanto la </a:t>
            </a:r>
            <a:r>
              <a:rPr lang="es-ES" dirty="0" err="1"/>
              <a:t>sobreindulgencia</a:t>
            </a:r>
            <a:r>
              <a:rPr lang="es-ES" dirty="0"/>
              <a:t> como el descuido contribuyen a un </a:t>
            </a:r>
            <a:r>
              <a:rPr lang="es-ES" b="1" dirty="0"/>
              <a:t>desarrollo desadaptativo</a:t>
            </a:r>
            <a:r>
              <a:rPr lang="es-ES" dirty="0"/>
              <a:t> y afectan el estilo de vida.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3800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AC4138-3B31-1B50-9949-3AE1FED23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La Constelación Familiar según Adler</a:t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F241FD-F5EC-1F6D-36CA-0986C2EBD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/>
              <a:t>Definición: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La </a:t>
            </a:r>
            <a:r>
              <a:rPr lang="es-ES" b="1" dirty="0"/>
              <a:t>constelación familiar</a:t>
            </a:r>
            <a:r>
              <a:rPr lang="es-ES" dirty="0"/>
              <a:t> incluye el número, edad y sexo de los hermanos, así como sus interacciones.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Es una </a:t>
            </a:r>
            <a:r>
              <a:rPr lang="es-ES" b="1" dirty="0"/>
              <a:t>influencia clave</a:t>
            </a:r>
            <a:r>
              <a:rPr lang="es-ES" dirty="0"/>
              <a:t> en el desarrollo de la personalidad.</a:t>
            </a:r>
          </a:p>
          <a:p>
            <a:r>
              <a:rPr lang="es-ES" b="1" dirty="0"/>
              <a:t>Aportes de Adler: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Subrayó la importancia de las </a:t>
            </a:r>
            <a:r>
              <a:rPr lang="es-ES" b="1" dirty="0"/>
              <a:t>relaciones entre hermanos</a:t>
            </a:r>
            <a:r>
              <a:rPr lang="es-E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Este enfoque contrasta con otros psicoanalistas, quienes se centraron más en las relaciones padre-hijo.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670501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4B46F5-951F-0B5F-5B3F-A63CF711A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ES" dirty="0"/>
            </a:br>
            <a:r>
              <a:rPr lang="es-ES" dirty="0"/>
              <a:t>Impacto de las Relaciones entre Hermanos</a:t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4B6A01-0E18-421C-5A37-C4FFDB0AA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b="1" dirty="0"/>
              <a:t>Hallazgos clave: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Los niños dentro de una misma familia desarrollan </a:t>
            </a:r>
            <a:r>
              <a:rPr lang="es-ES" b="1" dirty="0"/>
              <a:t>personalidades únicas</a:t>
            </a:r>
            <a:r>
              <a:rPr lang="es-ES" dirty="0"/>
              <a:t>, influenciados por: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Competencia por la atención de los padres.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Deseo de diferenciarse de sus hermanos.</a:t>
            </a:r>
          </a:p>
          <a:p>
            <a:r>
              <a:rPr lang="es-ES" b="1" dirty="0"/>
              <a:t>Teoría de </a:t>
            </a:r>
            <a:r>
              <a:rPr lang="es-ES" b="1" dirty="0" err="1"/>
              <a:t>Sulloway</a:t>
            </a:r>
            <a:r>
              <a:rPr lang="es-ES" b="1" dirty="0"/>
              <a:t> (1996):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Las diferencias entre hermanos surgen de estrategias individuales para destacar dentro de la dinámica familiar.</a:t>
            </a:r>
          </a:p>
          <a:p>
            <a:r>
              <a:rPr lang="es-ES" b="1" dirty="0"/>
              <a:t>Importancia: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Adler reconoció que estas relaciones </a:t>
            </a:r>
            <a:r>
              <a:rPr lang="es-ES" b="1" dirty="0"/>
              <a:t>moldean la personalidad</a:t>
            </a:r>
            <a:r>
              <a:rPr lang="es-ES" dirty="0"/>
              <a:t> de manera significativa.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273415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249AAD-EE05-D929-8B0B-7E3DFADD1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ES" dirty="0"/>
            </a:br>
            <a:r>
              <a:rPr lang="es-ES" dirty="0"/>
              <a:t>El Primogénito según Adler</a:t>
            </a:r>
            <a:br>
              <a:rPr lang="es-ES" dirty="0"/>
            </a:br>
            <a:endParaRPr lang="es-E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4FE46C2-07CF-CEB7-60C0-C629E339D9D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14545" y="2262754"/>
            <a:ext cx="11562909" cy="3447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Características principales</a:t>
            </a:r>
            <a:r>
              <a:rPr kumimoji="0" lang="es-ES" altLang="es-E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Inicia la vida con </a:t>
            </a:r>
            <a:r>
              <a:rPr kumimoji="0" lang="es-ES" altLang="es-E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atención exclusiva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de los padres, lo que puede llevar a ser </a:t>
            </a:r>
            <a:r>
              <a:rPr kumimoji="0" lang="es-ES" altLang="es-E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consentido o malcriado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Experimenta el </a:t>
            </a:r>
            <a:r>
              <a:rPr kumimoji="0" lang="es-ES" altLang="es-E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destronamiento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al llegar un nuevo hermano, perdiendo parte del amor y atención,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especialmente de la madre.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Reacciones comunes:</a:t>
            </a: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Compensación: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Puede acercarse al padre o asumir un rol protector y </a:t>
            </a:r>
            <a:r>
              <a:rPr kumimoji="0" lang="es-ES" altLang="es-E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paternal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con los hermanos menores.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Valores: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Tienden a ser </a:t>
            </a:r>
            <a:r>
              <a:rPr kumimoji="0" lang="es-ES" altLang="es-E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conservadores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valorando la autoridad y añorando tiempos pasados sin competencia.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Consecuencias negativas:</a:t>
            </a: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Dificultades para adaptarse al destronamiento pueden derivar en: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Conductas problemáticas (neurosis, criminalidad, adicciones, entre otras).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Adler destacó que la mayoría de los "niños problema" son primogénitos.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381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0B2F13-9FBA-6E7C-BC5B-2928ED5B9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  <a:t>La Unidad de la Personalidad según Adler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5F8D75-6324-EE96-0AFE-CA3EA6C84C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b="1" dirty="0"/>
              <a:t>Freud:</a:t>
            </a:r>
          </a:p>
          <a:p>
            <a:r>
              <a:rPr lang="es-ES" dirty="0"/>
              <a:t>Enfatiza el conflicto entre consciente e inconsciente.</a:t>
            </a:r>
          </a:p>
          <a:p>
            <a:r>
              <a:rPr lang="es-ES" dirty="0"/>
              <a:t>La unidad de la personalidad sería una fachada creada por mecanismos de defensa.</a:t>
            </a:r>
          </a:p>
          <a:p>
            <a:r>
              <a:rPr lang="es-ES" b="1" dirty="0"/>
              <a:t>Adler:</a:t>
            </a:r>
          </a:p>
          <a:p>
            <a:r>
              <a:rPr lang="es-ES" dirty="0"/>
              <a:t>Rechaza la división entre consciente e inconsciente como artificial y producto del "fanatismo psicoanalítico" (Adler, 1936/1964).</a:t>
            </a:r>
          </a:p>
          <a:p>
            <a:r>
              <a:rPr lang="es-ES" dirty="0"/>
              <a:t>Propone una visión integrada donde el consciente e inconsciente colaboran más que entrar en conflicto.</a:t>
            </a:r>
          </a:p>
        </p:txBody>
      </p:sp>
    </p:spTree>
    <p:extLst>
      <p:ext uri="{BB962C8B-B14F-4D97-AF65-F5344CB8AC3E}">
        <p14:creationId xmlns:p14="http://schemas.microsoft.com/office/powerpoint/2010/main" val="24436353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AB9D84-02C7-9111-D9BE-87383719D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El Niño Nacido en Segundo Término según Adler</a:t>
            </a:r>
            <a:br>
              <a:rPr lang="es-ES" dirty="0"/>
            </a:br>
            <a:endParaRPr lang="es-E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F01A299-CDBF-EA01-D074-A1D31C1BD08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81289" y="1559883"/>
            <a:ext cx="11229421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Características principales:</a:t>
            </a:r>
            <a:endParaRPr kumimoji="0" lang="es-ES" altLang="es-E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Posición desafiante: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Observa la ventaja del hermano mayor, lo que puede generar </a:t>
            </a:r>
            <a:r>
              <a:rPr kumimoji="0" lang="es-ES" altLang="es-E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envidia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y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una sensación de ser </a:t>
            </a:r>
            <a:r>
              <a:rPr kumimoji="0" lang="es-ES" altLang="es-E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desestimado o descuidado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Actitud rebelde: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Tiende a ser </a:t>
            </a:r>
            <a:r>
              <a:rPr kumimoji="0" lang="es-ES" altLang="es-E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revolucionario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y motivado por el deseo de superar al mayor.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Ventajas del segundo hijo:</a:t>
            </a: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Marcador del paso: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El mayor establece un estándar que estimula al segundo a </a:t>
            </a:r>
            <a:r>
              <a:rPr kumimoji="0" lang="es-ES" altLang="es-E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lograr más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sin intentar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pasos imposibles.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Evita ser malcriado: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Desde el inicio comparte el amor de los padres, lo que disminuye la probabilidad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sobreindulgencia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Posición más favorable: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Considerado por Adler como la más ventajosa por sus desafíos y oportunidades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 superación.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Beneficio educativo:</a:t>
            </a: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Aprende más rápido al observar y jugar con hermanos mayores, desarrollando habilidades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como la comprensión de </a:t>
            </a:r>
            <a:r>
              <a:rPr kumimoji="0" lang="es-ES" altLang="es-E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falsas creencias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 edades más tempranas.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8915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412FD1-9EF7-97D7-E09F-B5F8B3B3B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b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El Hijo Menor según Adler</a:t>
            </a:r>
            <a:b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F273107-9C1E-BC68-EC5C-F4FF756C4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/>
              <a:t>Características principales: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Propensión a ser un "niño problema":</a:t>
            </a:r>
            <a:endParaRPr lang="es-E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Crece en una atmósfera más cálida y, a menudo, es </a:t>
            </a:r>
            <a:r>
              <a:rPr lang="es-ES" b="1" dirty="0"/>
              <a:t>consentido</a:t>
            </a:r>
            <a:r>
              <a:rPr lang="es-ES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Esto puede llevar a una </a:t>
            </a:r>
            <a:r>
              <a:rPr lang="es-ES" b="1" dirty="0"/>
              <a:t>falta de independencia</a:t>
            </a:r>
            <a:r>
              <a:rPr lang="es-E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Desafíos de competencia:</a:t>
            </a:r>
            <a:endParaRPr lang="es-E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Enfrenta demasiados "marcadores del paso", lo que puede generar una sensación de </a:t>
            </a:r>
            <a:r>
              <a:rPr lang="es-ES" b="1" dirty="0"/>
              <a:t>difusión</a:t>
            </a:r>
            <a:r>
              <a:rPr lang="es-ES" dirty="0"/>
              <a:t> e </a:t>
            </a:r>
            <a:r>
              <a:rPr lang="es-ES" b="1" dirty="0"/>
              <a:t>inferioridad</a:t>
            </a:r>
            <a:r>
              <a:rPr lang="es-ES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Puede competir en múltiples direcciones sin enfocarse.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458289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B5FF0D-8130-C65E-9DBF-D1DD498A1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ES" dirty="0"/>
            </a:br>
            <a:r>
              <a:rPr lang="es-ES" dirty="0"/>
              <a:t>El Hijo Menor según Adler</a:t>
            </a:r>
            <a:br>
              <a:rPr lang="es-ES" dirty="0"/>
            </a:br>
            <a:endParaRPr lang="es-E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4D49DB3-3F54-0985-5316-1972BCA4678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65841" y="2136338"/>
            <a:ext cx="11460317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Posibles caminos al éxito:</a:t>
            </a: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Encontrar su propio camino: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Logra éxito al descubrir un área no reclamada por otros miembros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 la familia.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Mayor predisposición a la innovación:</a:t>
            </a: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Según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Sulloway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(1996), los hijos menores tienen más tendencia a la </a:t>
            </a:r>
            <a:r>
              <a:rPr kumimoji="0" lang="es-ES" altLang="es-E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rebelión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y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 liderar revoluciones intelectuales y científicas, como Copérnico y Darwin.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Consideraciones de género:</a:t>
            </a: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Durante la época de Adler, las niñas tenían menos oportunidades, lo que influía en sus posibilidades de éxito.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9698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9C8F96-D705-6B21-AD1F-602E7A5DC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ES" dirty="0"/>
            </a:br>
            <a:r>
              <a:rPr lang="es-ES" dirty="0"/>
              <a:t>El Hijo Único según Adler</a:t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FB8F6B-0331-806F-ECDE-D1ADF4EC0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b="1" dirty="0"/>
              <a:t>Características principales: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Ausencia de competencia entre hermanos:</a:t>
            </a:r>
            <a:endParaRPr lang="es-E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Recibe toda la atención de los padres.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b="1" dirty="0"/>
              <a:t>Riesgo de ser consentido</a:t>
            </a:r>
            <a:r>
              <a:rPr lang="es-ES" dirty="0"/>
              <a:t> y desarrollar una relación excesiva con la madre (</a:t>
            </a:r>
            <a:r>
              <a:rPr lang="es-ES" b="1" dirty="0"/>
              <a:t>"mamitis" o complejo de madre</a:t>
            </a:r>
            <a:r>
              <a:rPr lang="es-ES" dirty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Impacto en la personalidad:</a:t>
            </a:r>
            <a:endParaRPr lang="es-E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Atención constante crea un </a:t>
            </a:r>
            <a:r>
              <a:rPr lang="es-ES" b="1" dirty="0"/>
              <a:t>sentido irreal de valor personal</a:t>
            </a:r>
            <a:r>
              <a:rPr lang="es-ES" dirty="0"/>
              <a:t>.</a:t>
            </a:r>
          </a:p>
          <a:p>
            <a:r>
              <a:rPr lang="es-ES" b="1" dirty="0"/>
              <a:t>Dinamismo con los padres: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Madre sobreprotectora:</a:t>
            </a:r>
            <a:endParaRPr lang="es-E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Ligazón emocional intensa que puede limitar la independencia del niño.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Expectativas altas:</a:t>
            </a:r>
            <a:endParaRPr lang="es-E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Al no compartir la atención, el hijo único puede sentir presión para cumplir con las expectativas parentales.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087754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1FBF8D-0C9E-E684-4BD5-EC42A4314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ES" dirty="0"/>
            </a:br>
            <a:r>
              <a:rPr lang="es-ES" dirty="0"/>
              <a:t>Otros Aspectos del Ambiente Familiar</a:t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58BBD9-349E-540F-6BAF-A1165BFE5F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b="1" dirty="0"/>
              <a:t>Factores que influyen en la constelación familiar: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Talentos únicos:</a:t>
            </a:r>
            <a:endParaRPr lang="es-E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Cuando los talentos de los niños son diferentes, disminuye la competencia directa.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Espaciado entre hermanos:</a:t>
            </a:r>
            <a:endParaRPr lang="es-E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Grandes intervalos entre nacimientos pueden generar características similares a las de un </a:t>
            </a:r>
            <a:r>
              <a:rPr lang="es-ES" b="1" dirty="0"/>
              <a:t>hijo único</a:t>
            </a:r>
            <a:r>
              <a:rPr lang="es-E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Composición por género:</a:t>
            </a:r>
            <a:endParaRPr lang="es-E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La proporción de niños y niñas puede influir en la formación de roles de </a:t>
            </a:r>
            <a:r>
              <a:rPr lang="es-ES" b="1" dirty="0"/>
              <a:t>masculinidad y feminidad</a:t>
            </a:r>
            <a:r>
              <a:rPr lang="es-ES" dirty="0"/>
              <a:t> en cada hijo.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945248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F85EB4-0A78-9262-E43C-1D54EDB0F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Efectos del Orden de Nacimiento en la Personalidad</a:t>
            </a:r>
            <a:b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55C9EB-AF32-CDC3-DA79-DF8F60EE66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Relaciones débiles e inconsistentes:</a:t>
            </a:r>
            <a:endParaRPr lang="es-E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Algunos estudios confirman elementos de la teoría de Adler (</a:t>
            </a:r>
            <a:r>
              <a:rPr lang="es-ES" dirty="0" err="1"/>
              <a:t>e.g</a:t>
            </a:r>
            <a:r>
              <a:rPr lang="es-ES" dirty="0"/>
              <a:t>., menor fatiga en hijos segundos).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En general, los primogénitos suelen destacar más en logros académicos y liderazgo.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Primogénitos:</a:t>
            </a:r>
            <a:endParaRPr lang="es-E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Más inteligentes y con logros destacados.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Más propensos a ser personas tipo A (presión por el tiempo, enfermedades coronarias.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Tendencia al narcisismo y ansiedad.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974112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A88741-F9C6-6E56-47A2-B1C39721F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b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Hijos Únicos y Variaciones Culturales</a:t>
            </a:r>
            <a:b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</a:br>
            <a:b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A9748E-E1EE-8E66-B563-BB0073A776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Hijos únicos:</a:t>
            </a:r>
            <a:endParaRPr lang="es-E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Similares a primogénitos en logros y características personales.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Riesgo de egocentrismo en culturas como la china debido a políticas de un solo hijo.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Variaciones culturales:</a:t>
            </a:r>
            <a:endParaRPr lang="es-E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En China: Dependencia y egocentrismo por indulgencia parental.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Contexto europeo: Familias numerosas; hijos menores podían sentirse menos amados.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814797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7F0156-0860-4FC9-D4F8-4791E4D6A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Relaciones Parentales y Posición Entre Hermanos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39D47F-44E6-50CA-BBB8-A1458AB70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Diferencias en el trato parental:</a:t>
            </a:r>
            <a:endParaRPr lang="es-E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Mayores expectativas y responsabilidades para primogénito.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Atención inicial a primogénitos disminuye tras el nacimiento de un hermano.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Percepción de favoritismo:</a:t>
            </a:r>
            <a:endParaRPr lang="es-E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Más relacionado con la relación personal con cada padre, no tanto con la posición.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215086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ADDCC1-E625-DD73-8EB0-717794CD6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Impacto de los Hermanos en la Personalidad</a:t>
            </a:r>
            <a:b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F113E1-84C9-0F20-CEA4-B4339AE59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Influencia de los hermanos:</a:t>
            </a:r>
            <a:endParaRPr lang="es-E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Relaciones positivas entre hermanos favorecen popularidad en la infancia.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Los hijos posteriores tienden a ser más extrovertidos e innovadores que los primogénitos.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Conclusión:</a:t>
            </a:r>
            <a:endParaRPr lang="es-E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Aunque el orden de nacimiento influye, </a:t>
            </a:r>
            <a:r>
              <a:rPr lang="es-ES" b="1" dirty="0"/>
              <a:t>el estilo de vida se crea a través de elecciones personales</a:t>
            </a:r>
            <a:r>
              <a:rPr lang="es-ES" dirty="0"/>
              <a:t>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9173257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4CD09BD6-4B9F-3BD6-CF2F-C5E756DED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8063" y="2766218"/>
            <a:ext cx="10515600" cy="1325563"/>
          </a:xfrm>
        </p:spPr>
        <p:txBody>
          <a:bodyPr/>
          <a:lstStyle/>
          <a:p>
            <a:r>
              <a:rPr lang="es-ES" dirty="0"/>
              <a:t>Gracias por su atención…</a:t>
            </a:r>
          </a:p>
        </p:txBody>
      </p:sp>
    </p:spTree>
    <p:extLst>
      <p:ext uri="{BB962C8B-B14F-4D97-AF65-F5344CB8AC3E}">
        <p14:creationId xmlns:p14="http://schemas.microsoft.com/office/powerpoint/2010/main" val="321539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47B8D0-A53F-2865-6172-5930AB1E9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ES" dirty="0"/>
            </a:br>
            <a:r>
              <a:rPr lang="es-ES" dirty="0"/>
              <a:t>El Estilo de Vida según Adler</a:t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741191-AB1D-8092-9323-F1EAAFADED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" b="1" dirty="0"/>
              <a:t>Idea Principal: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El </a:t>
            </a:r>
            <a:r>
              <a:rPr lang="es-ES" b="1" dirty="0"/>
              <a:t>estilo de vida</a:t>
            </a:r>
            <a:r>
              <a:rPr lang="es-ES" dirty="0"/>
              <a:t> es único para cada persona y se desarrolla como un </a:t>
            </a:r>
            <a:r>
              <a:rPr lang="es-ES" b="1" dirty="0"/>
              <a:t>proceso compensatorio</a:t>
            </a:r>
            <a:r>
              <a:rPr lang="es-ES" dirty="0"/>
              <a:t> para superar una sensación de inferioridad.</a:t>
            </a:r>
          </a:p>
          <a:p>
            <a:r>
              <a:rPr lang="es-ES" b="1" dirty="0"/>
              <a:t>Elementos Clave: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Meta personal:</a:t>
            </a:r>
            <a:r>
              <a:rPr lang="es-ES" dirty="0"/>
              <a:t> Dirige los esfuerzos hacia un objetivo único.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Consistencia de la personalidad:</a:t>
            </a:r>
            <a:r>
              <a:rPr lang="es-ES" dirty="0"/>
              <a:t> Surge al compensar o incluso </a:t>
            </a:r>
            <a:r>
              <a:rPr lang="es-ES" b="1" dirty="0" err="1"/>
              <a:t>sobrecompensar</a:t>
            </a:r>
            <a:r>
              <a:rPr lang="es-ES" dirty="0"/>
              <a:t> la inferioridad percibida.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Componentes:</a:t>
            </a:r>
            <a:endParaRPr lang="es-E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Conceptos individuales sobre el </a:t>
            </a:r>
            <a:r>
              <a:rPr lang="es-ES" b="1" dirty="0"/>
              <a:t>sí mismo</a:t>
            </a:r>
            <a:r>
              <a:rPr lang="es-ES" dirty="0"/>
              <a:t> y el </a:t>
            </a:r>
            <a:r>
              <a:rPr lang="es-ES" b="1" dirty="0"/>
              <a:t>mundo</a:t>
            </a:r>
            <a:r>
              <a:rPr lang="es-ES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Estrategias únicas para alcanzar la meta personal.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11085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E19C2F-FEF9-7878-2AB3-1D33C6ECA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ES" dirty="0"/>
            </a:br>
            <a:r>
              <a:rPr lang="es-ES" dirty="0"/>
              <a:t>Variedad en los Estilos de Vida…</a:t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D5DE24-CCEF-D654-7EB3-9C15099B2B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/>
              <a:t>Dos grandes categorías de estilos de vida:</a:t>
            </a:r>
            <a:endParaRPr lang="es-ES" dirty="0"/>
          </a:p>
          <a:p>
            <a:pPr>
              <a:buFont typeface="+mj-lt"/>
              <a:buAutoNum type="arabicPeriod"/>
            </a:pPr>
            <a:r>
              <a:rPr lang="es-ES" b="1" dirty="0"/>
              <a:t>Antisocial:</a:t>
            </a:r>
            <a:endParaRPr lang="es-ES" dirty="0"/>
          </a:p>
          <a:p>
            <a:pPr marL="742950" lvl="1" indent="-285750">
              <a:buFont typeface="+mj-lt"/>
              <a:buAutoNum type="arabicPeriod"/>
            </a:pPr>
            <a:r>
              <a:rPr lang="es-ES" dirty="0"/>
              <a:t>Busca la satisfacción personal de manera agresiva.</a:t>
            </a:r>
          </a:p>
          <a:p>
            <a:pPr marL="742950" lvl="1" indent="-285750">
              <a:buFont typeface="+mj-lt"/>
              <a:buAutoNum type="arabicPeriod"/>
            </a:pPr>
            <a:r>
              <a:rPr lang="es-ES" dirty="0"/>
              <a:t>Uso del engaño o conductas perjudiciales hacia los demás.</a:t>
            </a:r>
          </a:p>
          <a:p>
            <a:pPr>
              <a:buFont typeface="+mj-lt"/>
              <a:buAutoNum type="arabicPeriod"/>
            </a:pPr>
            <a:r>
              <a:rPr lang="es-ES" b="1" dirty="0"/>
              <a:t>Cooperativo:</a:t>
            </a:r>
            <a:endParaRPr lang="es-ES" dirty="0"/>
          </a:p>
          <a:p>
            <a:pPr marL="742950" lvl="1" indent="-285750">
              <a:buFont typeface="+mj-lt"/>
              <a:buAutoNum type="arabicPeriod"/>
            </a:pPr>
            <a:r>
              <a:rPr lang="es-ES" dirty="0"/>
              <a:t>Esfuerzos orientados al trabajo y la colaboración.</a:t>
            </a:r>
          </a:p>
          <a:p>
            <a:pPr marL="742950" lvl="1" indent="-285750">
              <a:buFont typeface="+mj-lt"/>
              <a:buAutoNum type="arabicPeriod"/>
            </a:pPr>
            <a:r>
              <a:rPr lang="es-ES" dirty="0"/>
              <a:t>Contribuye al bienestar personal y social.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41068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740B8B-C4B7-ACBE-1D8F-71D60B715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ES" dirty="0"/>
            </a:br>
            <a:r>
              <a:rPr lang="es-ES" dirty="0"/>
              <a:t>La Importancia de los Primeros Recuerdos</a:t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862E36-FF6A-54A2-2C4A-850D596A2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b="1" dirty="0"/>
              <a:t>Idea Principal: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Según Adler, los </a:t>
            </a:r>
            <a:r>
              <a:rPr lang="es-ES" b="1" dirty="0"/>
              <a:t>primeros recuerdos</a:t>
            </a:r>
            <a:r>
              <a:rPr lang="es-ES" dirty="0"/>
              <a:t> son una clave para identificar el </a:t>
            </a:r>
            <a:r>
              <a:rPr lang="es-ES" b="1" dirty="0"/>
              <a:t>estilo de vida</a:t>
            </a:r>
            <a:r>
              <a:rPr lang="es-ES" dirty="0"/>
              <a:t> de una persona.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Los recuerdos reflejan lo que es </a:t>
            </a:r>
            <a:r>
              <a:rPr lang="es-ES" b="1" dirty="0"/>
              <a:t>psicológicamente importante</a:t>
            </a:r>
            <a:r>
              <a:rPr lang="es-ES" dirty="0"/>
              <a:t> para el individuo, no necesariamente hechos objetivos.</a:t>
            </a:r>
          </a:p>
          <a:p>
            <a:r>
              <a:rPr lang="es-ES" b="1" dirty="0"/>
              <a:t>Aspectos Clave: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Se establecen entre los </a:t>
            </a:r>
            <a:r>
              <a:rPr lang="es-ES" b="1" dirty="0"/>
              <a:t>3 y 5 años</a:t>
            </a:r>
            <a:r>
              <a:rPr lang="es-ES" dirty="0"/>
              <a:t> de edad.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Los recuerdos suelen ser </a:t>
            </a:r>
            <a:r>
              <a:rPr lang="es-ES" b="1" dirty="0"/>
              <a:t>selectivos</a:t>
            </a:r>
            <a:r>
              <a:rPr lang="es-ES" dirty="0"/>
              <a:t> y se influyen por las conversaciones con adultos y el contexto cultural.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02093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F41EF0-B2BF-4BA2-9175-665374855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ES" dirty="0"/>
            </a:br>
            <a:r>
              <a:rPr lang="es-ES" dirty="0"/>
              <a:t>Factores que Afectan los Primeros Recuerdos</a:t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6A25DB-CFA6-AFF6-8C01-92C4F9616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b="1" dirty="0"/>
              <a:t>Causas de las diferencias en los recuerdos:</a:t>
            </a:r>
            <a:endParaRPr lang="es-ES" dirty="0"/>
          </a:p>
          <a:p>
            <a:pPr>
              <a:buFont typeface="+mj-lt"/>
              <a:buAutoNum type="arabicPeriod"/>
            </a:pPr>
            <a:r>
              <a:rPr lang="es-ES" b="1" dirty="0"/>
              <a:t>Maduración cerebral:</a:t>
            </a:r>
            <a:endParaRPr lang="es-ES" dirty="0"/>
          </a:p>
          <a:p>
            <a:pPr marL="742950" lvl="1" indent="-285750">
              <a:buFont typeface="+mj-lt"/>
              <a:buAutoNum type="arabicPeriod"/>
            </a:pPr>
            <a:r>
              <a:rPr lang="es-ES" dirty="0"/>
              <a:t>El hipocampo aún no está completamente desarrollado en la primera infancia.</a:t>
            </a:r>
          </a:p>
          <a:p>
            <a:pPr>
              <a:buFont typeface="+mj-lt"/>
              <a:buAutoNum type="arabicPeriod"/>
            </a:pPr>
            <a:r>
              <a:rPr lang="es-ES" b="1" dirty="0"/>
              <a:t>Desarrollo del lenguaje:</a:t>
            </a:r>
            <a:endParaRPr lang="es-ES" dirty="0"/>
          </a:p>
          <a:p>
            <a:pPr marL="742950" lvl="1" indent="-285750">
              <a:buFont typeface="+mj-lt"/>
              <a:buAutoNum type="arabicPeriod"/>
            </a:pPr>
            <a:r>
              <a:rPr lang="es-ES" dirty="0"/>
              <a:t>Los recuerdos tempranos no se almacenan como narrativas estructuradas.</a:t>
            </a:r>
          </a:p>
          <a:p>
            <a:pPr>
              <a:buFont typeface="+mj-lt"/>
              <a:buAutoNum type="arabicPeriod"/>
            </a:pPr>
            <a:r>
              <a:rPr lang="es-ES" b="1" dirty="0"/>
              <a:t>Influencia cultural:</a:t>
            </a:r>
            <a:endParaRPr lang="es-ES" dirty="0"/>
          </a:p>
          <a:p>
            <a:pPr marL="742950" lvl="1" indent="-285750">
              <a:buFont typeface="+mj-lt"/>
              <a:buAutoNum type="arabicPeriod"/>
            </a:pPr>
            <a:r>
              <a:rPr lang="es-ES" dirty="0"/>
              <a:t>En culturas occidentales, los recuerdos son más individuales y orientados al yo.</a:t>
            </a:r>
          </a:p>
          <a:p>
            <a:pPr marL="742950" lvl="1" indent="-285750">
              <a:buFont typeface="+mj-lt"/>
              <a:buAutoNum type="arabicPeriod"/>
            </a:pPr>
            <a:r>
              <a:rPr lang="es-ES" dirty="0"/>
              <a:t>En culturas asiáticas, se enfocan más en las relaciones sociales.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72431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1AE08C-26DC-327D-6B1A-9962668B2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Los Primeros Recuerdos en Terapia </a:t>
            </a:r>
            <a:r>
              <a:rPr lang="es-ES" dirty="0" err="1"/>
              <a:t>Adleriana</a:t>
            </a:r>
            <a:r>
              <a:rPr lang="es-ES" dirty="0"/>
              <a:t>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C0D1C23-F66B-B3FD-D4CB-51684FFE87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b="1" dirty="0"/>
              <a:t>Uso terapéutico:</a:t>
            </a:r>
          </a:p>
          <a:p>
            <a:r>
              <a:rPr lang="es-ES" dirty="0"/>
              <a:t>Adler utilizaba los primeros recuerdos para analizar el estilo de vida y entender la narrativa personal del paciente.</a:t>
            </a:r>
          </a:p>
          <a:p>
            <a:r>
              <a:rPr lang="es-ES" b="1" dirty="0"/>
              <a:t>Ejemplo:</a:t>
            </a:r>
          </a:p>
          <a:p>
            <a:r>
              <a:rPr lang="es-ES" dirty="0"/>
              <a:t>Recuerdo de accidentes: puede sugerir un estilo basado en evitar el peligro.</a:t>
            </a:r>
          </a:p>
          <a:p>
            <a:r>
              <a:rPr lang="es-ES" dirty="0"/>
              <a:t>Recuerdo del primer día de clases: refleja cómo enfrenta nuevas situaciones.</a:t>
            </a:r>
          </a:p>
          <a:p>
            <a:r>
              <a:rPr lang="es-ES" b="1" dirty="0"/>
              <a:t>Cita de </a:t>
            </a:r>
            <a:r>
              <a:rPr lang="es-ES" b="1" dirty="0" err="1"/>
              <a:t>Adler:“</a:t>
            </a:r>
            <a:r>
              <a:rPr lang="es-ES" dirty="0" err="1"/>
              <a:t>Los</a:t>
            </a:r>
            <a:r>
              <a:rPr lang="es-ES" dirty="0"/>
              <a:t> recuerdos representan la ‘Historia de mi vida’; advierten, confortan y preparan a la persona para el futuro” (</a:t>
            </a:r>
            <a:r>
              <a:rPr lang="es-ES" dirty="0" err="1"/>
              <a:t>Ansbacher</a:t>
            </a:r>
            <a:r>
              <a:rPr lang="es-ES" dirty="0"/>
              <a:t> y </a:t>
            </a:r>
            <a:r>
              <a:rPr lang="es-ES" dirty="0" err="1"/>
              <a:t>Ansbacher</a:t>
            </a:r>
            <a:r>
              <a:rPr lang="es-ES" dirty="0"/>
              <a:t>, 1956).</a:t>
            </a:r>
          </a:p>
        </p:txBody>
      </p:sp>
    </p:spTree>
    <p:extLst>
      <p:ext uri="{BB962C8B-B14F-4D97-AF65-F5344CB8AC3E}">
        <p14:creationId xmlns:p14="http://schemas.microsoft.com/office/powerpoint/2010/main" val="3552016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E41BEC-BFB2-0282-EB6A-53E619587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ES" dirty="0"/>
            </a:br>
            <a:r>
              <a:rPr lang="es-ES" dirty="0"/>
              <a:t>Recuerdos Erróneos y su Significado…</a:t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F5BADD-0291-4D8A-3DE0-8B026126C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Los recuerdos falsos, aunque imprecisos, son </a:t>
            </a:r>
            <a:r>
              <a:rPr lang="es-ES" b="1" dirty="0"/>
              <a:t>psicológicamente reveladores</a:t>
            </a:r>
            <a:r>
              <a:rPr lang="es-E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Ejemplo de Adler: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Recordaba correr por un cementerio inexistente, reflejando su lucha interna contra el miedo a la muerte.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Los recuerdos erróneos ofrecen pistas sobre los </a:t>
            </a:r>
            <a:r>
              <a:rPr lang="es-ES" b="1" dirty="0"/>
              <a:t>temas centrales</a:t>
            </a:r>
            <a:r>
              <a:rPr lang="es-ES" dirty="0"/>
              <a:t> de la vida de una persona.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256484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2776</Words>
  <Application>Microsoft Office PowerPoint</Application>
  <PresentationFormat>Panorámica</PresentationFormat>
  <Paragraphs>308</Paragraphs>
  <Slides>39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39</vt:i4>
      </vt:variant>
    </vt:vector>
  </HeadingPairs>
  <TitlesOfParts>
    <vt:vector size="44" baseType="lpstr">
      <vt:lpstr>Aptos</vt:lpstr>
      <vt:lpstr>Aptos Display</vt:lpstr>
      <vt:lpstr>Arial</vt:lpstr>
      <vt:lpstr>Futura-Book</vt:lpstr>
      <vt:lpstr>Tema de Office</vt:lpstr>
      <vt:lpstr>La unidad de la personalidad-desarrollo de la personalidad</vt:lpstr>
      <vt:lpstr>La Unidad de la Personalidad según Adler</vt:lpstr>
      <vt:lpstr>La Unidad de la Personalidad según Adler</vt:lpstr>
      <vt:lpstr> El Estilo de Vida según Adler </vt:lpstr>
      <vt:lpstr> Variedad en los Estilos de Vida… </vt:lpstr>
      <vt:lpstr> La Importancia de los Primeros Recuerdos </vt:lpstr>
      <vt:lpstr> Factores que Afectan los Primeros Recuerdos </vt:lpstr>
      <vt:lpstr>Los Primeros Recuerdos en Terapia Adleriana </vt:lpstr>
      <vt:lpstr> Recuerdos Erróneos y su Significado… </vt:lpstr>
      <vt:lpstr> Relación de los Primeros Recuerdos con Factores Psicológicos </vt:lpstr>
      <vt:lpstr> Ejemplo de Interpretación Terapéutica </vt:lpstr>
      <vt:lpstr> Estilos de Vida según Adler: Errados y Sanos </vt:lpstr>
      <vt:lpstr> Estilos de Vida Errados según Adler </vt:lpstr>
      <vt:lpstr> Tipo Gobernante </vt:lpstr>
      <vt:lpstr> Tipo de Quien Consigue </vt:lpstr>
      <vt:lpstr> Tipo Evasivo… </vt:lpstr>
      <vt:lpstr> El Estilo de Vida Sano: Tipo Socialmente Útil </vt:lpstr>
      <vt:lpstr> Características del Tipo Socialmente Útil </vt:lpstr>
      <vt:lpstr> Factores que Promueven el Estilo de Vida Sano </vt:lpstr>
      <vt:lpstr> Obstáculos al Estilo de Vida Sano </vt:lpstr>
      <vt:lpstr> Influencia de los Padres en el Desarrollo del Estilo de Vida </vt:lpstr>
      <vt:lpstr> Consejos Adlerianos para Criar Niños Sanos </vt:lpstr>
      <vt:lpstr> El Niño Consentido.. </vt:lpstr>
      <vt:lpstr> Crítica de Adler al Complejo de Edipo </vt:lpstr>
      <vt:lpstr> El Niño Descuidado </vt:lpstr>
      <vt:lpstr> Similitudes entre Niños Consentidos y Descuidos </vt:lpstr>
      <vt:lpstr>La Constelación Familiar según Adler </vt:lpstr>
      <vt:lpstr> Impacto de las Relaciones entre Hermanos </vt:lpstr>
      <vt:lpstr> El Primogénito según Adler </vt:lpstr>
      <vt:lpstr>El Niño Nacido en Segundo Término según Adler </vt:lpstr>
      <vt:lpstr> El Hijo Menor según Adler </vt:lpstr>
      <vt:lpstr> El Hijo Menor según Adler </vt:lpstr>
      <vt:lpstr> El Hijo Único según Adler </vt:lpstr>
      <vt:lpstr> Otros Aspectos del Ambiente Familiar </vt:lpstr>
      <vt:lpstr>Efectos del Orden de Nacimiento en la Personalidad </vt:lpstr>
      <vt:lpstr> Hijos Únicos y Variaciones Culturales  </vt:lpstr>
      <vt:lpstr>Relaciones Parentales y Posición Entre Hermanos</vt:lpstr>
      <vt:lpstr>Impacto de los Hermanos en la Personalidad </vt:lpstr>
      <vt:lpstr>Gracias por su atención…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VERONICA ADRIANA FREIRE PALACIOS</dc:creator>
  <cp:lastModifiedBy>VERONICA ADRIANA FREIRE PALACIOS</cp:lastModifiedBy>
  <cp:revision>2</cp:revision>
  <dcterms:created xsi:type="dcterms:W3CDTF">2024-11-19T21:59:55Z</dcterms:created>
  <dcterms:modified xsi:type="dcterms:W3CDTF">2024-11-20T02:40:50Z</dcterms:modified>
</cp:coreProperties>
</file>