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F8F01-0B6D-476D-B2C9-0DF73A02FF52}" type="datetimeFigureOut">
              <a:rPr lang="es-ES" smtClean="0"/>
              <a:pPr/>
              <a:t>07/04/2011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85950-C84C-45F3-959A-CE911ABA4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ALFRED ADLER Y LA PSICOLOGIA INDIVIDUAL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C" dirty="0" smtClean="0"/>
              <a:t>Dra. Verónica Freire Palacios</a:t>
            </a:r>
          </a:p>
          <a:p>
            <a:pPr algn="r"/>
            <a:r>
              <a:rPr lang="es-EC" dirty="0" smtClean="0"/>
              <a:t>Psicóloga Clínica</a:t>
            </a:r>
          </a:p>
          <a:p>
            <a:pPr algn="r"/>
            <a:r>
              <a:rPr lang="es-EC" dirty="0" smtClean="0"/>
              <a:t>UNACH</a:t>
            </a:r>
            <a:endParaRPr lang="es-EC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C" dirty="0" smtClean="0"/>
              <a:t>Como parte del estilo de vida, nos hacemos de un concepto de nosotros mismos y de el mundo (Esquema de apercepción) </a:t>
            </a:r>
          </a:p>
          <a:p>
            <a:pPr algn="just"/>
            <a:r>
              <a:rPr lang="es-EC" dirty="0" smtClean="0"/>
              <a:t>Apercepción: Es las percepción que incluye la interpretación subjetiva de lo que incide en los sentidos </a:t>
            </a:r>
          </a:p>
          <a:p>
            <a:pPr algn="just"/>
            <a:r>
              <a:rPr lang="es-EC" dirty="0" smtClean="0"/>
              <a:t>Adler postula que “Nuestros sentidos no perciben hechos  reales, sino las imágenes subjetivas, un reflejo del mundo exterior”   </a:t>
            </a:r>
            <a:endParaRPr lang="es-EC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Ejercicio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Escriba sus tres deseos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Decida cual es el mas importante para usted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Detállelo claramente como meta central en su vida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¿Qué planea hacer para lograr esta meta?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¿Cuáles son los obstáculos a los que se tendrá que enfrentar para lograr su meta?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¿ Qué siente cuando escribe sus metas y las considera seriamente </a:t>
            </a:r>
            <a:r>
              <a:rPr lang="es-EC" dirty="0" smtClean="0"/>
              <a:t>?</a:t>
            </a:r>
            <a:endParaRPr lang="es-EC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El Poder Creativo de la Persona</a:t>
            </a:r>
          </a:p>
          <a:p>
            <a:pPr algn="just"/>
            <a:r>
              <a:rPr lang="es-EC" dirty="0" smtClean="0"/>
              <a:t>Adler explicó que respondemos de manera creativa a las influencias que nos afectan en la vida.</a:t>
            </a:r>
          </a:p>
          <a:p>
            <a:pPr algn="just"/>
            <a:r>
              <a:rPr lang="es-EC" dirty="0" smtClean="0"/>
              <a:t>No somos objetos inertes que aceptamos pasivamente  todas las fuerzas exteriores, sino que buscamos ciertas experiencias y rechazamos otras.  </a:t>
            </a:r>
          </a:p>
          <a:p>
            <a:pPr algn="just">
              <a:buNone/>
            </a:pPr>
            <a:endParaRPr lang="es-EC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 smtClean="0"/>
              <a:t>La ciencia de la Psicología individual surgió del esfuerzo por comprender el misterioso poder creativo  de la vida. </a:t>
            </a:r>
          </a:p>
          <a:p>
            <a:pPr algn="just"/>
            <a:r>
              <a:rPr lang="es-EC" dirty="0" smtClean="0"/>
              <a:t>Adler sostenía que cada persona posee un centro en el que es libre.</a:t>
            </a:r>
          </a:p>
          <a:p>
            <a:pPr algn="just"/>
            <a:r>
              <a:rPr lang="es-EC" dirty="0" smtClean="0"/>
              <a:t>Al ser libre somos responsables de nuestras acciones y de nuestras vidas</a:t>
            </a:r>
          </a:p>
          <a:p>
            <a:pPr algn="just">
              <a:buNone/>
            </a:pPr>
            <a:r>
              <a:rPr lang="es-EC" dirty="0" smtClean="0"/>
              <a:t> </a:t>
            </a:r>
            <a:endParaRPr lang="es-EC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C" dirty="0" smtClean="0"/>
              <a:t>En el centro del modelo de la naturaleza humana Adler sostenía que esta se forma a través de la creatividad, la capacidad de formular metas y medios para lograr dicho centro.</a:t>
            </a:r>
          </a:p>
          <a:p>
            <a:pPr algn="just">
              <a:buNone/>
            </a:pPr>
            <a:endParaRPr lang="es-EC" dirty="0" smtClean="0"/>
          </a:p>
          <a:p>
            <a:pPr algn="ctr">
              <a:buNone/>
            </a:pPr>
            <a:r>
              <a:rPr lang="es-EC" dirty="0" smtClean="0"/>
              <a:t>“</a:t>
            </a:r>
            <a:r>
              <a:rPr lang="es-EC" b="1" i="1" dirty="0" smtClean="0"/>
              <a:t>ES EL PODER CREATIVO DE LA PERSONALIDAD O DEL SELF, LO QUE GUÍA Y DIRIGE LA RESPUESTA AL AMBIENTE</a:t>
            </a:r>
            <a:r>
              <a:rPr lang="es-EC" dirty="0" smtClean="0"/>
              <a:t>.”  </a:t>
            </a:r>
            <a:endParaRPr lang="es-EC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Adler atribuye al individuo:</a:t>
            </a:r>
          </a:p>
          <a:p>
            <a:r>
              <a:rPr lang="es-EC" dirty="0" smtClean="0"/>
              <a:t> La unicidad</a:t>
            </a:r>
          </a:p>
          <a:p>
            <a:r>
              <a:rPr lang="es-EC" dirty="0" smtClean="0"/>
              <a:t>La conciencia</a:t>
            </a:r>
          </a:p>
          <a:p>
            <a:r>
              <a:rPr lang="es-EC" dirty="0" smtClean="0"/>
              <a:t>El control sobre su propio destino</a:t>
            </a:r>
          </a:p>
          <a:p>
            <a:endParaRPr lang="es-EC" dirty="0" smtClean="0"/>
          </a:p>
          <a:p>
            <a:pPr algn="ctr">
              <a:buNone/>
            </a:pPr>
            <a:r>
              <a:rPr lang="es-EC" dirty="0" smtClean="0"/>
              <a:t>“</a:t>
            </a:r>
            <a:r>
              <a:rPr lang="es-EC" b="1" i="1" dirty="0" smtClean="0"/>
              <a:t>CADA INDIVIDUO REPRESENTA TANTO UNA UNIDAD DE PERSONALIDAD COMO EL FORMADOR DE ESA UNIDAD</a:t>
            </a:r>
            <a:r>
              <a:rPr lang="es-EC" dirty="0" smtClean="0"/>
              <a:t>” </a:t>
            </a:r>
            <a:endParaRPr lang="es-EC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Interés social</a:t>
            </a:r>
          </a:p>
          <a:p>
            <a:pPr algn="just"/>
            <a:r>
              <a:rPr lang="es-EC" dirty="0" smtClean="0"/>
              <a:t>Es el sentido de solidaridad humana, vinculación entre los hombres  (Sentido de comunión dentro de la comunidad humana)</a:t>
            </a:r>
          </a:p>
          <a:p>
            <a:pPr algn="just"/>
            <a:r>
              <a:rPr lang="es-EC" dirty="0" smtClean="0"/>
              <a:t>El sentido comunitario se refiere al interés que ponemos en los  otros, no únicamente por propósitos personales  sino por tener “un interés por el interés de los demás” </a:t>
            </a:r>
            <a:endParaRPr lang="es-EC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 smtClean="0"/>
              <a:t>Adler veía a la persona no únicamente como un todo unificado, sino como parte de conjuntos mayores: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Familia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Comunidad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Sociedad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Humanidad  </a:t>
            </a:r>
            <a:endParaRPr lang="es-EC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C" dirty="0" smtClean="0"/>
              <a:t>Un aspecto importante del interés social es el comportamiento cooperativo.</a:t>
            </a:r>
          </a:p>
          <a:p>
            <a:pPr algn="just"/>
            <a:r>
              <a:rPr lang="es-EC" dirty="0" smtClean="0"/>
              <a:t>Adler creía que solo si cooperamos y contribuimos como miembros de nuestra sociedad nos sobreponemos a nuestra inferioridad real o a nuestro sentido de inferioridad.</a:t>
            </a:r>
          </a:p>
          <a:p>
            <a:pPr algn="ctr">
              <a:buNone/>
            </a:pPr>
            <a:r>
              <a:rPr lang="es-EC" b="1" i="1" dirty="0" smtClean="0"/>
              <a:t>“SI UNA PERSONA COOPERA NUNCA SE TORNARA NEURÓTICA”</a:t>
            </a:r>
            <a:r>
              <a:rPr lang="es-EC" dirty="0" smtClean="0"/>
              <a:t> </a:t>
            </a:r>
            <a:r>
              <a:rPr lang="es-EC" sz="1800" dirty="0" smtClean="0"/>
              <a:t>ADLER 1964</a:t>
            </a:r>
            <a:endParaRPr lang="es-EC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Adler y la mujeres </a:t>
            </a:r>
          </a:p>
          <a:p>
            <a:pPr algn="just"/>
            <a:r>
              <a:rPr lang="es-EC" dirty="0" smtClean="0"/>
              <a:t>Adopto la postura radical de que las diferencias psicológicas entre los sexos son resultado por completo de actitudes culturales.</a:t>
            </a:r>
          </a:p>
          <a:p>
            <a:pPr algn="just"/>
            <a:r>
              <a:rPr lang="es-EC" dirty="0" smtClean="0"/>
              <a:t>La postura de la sociedad en cuanto a las diferencias de género afectan la maduración de las personas desde que nacen  </a:t>
            </a:r>
            <a:endParaRPr lang="es-EC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Conceptos Principales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Adler contribuyo con la psicología con los postulados sobre el complejo de inferioridad y de la necesidad de compensar los sentimientos de inferioridad.</a:t>
            </a:r>
          </a:p>
          <a:p>
            <a:pPr algn="just"/>
            <a:r>
              <a:rPr lang="es-EC" dirty="0" smtClean="0"/>
              <a:t>Adler puso énfasis en el interés social, la cooperación y los efectos de la sociedad en las diferencias sexuales.</a:t>
            </a:r>
            <a:endParaRPr lang="es-EC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Principios básicos </a:t>
            </a:r>
          </a:p>
          <a:p>
            <a:pPr algn="just"/>
            <a:r>
              <a:rPr lang="es-EC" dirty="0" smtClean="0"/>
              <a:t>Toda conducta acurre en un contexto social.</a:t>
            </a:r>
          </a:p>
          <a:p>
            <a:pPr algn="just"/>
            <a:r>
              <a:rPr lang="es-EC" dirty="0" smtClean="0"/>
              <a:t>Los procesos inconscientes están llenos de significados y sirven a las metas de los individuos.</a:t>
            </a:r>
          </a:p>
          <a:p>
            <a:pPr algn="just"/>
            <a:r>
              <a:rPr lang="es-EC" dirty="0" smtClean="0"/>
              <a:t>Para comprender al individuo uno debe entender su estilo de vida  o so organización cognoscitiva </a:t>
            </a:r>
            <a:endParaRPr lang="es-EC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C" dirty="0" smtClean="0"/>
              <a:t>A pesar de que la conducta cambia el estilo de vida y las metas a más largo plazo permanecen relativamente constantes, a menos de que se modifique las condiciones fundamentales.</a:t>
            </a:r>
          </a:p>
          <a:p>
            <a:pPr algn="just"/>
            <a:r>
              <a:rPr lang="es-EC" dirty="0" smtClean="0"/>
              <a:t>El comportamiento no esta determinado tanto por el pasado, sino por la herencia y por el ambiente.</a:t>
            </a:r>
          </a:p>
          <a:p>
            <a:pPr algn="just"/>
            <a:r>
              <a:rPr lang="es-EC" dirty="0" smtClean="0"/>
              <a:t>LA motivación central de cada quien es la lucha por la perfección o la superioridad.  </a:t>
            </a:r>
            <a:endParaRPr lang="es-EC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s-EC" dirty="0" smtClean="0"/>
              <a:t>Crecimiento Psicológico</a:t>
            </a:r>
          </a:p>
          <a:p>
            <a:pPr algn="just"/>
            <a:r>
              <a:rPr lang="es-EC" dirty="0" smtClean="0"/>
              <a:t>La lucha positiva por la superioridad, más unos fuertes intereses y cooperación son el rasgo básico de una persona sana.</a:t>
            </a:r>
          </a:p>
          <a:p>
            <a:pPr algn="just"/>
            <a:r>
              <a:rPr lang="es-EC" dirty="0" smtClean="0"/>
              <a:t>El crecimiento psicológico es pasar de una meta de superioridad a una actitud de dominio constructivo.</a:t>
            </a:r>
            <a:endParaRPr lang="es-EC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Tareas Vitales</a:t>
            </a:r>
          </a:p>
          <a:p>
            <a:pPr algn="just"/>
            <a:r>
              <a:rPr lang="es-EC" dirty="0" smtClean="0"/>
              <a:t>Adler propuso tres tarea vitales a las que tenemos que hacer frente: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El trabajo.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La amistad.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El amor.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 smtClean="0"/>
              <a:t>TRABAJO: Provee un sentido de satisfacción y autoestima.</a:t>
            </a:r>
          </a:p>
          <a:p>
            <a:pPr algn="just"/>
            <a:r>
              <a:rPr lang="es-EC" dirty="0" smtClean="0"/>
              <a:t>AMISTAD: Es una expresión de nuestra pertenencia a la raza humana y de nuestra necesidad constante de adaptarnos y de interactuar con el resto de nuestra especie.</a:t>
            </a:r>
          </a:p>
          <a:p>
            <a:pPr algn="just"/>
            <a:r>
              <a:rPr lang="es-EC" dirty="0" smtClean="0"/>
              <a:t>AMOR:  Proviene de la intimidad, esencial para la continuidad de nuestra especie.</a:t>
            </a:r>
            <a:endParaRPr lang="es-EC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Obstáculos para el crecimiento</a:t>
            </a:r>
          </a:p>
          <a:p>
            <a:pPr algn="just"/>
            <a:r>
              <a:rPr lang="es-EC" dirty="0" smtClean="0"/>
              <a:t>Tres condiciones negativas para la niñez: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Inferioridad orgánica. (Niños egocéntricos, incapacidad para competir con otros niños)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Sobreprotección. (Dificultad para adquirir un sentido de interés social y cooperación)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Abandono. (Dificultad para conocer el amor, tiende a volverse frio y duro como adulto)  </a:t>
            </a:r>
          </a:p>
          <a:p>
            <a:pPr marL="514350" indent="-514350">
              <a:buFont typeface="+mj-lt"/>
              <a:buAutoNum type="arabicPeriod"/>
            </a:pPr>
            <a:endParaRPr lang="es-EC" dirty="0" smtClean="0"/>
          </a:p>
          <a:p>
            <a:pPr marL="514350" indent="-514350">
              <a:buFont typeface="+mj-lt"/>
              <a:buAutoNum type="arabicPeriod"/>
            </a:pPr>
            <a:endParaRPr lang="es-EC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C" dirty="0" smtClean="0"/>
              <a:t>Dinámica básica de la neurosis</a:t>
            </a:r>
          </a:p>
          <a:p>
            <a:pPr algn="ctr">
              <a:buNone/>
            </a:pPr>
            <a:r>
              <a:rPr lang="es-EC" sz="2400" dirty="0" smtClean="0"/>
              <a:t>(1913)</a:t>
            </a:r>
          </a:p>
          <a:p>
            <a:pPr algn="just"/>
            <a:r>
              <a:rPr lang="es-EC" dirty="0" smtClean="0"/>
              <a:t>Aísla al individuo porque altera el funcionamiento social y la capacidad de resolver problemas cotidianos.</a:t>
            </a:r>
          </a:p>
          <a:p>
            <a:pPr algn="just"/>
            <a:r>
              <a:rPr lang="es-EC" dirty="0" smtClean="0"/>
              <a:t>Las relaciones del neurótico con los demás son limitadas y se combinan de hipersensibilidad e intolerancia.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s-EC" b="1" i="1" dirty="0" smtClean="0"/>
          </a:p>
          <a:p>
            <a:pPr algn="ctr"/>
            <a:endParaRPr lang="es-EC" b="1" i="1" dirty="0" smtClean="0"/>
          </a:p>
          <a:p>
            <a:pPr algn="ctr">
              <a:buNone/>
            </a:pPr>
            <a:r>
              <a:rPr lang="es-EC" b="1" i="1" dirty="0" smtClean="0"/>
              <a:t>“La neurosis representa un intento de liberarse de todas las restricciones sociales y por lo tanto se aísla y su lucha por el poder se dirige en contra de el mismo”</a:t>
            </a:r>
          </a:p>
          <a:p>
            <a:pPr algn="just">
              <a:buNone/>
            </a:pPr>
            <a:endParaRPr lang="es-EC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s-EC" dirty="0" smtClean="0"/>
              <a:t>Cuerpo</a:t>
            </a:r>
          </a:p>
          <a:p>
            <a:pPr algn="just"/>
            <a:r>
              <a:rPr lang="es-EC" dirty="0" smtClean="0"/>
              <a:t>Es la fuente principal de los sentimientos de inferioridad del niño. Adler sostenía que lo importante es la actitud frente a nuestro cuerpo.</a:t>
            </a:r>
          </a:p>
          <a:p>
            <a:pPr algn="just"/>
            <a:r>
              <a:rPr lang="es-EC" dirty="0" smtClean="0"/>
              <a:t>Mujeres y hombres atractivos no han resuelto los sentimientos de fealdad y falta de aceptación adquiridos en su infancia por lo que se comportan como si no fueran atractivos. </a:t>
            </a:r>
            <a:endParaRPr lang="es-EC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Emociones</a:t>
            </a:r>
          </a:p>
          <a:p>
            <a:r>
              <a:rPr lang="es-EC" dirty="0" smtClean="0"/>
              <a:t>Existen dos clases de emociones:</a:t>
            </a:r>
          </a:p>
          <a:p>
            <a:pPr marL="514350" indent="-514350">
              <a:buFont typeface="+mj-lt"/>
              <a:buAutoNum type="arabicPeriod"/>
            </a:pPr>
            <a:r>
              <a:rPr lang="es-EC" i="1" dirty="0" smtClean="0"/>
              <a:t>Las socialmente disyuntivas. </a:t>
            </a:r>
            <a:r>
              <a:rPr lang="es-EC" dirty="0" smtClean="0"/>
              <a:t>(Logro de metas individuales )</a:t>
            </a:r>
          </a:p>
          <a:p>
            <a:pPr marL="514350" indent="-514350">
              <a:buFont typeface="+mj-lt"/>
              <a:buAutoNum type="arabicPeriod"/>
            </a:pPr>
            <a:r>
              <a:rPr lang="es-EC" i="1" dirty="0" smtClean="0"/>
              <a:t>Las socialmente conjuntivas. </a:t>
            </a:r>
            <a:r>
              <a:rPr lang="es-EC" dirty="0" smtClean="0"/>
              <a:t>(Promueven la interacción social) </a:t>
            </a:r>
            <a:endParaRPr lang="es-EC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Conceptos</a:t>
            </a:r>
            <a:r>
              <a:rPr lang="en-US" dirty="0" smtClean="0"/>
              <a:t> </a:t>
            </a:r>
            <a:r>
              <a:rPr lang="es-ES" dirty="0" smtClean="0"/>
              <a:t>Importantes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Inferioridad y Compensación</a:t>
            </a:r>
          </a:p>
          <a:p>
            <a:pPr algn="just"/>
            <a:r>
              <a:rPr lang="es-EC" dirty="0" smtClean="0"/>
              <a:t>Inferioridad Orgánica: intento explicar por que las enfermedades afectan a cada persona de manera diferente (1907).</a:t>
            </a:r>
          </a:p>
          <a:p>
            <a:pPr algn="just">
              <a:buNone/>
            </a:pPr>
            <a:r>
              <a:rPr lang="es-EC" dirty="0" smtClean="0"/>
              <a:t>	Postulo que en cada individuo hay algunos órganos mas débiles, que son particularmente susceptibles a las enfermedades</a:t>
            </a:r>
            <a:r>
              <a:rPr lang="en-US" dirty="0" smtClean="0"/>
              <a:t>. </a:t>
            </a: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C" dirty="0" smtClean="0"/>
              <a:t>Psicoterapia </a:t>
            </a:r>
          </a:p>
          <a:p>
            <a:pPr algn="just"/>
            <a:r>
              <a:rPr lang="es-EC" dirty="0" smtClean="0"/>
              <a:t>Objetivo: Ayudar al individuo a reconstruir premisas y metas en concordancia con una mayor utilidad social. Existen tres aspectos principales en la terapia: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Comprender el estilo de vida único del paciente.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Ayudarlo a comprenderse a si mismo.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Fortalecer su interés social. </a:t>
            </a:r>
            <a:endParaRPr lang="es-EC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C" dirty="0" smtClean="0"/>
              <a:t>Comprensión del estilo de vida</a:t>
            </a:r>
          </a:p>
          <a:p>
            <a:pPr algn="just"/>
            <a:r>
              <a:rPr lang="es-EC" dirty="0" smtClean="0"/>
              <a:t>El estilo de vida forma básicamente un todo, el terapeuta debe preguntar a sus pacientes por sus primeros recuerdos, sucesos sobresalientes de su primera infancia.</a:t>
            </a:r>
          </a:p>
          <a:p>
            <a:pPr algn="just"/>
            <a:r>
              <a:rPr lang="es-EC" dirty="0" smtClean="0"/>
              <a:t>Es importante en esta fase observar la conducta expresiva de la postura y de la entonación para determinar las condiciones negativas de su plan de vida. </a:t>
            </a:r>
            <a:endParaRPr lang="es-EC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s-EC" dirty="0" smtClean="0"/>
              <a:t>Promoción del autoconocimiento</a:t>
            </a:r>
          </a:p>
          <a:p>
            <a:pPr algn="just"/>
            <a:r>
              <a:rPr lang="es-EC" dirty="0" smtClean="0"/>
              <a:t>La mayoría de los pacientes tienen un  esquema erróneo de apercepción determinada por una meta de superioridad inalcanzable o poco realista.</a:t>
            </a:r>
          </a:p>
          <a:p>
            <a:pPr algn="just"/>
            <a:r>
              <a:rPr lang="es-EC" dirty="0" smtClean="0"/>
              <a:t>El objetivo de la terapia es ayudar a los pacientes a comprender  su propio estilo de vida incluida su forma de ver la existencia, así podremos corregir un estilo de vida mal adaptado.</a:t>
            </a:r>
            <a:endParaRPr lang="es-EC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Fortaleciendo el interés social</a:t>
            </a:r>
          </a:p>
          <a:p>
            <a:pPr algn="just"/>
            <a:r>
              <a:rPr lang="es-EC" dirty="0" smtClean="0"/>
              <a:t>La terapia es una empresa cooperativa entre terapeuta y paciente.</a:t>
            </a:r>
          </a:p>
          <a:p>
            <a:pPr algn="just"/>
            <a:r>
              <a:rPr lang="es-EC" dirty="0" smtClean="0"/>
              <a:t>La tarea del Psicólogo es dar al paciente  la experiencia del contacto con un semejante.</a:t>
            </a:r>
          </a:p>
          <a:p>
            <a:pPr algn="just"/>
            <a:r>
              <a:rPr lang="es-EC" dirty="0" smtClean="0"/>
              <a:t>El terapeuta provee el cuidado, apoyo y sentido de cooperación que el paciente nunca recibió de sus padres </a:t>
            </a:r>
            <a:endParaRPr lang="es-EC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Función del terapeuta</a:t>
            </a:r>
          </a:p>
          <a:p>
            <a:pPr algn="just"/>
            <a:r>
              <a:rPr lang="es-EC" dirty="0" smtClean="0"/>
              <a:t>Adler trabajo para establecer un sentido de equidad entre terapeuta y paciente.</a:t>
            </a:r>
          </a:p>
          <a:p>
            <a:pPr algn="just">
              <a:buNone/>
            </a:pPr>
            <a:endParaRPr lang="es-EC" dirty="0" smtClean="0"/>
          </a:p>
          <a:p>
            <a:pPr algn="just"/>
            <a:r>
              <a:rPr lang="es-EC" dirty="0" smtClean="0"/>
              <a:t>El terapeuta únicamente favorece la comprensión, el   entendimiento y el apoyo.</a:t>
            </a:r>
            <a:endParaRPr lang="es-EC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/>
            </a:r>
            <a:br>
              <a:rPr lang="es-EC" dirty="0" smtClean="0"/>
            </a:br>
            <a:r>
              <a:rPr lang="es-EC" dirty="0" smtClean="0"/>
              <a:t/>
            </a:r>
            <a:br>
              <a:rPr lang="es-EC" dirty="0" smtClean="0"/>
            </a:br>
            <a:r>
              <a:rPr lang="es-EC" dirty="0" smtClean="0"/>
              <a:t/>
            </a:r>
            <a:br>
              <a:rPr lang="es-EC" dirty="0" smtClean="0"/>
            </a:br>
            <a:r>
              <a:rPr lang="es-EC" dirty="0" smtClean="0"/>
              <a:t/>
            </a:r>
            <a:br>
              <a:rPr lang="es-EC" dirty="0" smtClean="0"/>
            </a:br>
            <a:r>
              <a:rPr lang="es-EC" dirty="0" smtClean="0"/>
              <a:t/>
            </a:r>
            <a:br>
              <a:rPr lang="es-EC" dirty="0" smtClean="0"/>
            </a:br>
            <a:r>
              <a:rPr lang="es-EC" dirty="0" smtClean="0"/>
              <a:t/>
            </a:r>
            <a:br>
              <a:rPr lang="es-EC" dirty="0" smtClean="0"/>
            </a:b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C" b="1" i="1" dirty="0" smtClean="0"/>
              <a:t>“UN PACIENTE ES COMO UNA PERSONA EN UN CUARTO OSCURO. SE ACERCA A MÍ PARA QUEJARSE: “NO PUEDO SALIR”. PRENDO LA LUZ Y APUNTO HACIA LA PUERTA DE SALIDA. SI EL PACIENTE AUN DICE QUE NO PUEDE SALIR, ME DOY CUENTA DE QUE NO QUIERE SALIR.” </a:t>
            </a:r>
          </a:p>
          <a:p>
            <a:pPr algn="ctr">
              <a:buNone/>
            </a:pPr>
            <a:endParaRPr lang="es-EC" b="1" i="1" dirty="0" smtClean="0"/>
          </a:p>
          <a:p>
            <a:pPr algn="r">
              <a:buNone/>
            </a:pPr>
            <a:r>
              <a:rPr lang="es-EC" dirty="0" smtClean="0"/>
              <a:t>(Adler, en </a:t>
            </a:r>
            <a:r>
              <a:rPr lang="es-EC" dirty="0" err="1" smtClean="0"/>
              <a:t>Bottome</a:t>
            </a:r>
            <a:r>
              <a:rPr lang="es-EC" dirty="0" smtClean="0"/>
              <a:t>, p. 101)       </a:t>
            </a:r>
            <a:endParaRPr lang="es-EC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C" sz="10000" b="1" i="1" dirty="0" smtClean="0"/>
              <a:t>Gracias…</a:t>
            </a:r>
            <a:endParaRPr lang="es-EC" sz="10000" b="1" i="1" dirty="0"/>
          </a:p>
        </p:txBody>
      </p:sp>
      <p:pic>
        <p:nvPicPr>
          <p:cNvPr id="1026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214686"/>
            <a:ext cx="3657600" cy="2420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Adler </a:t>
            </a:r>
            <a:r>
              <a:rPr lang="es-EC" dirty="0" smtClean="0"/>
              <a:t>extendió</a:t>
            </a:r>
            <a:r>
              <a:rPr lang="en-US" dirty="0" smtClean="0"/>
              <a:t> </a:t>
            </a:r>
            <a:r>
              <a:rPr lang="es-EC" dirty="0" smtClean="0"/>
              <a:t>su</a:t>
            </a:r>
            <a:r>
              <a:rPr lang="en-US" dirty="0" smtClean="0"/>
              <a:t> </a:t>
            </a:r>
            <a:r>
              <a:rPr lang="es-EC" dirty="0" smtClean="0"/>
              <a:t>investigación</a:t>
            </a:r>
            <a:r>
              <a:rPr lang="en-US" dirty="0" smtClean="0"/>
              <a:t> de la </a:t>
            </a:r>
            <a:r>
              <a:rPr lang="es-EC" dirty="0" smtClean="0"/>
              <a:t>inferioridad</a:t>
            </a:r>
            <a:r>
              <a:rPr lang="en-US" dirty="0" smtClean="0"/>
              <a:t> </a:t>
            </a:r>
            <a:r>
              <a:rPr lang="es-EC" dirty="0" smtClean="0"/>
              <a:t>orgánica</a:t>
            </a:r>
            <a:r>
              <a:rPr lang="en-US" dirty="0" smtClean="0"/>
              <a:t> al </a:t>
            </a:r>
            <a:r>
              <a:rPr lang="es-EC" dirty="0" smtClean="0"/>
              <a:t>sentido</a:t>
            </a:r>
            <a:r>
              <a:rPr lang="en-US" dirty="0" smtClean="0"/>
              <a:t> de </a:t>
            </a:r>
            <a:r>
              <a:rPr lang="es-EC" dirty="0" smtClean="0"/>
              <a:t>inferioridad</a:t>
            </a:r>
            <a:r>
              <a:rPr lang="en-US" dirty="0" smtClean="0"/>
              <a:t> </a:t>
            </a:r>
            <a:r>
              <a:rPr lang="es-EC" dirty="0" smtClean="0"/>
              <a:t>psicológica</a:t>
            </a:r>
            <a:r>
              <a:rPr lang="en-US" dirty="0" smtClean="0"/>
              <a:t>  (</a:t>
            </a:r>
            <a:r>
              <a:rPr lang="es-EC" dirty="0" smtClean="0"/>
              <a:t>complejo</a:t>
            </a:r>
            <a:r>
              <a:rPr lang="en-US" dirty="0" smtClean="0"/>
              <a:t> de </a:t>
            </a:r>
            <a:r>
              <a:rPr lang="es-EC" dirty="0" smtClean="0"/>
              <a:t>inferioridad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Los </a:t>
            </a:r>
            <a:r>
              <a:rPr lang="es-EC" dirty="0" smtClean="0"/>
              <a:t>niños, están afectados profundamente por un sentido de interioridad, consecuencia inevitable de su talla y su falta de  poder. (sentimientos de debilidad, incompetencia y frustración)   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C" dirty="0" smtClean="0"/>
              <a:t>Agresión y lucha por la superioridad</a:t>
            </a:r>
          </a:p>
          <a:p>
            <a:pPr algn="just"/>
            <a:r>
              <a:rPr lang="es-EC" dirty="0" smtClean="0"/>
              <a:t>Las tendencias agresivas de los seres humanos han sido cruciales para la sobrevivencia de los individuos del individuo y de la especie. </a:t>
            </a:r>
          </a:p>
          <a:p>
            <a:pPr algn="just"/>
            <a:r>
              <a:rPr lang="es-EC" dirty="0" smtClean="0"/>
              <a:t>La agresión puede manifestarse en el individuo como la voluntad de poder (sexualidad: satisfacer la necesidad de poder)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 smtClean="0"/>
              <a:t>Todos los individuos sanos están motivados para luchar por la perfección , buscar la mejora continua </a:t>
            </a:r>
          </a:p>
          <a:p>
            <a:pPr algn="just"/>
            <a:r>
              <a:rPr lang="es-EC" dirty="0" smtClean="0"/>
              <a:t>La meta de  superioridad puede tomar un rumbo positivo y negativo</a:t>
            </a:r>
          </a:p>
          <a:p>
            <a:pPr algn="just"/>
            <a:r>
              <a:rPr lang="es-EC" dirty="0" smtClean="0"/>
              <a:t>Positivo: Preocupación e interés social en beneficio de los demás: construye </a:t>
            </a:r>
          </a:p>
          <a:p>
            <a:pPr algn="just"/>
            <a:r>
              <a:rPr lang="es-EC" dirty="0" smtClean="0"/>
              <a:t>Negativo: Dominar a los demás </a:t>
            </a:r>
            <a:endParaRPr lang="es-EC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C" dirty="0" smtClean="0"/>
              <a:t>La lucha por la superioridad personal es una perversión neurótica resultado de un intenso sentimiento de inferioridad y una carencia de interés social.</a:t>
            </a:r>
          </a:p>
          <a:p>
            <a:pPr algn="just">
              <a:buNone/>
            </a:pPr>
            <a:endParaRPr lang="es-EC" dirty="0" smtClean="0"/>
          </a:p>
          <a:p>
            <a:pPr algn="ctr">
              <a:buNone/>
            </a:pPr>
            <a:r>
              <a:rPr lang="es-EC" b="1" dirty="0" smtClean="0"/>
              <a:t>    </a:t>
            </a:r>
            <a:r>
              <a:rPr lang="es-EC" b="1" i="1" dirty="0" smtClean="0"/>
              <a:t>LA META DE LA SUPERIORIDAD TIENE SUS RAÍCES EN UN PROCESO EVOLUTIVO DE ADAPTACIÓN CONTINUA AL AMBIENTE </a:t>
            </a:r>
          </a:p>
          <a:p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C" dirty="0" smtClean="0"/>
              <a:t>Metas en la vida </a:t>
            </a:r>
          </a:p>
          <a:p>
            <a:pPr algn="just"/>
            <a:r>
              <a:rPr lang="es-EC" dirty="0" smtClean="0"/>
              <a:t>Sinónimo: Dominar al ambiente </a:t>
            </a:r>
          </a:p>
          <a:p>
            <a:pPr algn="just"/>
            <a:r>
              <a:rPr lang="es-EC" dirty="0" smtClean="0"/>
              <a:t>Influida por nuestras experiencias personales, valores, actitudes y personalidad.</a:t>
            </a:r>
          </a:p>
          <a:p>
            <a:pPr algn="just"/>
            <a:r>
              <a:rPr lang="es-EC" dirty="0" smtClean="0"/>
              <a:t>La meta en la vida no es un objeto elegido, claro y conciso.</a:t>
            </a:r>
          </a:p>
          <a:p>
            <a:pPr algn="just"/>
            <a:r>
              <a:rPr lang="es-EC" dirty="0" smtClean="0"/>
              <a:t>Las metas en la vida que nos guían y motivan se forman en la niñez y permanecen ocultas a la conciencia  </a:t>
            </a:r>
            <a:endParaRPr lang="es-EC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Conceptos Importantes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C" dirty="0" err="1" smtClean="0"/>
              <a:t>Mosak</a:t>
            </a:r>
            <a:r>
              <a:rPr lang="es-EC" dirty="0" smtClean="0"/>
              <a:t> 1989 sostenía que los estilos de vida poseen 4 dimensiones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err="1" smtClean="0"/>
              <a:t>Autoconcepto</a:t>
            </a:r>
            <a:r>
              <a:rPr lang="es-EC" dirty="0" smtClean="0"/>
              <a:t>.-  Concepciones acerca de uno mismo,  de quien es uno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err="1" smtClean="0"/>
              <a:t>Self</a:t>
            </a:r>
            <a:r>
              <a:rPr lang="es-EC" dirty="0" smtClean="0"/>
              <a:t> ideal.- Nociones de lo que uno puede ser (Adler 1912)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La imagen del mundo.-  Convicciones acerca del mundo, las personas y la naturaleza así como de lo que exige el mundo.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Convicciones éticas.- Código ético personal</a:t>
            </a:r>
            <a:endParaRPr lang="es-EC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1681</Words>
  <Application>Microsoft Office PowerPoint</Application>
  <PresentationFormat>Presentación en pantalla (4:3)</PresentationFormat>
  <Paragraphs>164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Tema de Office</vt:lpstr>
      <vt:lpstr>ALFRED ADLER Y LA PSICOLOGIA INDIVIDUAL</vt:lpstr>
      <vt:lpstr>Conceptos Principales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Ejercicio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Conceptos Importantes</vt:lpstr>
      <vt:lpstr>       </vt:lpstr>
      <vt:lpstr>Diapositiva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ADLER Y LA PSICOLOGIA INDIVIDUAL</dc:title>
  <dc:creator>User</dc:creator>
  <cp:lastModifiedBy>User</cp:lastModifiedBy>
  <cp:revision>60</cp:revision>
  <dcterms:created xsi:type="dcterms:W3CDTF">2010-03-04T13:38:29Z</dcterms:created>
  <dcterms:modified xsi:type="dcterms:W3CDTF">2011-04-07T19:46:48Z</dcterms:modified>
</cp:coreProperties>
</file>