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65" r:id="rId3"/>
    <p:sldId id="266" r:id="rId4"/>
    <p:sldId id="258" r:id="rId5"/>
    <p:sldId id="259" r:id="rId6"/>
    <p:sldId id="260" r:id="rId7"/>
    <p:sldId id="261" r:id="rId8"/>
    <p:sldId id="262" r:id="rId9"/>
    <p:sldId id="263" r:id="rId10"/>
    <p:sldId id="264" r:id="rId11"/>
    <p:sldId id="288" r:id="rId12"/>
    <p:sldId id="289" r:id="rId13"/>
    <p:sldId id="290" r:id="rId14"/>
    <p:sldId id="291" r:id="rId15"/>
    <p:sldId id="292" r:id="rId16"/>
    <p:sldId id="297" r:id="rId17"/>
    <p:sldId id="458" r:id="rId18"/>
    <p:sldId id="457" r:id="rId19"/>
    <p:sldId id="456" r:id="rId20"/>
    <p:sldId id="451" r:id="rId21"/>
    <p:sldId id="404" r:id="rId22"/>
    <p:sldId id="452" r:id="rId23"/>
    <p:sldId id="459" r:id="rId24"/>
    <p:sldId id="463" r:id="rId25"/>
    <p:sldId id="465" r:id="rId26"/>
    <p:sldId id="466" r:id="rId27"/>
    <p:sldId id="406" r:id="rId28"/>
    <p:sldId id="302" r:id="rId29"/>
    <p:sldId id="460" r:id="rId30"/>
    <p:sldId id="268" r:id="rId31"/>
    <p:sldId id="461" r:id="rId32"/>
    <p:sldId id="462" r:id="rId33"/>
    <p:sldId id="269" r:id="rId34"/>
    <p:sldId id="267" r:id="rId35"/>
    <p:sldId id="270" r:id="rId36"/>
    <p:sldId id="275" r:id="rId37"/>
    <p:sldId id="277" r:id="rId38"/>
    <p:sldId id="304" r:id="rId39"/>
    <p:sldId id="305" r:id="rId40"/>
    <p:sldId id="283" r:id="rId41"/>
    <p:sldId id="279" r:id="rId42"/>
    <p:sldId id="280" r:id="rId43"/>
    <p:sldId id="306" r:id="rId44"/>
    <p:sldId id="464" r:id="rId4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7" d="100"/>
          <a:sy n="47" d="100"/>
        </p:scale>
        <p:origin x="104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793A1-7747-4CDA-8C53-45C5DCFA9669}" type="datetimeFigureOut">
              <a:rPr lang="es-EC" smtClean="0"/>
              <a:t>16/10/2024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8D3F3-6410-4D16-BEE5-345811FF04E6}" type="slidenum">
              <a:rPr lang="es-EC" smtClean="0"/>
              <a:t>‹Nº›</a:t>
            </a:fld>
            <a:endParaRPr lang="es-EC"/>
          </a:p>
        </p:txBody>
      </p:sp>
    </p:spTree>
    <p:extLst>
      <p:ext uri="{BB962C8B-B14F-4D97-AF65-F5344CB8AC3E}">
        <p14:creationId xmlns:p14="http://schemas.microsoft.com/office/powerpoint/2010/main" val="410642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69F7B72-7A04-465F-87D7-0CEC5D73A784}" type="slidenum">
              <a:rPr lang="es-EC" smtClean="0"/>
              <a:t>15</a:t>
            </a:fld>
            <a:endParaRPr lang="es-EC"/>
          </a:p>
        </p:txBody>
      </p:sp>
    </p:spTree>
    <p:extLst>
      <p:ext uri="{BB962C8B-B14F-4D97-AF65-F5344CB8AC3E}">
        <p14:creationId xmlns:p14="http://schemas.microsoft.com/office/powerpoint/2010/main" val="106630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A98D3F3-6410-4D16-BEE5-345811FF04E6}" type="slidenum">
              <a:rPr lang="es-EC" smtClean="0"/>
              <a:t>23</a:t>
            </a:fld>
            <a:endParaRPr lang="es-EC"/>
          </a:p>
        </p:txBody>
      </p:sp>
    </p:spTree>
    <p:extLst>
      <p:ext uri="{BB962C8B-B14F-4D97-AF65-F5344CB8AC3E}">
        <p14:creationId xmlns:p14="http://schemas.microsoft.com/office/powerpoint/2010/main" val="178764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A98D3F3-6410-4D16-BEE5-345811FF04E6}" type="slidenum">
              <a:rPr lang="es-EC" smtClean="0"/>
              <a:t>24</a:t>
            </a:fld>
            <a:endParaRPr lang="es-EC"/>
          </a:p>
        </p:txBody>
      </p:sp>
    </p:spTree>
    <p:extLst>
      <p:ext uri="{BB962C8B-B14F-4D97-AF65-F5344CB8AC3E}">
        <p14:creationId xmlns:p14="http://schemas.microsoft.com/office/powerpoint/2010/main" val="78315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06B79F9-2137-4C1B-828F-584C97374FCC}" type="slidenum">
              <a:rPr lang="es-EC" smtClean="0"/>
              <a:t>40</a:t>
            </a:fld>
            <a:endParaRPr lang="es-EC" dirty="0"/>
          </a:p>
        </p:txBody>
      </p:sp>
    </p:spTree>
    <p:extLst>
      <p:ext uri="{BB962C8B-B14F-4D97-AF65-F5344CB8AC3E}">
        <p14:creationId xmlns:p14="http://schemas.microsoft.com/office/powerpoint/2010/main" val="147815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CC17E-2DA8-981D-55BA-7CA4DB16BD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C9DA1632-5E7D-9555-97EC-3B874DF460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7A8E09E-A02D-528F-46AF-C6E3A8EF829B}"/>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5" name="Marcador de pie de página 4">
            <a:extLst>
              <a:ext uri="{FF2B5EF4-FFF2-40B4-BE49-F238E27FC236}">
                <a16:creationId xmlns:a16="http://schemas.microsoft.com/office/drawing/2014/main" id="{882AEA31-2FBC-BD5C-3258-5A0BAD4B963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A908FDE-8D24-C89C-6E50-2EE42746946B}"/>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130611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85CA19-49E9-978F-607A-FBEB4856BF9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CD9CF37-0A89-C9EF-E05E-24A23CC4553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4F59E1F-E7CD-968D-922B-0033F3EA8165}"/>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5" name="Marcador de pie de página 4">
            <a:extLst>
              <a:ext uri="{FF2B5EF4-FFF2-40B4-BE49-F238E27FC236}">
                <a16:creationId xmlns:a16="http://schemas.microsoft.com/office/drawing/2014/main" id="{DBD3FA9F-0DD9-3CF2-9A41-43FAF00AF43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46D2D64-82CC-705A-A3F4-B89B86B86BDF}"/>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267755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4F05B4-8F43-418C-47C4-6F07C8EDC9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E9432D6-3ECC-EAB6-0B35-D1AE1ACE05E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6D69A8C-B8B7-2302-2F07-3B1B6198B1A9}"/>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5" name="Marcador de pie de página 4">
            <a:extLst>
              <a:ext uri="{FF2B5EF4-FFF2-40B4-BE49-F238E27FC236}">
                <a16:creationId xmlns:a16="http://schemas.microsoft.com/office/drawing/2014/main" id="{DCE183C2-D34D-538B-37C1-D6CB771917B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CE03983-C4CF-7645-14BF-93CC973977FA}"/>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316833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148E3-FD64-8B0C-17FC-2623568D3E1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B65DB15-6963-AAEF-9A3C-808D506331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ECBA75A-FFDD-D7DC-62BD-FA5D85ADCB7E}"/>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5" name="Marcador de pie de página 4">
            <a:extLst>
              <a:ext uri="{FF2B5EF4-FFF2-40B4-BE49-F238E27FC236}">
                <a16:creationId xmlns:a16="http://schemas.microsoft.com/office/drawing/2014/main" id="{E5BF1EAA-4B42-7FE1-273A-C9BEDD98B45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5CDE3FF-A49A-CDFC-1194-00AF9B9BCCA3}"/>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401829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C5F96-8788-A7A5-B9F4-C9F325BEC6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F683945-7D70-E960-14B9-99C0884779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A98D0AF-CA21-AD7D-FB88-7ACAA8804646}"/>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5" name="Marcador de pie de página 4">
            <a:extLst>
              <a:ext uri="{FF2B5EF4-FFF2-40B4-BE49-F238E27FC236}">
                <a16:creationId xmlns:a16="http://schemas.microsoft.com/office/drawing/2014/main" id="{A39DD398-3374-85C5-1C7A-1DB82F621EE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B523325-AE71-55B6-6EB9-EA720C2F93E4}"/>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99435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EB312-8E15-47A4-E173-CA7538C467A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0A4B362-E6BB-8B59-81B1-CC76F4D315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C1CBBC8-4E72-05D7-550C-319A45B2FB2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7DA313B9-4BC9-A014-2769-D376CABA9809}"/>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6" name="Marcador de pie de página 5">
            <a:extLst>
              <a:ext uri="{FF2B5EF4-FFF2-40B4-BE49-F238E27FC236}">
                <a16:creationId xmlns:a16="http://schemas.microsoft.com/office/drawing/2014/main" id="{32830605-E5E6-4B50-19BD-788D38F4931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15194FE-4AE2-9302-41EE-ABAD4788B243}"/>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166481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594DC9-B759-5FC7-86B0-30EC7BC49DC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00E7F79-9BCE-EF80-4EB7-8DB681FB1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480F8C-3070-91F8-854D-EBF4A0BBD3B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E89B04C-2A6E-9D6B-115E-B5769180EE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2690484-A51E-FBB0-7F57-DC26F6AC14D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F151B86-51B6-E236-1A6D-8DAA818B771E}"/>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8" name="Marcador de pie de página 7">
            <a:extLst>
              <a:ext uri="{FF2B5EF4-FFF2-40B4-BE49-F238E27FC236}">
                <a16:creationId xmlns:a16="http://schemas.microsoft.com/office/drawing/2014/main" id="{820FF9F0-AB75-8023-587C-C391F2C35B21}"/>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131A830-5FD3-409E-8EF1-BD4D34E3365C}"/>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193758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0B467-A896-0103-81CA-5EBC6C94F3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11DDBA4-31AE-5D6D-C337-A4C01957C5F4}"/>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4" name="Marcador de pie de página 3">
            <a:extLst>
              <a:ext uri="{FF2B5EF4-FFF2-40B4-BE49-F238E27FC236}">
                <a16:creationId xmlns:a16="http://schemas.microsoft.com/office/drawing/2014/main" id="{4EA0BE56-5F62-EB3C-CDCE-192071E71607}"/>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9D40318B-2335-850D-95B6-8C93F281591D}"/>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152547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261E61-FA97-14D4-8489-E4C2AC9E8AD4}"/>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3" name="Marcador de pie de página 2">
            <a:extLst>
              <a:ext uri="{FF2B5EF4-FFF2-40B4-BE49-F238E27FC236}">
                <a16:creationId xmlns:a16="http://schemas.microsoft.com/office/drawing/2014/main" id="{81AE14C4-9FB1-1466-8CF2-404566EF3CA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F176CDEF-DB7C-91C2-0EC0-BFA34A9D4491}"/>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384469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41BB3-0633-58D6-D7DC-70127C8EF7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72DFAC6-49BA-EBFF-F92A-455B8DC8B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3A6DC172-24C4-EB85-4BD0-DE2DDB3B2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89BD55F-AA62-D0BD-4BC1-1BFDB0E14A2C}"/>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6" name="Marcador de pie de página 5">
            <a:extLst>
              <a:ext uri="{FF2B5EF4-FFF2-40B4-BE49-F238E27FC236}">
                <a16:creationId xmlns:a16="http://schemas.microsoft.com/office/drawing/2014/main" id="{1423DCEA-364F-61C4-612B-1E342ABBAE3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2DA771A-9F74-640E-6444-AF004FEC8101}"/>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286562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05D883-B8E1-D950-0A88-205BF2210F8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AB7CB1FA-3066-37CF-2BA3-EB6FB2AC1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AE8A31AB-EC39-E784-4271-FB40C22C8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48B250-4B2C-2E7E-383F-B37E8F94208E}"/>
              </a:ext>
            </a:extLst>
          </p:cNvPr>
          <p:cNvSpPr>
            <a:spLocks noGrp="1"/>
          </p:cNvSpPr>
          <p:nvPr>
            <p:ph type="dt" sz="half" idx="10"/>
          </p:nvPr>
        </p:nvSpPr>
        <p:spPr/>
        <p:txBody>
          <a:bodyPr/>
          <a:lstStyle/>
          <a:p>
            <a:fld id="{5C275B3A-E26F-4808-9739-5C8CBAF370AE}" type="datetimeFigureOut">
              <a:rPr lang="es-EC" smtClean="0"/>
              <a:t>16/10/2024</a:t>
            </a:fld>
            <a:endParaRPr lang="es-EC"/>
          </a:p>
        </p:txBody>
      </p:sp>
      <p:sp>
        <p:nvSpPr>
          <p:cNvPr id="6" name="Marcador de pie de página 5">
            <a:extLst>
              <a:ext uri="{FF2B5EF4-FFF2-40B4-BE49-F238E27FC236}">
                <a16:creationId xmlns:a16="http://schemas.microsoft.com/office/drawing/2014/main" id="{87FB08C2-067E-DA75-C5E3-8277343580E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03C7CBB-322E-9114-9FDE-ADB7EBEDF50B}"/>
              </a:ext>
            </a:extLst>
          </p:cNvPr>
          <p:cNvSpPr>
            <a:spLocks noGrp="1"/>
          </p:cNvSpPr>
          <p:nvPr>
            <p:ph type="sldNum" sz="quarter" idx="12"/>
          </p:nvPr>
        </p:nvSpPr>
        <p:spPr/>
        <p:txBody>
          <a:bodyPr/>
          <a:lstStyle/>
          <a:p>
            <a:fld id="{13BD51DE-003C-472A-B70F-FDA79C7B173D}" type="slidenum">
              <a:rPr lang="es-EC" smtClean="0"/>
              <a:t>‹Nº›</a:t>
            </a:fld>
            <a:endParaRPr lang="es-EC"/>
          </a:p>
        </p:txBody>
      </p:sp>
    </p:spTree>
    <p:extLst>
      <p:ext uri="{BB962C8B-B14F-4D97-AF65-F5344CB8AC3E}">
        <p14:creationId xmlns:p14="http://schemas.microsoft.com/office/powerpoint/2010/main" val="6955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30D16F-4593-DD1C-A9E4-1740C361C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0534672-5B65-ED74-7544-8ABAE3186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0DD854A-D961-EFED-F9DC-8195C6059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75B3A-E26F-4808-9739-5C8CBAF370AE}" type="datetimeFigureOut">
              <a:rPr lang="es-EC" smtClean="0"/>
              <a:t>16/10/2024</a:t>
            </a:fld>
            <a:endParaRPr lang="es-EC"/>
          </a:p>
        </p:txBody>
      </p:sp>
      <p:sp>
        <p:nvSpPr>
          <p:cNvPr id="5" name="Marcador de pie de página 4">
            <a:extLst>
              <a:ext uri="{FF2B5EF4-FFF2-40B4-BE49-F238E27FC236}">
                <a16:creationId xmlns:a16="http://schemas.microsoft.com/office/drawing/2014/main" id="{7E032940-1518-1522-3286-3C87FF87D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C"/>
          </a:p>
        </p:txBody>
      </p:sp>
      <p:sp>
        <p:nvSpPr>
          <p:cNvPr id="6" name="Marcador de número de diapositiva 5">
            <a:extLst>
              <a:ext uri="{FF2B5EF4-FFF2-40B4-BE49-F238E27FC236}">
                <a16:creationId xmlns:a16="http://schemas.microsoft.com/office/drawing/2014/main" id="{197E071A-C8AA-E5A3-A2E7-430CEEE6A0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BD51DE-003C-472A-B70F-FDA79C7B173D}" type="slidenum">
              <a:rPr lang="es-EC" smtClean="0"/>
              <a:t>‹Nº›</a:t>
            </a:fld>
            <a:endParaRPr lang="es-EC"/>
          </a:p>
        </p:txBody>
      </p:sp>
    </p:spTree>
    <p:extLst>
      <p:ext uri="{BB962C8B-B14F-4D97-AF65-F5344CB8AC3E}">
        <p14:creationId xmlns:p14="http://schemas.microsoft.com/office/powerpoint/2010/main" val="2406757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diabetes/factsheet/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s.wikipedia.org/wiki/Proposici%C3%B3n" TargetMode="External"/><Relationship Id="rId2" Type="http://schemas.openxmlformats.org/officeDocument/2006/relationships/hyperlink" Target="https://es.wikipedia.org/wiki/Hip%C3%B3tesis_(m%C3%A9todo_cient%C3%ADfico)#cite_note-1" TargetMode="External"/><Relationship Id="rId1" Type="http://schemas.openxmlformats.org/officeDocument/2006/relationships/slideLayout" Target="../slideLayouts/slideLayout2.xml"/><Relationship Id="rId6" Type="http://schemas.openxmlformats.org/officeDocument/2006/relationships/hyperlink" Target="https://es.wikipedia.org/wiki/Investigaci%C3%B3n_cient%C3%ADfica" TargetMode="External"/><Relationship Id="rId5" Type="http://schemas.openxmlformats.org/officeDocument/2006/relationships/hyperlink" Target="https://es.wikipedia.org/wiki/Prueba_(ciencia)" TargetMode="External"/><Relationship Id="rId4" Type="http://schemas.openxmlformats.org/officeDocument/2006/relationships/hyperlink" Target="https://es.wikipedia.org/wiki/Informaci%C3%B3n_cient%C3%ADfic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D0F047-B678-60B4-9B1F-83F3796DD801}"/>
              </a:ext>
            </a:extLst>
          </p:cNvPr>
          <p:cNvSpPr>
            <a:spLocks noGrp="1"/>
          </p:cNvSpPr>
          <p:nvPr>
            <p:ph type="title"/>
          </p:nvPr>
        </p:nvSpPr>
        <p:spPr>
          <a:xfrm>
            <a:off x="838199" y="681037"/>
            <a:ext cx="10515600" cy="1325563"/>
          </a:xfrm>
        </p:spPr>
        <p:txBody>
          <a:bodyPr>
            <a:normAutofit/>
          </a:bodyPr>
          <a:lstStyle/>
          <a:p>
            <a:pPr algn="ctr"/>
            <a:r>
              <a:rPr lang="es-EC" sz="1800" b="1" dirty="0">
                <a:solidFill>
                  <a:srgbClr val="000000"/>
                </a:solidFill>
                <a:effectLst/>
                <a:latin typeface="Times New Roman" panose="02020603050405020304" pitchFamily="18" charset="0"/>
                <a:ea typeface="Aptos" panose="020B0004020202020204" pitchFamily="34" charset="0"/>
              </a:rPr>
              <a:t>INSTRUCTIVO PARA LA MODALIDAD PROYECTO DE INVESTIGACIÓN, CORRESPONDIENTE A LA UNIDAD DE TITULACIÓN  PARA TERCER NIVEL DE GRADO</a:t>
            </a:r>
            <a:br>
              <a:rPr lang="es-EC" sz="1800" dirty="0">
                <a:solidFill>
                  <a:srgbClr val="000000"/>
                </a:solidFill>
                <a:effectLst/>
                <a:latin typeface="Times New Roman" panose="02020603050405020304" pitchFamily="18" charset="0"/>
                <a:ea typeface="Aptos" panose="020B0004020202020204" pitchFamily="34" charset="0"/>
              </a:rPr>
            </a:br>
            <a:endParaRPr lang="es-EC" sz="1800" dirty="0"/>
          </a:p>
        </p:txBody>
      </p:sp>
      <p:sp>
        <p:nvSpPr>
          <p:cNvPr id="5" name="Marcador de contenido 4">
            <a:extLst>
              <a:ext uri="{FF2B5EF4-FFF2-40B4-BE49-F238E27FC236}">
                <a16:creationId xmlns:a16="http://schemas.microsoft.com/office/drawing/2014/main" id="{CC602282-D70F-6AA4-6430-1DD6609E161D}"/>
              </a:ext>
            </a:extLst>
          </p:cNvPr>
          <p:cNvSpPr>
            <a:spLocks noGrp="1"/>
          </p:cNvSpPr>
          <p:nvPr>
            <p:ph idx="1"/>
          </p:nvPr>
        </p:nvSpPr>
        <p:spPr>
          <a:xfrm>
            <a:off x="838200" y="1710813"/>
            <a:ext cx="10515600" cy="4466150"/>
          </a:xfrm>
        </p:spPr>
        <p:txBody>
          <a:bodyPr>
            <a:normAutofit/>
          </a:bodyPr>
          <a:lstStyle/>
          <a:p>
            <a:pPr algn="ctr">
              <a:lnSpc>
                <a:spcPct val="150000"/>
              </a:lnSpc>
            </a:pPr>
            <a:endParaRPr lang="es-EC" sz="1800" dirty="0">
              <a:solidFill>
                <a:srgbClr val="000000"/>
              </a:solidFill>
              <a:effectLst/>
              <a:latin typeface="Times New Roman" panose="02020603050405020304" pitchFamily="18" charset="0"/>
              <a:ea typeface="Aptos" panose="020B0004020202020204" pitchFamily="34" charset="0"/>
            </a:endParaRPr>
          </a:p>
          <a:p>
            <a:pPr algn="just">
              <a:lnSpc>
                <a:spcPct val="150000"/>
              </a:lnSpc>
            </a:pPr>
            <a:endParaRPr lang="es-EC" sz="1800" dirty="0">
              <a:solidFill>
                <a:srgbClr val="000000"/>
              </a:solidFill>
              <a:effectLst/>
              <a:latin typeface="Times New Roman" panose="02020603050405020304" pitchFamily="18" charset="0"/>
              <a:ea typeface="Aptos" panose="020B0004020202020204" pitchFamily="34" charset="0"/>
            </a:endParaRPr>
          </a:p>
          <a:p>
            <a:pPr algn="just">
              <a:lnSpc>
                <a:spcPct val="150000"/>
              </a:lnSpc>
            </a:pPr>
            <a:endParaRPr lang="es-EC" sz="1800" dirty="0">
              <a:solidFill>
                <a:srgbClr val="000000"/>
              </a:solidFill>
              <a:latin typeface="Times New Roman" panose="02020603050405020304" pitchFamily="18" charset="0"/>
              <a:ea typeface="Aptos" panose="020B0004020202020204" pitchFamily="34" charset="0"/>
            </a:endParaRPr>
          </a:p>
          <a:p>
            <a:pPr algn="just">
              <a:lnSpc>
                <a:spcPct val="150000"/>
              </a:lnSpc>
            </a:pPr>
            <a:endParaRPr lang="es-EC" sz="1800" dirty="0">
              <a:solidFill>
                <a:srgbClr val="000000"/>
              </a:solidFill>
              <a:effectLst/>
              <a:latin typeface="Times New Roman" panose="02020603050405020304" pitchFamily="18" charset="0"/>
              <a:ea typeface="Aptos" panose="020B0004020202020204" pitchFamily="34" charset="0"/>
            </a:endParaRPr>
          </a:p>
          <a:p>
            <a:pPr marL="0" indent="0" algn="ctr">
              <a:lnSpc>
                <a:spcPct val="150000"/>
              </a:lnSpc>
              <a:buNone/>
            </a:pPr>
            <a:r>
              <a:rPr lang="es-EC" sz="2100" b="1" dirty="0">
                <a:solidFill>
                  <a:srgbClr val="000000"/>
                </a:solidFill>
                <a:effectLst/>
                <a:latin typeface="Times New Roman" panose="02020603050405020304" pitchFamily="18" charset="0"/>
                <a:ea typeface="Aptos" panose="020B0004020202020204" pitchFamily="34" charset="0"/>
              </a:rPr>
              <a:t>Consideraciones generales para la elaboración del Perfil de Proyecto de Investigación (incluye el de Revisión Bibliográfica) y del Informe Final de Investigación:</a:t>
            </a:r>
            <a:endParaRPr lang="es-EC" sz="2100" dirty="0">
              <a:solidFill>
                <a:srgbClr val="000000"/>
              </a:solidFill>
              <a:effectLst/>
              <a:latin typeface="Times New Roman" panose="02020603050405020304" pitchFamily="18" charset="0"/>
              <a:ea typeface="Aptos" panose="020B0004020202020204" pitchFamily="34" charset="0"/>
            </a:endParaRPr>
          </a:p>
          <a:p>
            <a:pPr marL="0" indent="0" algn="just">
              <a:lnSpc>
                <a:spcPct val="150000"/>
              </a:lnSpc>
              <a:buNone/>
            </a:pPr>
            <a:r>
              <a:rPr lang="es-EC" sz="1800" b="1" dirty="0">
                <a:solidFill>
                  <a:srgbClr val="000000"/>
                </a:solidFill>
                <a:effectLst/>
                <a:latin typeface="Times New Roman" panose="02020603050405020304" pitchFamily="18" charset="0"/>
                <a:ea typeface="Aptos" panose="020B0004020202020204" pitchFamily="34" charset="0"/>
              </a:rPr>
              <a:t> </a:t>
            </a:r>
            <a:endParaRPr lang="es-EC" sz="1800" dirty="0">
              <a:solidFill>
                <a:srgbClr val="000000"/>
              </a:solidFill>
              <a:effectLst/>
              <a:latin typeface="Times New Roman" panose="02020603050405020304" pitchFamily="18" charset="0"/>
              <a:ea typeface="Aptos" panose="020B0004020202020204" pitchFamily="34" charset="0"/>
            </a:endParaRPr>
          </a:p>
          <a:p>
            <a:pPr marL="0" indent="0">
              <a:buNone/>
            </a:pPr>
            <a:endParaRPr lang="es-EC" dirty="0"/>
          </a:p>
        </p:txBody>
      </p:sp>
      <p:pic>
        <p:nvPicPr>
          <p:cNvPr id="1026" name="Picture 2" descr="Resultado de imagen de Foto De Tesis">
            <a:extLst>
              <a:ext uri="{FF2B5EF4-FFF2-40B4-BE49-F238E27FC236}">
                <a16:creationId xmlns:a16="http://schemas.microsoft.com/office/drawing/2014/main" id="{BF57DE15-30D6-D31C-CAB1-D700B3006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711" y="1557056"/>
            <a:ext cx="21240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630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C7EAB-B8F6-D43D-69F1-66DF1559806A}"/>
              </a:ext>
            </a:extLst>
          </p:cNvPr>
          <p:cNvSpPr>
            <a:spLocks noGrp="1"/>
          </p:cNvSpPr>
          <p:nvPr>
            <p:ph type="title"/>
          </p:nvPr>
        </p:nvSpPr>
        <p:spPr/>
        <p:txBody>
          <a:bodyPr/>
          <a:lstStyle/>
          <a:p>
            <a:r>
              <a:rPr lang="es-EC" dirty="0"/>
              <a:t>9</a:t>
            </a:r>
          </a:p>
        </p:txBody>
      </p:sp>
      <p:sp>
        <p:nvSpPr>
          <p:cNvPr id="3" name="Marcador de contenido 2">
            <a:extLst>
              <a:ext uri="{FF2B5EF4-FFF2-40B4-BE49-F238E27FC236}">
                <a16:creationId xmlns:a16="http://schemas.microsoft.com/office/drawing/2014/main" id="{D5A6A838-9BB9-23DA-40AD-DFE22FCE8562}"/>
              </a:ext>
            </a:extLst>
          </p:cNvPr>
          <p:cNvSpPr>
            <a:spLocks noGrp="1"/>
          </p:cNvSpPr>
          <p:nvPr>
            <p:ph idx="1"/>
          </p:nvPr>
        </p:nvSpPr>
        <p:spPr/>
        <p:txBody>
          <a:bodyPr/>
          <a:lstStyle/>
          <a:p>
            <a:endParaRPr lang="es-EC" sz="1800" dirty="0">
              <a:solidFill>
                <a:srgbClr val="000000"/>
              </a:solidFill>
              <a:effectLst/>
              <a:latin typeface="Times New Roman" panose="02020603050405020304" pitchFamily="18" charset="0"/>
              <a:ea typeface="Aptos" panose="020B0004020202020204" pitchFamily="34" charset="0"/>
            </a:endParaRPr>
          </a:p>
          <a:p>
            <a:r>
              <a:rPr lang="es-EC" sz="1800" dirty="0">
                <a:solidFill>
                  <a:srgbClr val="000000"/>
                </a:solidFill>
                <a:effectLst/>
                <a:latin typeface="Times New Roman" panose="02020603050405020304" pitchFamily="18" charset="0"/>
                <a:ea typeface="Aptos" panose="020B0004020202020204" pitchFamily="34" charset="0"/>
              </a:rPr>
              <a:t>Al inicio de cada párrafo no se utilizará sangría. Cada uno de estos estará conformado por una redacción de entre 5 y 8 líneas, los que contendrán de 3 a 6 oraciones, dependiendo de la extensión de las mismas. Cada oración contará de 20 a 25 palabras separadas por el signo de puntuación que corresponda (coma, punto y coma, punto y seguido o punto final). El uso de letras mayúsculas, cursivas y negritas se acogerá a las normas de redacción científica. </a:t>
            </a:r>
            <a:r>
              <a:rPr lang="es-EC" sz="1800" dirty="0">
                <a:solidFill>
                  <a:srgbClr val="FF0000"/>
                </a:solidFill>
                <a:effectLst/>
                <a:latin typeface="Times New Roman" panose="02020603050405020304" pitchFamily="18" charset="0"/>
                <a:ea typeface="Aptos" panose="020B0004020202020204" pitchFamily="34" charset="0"/>
              </a:rPr>
              <a:t>Ejemplo</a:t>
            </a:r>
            <a:endParaRPr lang="es-EC" sz="1800" dirty="0">
              <a:solidFill>
                <a:srgbClr val="000000"/>
              </a:solidFill>
              <a:effectLst/>
              <a:latin typeface="Times New Roman" panose="02020603050405020304" pitchFamily="18" charset="0"/>
              <a:ea typeface="Aptos" panose="020B0004020202020204" pitchFamily="34" charset="0"/>
            </a:endParaRPr>
          </a:p>
          <a:p>
            <a:pPr marL="0" indent="0">
              <a:buNone/>
            </a:pPr>
            <a:endParaRPr lang="es-EC" dirty="0"/>
          </a:p>
        </p:txBody>
      </p:sp>
      <p:pic>
        <p:nvPicPr>
          <p:cNvPr id="4" name="Imagen 3">
            <a:extLst>
              <a:ext uri="{FF2B5EF4-FFF2-40B4-BE49-F238E27FC236}">
                <a16:creationId xmlns:a16="http://schemas.microsoft.com/office/drawing/2014/main" id="{F2C0418D-A742-1B58-E44A-C1F32B5FD045}"/>
              </a:ext>
            </a:extLst>
          </p:cNvPr>
          <p:cNvPicPr>
            <a:picLocks noChangeAspect="1"/>
          </p:cNvPicPr>
          <p:nvPr/>
        </p:nvPicPr>
        <p:blipFill>
          <a:blip r:embed="rId2"/>
          <a:stretch>
            <a:fillRect/>
          </a:stretch>
        </p:blipFill>
        <p:spPr>
          <a:xfrm>
            <a:off x="7670287" y="51535"/>
            <a:ext cx="3517697" cy="1774090"/>
          </a:xfrm>
          <a:prstGeom prst="rect">
            <a:avLst/>
          </a:prstGeom>
        </p:spPr>
      </p:pic>
    </p:spTree>
    <p:extLst>
      <p:ext uri="{BB962C8B-B14F-4D97-AF65-F5344CB8AC3E}">
        <p14:creationId xmlns:p14="http://schemas.microsoft.com/office/powerpoint/2010/main" val="414788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A291A-6C85-0EA3-0ABF-F8114F5CB9FD}"/>
              </a:ext>
            </a:extLst>
          </p:cNvPr>
          <p:cNvSpPr>
            <a:spLocks noGrp="1"/>
          </p:cNvSpPr>
          <p:nvPr>
            <p:ph type="title"/>
          </p:nvPr>
        </p:nvSpPr>
        <p:spPr/>
        <p:txBody>
          <a:bodyPr/>
          <a:lstStyle/>
          <a:p>
            <a:r>
              <a:rPr lang="es-MX" b="1" dirty="0"/>
              <a:t>Referencias</a:t>
            </a:r>
            <a:br>
              <a:rPr lang="es-MX" b="1" dirty="0"/>
            </a:br>
            <a:endParaRPr lang="es-EC" dirty="0"/>
          </a:p>
        </p:txBody>
      </p:sp>
      <p:sp>
        <p:nvSpPr>
          <p:cNvPr id="3" name="Marcador de contenido 2">
            <a:extLst>
              <a:ext uri="{FF2B5EF4-FFF2-40B4-BE49-F238E27FC236}">
                <a16:creationId xmlns:a16="http://schemas.microsoft.com/office/drawing/2014/main" id="{4147D4F9-763B-1992-B7FB-3899DB458FD5}"/>
              </a:ext>
            </a:extLst>
          </p:cNvPr>
          <p:cNvSpPr>
            <a:spLocks noGrp="1"/>
          </p:cNvSpPr>
          <p:nvPr>
            <p:ph idx="1"/>
          </p:nvPr>
        </p:nvSpPr>
        <p:spPr/>
        <p:txBody>
          <a:bodyPr>
            <a:normAutofit fontScale="92500" lnSpcReduction="20000"/>
          </a:bodyPr>
          <a:lstStyle/>
          <a:p>
            <a:r>
              <a:rPr lang="es-MX" dirty="0"/>
              <a:t>Las </a:t>
            </a:r>
            <a:r>
              <a:rPr lang="es-MX" b="1" dirty="0"/>
              <a:t>referencias</a:t>
            </a:r>
            <a:r>
              <a:rPr lang="es-MX" dirty="0"/>
              <a:t> constituyen una parte fundamental de la tesis o  artículo, ya que brindan respaldo a la información presentada y reconocen los estudios previos en los que se basa la investigación. </a:t>
            </a:r>
          </a:p>
          <a:p>
            <a:r>
              <a:rPr lang="es-MX" dirty="0"/>
              <a:t>Se debe seguir el formato de citación exigido por la revista. </a:t>
            </a:r>
          </a:p>
          <a:p>
            <a:pPr marL="0" indent="0">
              <a:buNone/>
            </a:pPr>
            <a:endParaRPr lang="es-MX" b="1" dirty="0"/>
          </a:p>
          <a:p>
            <a:r>
              <a:rPr lang="es-MX" b="1" dirty="0"/>
              <a:t>Ejemplo en formato Vancouver</a:t>
            </a:r>
            <a:r>
              <a:rPr lang="es-MX" dirty="0"/>
              <a:t>:</a:t>
            </a:r>
          </a:p>
          <a:p>
            <a:pPr>
              <a:buFont typeface="Arial" panose="020B0604020202020204" pitchFamily="34" charset="0"/>
              <a:buChar char="•"/>
            </a:pPr>
            <a:r>
              <a:rPr lang="es-MX" dirty="0"/>
              <a:t>Artículo de revista:</a:t>
            </a:r>
            <a:br>
              <a:rPr lang="es-MX" dirty="0"/>
            </a:br>
            <a:r>
              <a:rPr lang="es-MX" dirty="0"/>
              <a:t>Smith J, García P, Muñoz L. </a:t>
            </a:r>
            <a:r>
              <a:rPr lang="es-MX" dirty="0" err="1"/>
              <a:t>Impact</a:t>
            </a:r>
            <a:r>
              <a:rPr lang="es-MX" dirty="0"/>
              <a:t> </a:t>
            </a:r>
            <a:r>
              <a:rPr lang="es-MX" dirty="0" err="1"/>
              <a:t>of</a:t>
            </a:r>
            <a:r>
              <a:rPr lang="es-MX" dirty="0"/>
              <a:t> </a:t>
            </a:r>
            <a:r>
              <a:rPr lang="es-MX" dirty="0" err="1"/>
              <a:t>exercise</a:t>
            </a:r>
            <a:r>
              <a:rPr lang="es-MX" dirty="0"/>
              <a:t> </a:t>
            </a:r>
            <a:r>
              <a:rPr lang="es-MX" dirty="0" err="1"/>
              <a:t>on</a:t>
            </a:r>
            <a:r>
              <a:rPr lang="es-MX" dirty="0"/>
              <a:t> </a:t>
            </a:r>
            <a:r>
              <a:rPr lang="es-MX" dirty="0" err="1"/>
              <a:t>glucose</a:t>
            </a:r>
            <a:r>
              <a:rPr lang="es-MX" dirty="0"/>
              <a:t> control in </a:t>
            </a:r>
            <a:r>
              <a:rPr lang="es-MX" dirty="0" err="1"/>
              <a:t>type</a:t>
            </a:r>
            <a:r>
              <a:rPr lang="es-MX" dirty="0"/>
              <a:t> 2 diabetes </a:t>
            </a:r>
            <a:r>
              <a:rPr lang="es-MX" dirty="0" err="1"/>
              <a:t>patients</a:t>
            </a:r>
            <a:r>
              <a:rPr lang="es-MX" dirty="0"/>
              <a:t>. </a:t>
            </a:r>
            <a:r>
              <a:rPr lang="es-MX" i="1" dirty="0"/>
              <a:t>J Clin </a:t>
            </a:r>
            <a:r>
              <a:rPr lang="es-MX" i="1" dirty="0" err="1"/>
              <a:t>Endocrinol</a:t>
            </a:r>
            <a:r>
              <a:rPr lang="es-MX" dirty="0"/>
              <a:t>. 2023;15(4):123-30.</a:t>
            </a:r>
          </a:p>
          <a:p>
            <a:pPr>
              <a:buFont typeface="Arial" panose="020B0604020202020204" pitchFamily="34" charset="0"/>
              <a:buChar char="•"/>
            </a:pPr>
            <a:r>
              <a:rPr lang="es-MX" dirty="0">
                <a:solidFill>
                  <a:srgbClr val="FF0000"/>
                </a:solidFill>
              </a:rPr>
              <a:t>Libro:</a:t>
            </a:r>
            <a:br>
              <a:rPr lang="es-MX" dirty="0">
                <a:solidFill>
                  <a:srgbClr val="FF0000"/>
                </a:solidFill>
              </a:rPr>
            </a:br>
            <a:r>
              <a:rPr lang="es-MX" dirty="0">
                <a:solidFill>
                  <a:srgbClr val="FF0000"/>
                </a:solidFill>
              </a:rPr>
              <a:t>Brown H. </a:t>
            </a:r>
            <a:r>
              <a:rPr lang="es-MX" i="1" dirty="0" err="1">
                <a:solidFill>
                  <a:srgbClr val="FF0000"/>
                </a:solidFill>
              </a:rPr>
              <a:t>Research</a:t>
            </a:r>
            <a:r>
              <a:rPr lang="es-MX" i="1" dirty="0">
                <a:solidFill>
                  <a:srgbClr val="FF0000"/>
                </a:solidFill>
              </a:rPr>
              <a:t> </a:t>
            </a:r>
            <a:r>
              <a:rPr lang="es-MX" i="1" dirty="0" err="1">
                <a:solidFill>
                  <a:srgbClr val="FF0000"/>
                </a:solidFill>
              </a:rPr>
              <a:t>Methods</a:t>
            </a:r>
            <a:r>
              <a:rPr lang="es-MX" i="1" dirty="0">
                <a:solidFill>
                  <a:srgbClr val="FF0000"/>
                </a:solidFill>
              </a:rPr>
              <a:t> in Clinical </a:t>
            </a:r>
            <a:r>
              <a:rPr lang="es-MX" i="1" dirty="0" err="1">
                <a:solidFill>
                  <a:srgbClr val="FF0000"/>
                </a:solidFill>
              </a:rPr>
              <a:t>Trials</a:t>
            </a:r>
            <a:r>
              <a:rPr lang="es-MX" dirty="0">
                <a:solidFill>
                  <a:srgbClr val="FF0000"/>
                </a:solidFill>
              </a:rPr>
              <a:t>. 4th ed. Oxford: Oxford </a:t>
            </a:r>
            <a:r>
              <a:rPr lang="es-MX" dirty="0" err="1">
                <a:solidFill>
                  <a:srgbClr val="FF0000"/>
                </a:solidFill>
              </a:rPr>
              <a:t>University</a:t>
            </a:r>
            <a:r>
              <a:rPr lang="es-MX" dirty="0">
                <a:solidFill>
                  <a:srgbClr val="FF0000"/>
                </a:solidFill>
              </a:rPr>
              <a:t> </a:t>
            </a:r>
            <a:r>
              <a:rPr lang="es-MX" dirty="0" err="1">
                <a:solidFill>
                  <a:srgbClr val="FF0000"/>
                </a:solidFill>
              </a:rPr>
              <a:t>Press</a:t>
            </a:r>
            <a:r>
              <a:rPr lang="es-MX" dirty="0">
                <a:solidFill>
                  <a:srgbClr val="FF0000"/>
                </a:solidFill>
              </a:rPr>
              <a:t>; 2020</a:t>
            </a:r>
            <a:r>
              <a:rPr lang="es-MX" dirty="0"/>
              <a:t>.</a:t>
            </a:r>
          </a:p>
          <a:p>
            <a:endParaRPr lang="es-EC" dirty="0"/>
          </a:p>
        </p:txBody>
      </p:sp>
    </p:spTree>
    <p:extLst>
      <p:ext uri="{BB962C8B-B14F-4D97-AF65-F5344CB8AC3E}">
        <p14:creationId xmlns:p14="http://schemas.microsoft.com/office/powerpoint/2010/main" val="259202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3084A1-E78D-09F4-E75A-4158CDD00859}"/>
              </a:ext>
            </a:extLst>
          </p:cNvPr>
          <p:cNvSpPr>
            <a:spLocks noGrp="1"/>
          </p:cNvSpPr>
          <p:nvPr>
            <p:ph type="title"/>
          </p:nvPr>
        </p:nvSpPr>
        <p:spPr/>
        <p:txBody>
          <a:bodyPr/>
          <a:lstStyle/>
          <a:p>
            <a:r>
              <a:rPr lang="es-EC" b="1" dirty="0"/>
              <a:t>¿Cómo citar?</a:t>
            </a:r>
          </a:p>
        </p:txBody>
      </p:sp>
      <p:sp>
        <p:nvSpPr>
          <p:cNvPr id="3" name="Marcador de contenido 2">
            <a:extLst>
              <a:ext uri="{FF2B5EF4-FFF2-40B4-BE49-F238E27FC236}">
                <a16:creationId xmlns:a16="http://schemas.microsoft.com/office/drawing/2014/main" id="{3CCE7817-9017-7D1A-6F77-DA8051B4A92F}"/>
              </a:ext>
            </a:extLst>
          </p:cNvPr>
          <p:cNvSpPr>
            <a:spLocks noGrp="1"/>
          </p:cNvSpPr>
          <p:nvPr>
            <p:ph idx="1"/>
          </p:nvPr>
        </p:nvSpPr>
        <p:spPr/>
        <p:txBody>
          <a:bodyPr>
            <a:normAutofit fontScale="70000" lnSpcReduction="20000"/>
          </a:bodyPr>
          <a:lstStyle/>
          <a:p>
            <a:pPr marL="0" indent="0">
              <a:buNone/>
            </a:pPr>
            <a:r>
              <a:rPr lang="es-MX" sz="3400" b="1" u="sng" dirty="0"/>
              <a:t>Artículos de revistas</a:t>
            </a:r>
          </a:p>
          <a:p>
            <a:pPr marL="0" indent="0">
              <a:buNone/>
            </a:pPr>
            <a:endParaRPr lang="es-MX" b="1" dirty="0"/>
          </a:p>
          <a:p>
            <a:r>
              <a:rPr lang="es-MX" b="1" dirty="0"/>
              <a:t>Formato:</a:t>
            </a:r>
          </a:p>
          <a:p>
            <a:r>
              <a:rPr lang="es-MX" b="1" dirty="0"/>
              <a:t>Autor(es)</a:t>
            </a:r>
            <a:r>
              <a:rPr lang="es-MX" dirty="0"/>
              <a:t>. Título del artículo. </a:t>
            </a:r>
            <a:r>
              <a:rPr lang="es-MX" i="1" dirty="0"/>
              <a:t>Nombre de la revista abreviado</a:t>
            </a:r>
            <a:r>
              <a:rPr lang="es-MX" dirty="0"/>
              <a:t>. Año; Volumen(Número) páginas.</a:t>
            </a:r>
          </a:p>
          <a:p>
            <a:r>
              <a:rPr lang="es-MX" dirty="0"/>
              <a:t>Los nombres de los autores se escriben en este formato: </a:t>
            </a:r>
          </a:p>
          <a:p>
            <a:r>
              <a:rPr lang="es-MX" b="1" dirty="0"/>
              <a:t>Apellido Iniciales</a:t>
            </a:r>
            <a:r>
              <a:rPr lang="es-MX" dirty="0"/>
              <a:t> (sin puntos ni comas entre iniciales).</a:t>
            </a:r>
          </a:p>
          <a:p>
            <a:pPr>
              <a:buFont typeface="Arial" panose="020B0604020202020204" pitchFamily="34" charset="0"/>
              <a:buChar char="•"/>
            </a:pPr>
            <a:r>
              <a:rPr lang="es-MX" dirty="0"/>
              <a:t>Si hay más de seis autores, se pone "et al." después del sexto autor.</a:t>
            </a:r>
          </a:p>
          <a:p>
            <a:pPr>
              <a:buFont typeface="Arial" panose="020B0604020202020204" pitchFamily="34" charset="0"/>
              <a:buChar char="•"/>
            </a:pPr>
            <a:r>
              <a:rPr lang="es-MX" dirty="0"/>
              <a:t>El nombre de la revista debe estar en su forma </a:t>
            </a:r>
            <a:r>
              <a:rPr lang="es-MX" b="1" dirty="0"/>
              <a:t>abreviada</a:t>
            </a:r>
            <a:r>
              <a:rPr lang="es-MX" dirty="0"/>
              <a:t>.</a:t>
            </a:r>
          </a:p>
          <a:p>
            <a:pPr>
              <a:buFont typeface="Arial" panose="020B0604020202020204" pitchFamily="34" charset="0"/>
              <a:buChar char="•"/>
            </a:pPr>
            <a:endParaRPr lang="es-MX" dirty="0"/>
          </a:p>
          <a:p>
            <a:r>
              <a:rPr lang="es-MX" b="1" dirty="0"/>
              <a:t>Ejemplo:</a:t>
            </a:r>
          </a:p>
          <a:p>
            <a:pPr>
              <a:buFont typeface="+mj-lt"/>
              <a:buAutoNum type="arabicPeriod"/>
            </a:pPr>
            <a:r>
              <a:rPr lang="es-MX" dirty="0"/>
              <a:t>Smith J, García P, Muñoz L. </a:t>
            </a:r>
            <a:r>
              <a:rPr lang="es-MX" dirty="0" err="1"/>
              <a:t>Impact</a:t>
            </a:r>
            <a:r>
              <a:rPr lang="es-MX" dirty="0"/>
              <a:t> </a:t>
            </a:r>
            <a:r>
              <a:rPr lang="es-MX" dirty="0" err="1"/>
              <a:t>of</a:t>
            </a:r>
            <a:r>
              <a:rPr lang="es-MX" dirty="0"/>
              <a:t> </a:t>
            </a:r>
            <a:r>
              <a:rPr lang="es-MX" dirty="0" err="1"/>
              <a:t>exercise</a:t>
            </a:r>
            <a:r>
              <a:rPr lang="es-MX" dirty="0"/>
              <a:t> </a:t>
            </a:r>
            <a:r>
              <a:rPr lang="es-MX" dirty="0" err="1"/>
              <a:t>on</a:t>
            </a:r>
            <a:r>
              <a:rPr lang="es-MX" dirty="0"/>
              <a:t> </a:t>
            </a:r>
            <a:r>
              <a:rPr lang="es-MX" dirty="0" err="1"/>
              <a:t>glucose</a:t>
            </a:r>
            <a:r>
              <a:rPr lang="es-MX" dirty="0"/>
              <a:t> control in </a:t>
            </a:r>
            <a:r>
              <a:rPr lang="es-MX" dirty="0" err="1"/>
              <a:t>type</a:t>
            </a:r>
            <a:r>
              <a:rPr lang="es-MX" dirty="0"/>
              <a:t> 2 diabetes </a:t>
            </a:r>
            <a:r>
              <a:rPr lang="es-MX" dirty="0" err="1"/>
              <a:t>patients</a:t>
            </a:r>
            <a:r>
              <a:rPr lang="es-MX" dirty="0"/>
              <a:t>. </a:t>
            </a:r>
            <a:r>
              <a:rPr lang="es-MX" i="1" dirty="0"/>
              <a:t>J Clin </a:t>
            </a:r>
            <a:r>
              <a:rPr lang="es-MX" i="1" dirty="0" err="1"/>
              <a:t>Endocrinol</a:t>
            </a:r>
            <a:r>
              <a:rPr lang="es-MX" dirty="0"/>
              <a:t>. 2023;15(4):123-30.</a:t>
            </a:r>
          </a:p>
          <a:p>
            <a:endParaRPr lang="es-EC" dirty="0"/>
          </a:p>
        </p:txBody>
      </p:sp>
    </p:spTree>
    <p:extLst>
      <p:ext uri="{BB962C8B-B14F-4D97-AF65-F5344CB8AC3E}">
        <p14:creationId xmlns:p14="http://schemas.microsoft.com/office/powerpoint/2010/main" val="98467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518784-EB85-5591-8D71-16C023EDAB13}"/>
              </a:ext>
            </a:extLst>
          </p:cNvPr>
          <p:cNvSpPr>
            <a:spLocks noGrp="1"/>
          </p:cNvSpPr>
          <p:nvPr>
            <p:ph idx="1"/>
          </p:nvPr>
        </p:nvSpPr>
        <p:spPr/>
        <p:txBody>
          <a:bodyPr>
            <a:normAutofit lnSpcReduction="10000"/>
          </a:bodyPr>
          <a:lstStyle/>
          <a:p>
            <a:pPr marL="0" indent="0">
              <a:buNone/>
            </a:pPr>
            <a:r>
              <a:rPr lang="es-MX" b="1" dirty="0"/>
              <a:t>Libros</a:t>
            </a:r>
          </a:p>
          <a:p>
            <a:r>
              <a:rPr lang="es-MX" b="1" dirty="0"/>
              <a:t>Formato:</a:t>
            </a:r>
          </a:p>
          <a:p>
            <a:r>
              <a:rPr lang="es-MX" dirty="0"/>
              <a:t>Autor(es). Título del libro. Edición. Ciudad: Editorial; Año.</a:t>
            </a:r>
          </a:p>
          <a:p>
            <a:pPr>
              <a:buFont typeface="Arial" panose="020B0604020202020204" pitchFamily="34" charset="0"/>
              <a:buChar char="•"/>
            </a:pPr>
            <a:r>
              <a:rPr lang="es-MX" dirty="0"/>
              <a:t>Si es la primera edición, no se indica el número de la edición.</a:t>
            </a:r>
          </a:p>
          <a:p>
            <a:pPr marL="0" indent="0">
              <a:buNone/>
            </a:pPr>
            <a:endParaRPr lang="en-US" dirty="0"/>
          </a:p>
          <a:p>
            <a:pPr>
              <a:buFont typeface="Arial" panose="020B0604020202020204" pitchFamily="34" charset="0"/>
              <a:buChar char="•"/>
            </a:pPr>
            <a:endParaRPr lang="es-MX" dirty="0"/>
          </a:p>
          <a:p>
            <a:r>
              <a:rPr lang="es-MX" b="1" dirty="0"/>
              <a:t>Ejemplo:</a:t>
            </a:r>
          </a:p>
          <a:p>
            <a:pPr>
              <a:buFont typeface="+mj-lt"/>
              <a:buAutoNum type="arabicPeriod" startAt="2"/>
            </a:pPr>
            <a:r>
              <a:rPr lang="es-MX" dirty="0"/>
              <a:t>Brown H. </a:t>
            </a:r>
            <a:r>
              <a:rPr lang="es-MX" i="1" dirty="0" err="1"/>
              <a:t>Research</a:t>
            </a:r>
            <a:r>
              <a:rPr lang="es-MX" i="1" dirty="0"/>
              <a:t> </a:t>
            </a:r>
            <a:r>
              <a:rPr lang="es-MX" i="1" dirty="0" err="1"/>
              <a:t>Methods</a:t>
            </a:r>
            <a:r>
              <a:rPr lang="es-MX" i="1" dirty="0"/>
              <a:t> in Clinical </a:t>
            </a:r>
            <a:r>
              <a:rPr lang="es-MX" i="1" dirty="0" err="1"/>
              <a:t>Trials</a:t>
            </a:r>
            <a:r>
              <a:rPr lang="es-MX" dirty="0"/>
              <a:t>. 4th ed. Oxford: Oxford </a:t>
            </a:r>
            <a:r>
              <a:rPr lang="es-MX" dirty="0" err="1"/>
              <a:t>University</a:t>
            </a:r>
            <a:r>
              <a:rPr lang="es-MX" dirty="0"/>
              <a:t> </a:t>
            </a:r>
            <a:r>
              <a:rPr lang="es-MX" dirty="0" err="1"/>
              <a:t>Press</a:t>
            </a:r>
            <a:r>
              <a:rPr lang="es-MX" dirty="0"/>
              <a:t>; 2020.</a:t>
            </a:r>
          </a:p>
          <a:p>
            <a:endParaRPr lang="es-EC" dirty="0"/>
          </a:p>
        </p:txBody>
      </p:sp>
    </p:spTree>
    <p:extLst>
      <p:ext uri="{BB962C8B-B14F-4D97-AF65-F5344CB8AC3E}">
        <p14:creationId xmlns:p14="http://schemas.microsoft.com/office/powerpoint/2010/main" val="411662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DE3B49-DC9E-29E6-AB01-D660A714172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F8F3EC9-4ECD-AA78-64D1-64CC0B0466D3}"/>
              </a:ext>
            </a:extLst>
          </p:cNvPr>
          <p:cNvSpPr>
            <a:spLocks noGrp="1"/>
          </p:cNvSpPr>
          <p:nvPr>
            <p:ph idx="1"/>
          </p:nvPr>
        </p:nvSpPr>
        <p:spPr/>
        <p:txBody>
          <a:bodyPr>
            <a:normAutofit lnSpcReduction="10000"/>
          </a:bodyPr>
          <a:lstStyle/>
          <a:p>
            <a:pPr marL="0" indent="0">
              <a:buNone/>
            </a:pPr>
            <a:r>
              <a:rPr lang="es-MX" b="1" dirty="0"/>
              <a:t>Capítulo de libro</a:t>
            </a:r>
          </a:p>
          <a:p>
            <a:r>
              <a:rPr lang="es-MX" b="1" dirty="0"/>
              <a:t>Formato:</a:t>
            </a:r>
          </a:p>
          <a:p>
            <a:r>
              <a:rPr lang="es-MX" dirty="0"/>
              <a:t>Autor(es) del capítulo. Título del capítulo. En: Editor(es), editor(es). Título del libro. Edición. Ciudad: Editorial; Año. p. páginas del capítulo.</a:t>
            </a:r>
          </a:p>
          <a:p>
            <a:endParaRPr lang="es-MX" dirty="0"/>
          </a:p>
          <a:p>
            <a:r>
              <a:rPr lang="es-MX" b="1" dirty="0"/>
              <a:t>Ejemplo:</a:t>
            </a:r>
          </a:p>
          <a:p>
            <a:pPr>
              <a:buFont typeface="+mj-lt"/>
              <a:buAutoNum type="arabicPeriod" startAt="3"/>
            </a:pPr>
            <a:r>
              <a:rPr lang="es-MX" dirty="0"/>
              <a:t>Torres AM. </a:t>
            </a:r>
            <a:r>
              <a:rPr lang="es-MX" dirty="0" err="1"/>
              <a:t>Methodological</a:t>
            </a:r>
            <a:r>
              <a:rPr lang="es-MX" dirty="0"/>
              <a:t> </a:t>
            </a:r>
            <a:r>
              <a:rPr lang="es-MX" dirty="0" err="1"/>
              <a:t>approaches</a:t>
            </a:r>
            <a:r>
              <a:rPr lang="es-MX" dirty="0"/>
              <a:t> in </a:t>
            </a:r>
            <a:r>
              <a:rPr lang="es-MX" dirty="0" err="1"/>
              <a:t>clinical</a:t>
            </a:r>
            <a:r>
              <a:rPr lang="es-MX" dirty="0"/>
              <a:t> </a:t>
            </a:r>
            <a:r>
              <a:rPr lang="es-MX" dirty="0" err="1"/>
              <a:t>trials</a:t>
            </a:r>
            <a:r>
              <a:rPr lang="es-MX" dirty="0"/>
              <a:t>. En: Wilson P, editor. </a:t>
            </a:r>
            <a:r>
              <a:rPr lang="es-MX" i="1" dirty="0" err="1"/>
              <a:t>Advances</a:t>
            </a:r>
            <a:r>
              <a:rPr lang="es-MX" i="1" dirty="0"/>
              <a:t> in Clinical </a:t>
            </a:r>
            <a:r>
              <a:rPr lang="es-MX" i="1" dirty="0" err="1"/>
              <a:t>Research</a:t>
            </a:r>
            <a:r>
              <a:rPr lang="es-MX" dirty="0"/>
              <a:t>. 2nd ed. New York: </a:t>
            </a:r>
            <a:r>
              <a:rPr lang="es-MX" dirty="0" err="1"/>
              <a:t>Academic</a:t>
            </a:r>
            <a:r>
              <a:rPr lang="es-MX" dirty="0"/>
              <a:t> </a:t>
            </a:r>
            <a:r>
              <a:rPr lang="es-MX" dirty="0" err="1"/>
              <a:t>Press</a:t>
            </a:r>
            <a:r>
              <a:rPr lang="es-MX" dirty="0"/>
              <a:t>; 2021. p. 132-48.</a:t>
            </a:r>
          </a:p>
          <a:p>
            <a:endParaRPr lang="es-EC" dirty="0"/>
          </a:p>
        </p:txBody>
      </p:sp>
    </p:spTree>
    <p:extLst>
      <p:ext uri="{BB962C8B-B14F-4D97-AF65-F5344CB8AC3E}">
        <p14:creationId xmlns:p14="http://schemas.microsoft.com/office/powerpoint/2010/main" val="291679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7B0C2-7231-7000-2CC8-5146A0DF72B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F95AB17-ED2B-2B69-B62B-D916F753724F}"/>
              </a:ext>
            </a:extLst>
          </p:cNvPr>
          <p:cNvSpPr>
            <a:spLocks noGrp="1"/>
          </p:cNvSpPr>
          <p:nvPr>
            <p:ph idx="1"/>
          </p:nvPr>
        </p:nvSpPr>
        <p:spPr/>
        <p:txBody>
          <a:bodyPr>
            <a:normAutofit fontScale="92500" lnSpcReduction="10000"/>
          </a:bodyPr>
          <a:lstStyle/>
          <a:p>
            <a:pPr marL="0" indent="0">
              <a:buNone/>
            </a:pPr>
            <a:r>
              <a:rPr lang="es-MX" b="1" dirty="0"/>
              <a:t>Documentos electrónicos o sitios web</a:t>
            </a:r>
          </a:p>
          <a:p>
            <a:r>
              <a:rPr lang="es-MX" b="1" dirty="0"/>
              <a:t>Formato:</a:t>
            </a:r>
          </a:p>
          <a:p>
            <a:r>
              <a:rPr lang="es-MX" b="1" dirty="0"/>
              <a:t>Autor(es)</a:t>
            </a:r>
            <a:r>
              <a:rPr lang="es-MX" dirty="0"/>
              <a:t> (si está disponible). Título del documento. Nombre del sitio web [Internet]. Ciudad: Editorial; Año [citado fecha]. Disponible en: URL.</a:t>
            </a:r>
          </a:p>
          <a:p>
            <a:pPr>
              <a:buFont typeface="Arial" panose="020B0604020202020204" pitchFamily="34" charset="0"/>
              <a:buChar char="•"/>
            </a:pPr>
            <a:r>
              <a:rPr lang="es-MX" dirty="0"/>
              <a:t>La fecha de citación es el día en que accedemos al sitio web.</a:t>
            </a:r>
          </a:p>
          <a:p>
            <a:pPr>
              <a:buFont typeface="Arial" panose="020B0604020202020204" pitchFamily="34" charset="0"/>
              <a:buChar char="•"/>
            </a:pPr>
            <a:endParaRPr lang="es-MX" dirty="0"/>
          </a:p>
          <a:p>
            <a:r>
              <a:rPr lang="es-MX" b="1" dirty="0"/>
              <a:t>Ejemplo:</a:t>
            </a:r>
          </a:p>
          <a:p>
            <a:pPr>
              <a:buFont typeface="+mj-lt"/>
              <a:buAutoNum type="arabicPeriod" startAt="4"/>
            </a:pPr>
            <a:r>
              <a:rPr lang="es-MX" dirty="0"/>
              <a:t>World Health Organization. Diabetes </a:t>
            </a:r>
            <a:r>
              <a:rPr lang="es-MX" dirty="0" err="1"/>
              <a:t>fact</a:t>
            </a:r>
            <a:r>
              <a:rPr lang="es-MX" dirty="0"/>
              <a:t> </a:t>
            </a:r>
            <a:r>
              <a:rPr lang="es-MX" dirty="0" err="1"/>
              <a:t>sheet</a:t>
            </a:r>
            <a:r>
              <a:rPr lang="es-MX" dirty="0"/>
              <a:t> [Internet]. Geneva: WHO; 2023 [citado 2024 </a:t>
            </a:r>
            <a:r>
              <a:rPr lang="es-MX" dirty="0" err="1"/>
              <a:t>sep</a:t>
            </a:r>
            <a:r>
              <a:rPr lang="es-MX" dirty="0"/>
              <a:t> 20]. Disponible en: </a:t>
            </a:r>
            <a:r>
              <a:rPr lang="es-MX" dirty="0">
                <a:hlinkClick r:id="rId3"/>
              </a:rPr>
              <a:t>https://www.who.int/diabetes/factsheet/en/</a:t>
            </a:r>
            <a:endParaRPr lang="es-MX" dirty="0"/>
          </a:p>
          <a:p>
            <a:endParaRPr lang="es-EC" dirty="0"/>
          </a:p>
        </p:txBody>
      </p:sp>
    </p:spTree>
    <p:extLst>
      <p:ext uri="{BB962C8B-B14F-4D97-AF65-F5344CB8AC3E}">
        <p14:creationId xmlns:p14="http://schemas.microsoft.com/office/powerpoint/2010/main" val="138606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8EF922-7527-1968-23BF-5CC8640B3796}"/>
              </a:ext>
            </a:extLst>
          </p:cNvPr>
          <p:cNvSpPr>
            <a:spLocks noGrp="1"/>
          </p:cNvSpPr>
          <p:nvPr>
            <p:ph type="title"/>
          </p:nvPr>
        </p:nvSpPr>
        <p:spPr>
          <a:xfrm>
            <a:off x="838200" y="365125"/>
            <a:ext cx="10515600" cy="1021223"/>
          </a:xfrm>
        </p:spPr>
        <p:txBody>
          <a:bodyPr>
            <a:normAutofit/>
          </a:bodyPr>
          <a:lstStyle/>
          <a:p>
            <a:pPr algn="ctr"/>
            <a:r>
              <a:rPr lang="es-EC" sz="3600" dirty="0"/>
              <a:t>Plataformas de búsquedas</a:t>
            </a:r>
          </a:p>
        </p:txBody>
      </p:sp>
      <p:sp>
        <p:nvSpPr>
          <p:cNvPr id="3" name="Marcador de contenido 2">
            <a:extLst>
              <a:ext uri="{FF2B5EF4-FFF2-40B4-BE49-F238E27FC236}">
                <a16:creationId xmlns:a16="http://schemas.microsoft.com/office/drawing/2014/main" id="{BCAA7EE8-6BF4-1AC8-0C59-99584EB17B88}"/>
              </a:ext>
            </a:extLst>
          </p:cNvPr>
          <p:cNvSpPr>
            <a:spLocks noGrp="1"/>
          </p:cNvSpPr>
          <p:nvPr>
            <p:ph idx="1"/>
          </p:nvPr>
        </p:nvSpPr>
        <p:spPr>
          <a:xfrm>
            <a:off x="838200" y="1071716"/>
            <a:ext cx="10515600" cy="5702709"/>
          </a:xfrm>
        </p:spPr>
        <p:txBody>
          <a:bodyPr>
            <a:normAutofit fontScale="32500" lnSpcReduction="20000"/>
          </a:bodyPr>
          <a:lstStyle/>
          <a:p>
            <a:pPr algn="l">
              <a:buFont typeface="+mj-lt"/>
              <a:buAutoNum type="arabicPeriod"/>
            </a:pPr>
            <a:r>
              <a:rPr lang="es-MX" sz="5500" b="1" i="0" dirty="0">
                <a:solidFill>
                  <a:srgbClr val="282523"/>
                </a:solidFill>
                <a:effectLst/>
                <a:latin typeface="Ginto"/>
              </a:rPr>
              <a:t>Google Académico</a:t>
            </a:r>
            <a:r>
              <a:rPr lang="es-MX" sz="5500" b="0" i="0" dirty="0">
                <a:solidFill>
                  <a:srgbClr val="282523"/>
                </a:solidFill>
                <a:effectLst/>
                <a:latin typeface="Ginto"/>
              </a:rPr>
              <a:t>: Un buscador especializado en literatura académica que te permite encontrar artículos, libros, tesis y más.</a:t>
            </a:r>
          </a:p>
          <a:p>
            <a:pPr algn="l">
              <a:buFont typeface="+mj-lt"/>
              <a:buAutoNum type="arabicPeriod"/>
            </a:pPr>
            <a:r>
              <a:rPr lang="es-MX" sz="5500" b="1" i="0" dirty="0" err="1">
                <a:solidFill>
                  <a:srgbClr val="282523"/>
                </a:solidFill>
                <a:effectLst/>
                <a:latin typeface="Ginto"/>
              </a:rPr>
              <a:t>Scopus</a:t>
            </a:r>
            <a:r>
              <a:rPr lang="es-MX" sz="5500" b="0" i="0" dirty="0">
                <a:solidFill>
                  <a:srgbClr val="282523"/>
                </a:solidFill>
                <a:effectLst/>
                <a:latin typeface="Ginto"/>
              </a:rPr>
              <a:t>: Una base de datos de resúmenes y citas de literatura científica que cubre una amplia gama de disciplinas.</a:t>
            </a:r>
          </a:p>
          <a:p>
            <a:pPr algn="l">
              <a:buFont typeface="+mj-lt"/>
              <a:buAutoNum type="arabicPeriod"/>
            </a:pPr>
            <a:r>
              <a:rPr lang="es-MX" sz="5500" b="1" i="0" dirty="0">
                <a:solidFill>
                  <a:srgbClr val="282523"/>
                </a:solidFill>
                <a:effectLst/>
                <a:latin typeface="Ginto"/>
              </a:rPr>
              <a:t>Web </a:t>
            </a:r>
            <a:r>
              <a:rPr lang="es-MX" sz="5500" b="1" i="0" dirty="0" err="1">
                <a:solidFill>
                  <a:srgbClr val="282523"/>
                </a:solidFill>
                <a:effectLst/>
                <a:latin typeface="Ginto"/>
              </a:rPr>
              <a:t>of</a:t>
            </a:r>
            <a:r>
              <a:rPr lang="es-MX" sz="5500" b="1" i="0" dirty="0">
                <a:solidFill>
                  <a:srgbClr val="282523"/>
                </a:solidFill>
                <a:effectLst/>
                <a:latin typeface="Ginto"/>
              </a:rPr>
              <a:t> </a:t>
            </a:r>
            <a:r>
              <a:rPr lang="es-MX" sz="5500" b="1" i="0" dirty="0" err="1">
                <a:solidFill>
                  <a:srgbClr val="282523"/>
                </a:solidFill>
                <a:effectLst/>
                <a:latin typeface="Ginto"/>
              </a:rPr>
              <a:t>Science</a:t>
            </a:r>
            <a:r>
              <a:rPr lang="es-MX" sz="5500" b="0" i="0" dirty="0">
                <a:solidFill>
                  <a:srgbClr val="282523"/>
                </a:solidFill>
                <a:effectLst/>
                <a:latin typeface="Ginto"/>
              </a:rPr>
              <a:t>: Similar a </a:t>
            </a:r>
            <a:r>
              <a:rPr lang="es-MX" sz="5500" b="0" i="0" dirty="0" err="1">
                <a:solidFill>
                  <a:srgbClr val="282523"/>
                </a:solidFill>
                <a:effectLst/>
                <a:latin typeface="Ginto"/>
              </a:rPr>
              <a:t>Scopus</a:t>
            </a:r>
            <a:r>
              <a:rPr lang="es-MX" sz="5500" b="0" i="0" dirty="0">
                <a:solidFill>
                  <a:srgbClr val="282523"/>
                </a:solidFill>
                <a:effectLst/>
                <a:latin typeface="Ginto"/>
              </a:rPr>
              <a:t>, proporciona acceso a múltiples bases de datos que cubren artículos de revistas, citas y más.</a:t>
            </a:r>
          </a:p>
          <a:p>
            <a:pPr algn="l">
              <a:buFont typeface="+mj-lt"/>
              <a:buAutoNum type="arabicPeriod"/>
            </a:pPr>
            <a:r>
              <a:rPr lang="es-MX" sz="5500" b="1" i="0" dirty="0">
                <a:solidFill>
                  <a:srgbClr val="282523"/>
                </a:solidFill>
                <a:effectLst/>
                <a:latin typeface="Ginto"/>
              </a:rPr>
              <a:t>PubMed</a:t>
            </a:r>
            <a:r>
              <a:rPr lang="es-MX" sz="5500" b="0" i="0" dirty="0">
                <a:solidFill>
                  <a:srgbClr val="282523"/>
                </a:solidFill>
                <a:effectLst/>
                <a:latin typeface="Ginto"/>
              </a:rPr>
              <a:t>: Especializada en literatura biomédica, es una excelente fuente para investigaciones en ciencias de la salud.</a:t>
            </a:r>
          </a:p>
          <a:p>
            <a:pPr algn="l">
              <a:buFont typeface="+mj-lt"/>
              <a:buAutoNum type="arabicPeriod"/>
            </a:pPr>
            <a:r>
              <a:rPr lang="es-MX" sz="5500" b="1" i="0" dirty="0">
                <a:solidFill>
                  <a:srgbClr val="282523"/>
                </a:solidFill>
                <a:effectLst/>
                <a:latin typeface="Ginto"/>
              </a:rPr>
              <a:t>Dialnet</a:t>
            </a:r>
            <a:r>
              <a:rPr lang="es-MX" sz="5500" b="0" i="0" dirty="0">
                <a:solidFill>
                  <a:srgbClr val="282523"/>
                </a:solidFill>
                <a:effectLst/>
                <a:latin typeface="Ginto"/>
              </a:rPr>
              <a:t>: Una de las mayores bases de datos de contenido científico en español, incluyendo tesis doctorales, artículos de revistas y más.</a:t>
            </a:r>
          </a:p>
          <a:p>
            <a:pPr algn="l">
              <a:buFont typeface="+mj-lt"/>
              <a:buAutoNum type="arabicPeriod"/>
            </a:pPr>
            <a:r>
              <a:rPr lang="es-MX" sz="5500" b="1" i="0" dirty="0">
                <a:solidFill>
                  <a:srgbClr val="282523"/>
                </a:solidFill>
                <a:effectLst/>
                <a:latin typeface="Ginto"/>
              </a:rPr>
              <a:t>Redalyc</a:t>
            </a:r>
            <a:r>
              <a:rPr lang="es-MX" sz="5500" b="0" i="0" dirty="0">
                <a:solidFill>
                  <a:srgbClr val="282523"/>
                </a:solidFill>
                <a:effectLst/>
                <a:latin typeface="Ginto"/>
              </a:rPr>
              <a:t>: Una plataforma que ofrece acceso abierto a revistas científicas de América Latina y el Caribe.</a:t>
            </a:r>
          </a:p>
          <a:p>
            <a:pPr algn="l">
              <a:buFont typeface="+mj-lt"/>
              <a:buAutoNum type="arabicPeriod"/>
            </a:pPr>
            <a:r>
              <a:rPr lang="es-MX" sz="5500" b="1" i="0" dirty="0">
                <a:solidFill>
                  <a:srgbClr val="282523"/>
                </a:solidFill>
                <a:effectLst/>
                <a:latin typeface="Ginto"/>
              </a:rPr>
              <a:t>SciELO</a:t>
            </a:r>
            <a:r>
              <a:rPr lang="es-MX" sz="5500" b="0" i="0" dirty="0">
                <a:solidFill>
                  <a:srgbClr val="282523"/>
                </a:solidFill>
                <a:effectLst/>
                <a:latin typeface="Ginto"/>
              </a:rPr>
              <a:t>: Una biblioteca electrónica que proporciona acceso a literatura científica de América Latina, España, Portugal y el Caribe.</a:t>
            </a:r>
          </a:p>
          <a:p>
            <a:pPr algn="l">
              <a:buFont typeface="+mj-lt"/>
              <a:buAutoNum type="arabicPeriod"/>
            </a:pPr>
            <a:r>
              <a:rPr lang="es-MX" sz="5500" b="1" i="0" dirty="0">
                <a:solidFill>
                  <a:srgbClr val="282523"/>
                </a:solidFill>
                <a:effectLst/>
                <a:latin typeface="Ginto"/>
              </a:rPr>
              <a:t>EBSCO</a:t>
            </a:r>
            <a:r>
              <a:rPr lang="es-MX" sz="5500" b="0" i="0" dirty="0">
                <a:solidFill>
                  <a:srgbClr val="282523"/>
                </a:solidFill>
                <a:effectLst/>
                <a:latin typeface="Ginto"/>
              </a:rPr>
              <a:t>: Una base de datos de acceso restringido que incluye una amplia variedad de recursos académicos.</a:t>
            </a:r>
          </a:p>
          <a:p>
            <a:pPr algn="l">
              <a:buFont typeface="+mj-lt"/>
              <a:buAutoNum type="arabicPeriod"/>
            </a:pPr>
            <a:r>
              <a:rPr lang="es-MX" sz="5500" b="1" i="0" dirty="0">
                <a:solidFill>
                  <a:srgbClr val="282523"/>
                </a:solidFill>
                <a:effectLst/>
                <a:latin typeface="Ginto"/>
              </a:rPr>
              <a:t>BASE</a:t>
            </a:r>
            <a:r>
              <a:rPr lang="es-MX" sz="5500" b="0" i="0" dirty="0">
                <a:solidFill>
                  <a:srgbClr val="282523"/>
                </a:solidFill>
                <a:effectLst/>
                <a:latin typeface="Ginto"/>
              </a:rPr>
              <a:t>: Una base de datos de acceso abierto que recopila recursos académicos de todo el mundo.</a:t>
            </a:r>
          </a:p>
          <a:p>
            <a:pPr algn="l">
              <a:buFont typeface="+mj-lt"/>
              <a:buAutoNum type="arabicPeriod"/>
            </a:pPr>
            <a:r>
              <a:rPr lang="es-MX" sz="5500" b="1" i="0" dirty="0">
                <a:solidFill>
                  <a:srgbClr val="282523"/>
                </a:solidFill>
                <a:effectLst/>
                <a:latin typeface="Ginto"/>
              </a:rPr>
              <a:t>Teseo</a:t>
            </a:r>
            <a:r>
              <a:rPr lang="es-MX" sz="5500" b="0" i="0" dirty="0">
                <a:solidFill>
                  <a:srgbClr val="282523"/>
                </a:solidFill>
                <a:effectLst/>
                <a:latin typeface="Ginto"/>
              </a:rPr>
              <a:t>: Una plataforma que recopila tesis doctorales defendidas en universidades españolas, facilitando el acceso a investigaciones académicas locales.</a:t>
            </a:r>
          </a:p>
          <a:p>
            <a:pPr algn="l"/>
            <a:r>
              <a:rPr lang="es-MX" sz="5500" b="0" i="0" dirty="0">
                <a:solidFill>
                  <a:srgbClr val="282523"/>
                </a:solidFill>
                <a:effectLst/>
                <a:latin typeface="Ginto"/>
              </a:rPr>
              <a:t>Estas bases de datos te ayudarán a encontrar información relevante y confiable para tu tesis. ¿Hay alguna en particular que te interese más?</a:t>
            </a:r>
          </a:p>
          <a:p>
            <a:endParaRPr lang="es-EC" dirty="0"/>
          </a:p>
        </p:txBody>
      </p:sp>
    </p:spTree>
    <p:extLst>
      <p:ext uri="{BB962C8B-B14F-4D97-AF65-F5344CB8AC3E}">
        <p14:creationId xmlns:p14="http://schemas.microsoft.com/office/powerpoint/2010/main" val="235031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03E63-D575-5E5E-53D9-6CA23FA3FCF2}"/>
              </a:ext>
            </a:extLst>
          </p:cNvPr>
          <p:cNvSpPr>
            <a:spLocks noGrp="1"/>
          </p:cNvSpPr>
          <p:nvPr>
            <p:ph type="title"/>
          </p:nvPr>
        </p:nvSpPr>
        <p:spPr/>
        <p:txBody>
          <a:bodyPr>
            <a:normAutofit/>
          </a:bodyPr>
          <a:lstStyle/>
          <a:p>
            <a:pPr algn="ctr"/>
            <a:r>
              <a:rPr lang="es-EC" sz="3200" b="1" dirty="0"/>
              <a:t>EL PERFIL DE UN PROYECTO SEGÚN NORMATIVA UNACH</a:t>
            </a:r>
          </a:p>
        </p:txBody>
      </p:sp>
      <p:sp>
        <p:nvSpPr>
          <p:cNvPr id="3" name="Marcador de contenido 2">
            <a:extLst>
              <a:ext uri="{FF2B5EF4-FFF2-40B4-BE49-F238E27FC236}">
                <a16:creationId xmlns:a16="http://schemas.microsoft.com/office/drawing/2014/main" id="{CA3C86DA-D55E-3A82-3AF9-C836B6667862}"/>
              </a:ext>
            </a:extLst>
          </p:cNvPr>
          <p:cNvSpPr>
            <a:spLocks noGrp="1"/>
          </p:cNvSpPr>
          <p:nvPr>
            <p:ph idx="1"/>
          </p:nvPr>
        </p:nvSpPr>
        <p:spPr/>
        <p:txBody>
          <a:bodyPr/>
          <a:lstStyle/>
          <a:p>
            <a:endParaRPr lang="es-EC" dirty="0"/>
          </a:p>
        </p:txBody>
      </p:sp>
    </p:spTree>
    <p:extLst>
      <p:ext uri="{BB962C8B-B14F-4D97-AF65-F5344CB8AC3E}">
        <p14:creationId xmlns:p14="http://schemas.microsoft.com/office/powerpoint/2010/main" val="18334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C04AD29-EDFE-BF1D-1305-03C583B72D35}"/>
              </a:ext>
            </a:extLst>
          </p:cNvPr>
          <p:cNvPicPr>
            <a:picLocks noChangeAspect="1"/>
          </p:cNvPicPr>
          <p:nvPr/>
        </p:nvPicPr>
        <p:blipFill>
          <a:blip r:embed="rId2"/>
          <a:stretch>
            <a:fillRect/>
          </a:stretch>
        </p:blipFill>
        <p:spPr>
          <a:xfrm>
            <a:off x="3260090" y="533400"/>
            <a:ext cx="5671820" cy="5791200"/>
          </a:xfrm>
          <a:prstGeom prst="rect">
            <a:avLst/>
          </a:prstGeom>
        </p:spPr>
      </p:pic>
    </p:spTree>
    <p:extLst>
      <p:ext uri="{BB962C8B-B14F-4D97-AF65-F5344CB8AC3E}">
        <p14:creationId xmlns:p14="http://schemas.microsoft.com/office/powerpoint/2010/main" val="355306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B98FE94-A9A1-BF94-E89A-E353D3BD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49" name="Imagen 4">
            <a:extLst>
              <a:ext uri="{FF2B5EF4-FFF2-40B4-BE49-F238E27FC236}">
                <a16:creationId xmlns:a16="http://schemas.microsoft.com/office/drawing/2014/main" id="{A258BBAD-29AB-AA07-0A75-87086FC0E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490"/>
            <a:ext cx="11916697" cy="679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7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84B1A-C1ED-456A-C14D-19FB59DFAEC2}"/>
              </a:ext>
            </a:extLst>
          </p:cNvPr>
          <p:cNvSpPr>
            <a:spLocks noGrp="1"/>
          </p:cNvSpPr>
          <p:nvPr>
            <p:ph type="title"/>
          </p:nvPr>
        </p:nvSpPr>
        <p:spPr/>
        <p:txBody>
          <a:bodyPr/>
          <a:lstStyle/>
          <a:p>
            <a:r>
              <a:rPr lang="es-EC" dirty="0"/>
              <a:t>1</a:t>
            </a:r>
          </a:p>
        </p:txBody>
      </p:sp>
      <p:sp>
        <p:nvSpPr>
          <p:cNvPr id="3" name="Marcador de contenido 2">
            <a:extLst>
              <a:ext uri="{FF2B5EF4-FFF2-40B4-BE49-F238E27FC236}">
                <a16:creationId xmlns:a16="http://schemas.microsoft.com/office/drawing/2014/main" id="{BFA16C03-7D98-10AC-2622-86BA9E1C6AB0}"/>
              </a:ext>
            </a:extLst>
          </p:cNvPr>
          <p:cNvSpPr>
            <a:spLocks noGrp="1"/>
          </p:cNvSpPr>
          <p:nvPr>
            <p:ph idx="1"/>
          </p:nvPr>
        </p:nvSpPr>
        <p:spPr/>
        <p:txBody>
          <a:bodyPr/>
          <a:lstStyle/>
          <a:p>
            <a:endParaRPr lang="es-EC" sz="1800" dirty="0">
              <a:solidFill>
                <a:srgbClr val="000000"/>
              </a:solidFill>
              <a:effectLst/>
              <a:latin typeface="Times New Roman" panose="02020603050405020304" pitchFamily="18" charset="0"/>
              <a:ea typeface="Aptos" panose="020B0004020202020204" pitchFamily="34" charset="0"/>
            </a:endParaRPr>
          </a:p>
          <a:p>
            <a:r>
              <a:rPr lang="es-EC" sz="1800" dirty="0">
                <a:solidFill>
                  <a:srgbClr val="000000"/>
                </a:solidFill>
                <a:effectLst/>
                <a:latin typeface="Times New Roman" panose="02020603050405020304" pitchFamily="18" charset="0"/>
                <a:ea typeface="Aptos" panose="020B0004020202020204" pitchFamily="34" charset="0"/>
              </a:rPr>
              <a:t>Los manuscritos deberán ser digitados en interlineado 1,5 y fuente Times New </a:t>
            </a:r>
            <a:r>
              <a:rPr lang="es-EC" sz="1800" dirty="0" err="1">
                <a:solidFill>
                  <a:srgbClr val="000000"/>
                </a:solidFill>
                <a:effectLst/>
                <a:latin typeface="Times New Roman" panose="02020603050405020304" pitchFamily="18" charset="0"/>
                <a:ea typeface="Aptos" panose="020B0004020202020204" pitchFamily="34" charset="0"/>
              </a:rPr>
              <a:t>Roman</a:t>
            </a:r>
            <a:r>
              <a:rPr lang="es-EC" sz="1800" dirty="0">
                <a:solidFill>
                  <a:srgbClr val="000000"/>
                </a:solidFill>
                <a:effectLst/>
                <a:latin typeface="Times New Roman" panose="02020603050405020304" pitchFamily="18" charset="0"/>
                <a:ea typeface="Aptos" panose="020B0004020202020204" pitchFamily="34" charset="0"/>
              </a:rPr>
              <a:t> tamaño 12, y con márgenes superior, inferior y derecho de 2,5cm, e izquierdo de 3 cm, en formato Word. No se aceptarán notas a pie de página o en el final del documento. </a:t>
            </a:r>
            <a:r>
              <a:rPr lang="es-EC" sz="1800" dirty="0">
                <a:solidFill>
                  <a:srgbClr val="FF0000"/>
                </a:solidFill>
                <a:effectLst/>
                <a:latin typeface="Times New Roman" panose="02020603050405020304" pitchFamily="18" charset="0"/>
                <a:ea typeface="Aptos" panose="020B0004020202020204" pitchFamily="34" charset="0"/>
              </a:rPr>
              <a:t>Ejemplo</a:t>
            </a:r>
          </a:p>
          <a:p>
            <a:endParaRPr lang="es-EC" dirty="0"/>
          </a:p>
        </p:txBody>
      </p:sp>
      <p:pic>
        <p:nvPicPr>
          <p:cNvPr id="6" name="Imagen 5">
            <a:extLst>
              <a:ext uri="{FF2B5EF4-FFF2-40B4-BE49-F238E27FC236}">
                <a16:creationId xmlns:a16="http://schemas.microsoft.com/office/drawing/2014/main" id="{100568C6-ED35-0770-6E7D-783225D68B87}"/>
              </a:ext>
            </a:extLst>
          </p:cNvPr>
          <p:cNvPicPr>
            <a:picLocks noChangeAspect="1"/>
          </p:cNvPicPr>
          <p:nvPr/>
        </p:nvPicPr>
        <p:blipFill>
          <a:blip r:embed="rId2"/>
          <a:stretch>
            <a:fillRect/>
          </a:stretch>
        </p:blipFill>
        <p:spPr>
          <a:xfrm>
            <a:off x="7594404" y="147484"/>
            <a:ext cx="3516047" cy="1577167"/>
          </a:xfrm>
          <a:prstGeom prst="rect">
            <a:avLst/>
          </a:prstGeom>
        </p:spPr>
      </p:pic>
    </p:spTree>
    <p:extLst>
      <p:ext uri="{BB962C8B-B14F-4D97-AF65-F5344CB8AC3E}">
        <p14:creationId xmlns:p14="http://schemas.microsoft.com/office/powerpoint/2010/main" val="2191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4FC0CE-E6CC-431A-9084-6CF744DC074E}"/>
              </a:ext>
            </a:extLst>
          </p:cNvPr>
          <p:cNvSpPr>
            <a:spLocks noGrp="1"/>
          </p:cNvSpPr>
          <p:nvPr>
            <p:ph type="title"/>
          </p:nvPr>
        </p:nvSpPr>
        <p:spPr/>
        <p:txBody>
          <a:bodyPr/>
          <a:lstStyle/>
          <a:p>
            <a:r>
              <a:rPr lang="es-EC" sz="4400" b="1" dirty="0">
                <a:effectLst/>
                <a:latin typeface="Times New Roman" panose="02020603050405020304" pitchFamily="18" charset="0"/>
                <a:ea typeface="Calibri" panose="020F0502020204030204" pitchFamily="34" charset="0"/>
                <a:cs typeface="Times New Roman" panose="02020603050405020304" pitchFamily="18" charset="0"/>
              </a:rPr>
              <a:t>Introducción</a:t>
            </a:r>
            <a:endParaRPr lang="es-EC" dirty="0"/>
          </a:p>
        </p:txBody>
      </p:sp>
      <p:sp>
        <p:nvSpPr>
          <p:cNvPr id="3" name="Marcador de contenido 2">
            <a:extLst>
              <a:ext uri="{FF2B5EF4-FFF2-40B4-BE49-F238E27FC236}">
                <a16:creationId xmlns:a16="http://schemas.microsoft.com/office/drawing/2014/main" id="{04D8DD7C-20C4-4016-9114-C3C828C415FD}"/>
              </a:ext>
            </a:extLst>
          </p:cNvPr>
          <p:cNvSpPr>
            <a:spLocks noGrp="1"/>
          </p:cNvSpPr>
          <p:nvPr>
            <p:ph idx="1"/>
          </p:nvPr>
        </p:nvSpPr>
        <p:spPr/>
        <p:txBody>
          <a:bodyPr/>
          <a:lstStyle/>
          <a:p>
            <a:pPr algn="ct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Introducción:</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tendrá una extensión máxima de tres páginas. El nombre de esta sección se </a:t>
            </a:r>
            <a:r>
              <a:rPr lang="es-EC" sz="2400" dirty="0">
                <a:effectLst/>
                <a:latin typeface="STXinwei" panose="020B0503020204020204" pitchFamily="2" charset="-122"/>
                <a:ea typeface="STXinwei" panose="020B0503020204020204" pitchFamily="2" charset="-122"/>
                <a:cs typeface="Times New Roman" panose="02020603050405020304" pitchFamily="18" charset="0"/>
              </a:rPr>
              <a:t>debe escribir</a:t>
            </a:r>
            <a:r>
              <a:rPr lang="es-EC" sz="2400" dirty="0">
                <a:latin typeface="STXinwei" panose="020B0503020204020204" pitchFamily="2" charset="-122"/>
                <a:ea typeface="STXinwei" panose="020B0503020204020204" pitchFamily="2" charset="-122"/>
                <a:cs typeface="Times New Roman" panose="02020603050405020304" pitchFamily="18" charset="0"/>
              </a:rPr>
              <a:t> </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con mayúscula mantenida y en negrita (</a:t>
            </a: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INTRODUCCIÓN</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La argumentación del tema de investigación se expondrá de forma clara y precisa, resaltando la importancia y objetivo del estudio a realizar. La descripción de la problemática se efectuará de lo general a lo particular; es decir, transitando desde el ámbito mundial, al nacional, regional y local.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1105240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b="1" dirty="0"/>
              <a:t>INTRODUCCIÓN</a:t>
            </a:r>
            <a:endParaRPr lang="en-US" sz="2400" b="1" dirty="0"/>
          </a:p>
        </p:txBody>
      </p:sp>
      <p:sp>
        <p:nvSpPr>
          <p:cNvPr id="3" name="Marcador de contenido 2"/>
          <p:cNvSpPr>
            <a:spLocks noGrp="1"/>
          </p:cNvSpPr>
          <p:nvPr>
            <p:ph idx="1"/>
          </p:nvPr>
        </p:nvSpPr>
        <p:spPr/>
        <p:txBody>
          <a:bodyPr>
            <a:normAutofit/>
          </a:bodyPr>
          <a:lstStyle/>
          <a:p>
            <a:pPr marL="0" indent="0">
              <a:buNone/>
            </a:pPr>
            <a:r>
              <a:rPr lang="es-ES" dirty="0"/>
              <a:t>Es la presentación formal del proyecto</a:t>
            </a:r>
          </a:p>
          <a:p>
            <a:pPr marL="0" indent="0">
              <a:buNone/>
            </a:pPr>
            <a:endParaRPr lang="es-ES" dirty="0"/>
          </a:p>
          <a:p>
            <a:r>
              <a:rPr lang="es-ES" u="sng" dirty="0"/>
              <a:t>Objetivo</a:t>
            </a:r>
          </a:p>
          <a:p>
            <a:r>
              <a:rPr lang="es-ES" dirty="0"/>
              <a:t> Antecedentes (niveles macro meso y micro)</a:t>
            </a:r>
          </a:p>
          <a:p>
            <a:pPr marL="0" indent="0">
              <a:buNone/>
            </a:pPr>
            <a:r>
              <a:rPr lang="es-ES" dirty="0"/>
              <a:t>La hipótesis. ( de ser necesaria)</a:t>
            </a:r>
          </a:p>
          <a:p>
            <a:r>
              <a:rPr lang="es-ES" dirty="0"/>
              <a:t>Estructura ( En el informe)</a:t>
            </a:r>
          </a:p>
          <a:p>
            <a:pPr marL="0" indent="0">
              <a:buNone/>
            </a:pPr>
            <a:r>
              <a:rPr lang="es-ES" dirty="0"/>
              <a:t>Puede tener hasta 3 paginas</a:t>
            </a:r>
          </a:p>
          <a:p>
            <a:pPr marL="0" indent="0">
              <a:buNone/>
            </a:pPr>
            <a:r>
              <a:rPr lang="es-ES" dirty="0"/>
              <a:t>  </a:t>
            </a:r>
          </a:p>
          <a:p>
            <a:pPr marL="0" indent="0">
              <a:buNone/>
            </a:pPr>
            <a:endParaRPr lang="es-ES" dirty="0"/>
          </a:p>
          <a:p>
            <a:endParaRPr lang="en-US" dirty="0"/>
          </a:p>
        </p:txBody>
      </p:sp>
    </p:spTree>
    <p:extLst>
      <p:ext uri="{BB962C8B-B14F-4D97-AF65-F5344CB8AC3E}">
        <p14:creationId xmlns:p14="http://schemas.microsoft.com/office/powerpoint/2010/main" val="284722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85C8A-A1FB-284B-DECB-C666B0AF1871}"/>
              </a:ext>
            </a:extLst>
          </p:cNvPr>
          <p:cNvSpPr>
            <a:spLocks noGrp="1"/>
          </p:cNvSpPr>
          <p:nvPr>
            <p:ph type="title"/>
          </p:nvPr>
        </p:nvSpPr>
        <p:spPr/>
        <p:txBody>
          <a:bodyPr/>
          <a:lstStyle/>
          <a:p>
            <a:r>
              <a:rPr lang="es-EC" sz="2800" dirty="0"/>
              <a:t>Hipótesis</a:t>
            </a:r>
            <a:r>
              <a:rPr lang="es-EC" dirty="0"/>
              <a:t>:</a:t>
            </a:r>
            <a:endParaRPr lang="es-EC" sz="2800" dirty="0"/>
          </a:p>
        </p:txBody>
      </p:sp>
      <p:sp>
        <p:nvSpPr>
          <p:cNvPr id="3" name="Marcador de contenido 2">
            <a:extLst>
              <a:ext uri="{FF2B5EF4-FFF2-40B4-BE49-F238E27FC236}">
                <a16:creationId xmlns:a16="http://schemas.microsoft.com/office/drawing/2014/main" id="{5B83542A-FC3C-61DE-BD44-04E6A567B69D}"/>
              </a:ext>
            </a:extLst>
          </p:cNvPr>
          <p:cNvSpPr>
            <a:spLocks noGrp="1"/>
          </p:cNvSpPr>
          <p:nvPr>
            <p:ph idx="1"/>
          </p:nvPr>
        </p:nvSpPr>
        <p:spPr/>
        <p:txBody>
          <a:bodyPr>
            <a:normAutofit lnSpcReduction="10000"/>
          </a:bodyPr>
          <a:lstStyle/>
          <a:p>
            <a:pPr algn="just"/>
            <a:r>
              <a:rPr lang="es-MX" dirty="0">
                <a:solidFill>
                  <a:srgbClr val="202122"/>
                </a:solidFill>
                <a:latin typeface="+mj-lt"/>
              </a:rPr>
              <a:t>E</a:t>
            </a:r>
            <a:r>
              <a:rPr lang="es-MX" b="0" i="0" dirty="0">
                <a:solidFill>
                  <a:srgbClr val="202122"/>
                </a:solidFill>
                <a:effectLst/>
                <a:latin typeface="+mj-lt"/>
              </a:rPr>
              <a:t>s un enunciado no verificado, que se intenta confirmar o refutar. Si es confirmada, la hipótesis se denomina enunciado verificado. La hipótesis es una conjetura que requiere una contrastación con la experiencia.</a:t>
            </a:r>
            <a:r>
              <a:rPr lang="es-MX" b="0" i="0" u="none" strike="noStrike" baseline="30000" dirty="0">
                <a:solidFill>
                  <a:srgbClr val="0645AD"/>
                </a:solidFill>
                <a:effectLst/>
                <a:latin typeface="+mj-lt"/>
                <a:hlinkClick r:id="rId2"/>
              </a:rPr>
              <a:t>1</a:t>
            </a:r>
            <a:r>
              <a:rPr lang="es-MX" b="0" i="0" dirty="0">
                <a:solidFill>
                  <a:srgbClr val="202122"/>
                </a:solidFill>
                <a:effectLst/>
                <a:latin typeface="+mj-lt"/>
              </a:rPr>
              <a:t>​ Para ella no son suficientes los argumentos persuasivos, por más elaborados que sean. Nótese que de ciertas hipótesis se pueden deducir otras y, sucesivamente, se puede llegar a ciertos enunciados básicos, de observación directa.</a:t>
            </a:r>
          </a:p>
          <a:p>
            <a:pPr algn="just"/>
            <a:r>
              <a:rPr lang="es-MX" b="0" i="0" dirty="0">
                <a:solidFill>
                  <a:srgbClr val="202122"/>
                </a:solidFill>
                <a:effectLst/>
                <a:latin typeface="+mj-lt"/>
              </a:rPr>
              <a:t>Una </a:t>
            </a:r>
            <a:r>
              <a:rPr lang="es-MX" b="1" i="0" dirty="0">
                <a:solidFill>
                  <a:srgbClr val="202122"/>
                </a:solidFill>
                <a:effectLst/>
                <a:latin typeface="+mj-lt"/>
              </a:rPr>
              <a:t>hipótesis científica</a:t>
            </a:r>
            <a:r>
              <a:rPr lang="es-MX" b="0" i="0" dirty="0">
                <a:solidFill>
                  <a:srgbClr val="202122"/>
                </a:solidFill>
                <a:effectLst/>
                <a:latin typeface="+mj-lt"/>
              </a:rPr>
              <a:t> es una </a:t>
            </a:r>
            <a:r>
              <a:rPr lang="es-MX" b="0" i="0" u="none" strike="noStrike" dirty="0">
                <a:solidFill>
                  <a:srgbClr val="0645AD"/>
                </a:solidFill>
                <a:effectLst/>
                <a:latin typeface="+mj-lt"/>
                <a:hlinkClick r:id="rId3" tooltip="Proposición"/>
              </a:rPr>
              <a:t>proposición</a:t>
            </a:r>
            <a:r>
              <a:rPr lang="es-MX" b="0" i="0" dirty="0">
                <a:solidFill>
                  <a:srgbClr val="202122"/>
                </a:solidFill>
                <a:effectLst/>
                <a:latin typeface="+mj-lt"/>
              </a:rPr>
              <a:t> aceptable que ha sido formulada a través de la recolección de </a:t>
            </a:r>
            <a:r>
              <a:rPr lang="es-MX" b="0" i="0" u="none" strike="noStrike" dirty="0">
                <a:solidFill>
                  <a:srgbClr val="0645AD"/>
                </a:solidFill>
                <a:effectLst/>
                <a:latin typeface="+mj-lt"/>
                <a:hlinkClick r:id="rId4" tooltip="Información científica"/>
              </a:rPr>
              <a:t>información</a:t>
            </a:r>
            <a:r>
              <a:rPr lang="es-MX" b="0" i="0" dirty="0">
                <a:solidFill>
                  <a:srgbClr val="202122"/>
                </a:solidFill>
                <a:effectLst/>
                <a:latin typeface="+mj-lt"/>
              </a:rPr>
              <a:t> y </a:t>
            </a:r>
            <a:r>
              <a:rPr lang="es-MX" b="0" i="0" u="none" strike="noStrike" dirty="0">
                <a:solidFill>
                  <a:srgbClr val="0645AD"/>
                </a:solidFill>
                <a:effectLst/>
                <a:latin typeface="+mj-lt"/>
                <a:hlinkClick r:id="rId5" tooltip="Prueba (ciencia)"/>
              </a:rPr>
              <a:t>datos</a:t>
            </a:r>
            <a:r>
              <a:rPr lang="es-MX" b="0" i="0" dirty="0">
                <a:solidFill>
                  <a:srgbClr val="202122"/>
                </a:solidFill>
                <a:effectLst/>
                <a:latin typeface="+mj-lt"/>
              </a:rPr>
              <a:t>, aunque no esté confirmada, sirve para responder de forma alternativa y con </a:t>
            </a:r>
            <a:r>
              <a:rPr lang="es-MX" b="0" i="0" u="none" strike="noStrike" dirty="0">
                <a:solidFill>
                  <a:srgbClr val="0645AD"/>
                </a:solidFill>
                <a:effectLst/>
                <a:latin typeface="+mj-lt"/>
                <a:hlinkClick r:id="rId6" tooltip="Investigación científica"/>
              </a:rPr>
              <a:t>base científica</a:t>
            </a:r>
            <a:r>
              <a:rPr lang="es-MX" b="0" i="0" dirty="0">
                <a:solidFill>
                  <a:srgbClr val="202122"/>
                </a:solidFill>
                <a:effectLst/>
                <a:latin typeface="+mj-lt"/>
              </a:rPr>
              <a:t> a un problema.</a:t>
            </a:r>
          </a:p>
          <a:p>
            <a:endParaRPr lang="es-EC" dirty="0"/>
          </a:p>
        </p:txBody>
      </p:sp>
    </p:spTree>
    <p:extLst>
      <p:ext uri="{BB962C8B-B14F-4D97-AF65-F5344CB8AC3E}">
        <p14:creationId xmlns:p14="http://schemas.microsoft.com/office/powerpoint/2010/main" val="2197827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7CDCE-297F-2B85-36B8-EA0272CB5A0C}"/>
              </a:ext>
            </a:extLst>
          </p:cNvPr>
          <p:cNvSpPr>
            <a:spLocks noGrp="1"/>
          </p:cNvSpPr>
          <p:nvPr>
            <p:ph type="title"/>
          </p:nvPr>
        </p:nvSpPr>
        <p:spPr/>
        <p:txBody>
          <a:bodyPr/>
          <a:lstStyle/>
          <a:p>
            <a:r>
              <a:rPr lang="es-EC" dirty="0"/>
              <a:t>Cuando plantear una hipótesis</a:t>
            </a:r>
          </a:p>
        </p:txBody>
      </p:sp>
      <p:sp>
        <p:nvSpPr>
          <p:cNvPr id="3" name="Marcador de contenido 2">
            <a:extLst>
              <a:ext uri="{FF2B5EF4-FFF2-40B4-BE49-F238E27FC236}">
                <a16:creationId xmlns:a16="http://schemas.microsoft.com/office/drawing/2014/main" id="{5DB01B9F-9C3E-DBCB-8A27-676C34CBAA5F}"/>
              </a:ext>
            </a:extLst>
          </p:cNvPr>
          <p:cNvSpPr>
            <a:spLocks noGrp="1"/>
          </p:cNvSpPr>
          <p:nvPr>
            <p:ph idx="1"/>
          </p:nvPr>
        </p:nvSpPr>
        <p:spPr/>
        <p:txBody>
          <a:bodyPr>
            <a:normAutofit/>
          </a:bodyPr>
          <a:lstStyle/>
          <a:p>
            <a:pPr>
              <a:buFontTx/>
              <a:buChar char="-"/>
            </a:pPr>
            <a:r>
              <a:rPr lang="es-EC" dirty="0"/>
              <a:t>Trabajos Cuantitativos</a:t>
            </a:r>
          </a:p>
          <a:p>
            <a:pPr>
              <a:buFontTx/>
              <a:buChar char="-"/>
            </a:pPr>
            <a:r>
              <a:rPr lang="es-EC" dirty="0"/>
              <a:t>Trabajos correlacionales </a:t>
            </a:r>
          </a:p>
          <a:p>
            <a:pPr>
              <a:buFontTx/>
              <a:buChar char="-"/>
            </a:pPr>
            <a:r>
              <a:rPr lang="es-EC" dirty="0"/>
              <a:t>Trabajos Explicativos</a:t>
            </a:r>
          </a:p>
          <a:p>
            <a:pPr>
              <a:buFontTx/>
              <a:buChar char="-"/>
            </a:pPr>
            <a:endParaRPr lang="es-EC" dirty="0"/>
          </a:p>
          <a:p>
            <a:pPr marL="0" indent="0">
              <a:buNone/>
            </a:pPr>
            <a:endParaRPr lang="es-EC" dirty="0"/>
          </a:p>
          <a:p>
            <a:pPr marL="0" indent="0">
              <a:buNone/>
            </a:pPr>
            <a:endParaRPr lang="es-EC" dirty="0"/>
          </a:p>
          <a:p>
            <a:pPr marL="0" indent="0">
              <a:buNone/>
            </a:pPr>
            <a:endParaRPr lang="es-EC" dirty="0"/>
          </a:p>
        </p:txBody>
      </p:sp>
      <p:pic>
        <p:nvPicPr>
          <p:cNvPr id="5" name="Imagen 4">
            <a:extLst>
              <a:ext uri="{FF2B5EF4-FFF2-40B4-BE49-F238E27FC236}">
                <a16:creationId xmlns:a16="http://schemas.microsoft.com/office/drawing/2014/main" id="{A637122F-72C5-DA09-FEBF-24881D5DDA2D}"/>
              </a:ext>
            </a:extLst>
          </p:cNvPr>
          <p:cNvPicPr>
            <a:picLocks noChangeAspect="1"/>
          </p:cNvPicPr>
          <p:nvPr/>
        </p:nvPicPr>
        <p:blipFill>
          <a:blip r:embed="rId3"/>
          <a:stretch>
            <a:fillRect/>
          </a:stretch>
        </p:blipFill>
        <p:spPr>
          <a:xfrm>
            <a:off x="5919019" y="1690688"/>
            <a:ext cx="5702710" cy="4762913"/>
          </a:xfrm>
          <a:prstGeom prst="rect">
            <a:avLst/>
          </a:prstGeom>
        </p:spPr>
      </p:pic>
    </p:spTree>
    <p:extLst>
      <p:ext uri="{BB962C8B-B14F-4D97-AF65-F5344CB8AC3E}">
        <p14:creationId xmlns:p14="http://schemas.microsoft.com/office/powerpoint/2010/main" val="2821860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E7639-C3FC-BB5C-BC1D-3A9A5E1C4F88}"/>
              </a:ext>
            </a:extLst>
          </p:cNvPr>
          <p:cNvSpPr>
            <a:spLocks noGrp="1"/>
          </p:cNvSpPr>
          <p:nvPr>
            <p:ph type="title"/>
          </p:nvPr>
        </p:nvSpPr>
        <p:spPr/>
        <p:txBody>
          <a:bodyPr/>
          <a:lstStyle/>
          <a:p>
            <a:endParaRPr lang="es-EC"/>
          </a:p>
        </p:txBody>
      </p:sp>
      <p:pic>
        <p:nvPicPr>
          <p:cNvPr id="5" name="Marcador de contenido 4">
            <a:extLst>
              <a:ext uri="{FF2B5EF4-FFF2-40B4-BE49-F238E27FC236}">
                <a16:creationId xmlns:a16="http://schemas.microsoft.com/office/drawing/2014/main" id="{3400B757-D109-3AD2-B5A0-CFB946995E4D}"/>
              </a:ext>
            </a:extLst>
          </p:cNvPr>
          <p:cNvPicPr>
            <a:picLocks noGrp="1" noChangeAspect="1"/>
          </p:cNvPicPr>
          <p:nvPr>
            <p:ph idx="1"/>
          </p:nvPr>
        </p:nvPicPr>
        <p:blipFill>
          <a:blip r:embed="rId3"/>
          <a:stretch>
            <a:fillRect/>
          </a:stretch>
        </p:blipFill>
        <p:spPr>
          <a:xfrm>
            <a:off x="1681316" y="2281084"/>
            <a:ext cx="9085007" cy="3264310"/>
          </a:xfrm>
        </p:spPr>
      </p:pic>
    </p:spTree>
    <p:extLst>
      <p:ext uri="{BB962C8B-B14F-4D97-AF65-F5344CB8AC3E}">
        <p14:creationId xmlns:p14="http://schemas.microsoft.com/office/powerpoint/2010/main" val="167094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86C37-82B0-7D20-7397-F362DB4C9F70}"/>
              </a:ext>
            </a:extLst>
          </p:cNvPr>
          <p:cNvSpPr>
            <a:spLocks noGrp="1"/>
          </p:cNvSpPr>
          <p:nvPr>
            <p:ph type="title"/>
          </p:nvPr>
        </p:nvSpPr>
        <p:spPr/>
        <p:txBody>
          <a:bodyPr>
            <a:normAutofit/>
          </a:bodyPr>
          <a:lstStyle/>
          <a:p>
            <a:pPr algn="ctr"/>
            <a:r>
              <a:rPr lang="es-EC" sz="2800" b="1" dirty="0"/>
              <a:t>EJEMPLOS DE ENUNCIADOS DE HIPÓTESIS</a:t>
            </a:r>
          </a:p>
        </p:txBody>
      </p:sp>
      <p:sp>
        <p:nvSpPr>
          <p:cNvPr id="3" name="Marcador de contenido 2">
            <a:extLst>
              <a:ext uri="{FF2B5EF4-FFF2-40B4-BE49-F238E27FC236}">
                <a16:creationId xmlns:a16="http://schemas.microsoft.com/office/drawing/2014/main" id="{92BE90CD-75E5-CD45-E325-0DA275A04EA3}"/>
              </a:ext>
            </a:extLst>
          </p:cNvPr>
          <p:cNvSpPr>
            <a:spLocks noGrp="1"/>
          </p:cNvSpPr>
          <p:nvPr>
            <p:ph idx="1"/>
          </p:nvPr>
        </p:nvSpPr>
        <p:spPr/>
        <p:txBody>
          <a:bodyPr>
            <a:normAutofit fontScale="77500" lnSpcReduction="20000"/>
          </a:bodyPr>
          <a:lstStyle/>
          <a:p>
            <a:pPr marL="0" indent="0">
              <a:buNone/>
            </a:pPr>
            <a:r>
              <a:rPr lang="es-EC" dirty="0"/>
              <a:t>1. La técnica de PCR  tiene más especificidad que la citología convencional para el diagnóstico de VPH en cuello uterino</a:t>
            </a:r>
          </a:p>
          <a:p>
            <a:pPr marL="0" indent="0">
              <a:buNone/>
            </a:pPr>
            <a:r>
              <a:rPr lang="es-MX" b="0" i="0" dirty="0">
                <a:solidFill>
                  <a:srgbClr val="282523"/>
                </a:solidFill>
                <a:effectLst/>
                <a:latin typeface="Ginto"/>
              </a:rPr>
              <a:t>2.Los pacientes con diabetes tipo 2 que siguen una dieta baja en carbohidratos tendrán niveles de glucosa en sangre significativamente más bajos que aquellos que siguen una dieta estándar.</a:t>
            </a:r>
            <a:endParaRPr lang="es-EC" dirty="0">
              <a:solidFill>
                <a:srgbClr val="282523"/>
              </a:solidFill>
              <a:latin typeface="Ginto"/>
            </a:endParaRPr>
          </a:p>
          <a:p>
            <a:pPr marL="0" indent="0">
              <a:buNone/>
            </a:pPr>
            <a:r>
              <a:rPr lang="es-MX" b="0" i="0" dirty="0">
                <a:solidFill>
                  <a:srgbClr val="282523"/>
                </a:solidFill>
                <a:effectLst/>
                <a:latin typeface="Ginto"/>
              </a:rPr>
              <a:t>3.Los pacientes con anemia ferropénica tendrán niveles significativamente más bajos de hemoglobina que los pacientes sin anemia.“</a:t>
            </a:r>
          </a:p>
          <a:p>
            <a:pPr marL="0" indent="0">
              <a:buNone/>
            </a:pPr>
            <a:r>
              <a:rPr lang="es-MX" b="0" i="0" dirty="0">
                <a:solidFill>
                  <a:srgbClr val="282523"/>
                </a:solidFill>
                <a:effectLst/>
                <a:latin typeface="Ginto"/>
              </a:rPr>
              <a:t>4. </a:t>
            </a:r>
            <a:r>
              <a:rPr lang="es-MX" b="1" i="0" dirty="0">
                <a:solidFill>
                  <a:srgbClr val="282523"/>
                </a:solidFill>
                <a:effectLst/>
                <a:latin typeface="Ginto"/>
              </a:rPr>
              <a:t>Medición del CA-125</a:t>
            </a:r>
            <a:r>
              <a:rPr lang="es-MX" b="0" i="0" dirty="0">
                <a:solidFill>
                  <a:srgbClr val="282523"/>
                </a:solidFill>
                <a:effectLst/>
                <a:latin typeface="Ginto"/>
              </a:rPr>
              <a:t>: Utiliza técnicas de laboratorio específicas, como ensayos de inmunoensayo, para medir la concentración de CA-125 en las muestras de sangre.</a:t>
            </a:r>
          </a:p>
          <a:p>
            <a:pPr marL="0" indent="0">
              <a:buNone/>
            </a:pPr>
            <a:endParaRPr lang="es-MX" b="0" i="0" dirty="0">
              <a:solidFill>
                <a:srgbClr val="282523"/>
              </a:solidFill>
              <a:effectLst/>
              <a:latin typeface="Ginto"/>
            </a:endParaRPr>
          </a:p>
          <a:p>
            <a:pPr marL="0" indent="0">
              <a:buNone/>
            </a:pPr>
            <a:endParaRPr lang="es-MX" dirty="0">
              <a:solidFill>
                <a:srgbClr val="282523"/>
              </a:solidFill>
              <a:latin typeface="Ginto"/>
            </a:endParaRPr>
          </a:p>
          <a:p>
            <a:pPr marL="0" indent="0">
              <a:buNone/>
            </a:pPr>
            <a:r>
              <a:rPr lang="es-MX" b="1" dirty="0">
                <a:solidFill>
                  <a:srgbClr val="282523"/>
                </a:solidFill>
                <a:latin typeface="Ginto"/>
              </a:rPr>
              <a:t>Observar que no se da cantidades numéricas porque son datos que la investigación arrojará.</a:t>
            </a:r>
            <a:endParaRPr lang="es-EC" b="1" dirty="0"/>
          </a:p>
          <a:p>
            <a:endParaRPr lang="es-EC" dirty="0"/>
          </a:p>
        </p:txBody>
      </p:sp>
    </p:spTree>
    <p:extLst>
      <p:ext uri="{BB962C8B-B14F-4D97-AF65-F5344CB8AC3E}">
        <p14:creationId xmlns:p14="http://schemas.microsoft.com/office/powerpoint/2010/main" val="1066874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34344-5360-E1AF-C1A9-84C1A1E5435B}"/>
              </a:ext>
            </a:extLst>
          </p:cNvPr>
          <p:cNvSpPr>
            <a:spLocks noGrp="1"/>
          </p:cNvSpPr>
          <p:nvPr>
            <p:ph type="title"/>
          </p:nvPr>
        </p:nvSpPr>
        <p:spPr/>
        <p:txBody>
          <a:bodyPr/>
          <a:lstStyle/>
          <a:p>
            <a:r>
              <a:rPr lang="es-EC" dirty="0"/>
              <a:t>Ejemplo para medir la hipótesis del enunciado 4</a:t>
            </a:r>
          </a:p>
        </p:txBody>
      </p:sp>
      <p:sp>
        <p:nvSpPr>
          <p:cNvPr id="3" name="Marcador de contenido 2">
            <a:extLst>
              <a:ext uri="{FF2B5EF4-FFF2-40B4-BE49-F238E27FC236}">
                <a16:creationId xmlns:a16="http://schemas.microsoft.com/office/drawing/2014/main" id="{62AAC63F-16DC-1AEB-B531-586EB2879531}"/>
              </a:ext>
            </a:extLst>
          </p:cNvPr>
          <p:cNvSpPr>
            <a:spLocks noGrp="1"/>
          </p:cNvSpPr>
          <p:nvPr>
            <p:ph idx="1"/>
          </p:nvPr>
        </p:nvSpPr>
        <p:spPr/>
        <p:txBody>
          <a:bodyPr>
            <a:normAutofit fontScale="62500" lnSpcReduction="20000"/>
          </a:bodyPr>
          <a:lstStyle/>
          <a:p>
            <a:pPr algn="l">
              <a:buFont typeface="+mj-lt"/>
              <a:buAutoNum type="arabicPeriod"/>
            </a:pPr>
            <a:r>
              <a:rPr lang="es-MX" b="1" i="0" dirty="0">
                <a:solidFill>
                  <a:srgbClr val="282523"/>
                </a:solidFill>
                <a:effectLst/>
                <a:latin typeface="Ginto"/>
              </a:rPr>
              <a:t>Definición de la Población de Estudio</a:t>
            </a:r>
            <a:r>
              <a:rPr lang="es-MX" b="0" i="0" dirty="0">
                <a:solidFill>
                  <a:srgbClr val="282523"/>
                </a:solidFill>
                <a:effectLst/>
                <a:latin typeface="Ginto"/>
              </a:rPr>
              <a:t>: Identifica dos grupos de individuos, uno con pacientes diagnosticados con cáncer de ovario y otro con individuos sanos como grupo de control.</a:t>
            </a:r>
          </a:p>
          <a:p>
            <a:pPr algn="l">
              <a:buFont typeface="+mj-lt"/>
              <a:buAutoNum type="arabicPeriod"/>
            </a:pPr>
            <a:r>
              <a:rPr lang="es-MX" b="1" i="0" dirty="0">
                <a:solidFill>
                  <a:srgbClr val="282523"/>
                </a:solidFill>
                <a:effectLst/>
                <a:latin typeface="Ginto"/>
              </a:rPr>
              <a:t>Selección de la Muestra</a:t>
            </a:r>
            <a:r>
              <a:rPr lang="es-MX" b="0" i="0" dirty="0">
                <a:solidFill>
                  <a:srgbClr val="282523"/>
                </a:solidFill>
                <a:effectLst/>
                <a:latin typeface="Ginto"/>
              </a:rPr>
              <a:t>: Selecciona una muestra representativa de cada grupo. Asegúrate de que los grupos sean comparables en términos de edad, género y otros factores relevantes.</a:t>
            </a:r>
          </a:p>
          <a:p>
            <a:pPr algn="l">
              <a:buFont typeface="+mj-lt"/>
              <a:buAutoNum type="arabicPeriod"/>
            </a:pPr>
            <a:r>
              <a:rPr lang="es-MX" b="1" i="0" dirty="0">
                <a:solidFill>
                  <a:srgbClr val="282523"/>
                </a:solidFill>
                <a:effectLst/>
                <a:latin typeface="Ginto"/>
              </a:rPr>
              <a:t>Obtención de Muestras Biológicas</a:t>
            </a:r>
            <a:r>
              <a:rPr lang="es-MX" b="0" i="0" dirty="0">
                <a:solidFill>
                  <a:srgbClr val="282523"/>
                </a:solidFill>
                <a:effectLst/>
                <a:latin typeface="Ginto"/>
              </a:rPr>
              <a:t>: Recoge muestras de sangre de ambos grupos siguiendo protocolos éticos y de consentimiento informado.</a:t>
            </a:r>
          </a:p>
          <a:p>
            <a:pPr algn="l">
              <a:buFont typeface="+mj-lt"/>
              <a:buAutoNum type="arabicPeriod"/>
            </a:pPr>
            <a:r>
              <a:rPr lang="es-MX" b="1" i="0" dirty="0">
                <a:solidFill>
                  <a:srgbClr val="282523"/>
                </a:solidFill>
                <a:effectLst/>
                <a:latin typeface="Ginto"/>
              </a:rPr>
              <a:t>Medición del CA-125</a:t>
            </a:r>
            <a:r>
              <a:rPr lang="es-MX" b="0" i="0" dirty="0">
                <a:solidFill>
                  <a:srgbClr val="282523"/>
                </a:solidFill>
                <a:effectLst/>
                <a:latin typeface="Ginto"/>
              </a:rPr>
              <a:t>: Utiliza técnicas de laboratorio específicas, como ensayos de inmunoensayo, para medir la concentración de CA-125 en las muestras de sangre.</a:t>
            </a:r>
          </a:p>
          <a:p>
            <a:pPr algn="l">
              <a:buFont typeface="+mj-lt"/>
              <a:buAutoNum type="arabicPeriod"/>
            </a:pPr>
            <a:r>
              <a:rPr lang="es-MX" b="1" i="0" dirty="0">
                <a:solidFill>
                  <a:srgbClr val="282523"/>
                </a:solidFill>
                <a:effectLst/>
                <a:latin typeface="Ginto"/>
              </a:rPr>
              <a:t>Análisis Estadístico</a:t>
            </a:r>
            <a:r>
              <a:rPr lang="es-MX" b="0" i="0" dirty="0">
                <a:solidFill>
                  <a:srgbClr val="282523"/>
                </a:solidFill>
                <a:effectLst/>
                <a:latin typeface="Ginto"/>
              </a:rPr>
              <a:t>: Aplica pruebas estadísticas adecuadas para comparar las concentraciones de CA-125 entre los dos grupos. Podrías usar una prueba t de </a:t>
            </a:r>
            <a:r>
              <a:rPr lang="es-MX" b="0" i="0" dirty="0" err="1">
                <a:solidFill>
                  <a:srgbClr val="282523"/>
                </a:solidFill>
                <a:effectLst/>
                <a:latin typeface="Ginto"/>
              </a:rPr>
              <a:t>Student</a:t>
            </a:r>
            <a:r>
              <a:rPr lang="es-MX" b="0" i="0" dirty="0">
                <a:solidFill>
                  <a:srgbClr val="282523"/>
                </a:solidFill>
                <a:effectLst/>
                <a:latin typeface="Ginto"/>
              </a:rPr>
              <a:t> si los datos son paramétricos o una prueba de Mann-Whitney si los datos no son paramétricos.</a:t>
            </a:r>
          </a:p>
          <a:p>
            <a:pPr algn="l">
              <a:buFont typeface="+mj-lt"/>
              <a:buAutoNum type="arabicPeriod"/>
            </a:pPr>
            <a:r>
              <a:rPr lang="es-MX" b="1" i="0" dirty="0">
                <a:solidFill>
                  <a:srgbClr val="282523"/>
                </a:solidFill>
                <a:effectLst/>
                <a:latin typeface="Ginto"/>
              </a:rPr>
              <a:t>Interpretación de Resultados</a:t>
            </a:r>
            <a:r>
              <a:rPr lang="es-MX" b="0" i="0" dirty="0">
                <a:solidFill>
                  <a:srgbClr val="282523"/>
                </a:solidFill>
                <a:effectLst/>
                <a:latin typeface="Ginto"/>
              </a:rPr>
              <a:t>: Evalúa si hay una diferencia significativa en las concentraciones de CA-125 entre los pacientes con cáncer de ovario y los individuos sanos.</a:t>
            </a:r>
          </a:p>
          <a:p>
            <a:pPr algn="l">
              <a:buFont typeface="+mj-lt"/>
              <a:buAutoNum type="arabicPeriod"/>
            </a:pPr>
            <a:r>
              <a:rPr lang="es-MX" b="1" i="0" dirty="0">
                <a:solidFill>
                  <a:srgbClr val="282523"/>
                </a:solidFill>
                <a:effectLst/>
                <a:latin typeface="Ginto"/>
              </a:rPr>
              <a:t>Conclusión</a:t>
            </a:r>
            <a:r>
              <a:rPr lang="es-MX" b="0" i="0" dirty="0">
                <a:solidFill>
                  <a:srgbClr val="282523"/>
                </a:solidFill>
                <a:effectLst/>
                <a:latin typeface="Ginto"/>
              </a:rPr>
              <a:t>: Determina si los resultados apoyan tu hipótesis original.</a:t>
            </a:r>
          </a:p>
          <a:p>
            <a:pPr algn="l"/>
            <a:r>
              <a:rPr lang="es-MX" b="0" i="0" dirty="0">
                <a:solidFill>
                  <a:srgbClr val="282523"/>
                </a:solidFill>
                <a:effectLst/>
                <a:latin typeface="Ginto"/>
              </a:rPr>
              <a:t>Cada uno de estos pasos asegurará que tu estudio sea riguroso y que tus conclusiones sean válidas. ¡Espero que esto te ayude a avanzar en tu proyecto!</a:t>
            </a:r>
          </a:p>
          <a:p>
            <a:endParaRPr lang="es-EC" dirty="0"/>
          </a:p>
        </p:txBody>
      </p:sp>
    </p:spTree>
    <p:extLst>
      <p:ext uri="{BB962C8B-B14F-4D97-AF65-F5344CB8AC3E}">
        <p14:creationId xmlns:p14="http://schemas.microsoft.com/office/powerpoint/2010/main" val="5800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r>
              <a:rPr lang="es-ES" sz="2400" b="1" dirty="0">
                <a:solidFill>
                  <a:srgbClr val="FF0000"/>
                </a:solidFill>
              </a:rPr>
              <a:t>Ejemplo de introducción (redactar en futuro y en tercera persona todo el perfil)</a:t>
            </a:r>
            <a:endParaRPr lang="en-US" sz="2400" b="1" dirty="0">
              <a:solidFill>
                <a:srgbClr val="FF0000"/>
              </a:solidFill>
            </a:endParaRPr>
          </a:p>
        </p:txBody>
      </p:sp>
      <p:sp>
        <p:nvSpPr>
          <p:cNvPr id="3" name="Marcador de contenido 2"/>
          <p:cNvSpPr>
            <a:spLocks noGrp="1"/>
          </p:cNvSpPr>
          <p:nvPr>
            <p:ph idx="1"/>
          </p:nvPr>
        </p:nvSpPr>
        <p:spPr>
          <a:xfrm>
            <a:off x="169817" y="1097280"/>
            <a:ext cx="11887199" cy="5904411"/>
          </a:xfrm>
        </p:spPr>
        <p:txBody>
          <a:bodyPr>
            <a:normAutofit fontScale="85000" lnSpcReduction="10000"/>
          </a:bodyPr>
          <a:lstStyle/>
          <a:p>
            <a:pPr algn="ctr"/>
            <a:r>
              <a:rPr lang="es-ES" dirty="0"/>
              <a:t>El presente trabajo tratará sobre las infecciones genitales más frecuentes en el embarazo y tiene como objetivo principal determinar la incidencia  de </a:t>
            </a:r>
            <a:r>
              <a:rPr lang="es-ES" i="1" dirty="0"/>
              <a:t>cándida </a:t>
            </a:r>
            <a:r>
              <a:rPr lang="es-ES" i="1" dirty="0" err="1"/>
              <a:t>Albicans</a:t>
            </a:r>
            <a:r>
              <a:rPr lang="es-ES" i="1" dirty="0"/>
              <a:t> </a:t>
            </a:r>
            <a:r>
              <a:rPr lang="es-ES" dirty="0"/>
              <a:t>en secreciones vaginales en mujeres embarazadas atendidas en el HPGDR.</a:t>
            </a:r>
            <a:r>
              <a:rPr lang="es-ES" dirty="0">
                <a:solidFill>
                  <a:srgbClr val="FF0000"/>
                </a:solidFill>
              </a:rPr>
              <a:t>  OBJETIVO) </a:t>
            </a:r>
          </a:p>
          <a:p>
            <a:pPr algn="ctr"/>
            <a:r>
              <a:rPr lang="es-EC" dirty="0"/>
              <a:t>La micosis genital es uno de los problemas  más comunes en a mujer embarazada.  </a:t>
            </a:r>
            <a:r>
              <a:rPr lang="es-EC" dirty="0">
                <a:solidFill>
                  <a:srgbClr val="00B050"/>
                </a:solidFill>
              </a:rPr>
              <a:t> A nivel mundial </a:t>
            </a:r>
            <a:r>
              <a:rPr lang="es-EC" dirty="0"/>
              <a:t>se presenta como una de las enfermedades  que a pesar de ser de fácil tratamiento tiene un porcentaje del 70%  durante el embarazo</a:t>
            </a:r>
          </a:p>
          <a:p>
            <a:pPr algn="ctr"/>
            <a:r>
              <a:rPr lang="es-EC" dirty="0">
                <a:solidFill>
                  <a:srgbClr val="00B050"/>
                </a:solidFill>
              </a:rPr>
              <a:t>En el Ecuador </a:t>
            </a:r>
            <a:r>
              <a:rPr lang="es-EC" dirty="0"/>
              <a:t>su diagnóstico inicial sigue siendo directo con un porcentaje de detección  del 75% en especial en las zonas de alta humedad.</a:t>
            </a:r>
          </a:p>
          <a:p>
            <a:pPr algn="ctr"/>
            <a:r>
              <a:rPr lang="es-EC" dirty="0">
                <a:solidFill>
                  <a:srgbClr val="00B050"/>
                </a:solidFill>
              </a:rPr>
              <a:t>En la provincia de Chimborazo </a:t>
            </a:r>
            <a:r>
              <a:rPr lang="es-EC" dirty="0"/>
              <a:t>encontramos mujeres embarazadas cuya prevalencia de micosis genital es de un 60%............</a:t>
            </a:r>
            <a:r>
              <a:rPr lang="es-EC" dirty="0">
                <a:solidFill>
                  <a:srgbClr val="FF0000"/>
                </a:solidFill>
              </a:rPr>
              <a:t>(ANTECEDENTES)</a:t>
            </a:r>
            <a:endParaRPr lang="es-ES" dirty="0"/>
          </a:p>
          <a:p>
            <a:pPr marL="0" indent="0" algn="ctr">
              <a:buNone/>
            </a:pPr>
            <a:r>
              <a:rPr lang="es-ES" dirty="0"/>
              <a:t>Se  comprobará en qué medida  la mujer embarazada, por factores hormonales y de estrés, tiende a disminuir sus defensas…………….. presentando microorganismos como la ca………que es un microorganismo de fácil identificación …</a:t>
            </a:r>
            <a:r>
              <a:rPr lang="es-ES" dirty="0">
                <a:solidFill>
                  <a:srgbClr val="FF0000"/>
                </a:solidFill>
              </a:rPr>
              <a:t>(HIPÓTESIS)</a:t>
            </a:r>
          </a:p>
          <a:p>
            <a:pPr marL="0" indent="0" algn="ctr">
              <a:buNone/>
            </a:pPr>
            <a:r>
              <a:rPr lang="es-ES" dirty="0"/>
              <a:t>En el capítulo I se describirá el estado del arte con sus principales autores y conceptos……………………..</a:t>
            </a:r>
          </a:p>
          <a:p>
            <a:pPr marL="0" indent="0" algn="ctr">
              <a:buNone/>
            </a:pPr>
            <a:r>
              <a:rPr lang="es-ES" dirty="0"/>
              <a:t>En el capítulo II encontraremos  el marco metodológico el cual permitirá…………  En el capítulo III…………………………………….</a:t>
            </a:r>
            <a:r>
              <a:rPr lang="es-ES" dirty="0">
                <a:solidFill>
                  <a:srgbClr val="FF0000"/>
                </a:solidFill>
              </a:rPr>
              <a:t> (ESTRUCTURA)</a:t>
            </a:r>
          </a:p>
          <a:p>
            <a:pPr marL="0" indent="0">
              <a:buNone/>
            </a:pPr>
            <a:endParaRPr lang="es-ES" dirty="0"/>
          </a:p>
          <a:p>
            <a:pPr marL="0" indent="0">
              <a:buNone/>
            </a:pPr>
            <a:endParaRPr lang="es-ES" dirty="0"/>
          </a:p>
          <a:p>
            <a:pPr marL="0" indent="0">
              <a:buNone/>
            </a:pPr>
            <a:endParaRPr lang="es-ES" dirty="0"/>
          </a:p>
          <a:p>
            <a:pPr marL="0" indent="0">
              <a:buNone/>
            </a:pPr>
            <a:endParaRPr lang="es-ES"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1423828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A4E04F8-79FF-52B1-FB58-ED7C8A3CC158}"/>
              </a:ext>
            </a:extLst>
          </p:cNvPr>
          <p:cNvSpPr>
            <a:spLocks noGrp="1"/>
          </p:cNvSpPr>
          <p:nvPr>
            <p:ph type="title"/>
          </p:nvPr>
        </p:nvSpPr>
        <p:spPr/>
        <p:txBody>
          <a:bodyPr/>
          <a:lstStyle/>
          <a:p>
            <a:r>
              <a:rPr lang="es-EC" sz="4400" dirty="0"/>
              <a:t>PLANTEAMIENTO DEL PROBLEMA</a:t>
            </a:r>
            <a:endParaRPr lang="es-EC" dirty="0"/>
          </a:p>
        </p:txBody>
      </p:sp>
      <p:sp>
        <p:nvSpPr>
          <p:cNvPr id="3" name="Marcador de contenido 2">
            <a:extLst>
              <a:ext uri="{FF2B5EF4-FFF2-40B4-BE49-F238E27FC236}">
                <a16:creationId xmlns:a16="http://schemas.microsoft.com/office/drawing/2014/main" id="{D4A472F4-F333-9BD4-18FB-A043D42897EF}"/>
              </a:ext>
            </a:extLst>
          </p:cNvPr>
          <p:cNvSpPr>
            <a:spLocks noGrp="1"/>
          </p:cNvSpPr>
          <p:nvPr>
            <p:ph idx="1"/>
          </p:nvPr>
        </p:nvSpPr>
        <p:spPr>
          <a:xfrm>
            <a:off x="838200" y="1825625"/>
            <a:ext cx="11049000" cy="4351338"/>
          </a:xfrm>
        </p:spPr>
        <p:txBody>
          <a:bodyPr>
            <a:normAutofit/>
          </a:bodyPr>
          <a:lstStyle/>
          <a:p>
            <a:r>
              <a:rPr lang="es-EC" sz="2000" dirty="0">
                <a:effectLst/>
                <a:latin typeface="Times New Roman" panose="02020603050405020304" pitchFamily="18" charset="0"/>
                <a:ea typeface="Calibri" panose="020F0502020204030204" pitchFamily="34" charset="0"/>
                <a:cs typeface="Times New Roman" panose="02020603050405020304" pitchFamily="18" charset="0"/>
              </a:rPr>
              <a:t>Consiste en definir y describir claramente cuál es el problema que se va a abordar en la investigación. Esta etapa es esencial porque sienta las bases para todo el estudio y ayuda a enfocar la investigación en una dirección específica</a:t>
            </a:r>
          </a:p>
          <a:p>
            <a:r>
              <a:rPr lang="es-EC" sz="1800" dirty="0">
                <a:effectLst/>
                <a:latin typeface="Arial" panose="020B0604020202020204" pitchFamily="34" charset="0"/>
                <a:ea typeface="Calibri" panose="020F0502020204030204" pitchFamily="34" charset="0"/>
              </a:rPr>
              <a:t>Tiene como objetivo </a:t>
            </a:r>
            <a:r>
              <a:rPr lang="es-EC" sz="1800" dirty="0">
                <a:solidFill>
                  <a:srgbClr val="FF0000"/>
                </a:solidFill>
                <a:effectLst/>
                <a:latin typeface="Arial" panose="020B0604020202020204" pitchFamily="34" charset="0"/>
                <a:ea typeface="Calibri" panose="020F0502020204030204" pitchFamily="34" charset="0"/>
              </a:rPr>
              <a:t>descubrir, analizar</a:t>
            </a:r>
            <a:r>
              <a:rPr lang="es-EC" sz="1800" dirty="0">
                <a:effectLst/>
                <a:latin typeface="Arial" panose="020B0604020202020204" pitchFamily="34" charset="0"/>
                <a:ea typeface="Calibri" panose="020F0502020204030204" pitchFamily="34" charset="0"/>
              </a:rPr>
              <a:t>, </a:t>
            </a:r>
            <a:r>
              <a:rPr lang="es-EC" sz="1800" dirty="0">
                <a:solidFill>
                  <a:srgbClr val="FF0000"/>
                </a:solidFill>
                <a:effectLst/>
                <a:latin typeface="Arial" panose="020B0604020202020204" pitchFamily="34" charset="0"/>
                <a:ea typeface="Calibri" panose="020F0502020204030204" pitchFamily="34" charset="0"/>
              </a:rPr>
              <a:t>explicar e interpretar los hechos</a:t>
            </a:r>
            <a:r>
              <a:rPr lang="es-EC" sz="1800" dirty="0">
                <a:effectLst/>
                <a:latin typeface="Arial" panose="020B0604020202020204" pitchFamily="34" charset="0"/>
                <a:ea typeface="Calibri" panose="020F0502020204030204" pitchFamily="34" charset="0"/>
              </a:rPr>
              <a:t>, fenómenos o relaciones que se generalizan en la sociedad o en el medio en que se vaya a redactar dicha investigación </a:t>
            </a:r>
            <a:endParaRPr lang="es-EC" sz="20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557A7AF-F4BC-6BB5-E520-4446B43982E9}"/>
              </a:ext>
            </a:extLst>
          </p:cNvPr>
          <p:cNvPicPr>
            <a:picLocks noChangeAspect="1"/>
          </p:cNvPicPr>
          <p:nvPr/>
        </p:nvPicPr>
        <p:blipFill>
          <a:blip r:embed="rId2"/>
          <a:stretch>
            <a:fillRect/>
          </a:stretch>
        </p:blipFill>
        <p:spPr>
          <a:xfrm>
            <a:off x="7279539" y="4188542"/>
            <a:ext cx="4430680" cy="2458064"/>
          </a:xfrm>
          <a:prstGeom prst="rect">
            <a:avLst/>
          </a:prstGeom>
        </p:spPr>
      </p:pic>
    </p:spTree>
    <p:extLst>
      <p:ext uri="{BB962C8B-B14F-4D97-AF65-F5344CB8AC3E}">
        <p14:creationId xmlns:p14="http://schemas.microsoft.com/office/powerpoint/2010/main" val="3356292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50077" y="1805305"/>
            <a:ext cx="9291845" cy="4351338"/>
          </a:xfrm>
          <a:prstGeom prst="rect">
            <a:avLst/>
          </a:prstGeom>
        </p:spPr>
      </p:pic>
    </p:spTree>
    <p:extLst>
      <p:ext uri="{BB962C8B-B14F-4D97-AF65-F5344CB8AC3E}">
        <p14:creationId xmlns:p14="http://schemas.microsoft.com/office/powerpoint/2010/main" val="30193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DD5A51-CA20-1D1F-C5E3-4B70A1B09351}"/>
              </a:ext>
            </a:extLst>
          </p:cNvPr>
          <p:cNvSpPr>
            <a:spLocks noGrp="1"/>
          </p:cNvSpPr>
          <p:nvPr>
            <p:ph type="title"/>
          </p:nvPr>
        </p:nvSpPr>
        <p:spPr/>
        <p:txBody>
          <a:bodyPr/>
          <a:lstStyle/>
          <a:p>
            <a:r>
              <a:rPr lang="es-EC" dirty="0"/>
              <a:t>2</a:t>
            </a:r>
          </a:p>
        </p:txBody>
      </p:sp>
      <p:sp>
        <p:nvSpPr>
          <p:cNvPr id="3" name="Marcador de contenido 2">
            <a:extLst>
              <a:ext uri="{FF2B5EF4-FFF2-40B4-BE49-F238E27FC236}">
                <a16:creationId xmlns:a16="http://schemas.microsoft.com/office/drawing/2014/main" id="{AA2AF460-E1ED-0B64-A491-82E900D0B9FA}"/>
              </a:ext>
            </a:extLst>
          </p:cNvPr>
          <p:cNvSpPr>
            <a:spLocks noGrp="1"/>
          </p:cNvSpPr>
          <p:nvPr>
            <p:ph idx="1"/>
          </p:nvPr>
        </p:nvSpPr>
        <p:spPr/>
        <p:txBody>
          <a:bodyPr/>
          <a:lstStyle/>
          <a:p>
            <a:endParaRPr lang="es-EC" sz="1800" dirty="0">
              <a:solidFill>
                <a:srgbClr val="000000"/>
              </a:solidFill>
              <a:effectLst/>
              <a:latin typeface="Times New Roman" panose="02020603050405020304" pitchFamily="18" charset="0"/>
              <a:ea typeface="Aptos" panose="020B0004020202020204" pitchFamily="34" charset="0"/>
            </a:endParaRPr>
          </a:p>
          <a:p>
            <a:r>
              <a:rPr lang="es-EC" sz="1800" dirty="0">
                <a:solidFill>
                  <a:srgbClr val="000000"/>
                </a:solidFill>
                <a:effectLst/>
                <a:latin typeface="Times New Roman" panose="02020603050405020304" pitchFamily="18" charset="0"/>
                <a:ea typeface="Aptos" panose="020B0004020202020204" pitchFamily="34" charset="0"/>
              </a:rPr>
              <a:t>El uso de las abreviaturas y convenciones debe estar acorde con las adoptadas y reconocidas de acuerdo a las diferentes disciplinas. En el caso particular del título y en el resumen, estas deberán evitarse. La designación completa a la cual se refiere una abreviatura, deberá precederla en su primera aparición en el texto. </a:t>
            </a:r>
            <a:r>
              <a:rPr lang="es-EC" sz="1800" dirty="0">
                <a:solidFill>
                  <a:srgbClr val="FF0000"/>
                </a:solidFill>
                <a:effectLst/>
                <a:latin typeface="Times New Roman" panose="02020603050405020304" pitchFamily="18" charset="0"/>
                <a:ea typeface="Aptos" panose="020B0004020202020204" pitchFamily="34" charset="0"/>
              </a:rPr>
              <a:t>Ejemplo</a:t>
            </a:r>
            <a:endParaRPr lang="es-EC" sz="1800" dirty="0">
              <a:solidFill>
                <a:srgbClr val="000000"/>
              </a:solidFill>
              <a:effectLst/>
              <a:latin typeface="Times New Roman" panose="02020603050405020304" pitchFamily="18" charset="0"/>
              <a:ea typeface="Aptos" panose="020B0004020202020204" pitchFamily="34" charset="0"/>
            </a:endParaRPr>
          </a:p>
          <a:p>
            <a:endParaRPr lang="es-EC" dirty="0"/>
          </a:p>
        </p:txBody>
      </p:sp>
      <p:pic>
        <p:nvPicPr>
          <p:cNvPr id="5" name="Imagen 4">
            <a:extLst>
              <a:ext uri="{FF2B5EF4-FFF2-40B4-BE49-F238E27FC236}">
                <a16:creationId xmlns:a16="http://schemas.microsoft.com/office/drawing/2014/main" id="{80D0E46C-FA7F-0D45-33E9-F4F43BF5A25C}"/>
              </a:ext>
            </a:extLst>
          </p:cNvPr>
          <p:cNvPicPr>
            <a:picLocks noChangeAspect="1"/>
          </p:cNvPicPr>
          <p:nvPr/>
        </p:nvPicPr>
        <p:blipFill>
          <a:blip r:embed="rId2"/>
          <a:stretch>
            <a:fillRect/>
          </a:stretch>
        </p:blipFill>
        <p:spPr>
          <a:xfrm>
            <a:off x="7670286" y="230232"/>
            <a:ext cx="3517697" cy="1775550"/>
          </a:xfrm>
          <a:prstGeom prst="rect">
            <a:avLst/>
          </a:prstGeom>
        </p:spPr>
      </p:pic>
    </p:spTree>
    <p:extLst>
      <p:ext uri="{BB962C8B-B14F-4D97-AF65-F5344CB8AC3E}">
        <p14:creationId xmlns:p14="http://schemas.microsoft.com/office/powerpoint/2010/main" val="2361342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016000"/>
            <a:ext cx="10515600" cy="5617029"/>
          </a:xfrm>
        </p:spPr>
        <p:txBody>
          <a:bodyPr vert="horz" lIns="91440" tIns="45720" rIns="91440" bIns="45720" rtlCol="0" anchor="t">
            <a:normAutofit/>
          </a:bodyPr>
          <a:lstStyle/>
          <a:p>
            <a:pPr marL="342900" lvl="0" indent="-342900" algn="just">
              <a:lnSpc>
                <a:spcPct val="115000"/>
              </a:lnSpc>
              <a:spcAft>
                <a:spcPts val="0"/>
              </a:spcAft>
              <a:buFont typeface="Wingdings" panose="05000000000000000000" pitchFamily="2" charset="2"/>
              <a:buChar char=""/>
            </a:pPr>
            <a:r>
              <a:rPr lang="es-EC" sz="2200" dirty="0">
                <a:effectLst/>
                <a:latin typeface="Times New Roman" panose="02020603050405020304" pitchFamily="18" charset="0"/>
                <a:ea typeface="Calibri" panose="020F0502020204030204" pitchFamily="34" charset="0"/>
                <a:cs typeface="Times New Roman" panose="02020603050405020304" pitchFamily="18" charset="0"/>
              </a:rPr>
              <a:t>Aunque se coloca luego de la introducción, ES LO PRIMERO QUE DEBEMOS OBSERVAR Y ENTENDER ANTES DE INICIAR UNA INVESTIGACIÓN</a:t>
            </a:r>
          </a:p>
          <a:p>
            <a:pPr marL="342900" lvl="0" indent="-342900" algn="just">
              <a:lnSpc>
                <a:spcPct val="115000"/>
              </a:lnSpc>
              <a:spcAft>
                <a:spcPts val="0"/>
              </a:spcAft>
              <a:buFont typeface="Wingdings" panose="05000000000000000000" pitchFamily="2" charset="2"/>
              <a:buChar char=""/>
            </a:pPr>
            <a:r>
              <a:rPr lang="es-EC" sz="2200" dirty="0">
                <a:effectLst/>
                <a:latin typeface="Times New Roman" panose="02020603050405020304" pitchFamily="18" charset="0"/>
                <a:ea typeface="Calibri" panose="020F0502020204030204" pitchFamily="34" charset="0"/>
                <a:cs typeface="Times New Roman" panose="02020603050405020304" pitchFamily="18" charset="0"/>
              </a:rPr>
              <a:t>Se trata de la fase inicial de toda investigación, esta sección se enfoca en una idea principal y el motivo por el cual el investigador eligió estudiar dicho tema; es decir lo que el investigador puede observar en el contexto del tema que eligió.</a:t>
            </a:r>
            <a:endParaRPr lang="es-ES"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ES" sz="2200" dirty="0">
                <a:latin typeface="Times New Roman" panose="02020603050405020304" pitchFamily="18" charset="0"/>
                <a:ea typeface="Calibri" panose="020F0502020204030204" pitchFamily="34" charset="0"/>
                <a:cs typeface="Times New Roman" panose="02020603050405020304" pitchFamily="18" charset="0"/>
              </a:rPr>
              <a:t>El planteamiento del problema es el punto de partida para la elaboración de los contenidos, la hipótesis, la metodología. Es muy importante la observación, la lectura de fuentes bibliográficas, de libros, revistas científicas, documentales etc. Sobre el tema de investigación.</a:t>
            </a:r>
            <a:r>
              <a:rPr lang="es-EC"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buFont typeface="Wingdings" panose="05000000000000000000" pitchFamily="2" charset="2"/>
              <a:buChar char=""/>
            </a:pPr>
            <a:r>
              <a:rPr lang="es-ES" sz="2200" dirty="0">
                <a:latin typeface="Times New Roman" panose="02020603050405020304" pitchFamily="18" charset="0"/>
                <a:ea typeface="Calibri" panose="020F0502020204030204" pitchFamily="34" charset="0"/>
                <a:cs typeface="Times New Roman" panose="02020603050405020304" pitchFamily="18" charset="0"/>
              </a:rPr>
              <a:t>Debe realizar la descripción, análisis y delimitación de los elementos que  conforman el objetivo de la investigación </a:t>
            </a:r>
            <a:endParaRPr lang="es-EC" sz="2200" dirty="0">
              <a:latin typeface="Times New Roman" panose="02020603050405020304" pitchFamily="18"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703193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6240" y="717026"/>
            <a:ext cx="11653192" cy="3597716"/>
          </a:xfrm>
          <a:prstGeom prst="rect">
            <a:avLst/>
          </a:prstGeom>
        </p:spPr>
        <p:txBody>
          <a:bodyPr wrap="square">
            <a:spAutoFit/>
          </a:bodyPr>
          <a:lstStyle/>
          <a:p>
            <a:pPr lvl="0" algn="just">
              <a:lnSpc>
                <a:spcPct val="115000"/>
              </a:lnSpc>
              <a:spcAft>
                <a:spcPts val="0"/>
              </a:spcAft>
            </a:pPr>
            <a:endParaRPr lang="es-EC"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ES" sz="2400" dirty="0">
                <a:latin typeface="Times New Roman" panose="02020603050405020304" pitchFamily="18" charset="0"/>
                <a:ea typeface="Calibri" panose="020F0502020204030204" pitchFamily="34" charset="0"/>
                <a:cs typeface="Times New Roman" panose="02020603050405020304" pitchFamily="18" charset="0"/>
              </a:rPr>
              <a:t>Plantear un problema demasiado general origina que el investigador se pierda en una gran cantidad de datos que puede confundirlo y no permitir llegar a conclusiones ni cumplir con el objetivo planteado.</a:t>
            </a:r>
          </a:p>
          <a:p>
            <a:pPr lvl="0" algn="just">
              <a:lnSpc>
                <a:spcPct val="115000"/>
              </a:lnSpc>
              <a:spcAft>
                <a:spcPts val="0"/>
              </a:spcAft>
            </a:pP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ES" sz="2400" dirty="0">
                <a:latin typeface="Times New Roman" panose="02020603050405020304" pitchFamily="18" charset="0"/>
                <a:ea typeface="Calibri" panose="020F0502020204030204" pitchFamily="34" charset="0"/>
                <a:cs typeface="Times New Roman" panose="02020603050405020304" pitchFamily="18" charset="0"/>
              </a:rPr>
              <a:t>Un  planteamiento del problema poco significativo o irrelevante implica pérdida de recursos y esfuerzos, se convertiría en una investigación irrelevante sin contribuir a ningún aporte a la sociedad.</a:t>
            </a: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7585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a:t>PARTES DEL PLANTEAMIENTO DEL PROBLEMA</a:t>
            </a:r>
            <a:br>
              <a:rPr lang="es-EC"/>
            </a:br>
            <a:br>
              <a:rPr lang="es-EC"/>
            </a:br>
            <a:endParaRPr lang="es-EC"/>
          </a:p>
        </p:txBody>
      </p:sp>
      <p:sp>
        <p:nvSpPr>
          <p:cNvPr id="3" name="Marcador de contenido 2"/>
          <p:cNvSpPr>
            <a:spLocks noGrp="1"/>
          </p:cNvSpPr>
          <p:nvPr>
            <p:ph idx="1"/>
          </p:nvPr>
        </p:nvSpPr>
        <p:spPr/>
        <p:txBody>
          <a:bodyPr vert="horz" lIns="91440" tIns="45720" rIns="91440" bIns="45720" rtlCol="0" anchor="t">
            <a:normAutofit/>
          </a:bodyPr>
          <a:lstStyle/>
          <a:p>
            <a:pPr marL="0" indent="0">
              <a:buNone/>
            </a:pPr>
            <a:r>
              <a:rPr lang="es-EC" sz="2000" dirty="0"/>
              <a:t>- CAUSAS. (origen)</a:t>
            </a:r>
            <a:endParaRPr lang="es-EC" sz="2000" dirty="0">
              <a:cs typeface="Calibri" panose="020F0502020204030204"/>
            </a:endParaRPr>
          </a:p>
          <a:p>
            <a:pPr marL="0" indent="0">
              <a:buNone/>
            </a:pPr>
            <a:r>
              <a:rPr lang="es-EC" sz="2000" dirty="0"/>
              <a:t>- CONSECUENCIAS</a:t>
            </a:r>
            <a:endParaRPr lang="es-EC" sz="2000" dirty="0">
              <a:cs typeface="Calibri" panose="020F0502020204030204"/>
            </a:endParaRPr>
          </a:p>
          <a:p>
            <a:pPr marL="0" indent="0">
              <a:buNone/>
            </a:pPr>
            <a:r>
              <a:rPr lang="es-EC" sz="2000" dirty="0"/>
              <a:t>- NORMATIVA</a:t>
            </a:r>
            <a:endParaRPr lang="es-EC" sz="2000" dirty="0">
              <a:cs typeface="Calibri" panose="020F0502020204030204"/>
            </a:endParaRPr>
          </a:p>
          <a:p>
            <a:pPr marL="0" indent="0">
              <a:buNone/>
            </a:pPr>
            <a:r>
              <a:rPr lang="es-EC" sz="2000" dirty="0"/>
              <a:t>- FORMULACIÓN DEL PROBLEMA</a:t>
            </a:r>
            <a:endParaRPr lang="es-EC" sz="2000" dirty="0">
              <a:cs typeface="Calibri"/>
            </a:endParaRPr>
          </a:p>
          <a:p>
            <a:pPr marL="0" indent="0">
              <a:buNone/>
            </a:pPr>
            <a:r>
              <a:rPr lang="es-EC" sz="2000" dirty="0"/>
              <a:t>-  JUSTIFICACIÓN ( el por qué, beneficiarios e impacto teórico y práctico)</a:t>
            </a:r>
            <a:endParaRPr lang="es-EC" sz="2000" dirty="0">
              <a:cs typeface="Calibri" panose="020F0502020204030204"/>
            </a:endParaRPr>
          </a:p>
          <a:p>
            <a:pPr marL="0" indent="0">
              <a:buNone/>
            </a:pPr>
            <a:endParaRPr lang="es-EC" dirty="0"/>
          </a:p>
        </p:txBody>
      </p:sp>
    </p:spTree>
    <p:extLst>
      <p:ext uri="{BB962C8B-B14F-4D97-AF65-F5344CB8AC3E}">
        <p14:creationId xmlns:p14="http://schemas.microsoft.com/office/powerpoint/2010/main" val="1354544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Ejemplos cortos: planteamiento del problema</a:t>
            </a:r>
          </a:p>
        </p:txBody>
      </p:sp>
      <p:sp>
        <p:nvSpPr>
          <p:cNvPr id="3" name="Marcador de contenido 2"/>
          <p:cNvSpPr>
            <a:spLocks noGrp="1"/>
          </p:cNvSpPr>
          <p:nvPr>
            <p:ph idx="1"/>
          </p:nvPr>
        </p:nvSpPr>
        <p:spPr/>
        <p:txBody>
          <a:bodyPr vert="horz" lIns="91440" tIns="45720" rIns="91440" bIns="45720" rtlCol="0" anchor="t">
            <a:normAutofit fontScale="92500" lnSpcReduction="10000"/>
          </a:bodyPr>
          <a:lstStyle/>
          <a:p>
            <a:pPr algn="just"/>
            <a:r>
              <a:rPr lang="es-EC" sz="2000" dirty="0"/>
              <a:t>La micosis genital  es una de las patologías  más comunes en a mujer embarazada, esto se presenta porque  en el embarazo existe baja de defensas en el estado general de la mujer. Lo que facilita la proliferación de </a:t>
            </a:r>
            <a:r>
              <a:rPr lang="es-EC" sz="2000" dirty="0" err="1"/>
              <a:t>microorganismos</a:t>
            </a:r>
            <a:r>
              <a:rPr lang="es-EC" sz="2000" dirty="0" err="1">
                <a:solidFill>
                  <a:srgbClr val="FF0000"/>
                </a:solidFill>
              </a:rPr>
              <a:t>causas</a:t>
            </a:r>
            <a:endParaRPr lang="es-EC" sz="2000" dirty="0">
              <a:solidFill>
                <a:srgbClr val="FF0000"/>
              </a:solidFill>
              <a:cs typeface="Calibri"/>
            </a:endParaRPr>
          </a:p>
          <a:p>
            <a:pPr algn="just"/>
            <a:r>
              <a:rPr lang="es-EC" sz="2000" dirty="0"/>
              <a:t>Como resultado de esta patología, puede presentarse signos como son leucorrea, prurito y fiebre, lo que podría afectar al niño en el momento de nacer o producir la enfermedad de muguet </a:t>
            </a:r>
            <a:r>
              <a:rPr lang="es-EC" sz="2000" dirty="0">
                <a:solidFill>
                  <a:srgbClr val="FF0000"/>
                </a:solidFill>
              </a:rPr>
              <a:t>consecuencia</a:t>
            </a:r>
            <a:endParaRPr lang="es-EC" sz="2000" dirty="0">
              <a:cs typeface="Calibri"/>
            </a:endParaRPr>
          </a:p>
          <a:p>
            <a:pPr algn="just"/>
            <a:r>
              <a:rPr lang="es-EC" sz="2000" dirty="0"/>
              <a:t>El artículo 153 de la ley a la mujer embarazada manifiesta su derecho al control del embarazo y de sus patologías ginecológicas que pueda presentar hasta que el embarazo culmine. </a:t>
            </a:r>
            <a:r>
              <a:rPr lang="es-EC" sz="2000" dirty="0">
                <a:solidFill>
                  <a:srgbClr val="FF0000"/>
                </a:solidFill>
              </a:rPr>
              <a:t>normativa: </a:t>
            </a:r>
            <a:endParaRPr lang="es-EC" sz="2000" dirty="0">
              <a:solidFill>
                <a:srgbClr val="FF0000"/>
              </a:solidFill>
              <a:cs typeface="Calibri"/>
            </a:endParaRPr>
          </a:p>
          <a:p>
            <a:pPr algn="just"/>
            <a:r>
              <a:rPr lang="es-EC" sz="2000" dirty="0">
                <a:solidFill>
                  <a:schemeClr val="tx1">
                    <a:lumMod val="95000"/>
                    <a:lumOff val="5000"/>
                  </a:schemeClr>
                </a:solidFill>
                <a:cs typeface="Calibri"/>
              </a:rPr>
              <a:t>El presente trabajo es de vital importancia debido a que la mujer embarazada entra en el grupo de población vulnerable, las cuales serán las principales beneficiarias de este aporte. Los principales beneficiarios de estos resultados serán las mujeres…. Y las áreas de salud. Los datos de esta investigación aportan en gran medida al componente teórico ya descrito en otras literaturas debido a que sus nuevos resultados pondrán en alerta a las autoridades de salud sobre esta problemática donde se podrán definir nuevos conceptos. Una vez obtenido los datos, estos serán aplicados y compartidos en charlas de prevención y tratamiento, realizando exámenes de laboratorio en….. </a:t>
            </a:r>
            <a:r>
              <a:rPr lang="es-EC" sz="2000" dirty="0">
                <a:solidFill>
                  <a:srgbClr val="FF0000"/>
                </a:solidFill>
                <a:cs typeface="Calibri"/>
              </a:rPr>
              <a:t> Justificación</a:t>
            </a:r>
          </a:p>
          <a:p>
            <a:pPr algn="just"/>
            <a:endParaRPr lang="es-EC" sz="1600" dirty="0">
              <a:solidFill>
                <a:srgbClr val="FF0000"/>
              </a:solidFill>
              <a:cs typeface="Calibri"/>
            </a:endParaRPr>
          </a:p>
          <a:p>
            <a:pPr algn="just"/>
            <a:endParaRPr lang="es-EC" dirty="0">
              <a:solidFill>
                <a:srgbClr val="FF0000"/>
              </a:solidFill>
              <a:cs typeface="Calibri"/>
            </a:endParaRPr>
          </a:p>
        </p:txBody>
      </p:sp>
    </p:spTree>
    <p:extLst>
      <p:ext uri="{BB962C8B-B14F-4D97-AF65-F5344CB8AC3E}">
        <p14:creationId xmlns:p14="http://schemas.microsoft.com/office/powerpoint/2010/main" val="970383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a:t>Formulación del problema</a:t>
            </a:r>
          </a:p>
        </p:txBody>
      </p:sp>
      <p:sp>
        <p:nvSpPr>
          <p:cNvPr id="3" name="Marcador de contenido 2"/>
          <p:cNvSpPr>
            <a:spLocks noGrp="1"/>
          </p:cNvSpPr>
          <p:nvPr>
            <p:ph idx="1"/>
          </p:nvPr>
        </p:nvSpPr>
        <p:spPr>
          <a:xfrm>
            <a:off x="838200" y="1825625"/>
            <a:ext cx="10515600" cy="4734832"/>
          </a:xfrm>
        </p:spPr>
        <p:txBody>
          <a:bodyPr>
            <a:normAutofit lnSpcReduction="10000"/>
          </a:bodyPr>
          <a:lstStyle/>
          <a:p>
            <a:endParaRPr lang="es-EC" dirty="0"/>
          </a:p>
          <a:p>
            <a:r>
              <a:rPr lang="es-EC" sz="2600" dirty="0">
                <a:latin typeface="Times New Roman" panose="02020603050405020304" pitchFamily="18" charset="0"/>
                <a:cs typeface="Times New Roman" panose="02020603050405020304" pitchFamily="18" charset="0"/>
              </a:rPr>
              <a:t>Surge de la necesidad de hacer concreto un problema y abordarlo de manera precisa.</a:t>
            </a:r>
          </a:p>
          <a:p>
            <a:pPr algn="just"/>
            <a:r>
              <a:rPr lang="es-EC" sz="2600" dirty="0">
                <a:latin typeface="Times New Roman" panose="02020603050405020304" pitchFamily="18" charset="0"/>
                <a:cs typeface="Times New Roman" panose="02020603050405020304" pitchFamily="18" charset="0"/>
              </a:rPr>
              <a:t> se lo hace a manera de pregunta que defina realmente cuál es el problema que el investigador va a resolver mediante el conocimiento sistemático, a partir de la observación descripción, explicación y predicción.</a:t>
            </a:r>
          </a:p>
          <a:p>
            <a:pPr algn="just"/>
            <a:r>
              <a:rPr lang="es-EC" sz="2600" dirty="0">
                <a:latin typeface="Times New Roman" panose="02020603050405020304" pitchFamily="18" charset="0"/>
                <a:cs typeface="Times New Roman" panose="02020603050405020304" pitchFamily="18" charset="0"/>
              </a:rPr>
              <a:t>Es la etapa donde se estructura formalmente la idea de investigación</a:t>
            </a:r>
          </a:p>
          <a:p>
            <a:pPr algn="just"/>
            <a:r>
              <a:rPr lang="es-EC" sz="2600" dirty="0">
                <a:latin typeface="Times New Roman" panose="02020603050405020304" pitchFamily="18" charset="0"/>
                <a:cs typeface="Times New Roman" panose="02020603050405020304" pitchFamily="18" charset="0"/>
              </a:rPr>
              <a:t>Una buena formulación del problema implica la delimitación del campo de investigación y establece los límites dentro de los cuales se realizará el proyecto.</a:t>
            </a:r>
          </a:p>
          <a:p>
            <a:pPr algn="just"/>
            <a:r>
              <a:rPr lang="es-EC" sz="2600" dirty="0">
                <a:latin typeface="Times New Roman" panose="02020603050405020304" pitchFamily="18" charset="0"/>
                <a:cs typeface="Times New Roman" panose="02020603050405020304" pitchFamily="18" charset="0"/>
              </a:rPr>
              <a:t>Debe referirse solo a un problema de investigación y estar relacionado con el planteamiento del problema.</a:t>
            </a:r>
          </a:p>
          <a:p>
            <a:pPr algn="just"/>
            <a:endParaRPr lang="es-EC" dirty="0"/>
          </a:p>
          <a:p>
            <a:endParaRPr lang="es-EC" dirty="0"/>
          </a:p>
        </p:txBody>
      </p:sp>
      <p:pic>
        <p:nvPicPr>
          <p:cNvPr id="4" name="Imagen 3"/>
          <p:cNvPicPr>
            <a:picLocks noChangeAspect="1"/>
          </p:cNvPicPr>
          <p:nvPr/>
        </p:nvPicPr>
        <p:blipFill>
          <a:blip r:embed="rId2"/>
          <a:stretch>
            <a:fillRect/>
          </a:stretch>
        </p:blipFill>
        <p:spPr>
          <a:xfrm>
            <a:off x="8778240" y="0"/>
            <a:ext cx="3413760" cy="2394857"/>
          </a:xfrm>
          <a:prstGeom prst="rect">
            <a:avLst/>
          </a:prstGeom>
        </p:spPr>
      </p:pic>
    </p:spTree>
    <p:extLst>
      <p:ext uri="{BB962C8B-B14F-4D97-AF65-F5344CB8AC3E}">
        <p14:creationId xmlns:p14="http://schemas.microsoft.com/office/powerpoint/2010/main" val="2514660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Ejemplo de Formulación del problema</a:t>
            </a:r>
          </a:p>
        </p:txBody>
      </p:sp>
      <p:sp>
        <p:nvSpPr>
          <p:cNvPr id="3" name="Marcador de contenido 2"/>
          <p:cNvSpPr>
            <a:spLocks noGrp="1"/>
          </p:cNvSpPr>
          <p:nvPr>
            <p:ph idx="1"/>
          </p:nvPr>
        </p:nvSpPr>
        <p:spPr>
          <a:xfrm>
            <a:off x="838200" y="1825624"/>
            <a:ext cx="10515600" cy="4856529"/>
          </a:xfrm>
        </p:spPr>
        <p:txBody>
          <a:bodyPr/>
          <a:lstStyle/>
          <a:p>
            <a:r>
              <a:rPr lang="es-EC" sz="1800" dirty="0">
                <a:latin typeface="Times New Roman" panose="02020603050405020304" pitchFamily="18" charset="0"/>
                <a:cs typeface="Times New Roman" panose="02020603050405020304" pitchFamily="18" charset="0"/>
              </a:rPr>
              <a:t>TEMA: REALIZACIÓN DE L EXAMEN FRESCO Y GRAM  EN SECRECIÓN VAGINAL PARA LA DETECCIÓN  DE CÁNDIDA ALBICANS EN MUJERES EMBARAZADAS QUE ACUDEN AL HPGDR  PERIODO MAYO- SEPTIEMBRE DEL 2020.</a:t>
            </a:r>
          </a:p>
          <a:p>
            <a:endParaRPr lang="es-EC" sz="1800" dirty="0">
              <a:latin typeface="Times New Roman" panose="02020603050405020304" pitchFamily="18" charset="0"/>
              <a:cs typeface="Times New Roman" panose="02020603050405020304" pitchFamily="18" charset="0"/>
            </a:endParaRPr>
          </a:p>
          <a:p>
            <a:r>
              <a:rPr lang="es-EC" sz="1800" dirty="0">
                <a:solidFill>
                  <a:srgbClr val="FF0000"/>
                </a:solidFill>
                <a:latin typeface="Times New Roman" panose="02020603050405020304" pitchFamily="18" charset="0"/>
                <a:cs typeface="Times New Roman" panose="02020603050405020304" pitchFamily="18" charset="0"/>
              </a:rPr>
              <a:t>FORMULACIÓN DEL PROBLEMA</a:t>
            </a:r>
          </a:p>
          <a:p>
            <a:r>
              <a:rPr lang="es-EC" sz="1800" dirty="0">
                <a:latin typeface="Times New Roman" panose="02020603050405020304" pitchFamily="18" charset="0"/>
                <a:cs typeface="Times New Roman" panose="02020603050405020304" pitchFamily="18" charset="0"/>
              </a:rPr>
              <a:t> ¿  ES EFICIENTE LA PRUEBA DE FRESCO Y GRAM EN SECRECIÓN VAGINAL PARA LA DETECCIÓN DE  CÁNDIDA ALBICANS  EN MUJERES EMBARAZADAS QUE ACUDEN AL HPGDR  PERIODO OCTUBRE 2019-MARZO  2020.   ?</a:t>
            </a:r>
          </a:p>
          <a:p>
            <a:r>
              <a:rPr lang="es-EC" sz="1800" dirty="0">
                <a:solidFill>
                  <a:srgbClr val="0070C0"/>
                </a:solidFill>
                <a:latin typeface="Times New Roman" panose="02020603050405020304" pitchFamily="18" charset="0"/>
                <a:cs typeface="Times New Roman" panose="02020603050405020304" pitchFamily="18" charset="0"/>
              </a:rPr>
              <a:t>Es de utilidad? Es necesario ? Es factible ? Es apropiado ? </a:t>
            </a:r>
          </a:p>
          <a:p>
            <a:endParaRPr lang="es-EC" dirty="0"/>
          </a:p>
        </p:txBody>
      </p:sp>
    </p:spTree>
    <p:extLst>
      <p:ext uri="{BB962C8B-B14F-4D97-AF65-F5344CB8AC3E}">
        <p14:creationId xmlns:p14="http://schemas.microsoft.com/office/powerpoint/2010/main" val="2037495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9265" y="383459"/>
            <a:ext cx="11497329" cy="5589584"/>
          </a:xfrm>
        </p:spPr>
        <p:txBody>
          <a:bodyPr>
            <a:noAutofit/>
          </a:bodyPr>
          <a:lstStyle/>
          <a:p>
            <a:pPr algn="l"/>
            <a:r>
              <a:rPr lang="es-ES_tradnl" sz="3600" b="1" dirty="0"/>
              <a:t>OBJETIVOS</a:t>
            </a:r>
            <a:br>
              <a:rPr lang="es-ES_tradnl" sz="3600" b="1" dirty="0"/>
            </a:br>
            <a:r>
              <a:rPr lang="es-ES_tradnl" sz="2000" dirty="0">
                <a:latin typeface="Times New Roman" panose="02020603050405020304" pitchFamily="18" charset="0"/>
                <a:cs typeface="Times New Roman" panose="02020603050405020304" pitchFamily="18" charset="0"/>
              </a:rPr>
              <a:t>Formulaciones teóricas que orientan y guían todo el trabajo investigativo por consiguiente constituyen los logros que se aspira alcanzar en la investigación </a:t>
            </a:r>
            <a:br>
              <a:rPr lang="es-ES_tradnl" sz="2000" dirty="0">
                <a:latin typeface="Times New Roman" panose="02020603050405020304" pitchFamily="18" charset="0"/>
                <a:cs typeface="Times New Roman" panose="02020603050405020304" pitchFamily="18" charset="0"/>
              </a:rPr>
            </a:b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Los objetivos deben ser </a:t>
            </a:r>
            <a:r>
              <a:rPr lang="es-EC"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claros, medibles y alcanzables</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y deben estar directamente relacionados con la resolución del problema planteado</a:t>
            </a:r>
            <a:br>
              <a:rPr lang="es-EC" sz="2000" b="1" dirty="0">
                <a:latin typeface="Times New Roman" panose="02020603050405020304" pitchFamily="18" charset="0"/>
                <a:cs typeface="Times New Roman" panose="02020603050405020304" pitchFamily="18" charset="0"/>
              </a:rPr>
            </a:br>
            <a:endParaRPr lang="es-EC" sz="2000" b="1" dirty="0">
              <a:latin typeface="Times New Roman" panose="02020603050405020304" pitchFamily="18" charset="0"/>
              <a:cs typeface="Times New Roman" panose="02020603050405020304" pitchFamily="18" charset="0"/>
            </a:endParaRPr>
          </a:p>
        </p:txBody>
      </p:sp>
      <p:pic>
        <p:nvPicPr>
          <p:cNvPr id="1026" name="Picture 2" descr="El objetivo de Investigación">
            <a:extLst>
              <a:ext uri="{FF2B5EF4-FFF2-40B4-BE49-F238E27FC236}">
                <a16:creationId xmlns:a16="http://schemas.microsoft.com/office/drawing/2014/main" id="{8BEF59BE-E5E4-156F-F949-8D51937E4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169" y="884958"/>
            <a:ext cx="6554908" cy="266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16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06029"/>
          </a:xfrm>
        </p:spPr>
        <p:txBody>
          <a:bodyPr>
            <a:normAutofit fontScale="90000"/>
          </a:bodyPr>
          <a:lstStyle/>
          <a:p>
            <a:br>
              <a:rPr lang="es-ES"/>
            </a:br>
            <a:endParaRPr lang="en-US"/>
          </a:p>
        </p:txBody>
      </p:sp>
      <p:sp>
        <p:nvSpPr>
          <p:cNvPr id="3" name="Marcador de contenido 2"/>
          <p:cNvSpPr>
            <a:spLocks noGrp="1"/>
          </p:cNvSpPr>
          <p:nvPr>
            <p:ph idx="1"/>
          </p:nvPr>
        </p:nvSpPr>
        <p:spPr>
          <a:xfrm>
            <a:off x="838199" y="365125"/>
            <a:ext cx="11176819" cy="6625609"/>
          </a:xfrm>
        </p:spPr>
        <p:txBody>
          <a:bodyPr>
            <a:normAutofit/>
          </a:bodyPr>
          <a:lstStyle/>
          <a:p>
            <a:pPr marL="0" indent="0" algn="just">
              <a:buNone/>
            </a:pPr>
            <a:endParaRPr lang="es-EC" dirty="0">
              <a:solidFill>
                <a:srgbClr val="FF0000"/>
              </a:solidFill>
            </a:endParaRPr>
          </a:p>
          <a:p>
            <a:pPr marL="0" indent="0" algn="just">
              <a:buNone/>
            </a:pPr>
            <a:r>
              <a:rPr lang="es-EC" sz="3000" dirty="0">
                <a:solidFill>
                  <a:srgbClr val="FF0000"/>
                </a:solidFill>
              </a:rPr>
              <a:t>El objetivo general .- Características </a:t>
            </a:r>
          </a:p>
          <a:p>
            <a:pPr algn="just">
              <a:buFontTx/>
              <a:buChar char="-"/>
            </a:pPr>
            <a:r>
              <a:rPr lang="es-ES" sz="2400" dirty="0">
                <a:latin typeface="Times New Roman" panose="02020603050405020304" pitchFamily="18" charset="0"/>
                <a:cs typeface="Times New Roman" panose="02020603050405020304" pitchFamily="18" charset="0"/>
              </a:rPr>
              <a:t>Apuntan a solucionar el problema general determinado en el planteamiento del problema, es el resultado final que quiere alcanzarse con el proyecto, es decir, la razón por la que se realiza la investigación.</a:t>
            </a:r>
          </a:p>
          <a:p>
            <a:pPr algn="just">
              <a:buFontTx/>
              <a:buChar char="-"/>
            </a:pPr>
            <a:r>
              <a:rPr lang="es-EC" sz="2400" dirty="0">
                <a:latin typeface="Times New Roman" panose="02020603050405020304" pitchFamily="18" charset="0"/>
                <a:cs typeface="Times New Roman" panose="02020603050405020304" pitchFamily="18" charset="0"/>
              </a:rPr>
              <a:t>Se debe “traducir” el sueño, la visión ideal, en objetivos concretos, alcanzables, medibles, e insertarlos en una secuencia de tiempo verosímil.</a:t>
            </a:r>
            <a:endParaRPr lang="es-ES" sz="2400" dirty="0">
              <a:latin typeface="Times New Roman" panose="02020603050405020304" pitchFamily="18" charset="0"/>
              <a:cs typeface="Times New Roman" panose="02020603050405020304" pitchFamily="18" charset="0"/>
            </a:endParaRPr>
          </a:p>
          <a:p>
            <a:pPr algn="just">
              <a:buFontTx/>
              <a:buChar char="-"/>
            </a:pPr>
            <a:r>
              <a:rPr lang="es-ES" sz="2400" dirty="0">
                <a:latin typeface="Times New Roman" panose="02020603050405020304" pitchFamily="18" charset="0"/>
                <a:cs typeface="Times New Roman" panose="02020603050405020304" pitchFamily="18" charset="0"/>
              </a:rPr>
              <a:t>Suele haber uno solo, pues engloba la totalidad de una investigación o un proyecto a alcanzar.</a:t>
            </a:r>
            <a:endParaRPr lang="es-EC" sz="2400" dirty="0">
              <a:latin typeface="Times New Roman" panose="02020603050405020304" pitchFamily="18" charset="0"/>
              <a:cs typeface="Times New Roman" panose="02020603050405020304" pitchFamily="18" charset="0"/>
            </a:endParaRPr>
          </a:p>
          <a:p>
            <a:pPr algn="just">
              <a:buFontTx/>
              <a:buChar char="-"/>
            </a:pPr>
            <a:r>
              <a:rPr lang="es-EC" sz="2400" dirty="0">
                <a:latin typeface="Times New Roman" panose="02020603050405020304" pitchFamily="18" charset="0"/>
                <a:cs typeface="Times New Roman" panose="02020603050405020304" pitchFamily="18" charset="0"/>
              </a:rPr>
              <a:t>Se Expresan comenzando con un verbo en infinitivo que indica la vía de conocimiento por la que</a:t>
            </a:r>
          </a:p>
          <a:p>
            <a:pPr marL="0" indent="0" algn="just">
              <a:buNone/>
            </a:pPr>
            <a:r>
              <a:rPr lang="es-EC" sz="2400" dirty="0">
                <a:latin typeface="Times New Roman" panose="02020603050405020304" pitchFamily="18" charset="0"/>
                <a:cs typeface="Times New Roman" panose="02020603050405020304" pitchFamily="18" charset="0"/>
              </a:rPr>
              <a:t>     generalmente se e procederá.</a:t>
            </a:r>
          </a:p>
          <a:p>
            <a:pPr marL="0" indent="0" algn="just">
              <a:buNone/>
            </a:pPr>
            <a:endParaRPr lang="es-EC"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890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0D7BB-78E8-CA49-6834-4E65E00AEBF5}"/>
              </a:ext>
            </a:extLst>
          </p:cNvPr>
          <p:cNvSpPr>
            <a:spLocks noGrp="1"/>
          </p:cNvSpPr>
          <p:nvPr>
            <p:ph type="title"/>
          </p:nvPr>
        </p:nvSpPr>
        <p:spPr/>
        <p:txBody>
          <a:bodyPr/>
          <a:lstStyle/>
          <a:p>
            <a:r>
              <a:rPr lang="es-EC" sz="4400" dirty="0">
                <a:solidFill>
                  <a:srgbClr val="FF0000"/>
                </a:solidFill>
              </a:rPr>
              <a:t>Los objetivos específicos </a:t>
            </a:r>
            <a:br>
              <a:rPr lang="es-EC" sz="4400" dirty="0">
                <a:solidFill>
                  <a:srgbClr val="FF0000"/>
                </a:solidFill>
              </a:rPr>
            </a:br>
            <a:endParaRPr lang="es-EC" dirty="0"/>
          </a:p>
        </p:txBody>
      </p:sp>
      <p:sp>
        <p:nvSpPr>
          <p:cNvPr id="3" name="Marcador de contenido 2">
            <a:extLst>
              <a:ext uri="{FF2B5EF4-FFF2-40B4-BE49-F238E27FC236}">
                <a16:creationId xmlns:a16="http://schemas.microsoft.com/office/drawing/2014/main" id="{4BE29063-CE72-7D9F-4A01-231360192208}"/>
              </a:ext>
            </a:extLst>
          </p:cNvPr>
          <p:cNvSpPr>
            <a:spLocks noGrp="1"/>
          </p:cNvSpPr>
          <p:nvPr>
            <p:ph idx="1"/>
          </p:nvPr>
        </p:nvSpPr>
        <p:spPr/>
        <p:txBody>
          <a:bodyPr>
            <a:normAutofit fontScale="92500" lnSpcReduction="20000"/>
          </a:bodyPr>
          <a:lstStyle/>
          <a:p>
            <a:pPr marL="0" indent="0" algn="just">
              <a:buNone/>
            </a:pPr>
            <a:r>
              <a:rPr lang="es-MX" sz="2600" b="0" i="0" dirty="0">
                <a:solidFill>
                  <a:srgbClr val="444444"/>
                </a:solidFill>
                <a:effectLst/>
                <a:latin typeface="Times New Roman" panose="02020603050405020304" pitchFamily="18" charset="0"/>
                <a:cs typeface="Times New Roman" panose="02020603050405020304" pitchFamily="18" charset="0"/>
              </a:rPr>
              <a:t>Se refieren a las acciones o estrategias  más concretas, precisas, necesarias de cumplir o desarrollar para lograr el objetivo general propuesto.</a:t>
            </a:r>
          </a:p>
          <a:p>
            <a:pPr marL="0" indent="0" algn="just">
              <a:buNone/>
            </a:pPr>
            <a:r>
              <a:rPr lang="es-MX" sz="2600" b="0" i="0" dirty="0">
                <a:solidFill>
                  <a:srgbClr val="444444"/>
                </a:solidFill>
                <a:effectLst/>
                <a:latin typeface="Times New Roman" panose="02020603050405020304" pitchFamily="18" charset="0"/>
                <a:cs typeface="Times New Roman" panose="02020603050405020304" pitchFamily="18" charset="0"/>
              </a:rPr>
              <a:t> Identifican de forma más clara y precisa lo que se pretende alcanzar con el proyecto y la profundidad del estudio, se deben redactarse  en función de un ordenamiento lógico de las acciones.</a:t>
            </a:r>
            <a:r>
              <a:rPr lang="es-EC" sz="2600" dirty="0">
                <a:latin typeface="Times New Roman" panose="02020603050405020304" pitchFamily="18" charset="0"/>
                <a:cs typeface="Times New Roman" panose="02020603050405020304" pitchFamily="18" charset="0"/>
              </a:rPr>
              <a:t>  </a:t>
            </a:r>
          </a:p>
          <a:p>
            <a:pPr marL="0" indent="0" algn="just">
              <a:buNone/>
            </a:pPr>
            <a:r>
              <a:rPr lang="es-EC" sz="2600" dirty="0">
                <a:latin typeface="Times New Roman" panose="02020603050405020304" pitchFamily="18" charset="0"/>
                <a:cs typeface="Times New Roman" panose="02020603050405020304" pitchFamily="18" charset="0"/>
              </a:rPr>
              <a:t>Estructura: </a:t>
            </a:r>
            <a:r>
              <a:rPr lang="es-EC" sz="2600" b="1" dirty="0">
                <a:latin typeface="Times New Roman" panose="02020603050405020304" pitchFamily="18" charset="0"/>
                <a:cs typeface="Times New Roman" panose="02020603050405020304" pitchFamily="18" charset="0"/>
              </a:rPr>
              <a:t>qué  cómo y para qué </a:t>
            </a:r>
            <a:r>
              <a:rPr lang="es-EC" sz="2600" dirty="0">
                <a:latin typeface="Times New Roman" panose="02020603050405020304" pitchFamily="18" charset="0"/>
                <a:cs typeface="Times New Roman" panose="02020603050405020304" pitchFamily="18" charset="0"/>
              </a:rPr>
              <a:t>de la investigación</a:t>
            </a:r>
          </a:p>
          <a:p>
            <a:pPr marL="0" indent="0" algn="just">
              <a:buNone/>
            </a:pPr>
            <a:r>
              <a:rPr lang="es-EC" sz="2600" dirty="0">
                <a:latin typeface="Times New Roman" panose="02020603050405020304" pitchFamily="18" charset="0"/>
                <a:cs typeface="Times New Roman" panose="02020603050405020304" pitchFamily="18" charset="0"/>
              </a:rPr>
              <a:t>  </a:t>
            </a:r>
          </a:p>
          <a:p>
            <a:pPr algn="just"/>
            <a:r>
              <a:rPr lang="es-EC" sz="2600" dirty="0">
                <a:latin typeface="Times New Roman" panose="02020603050405020304" pitchFamily="18" charset="0"/>
                <a:cs typeface="Times New Roman" panose="02020603050405020304" pitchFamily="18" charset="0"/>
              </a:rPr>
              <a:t> El </a:t>
            </a:r>
            <a:r>
              <a:rPr lang="es-EC" sz="2600" b="1" dirty="0">
                <a:latin typeface="Times New Roman" panose="02020603050405020304" pitchFamily="18" charset="0"/>
                <a:cs typeface="Times New Roman" panose="02020603050405020304" pitchFamily="18" charset="0"/>
              </a:rPr>
              <a:t>qué </a:t>
            </a:r>
            <a:r>
              <a:rPr lang="es-EC" sz="2600" dirty="0">
                <a:latin typeface="Times New Roman" panose="02020603050405020304" pitchFamily="18" charset="0"/>
                <a:cs typeface="Times New Roman" panose="02020603050405020304" pitchFamily="18" charset="0"/>
              </a:rPr>
              <a:t>del objetivo describe la acción a realizar</a:t>
            </a:r>
          </a:p>
          <a:p>
            <a:pPr algn="just"/>
            <a:r>
              <a:rPr lang="es-EC" sz="2600" dirty="0">
                <a:latin typeface="Times New Roman" panose="02020603050405020304" pitchFamily="18" charset="0"/>
                <a:cs typeface="Times New Roman" panose="02020603050405020304" pitchFamily="18" charset="0"/>
              </a:rPr>
              <a:t> El </a:t>
            </a:r>
            <a:r>
              <a:rPr lang="es-EC" sz="2600" b="1" dirty="0">
                <a:latin typeface="Times New Roman" panose="02020603050405020304" pitchFamily="18" charset="0"/>
                <a:cs typeface="Times New Roman" panose="02020603050405020304" pitchFamily="18" charset="0"/>
              </a:rPr>
              <a:t>cómo</a:t>
            </a:r>
            <a:r>
              <a:rPr lang="es-EC" sz="2600" dirty="0">
                <a:latin typeface="Times New Roman" panose="02020603050405020304" pitchFamily="18" charset="0"/>
                <a:cs typeface="Times New Roman" panose="02020603050405020304" pitchFamily="18" charset="0"/>
              </a:rPr>
              <a:t> del objetivo indica mediante qué estrategia lo cumplirá</a:t>
            </a:r>
          </a:p>
          <a:p>
            <a:pPr algn="just"/>
            <a:r>
              <a:rPr lang="es-EC" sz="2600" dirty="0">
                <a:latin typeface="Times New Roman" panose="02020603050405020304" pitchFamily="18" charset="0"/>
                <a:cs typeface="Times New Roman" panose="02020603050405020304" pitchFamily="18" charset="0"/>
              </a:rPr>
              <a:t>Para completar el enunciado del objetivo, se da respuesta al </a:t>
            </a:r>
            <a:r>
              <a:rPr lang="es-EC" sz="2600" b="1" dirty="0">
                <a:latin typeface="Times New Roman" panose="02020603050405020304" pitchFamily="18" charset="0"/>
                <a:cs typeface="Times New Roman" panose="02020603050405020304" pitchFamily="18" charset="0"/>
              </a:rPr>
              <a:t>para qué </a:t>
            </a:r>
            <a:r>
              <a:rPr lang="es-EC" sz="2600" dirty="0">
                <a:latin typeface="Times New Roman" panose="02020603050405020304" pitchFamily="18" charset="0"/>
                <a:cs typeface="Times New Roman" panose="02020603050405020304" pitchFamily="18" charset="0"/>
              </a:rPr>
              <a:t>tendrá que aplicar ese objetivo y cuál será su aporte para conseguir el objetivo general</a:t>
            </a:r>
          </a:p>
          <a:p>
            <a:pPr marL="0" indent="0">
              <a:buNone/>
            </a:pPr>
            <a:r>
              <a:rPr lang="es-EC" sz="2800" dirty="0"/>
              <a:t> </a:t>
            </a:r>
          </a:p>
          <a:p>
            <a:endParaRPr lang="es-EC" dirty="0"/>
          </a:p>
        </p:txBody>
      </p:sp>
    </p:spTree>
    <p:extLst>
      <p:ext uri="{BB962C8B-B14F-4D97-AF65-F5344CB8AC3E}">
        <p14:creationId xmlns:p14="http://schemas.microsoft.com/office/powerpoint/2010/main" val="1813111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8975CBD-2270-7B27-6124-7D929119C30B}"/>
              </a:ext>
            </a:extLst>
          </p:cNvPr>
          <p:cNvSpPr>
            <a:spLocks noGrp="1"/>
          </p:cNvSpPr>
          <p:nvPr>
            <p:ph idx="1"/>
          </p:nvPr>
        </p:nvSpPr>
        <p:spPr/>
        <p:txBody>
          <a:bodyPr/>
          <a:lstStyle/>
          <a:p>
            <a:pPr marL="0" indent="0">
              <a:buNone/>
            </a:pPr>
            <a:r>
              <a:rPr lang="es-EC" sz="2800" dirty="0">
                <a:effectLst/>
                <a:latin typeface="Times New Roman" panose="02020603050405020304" pitchFamily="18" charset="0"/>
                <a:ea typeface="Calibri" panose="020F0502020204030204" pitchFamily="34" charset="0"/>
                <a:cs typeface="Times New Roman" panose="02020603050405020304" pitchFamily="18" charset="0"/>
              </a:rPr>
              <a:t>Dentro del ámbito cognitivo se recomienda recurrir a la taxonomía de Bloom, en la que sugieren los mejores verbos atendiendo al rango de habilidades de pensamiento que va desde las de menor (Conocer, comprender) o las de mayor orden (evaluar).  </a:t>
            </a:r>
          </a:p>
          <a:p>
            <a:endParaRPr lang="es-EC" dirty="0"/>
          </a:p>
        </p:txBody>
      </p:sp>
    </p:spTree>
    <p:extLst>
      <p:ext uri="{BB962C8B-B14F-4D97-AF65-F5344CB8AC3E}">
        <p14:creationId xmlns:p14="http://schemas.microsoft.com/office/powerpoint/2010/main" val="319338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7C11C-8AED-8683-BCD8-3FE4495E176B}"/>
              </a:ext>
            </a:extLst>
          </p:cNvPr>
          <p:cNvSpPr>
            <a:spLocks noGrp="1"/>
          </p:cNvSpPr>
          <p:nvPr>
            <p:ph type="title"/>
          </p:nvPr>
        </p:nvSpPr>
        <p:spPr/>
        <p:txBody>
          <a:bodyPr/>
          <a:lstStyle/>
          <a:p>
            <a:r>
              <a:rPr lang="es-EC" dirty="0"/>
              <a:t>3</a:t>
            </a:r>
          </a:p>
        </p:txBody>
      </p:sp>
      <p:sp>
        <p:nvSpPr>
          <p:cNvPr id="3" name="Marcador de contenido 2">
            <a:extLst>
              <a:ext uri="{FF2B5EF4-FFF2-40B4-BE49-F238E27FC236}">
                <a16:creationId xmlns:a16="http://schemas.microsoft.com/office/drawing/2014/main" id="{C26F16ED-68FC-DC8C-3E03-6A89EA9DCA68}"/>
              </a:ext>
            </a:extLst>
          </p:cNvPr>
          <p:cNvSpPr>
            <a:spLocks noGrp="1"/>
          </p:cNvSpPr>
          <p:nvPr>
            <p:ph idx="1"/>
          </p:nvPr>
        </p:nvSpPr>
        <p:spPr/>
        <p:txBody>
          <a:bodyPr/>
          <a:lstStyle/>
          <a:p>
            <a:pPr algn="just"/>
            <a:endParaRPr lang="es-EC" sz="1800" dirty="0">
              <a:solidFill>
                <a:srgbClr val="000000"/>
              </a:solidFill>
              <a:effectLst/>
              <a:latin typeface="Times New Roman" panose="02020603050405020304" pitchFamily="18" charset="0"/>
              <a:ea typeface="Aptos" panose="020B0004020202020204" pitchFamily="34" charset="0"/>
            </a:endParaRPr>
          </a:p>
          <a:p>
            <a:pPr algn="just"/>
            <a:r>
              <a:rPr lang="es-EC" sz="1800" dirty="0">
                <a:solidFill>
                  <a:srgbClr val="000000"/>
                </a:solidFill>
                <a:effectLst/>
                <a:latin typeface="Times New Roman" panose="02020603050405020304" pitchFamily="18" charset="0"/>
                <a:ea typeface="Aptos" panose="020B0004020202020204" pitchFamily="34" charset="0"/>
              </a:rPr>
              <a:t>Las tablas que expresen los resultados no deberán exceder de ocho, incluyendo las imágenes que se utilicen, serán incluidas en formato editable y no como imágenes, estarán posicionadas en el lugar que le corresponde en el texto (ej. tabla 1, figura 1) y numeradas consecutivamente de acuerdo con su aparición. Evite el uso de reglas verticales, se utilizarán líneas simples y horizontales, llevarán un título descriptivo, notas o leyenda, con la información suficiente para su comprensión. Los encabezados de las columnas deben ser explicativos y cuando sea apropiado, referir unidades de medida. Las notas al pie deben ser escritas debajo de la tabla y referidas con letras en negritas. El </a:t>
            </a:r>
            <a:r>
              <a:rPr lang="es-EC" sz="1800" dirty="0">
                <a:solidFill>
                  <a:srgbClr val="000000"/>
                </a:solidFill>
                <a:effectLst/>
                <a:latin typeface="+mj-lt"/>
                <a:ea typeface="Aptos" panose="020B0004020202020204" pitchFamily="34" charset="0"/>
              </a:rPr>
              <a:t>enunciado</a:t>
            </a:r>
            <a:r>
              <a:rPr lang="es-EC" sz="1800" dirty="0">
                <a:solidFill>
                  <a:srgbClr val="000000"/>
                </a:solidFill>
                <a:effectLst/>
                <a:latin typeface="Times New Roman" panose="02020603050405020304" pitchFamily="18" charset="0"/>
                <a:ea typeface="Aptos" panose="020B0004020202020204" pitchFamily="34" charset="0"/>
              </a:rPr>
              <a:t> de las tablas se escribirá de la siguiente forma: Tabla 1. …… </a:t>
            </a:r>
            <a:r>
              <a:rPr lang="es-EC" sz="1800" dirty="0">
                <a:solidFill>
                  <a:srgbClr val="FF0000"/>
                </a:solidFill>
                <a:effectLst/>
                <a:latin typeface="Times New Roman" panose="02020603050405020304" pitchFamily="18" charset="0"/>
                <a:ea typeface="Aptos" panose="020B0004020202020204" pitchFamily="34" charset="0"/>
              </a:rPr>
              <a:t>Ejemplo</a:t>
            </a:r>
            <a:endParaRPr lang="es-EC" sz="1800" dirty="0">
              <a:solidFill>
                <a:srgbClr val="000000"/>
              </a:solidFill>
              <a:effectLst/>
              <a:latin typeface="Times New Roman" panose="02020603050405020304" pitchFamily="18" charset="0"/>
              <a:ea typeface="Aptos" panose="020B0004020202020204" pitchFamily="34" charset="0"/>
            </a:endParaRPr>
          </a:p>
          <a:p>
            <a:endParaRPr lang="es-EC" dirty="0"/>
          </a:p>
        </p:txBody>
      </p:sp>
      <p:pic>
        <p:nvPicPr>
          <p:cNvPr id="4" name="Imagen 3">
            <a:extLst>
              <a:ext uri="{FF2B5EF4-FFF2-40B4-BE49-F238E27FC236}">
                <a16:creationId xmlns:a16="http://schemas.microsoft.com/office/drawing/2014/main" id="{5B1E2511-042B-740E-016A-DBA0BE25CA1D}"/>
              </a:ext>
            </a:extLst>
          </p:cNvPr>
          <p:cNvPicPr>
            <a:picLocks noChangeAspect="1"/>
          </p:cNvPicPr>
          <p:nvPr/>
        </p:nvPicPr>
        <p:blipFill>
          <a:blip r:embed="rId2"/>
          <a:stretch>
            <a:fillRect/>
          </a:stretch>
        </p:blipFill>
        <p:spPr>
          <a:xfrm>
            <a:off x="8171732" y="51535"/>
            <a:ext cx="3517697" cy="1774090"/>
          </a:xfrm>
          <a:prstGeom prst="rect">
            <a:avLst/>
          </a:prstGeom>
        </p:spPr>
      </p:pic>
    </p:spTree>
    <p:extLst>
      <p:ext uri="{BB962C8B-B14F-4D97-AF65-F5344CB8AC3E}">
        <p14:creationId xmlns:p14="http://schemas.microsoft.com/office/powerpoint/2010/main" val="913371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55379"/>
          </a:xfrm>
        </p:spPr>
        <p:txBody>
          <a:bodyPr>
            <a:normAutofit fontScale="90000"/>
          </a:bodyPr>
          <a:lstStyle/>
          <a:p>
            <a:pPr algn="ctr"/>
            <a:endParaRPr lang="en-US" sz="1800" dirty="0">
              <a:solidFill>
                <a:srgbClr val="FF0000"/>
              </a:solidFill>
            </a:endParaRPr>
          </a:p>
        </p:txBody>
      </p:sp>
      <p:pic>
        <p:nvPicPr>
          <p:cNvPr id="4" name="Marcador de contenido 3">
            <a:extLst>
              <a:ext uri="{FF2B5EF4-FFF2-40B4-BE49-F238E27FC236}">
                <a16:creationId xmlns:a16="http://schemas.microsoft.com/office/drawing/2014/main" id="{3838E3FC-FAEF-41A0-83DC-CE255AECD03A}"/>
              </a:ext>
            </a:extLst>
          </p:cNvPr>
          <p:cNvPicPr>
            <a:picLocks noGrp="1"/>
          </p:cNvPicPr>
          <p:nvPr>
            <p:ph idx="1"/>
          </p:nvPr>
        </p:nvPicPr>
        <p:blipFill rotWithShape="1">
          <a:blip r:embed="rId3"/>
          <a:srcRect l="3150" t="13321" b="9431"/>
          <a:stretch/>
        </p:blipFill>
        <p:spPr bwMode="auto">
          <a:xfrm>
            <a:off x="-472273" y="211015"/>
            <a:ext cx="13371443" cy="71561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8757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a:solidFill>
                  <a:srgbClr val="FF0000"/>
                </a:solidFill>
                <a:latin typeface="Times New Roman" panose="02020603050405020304" pitchFamily="18" charset="0"/>
                <a:cs typeface="Times New Roman" panose="02020603050405020304" pitchFamily="18" charset="0"/>
              </a:rPr>
              <a:t>EJEMPLO DE OBJETIVO GENERAL</a:t>
            </a:r>
          </a:p>
        </p:txBody>
      </p:sp>
      <p:sp>
        <p:nvSpPr>
          <p:cNvPr id="3" name="Marcador de contenido 2"/>
          <p:cNvSpPr>
            <a:spLocks noGrp="1"/>
          </p:cNvSpPr>
          <p:nvPr>
            <p:ph idx="1"/>
          </p:nvPr>
        </p:nvSpPr>
        <p:spPr/>
        <p:txBody>
          <a:bodyPr/>
          <a:lstStyle/>
          <a:p>
            <a:r>
              <a:rPr lang="es-EC" dirty="0"/>
              <a:t>DESARROLLAR  EL CULTIVO DE ORINA,  PARA LA IDENTIFICACIÓN    </a:t>
            </a:r>
            <a:r>
              <a:rPr lang="es-EC" i="1" dirty="0"/>
              <a:t>CÁNDIDA ALBICANS   </a:t>
            </a:r>
            <a:r>
              <a:rPr lang="es-EC" dirty="0"/>
              <a:t>EN MUJERES EMBARAZADAS QUE ACUDEN AL HOSPITAL PROVINCIAL GENERAL DOCENTE DE RIOBAMBA  EN EL PERIODO ABRIL- SEPTIEMBRE DEL 2024</a:t>
            </a:r>
          </a:p>
        </p:txBody>
      </p:sp>
    </p:spTree>
    <p:extLst>
      <p:ext uri="{BB962C8B-B14F-4D97-AF65-F5344CB8AC3E}">
        <p14:creationId xmlns:p14="http://schemas.microsoft.com/office/powerpoint/2010/main" val="3945388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solidFill>
                  <a:srgbClr val="FF0000"/>
                </a:solidFill>
                <a:latin typeface="Times New Roman" panose="02020603050405020304" pitchFamily="18" charset="0"/>
                <a:cs typeface="Times New Roman" panose="02020603050405020304" pitchFamily="18" charset="0"/>
              </a:rPr>
              <a:t>Ejemplo de BJETIVOS ESPECÍFICOS ( QUÉ CÓMO y PARA QUÉ )</a:t>
            </a:r>
          </a:p>
        </p:txBody>
      </p:sp>
      <p:sp>
        <p:nvSpPr>
          <p:cNvPr id="3" name="Marcador de contenido 2"/>
          <p:cNvSpPr>
            <a:spLocks noGrp="1"/>
          </p:cNvSpPr>
          <p:nvPr>
            <p:ph idx="1"/>
          </p:nvPr>
        </p:nvSpPr>
        <p:spPr/>
        <p:txBody>
          <a:bodyPr>
            <a:normAutofit/>
          </a:bodyPr>
          <a:lstStyle/>
          <a:p>
            <a:r>
              <a:rPr lang="es-EC" dirty="0"/>
              <a:t>Categorizar por medio del EMO  las muestras sospechosas  de  IVU para  seleccionar los resultados  positivos de los cultivos.</a:t>
            </a:r>
          </a:p>
          <a:p>
            <a:r>
              <a:rPr lang="es-EC" dirty="0"/>
              <a:t>Utilizar  el agar Sabouraud  y cultivar las muestras para  verificar los resultados y gestionar el tratamiento médico.</a:t>
            </a:r>
          </a:p>
          <a:p>
            <a:r>
              <a:rPr lang="es-EC" dirty="0"/>
              <a:t>Seleccionar mediante la observación de los resultados las  muestras positivas para </a:t>
            </a:r>
            <a:r>
              <a:rPr lang="es-EC" i="1" dirty="0"/>
              <a:t>cándida </a:t>
            </a:r>
            <a:r>
              <a:rPr lang="es-EC" i="1" dirty="0" err="1"/>
              <a:t>Albicans</a:t>
            </a:r>
            <a:r>
              <a:rPr lang="es-EC" i="1" dirty="0"/>
              <a:t>   </a:t>
            </a:r>
            <a:r>
              <a:rPr lang="es-EC" dirty="0"/>
              <a:t>con el fin  procesar estadísticamente los resultados</a:t>
            </a:r>
          </a:p>
          <a:p>
            <a:pPr marL="0" indent="0">
              <a:buNone/>
            </a:pPr>
            <a:endParaRPr lang="es-EC" dirty="0"/>
          </a:p>
          <a:p>
            <a:pPr marL="0" indent="0">
              <a:buNone/>
            </a:pPr>
            <a:endParaRPr lang="es-EC" dirty="0"/>
          </a:p>
          <a:p>
            <a:endParaRPr lang="es-EC" dirty="0"/>
          </a:p>
          <a:p>
            <a:pPr marL="0" indent="0">
              <a:buNone/>
            </a:pPr>
            <a:endParaRPr lang="es-EC" dirty="0"/>
          </a:p>
        </p:txBody>
      </p:sp>
    </p:spTree>
    <p:extLst>
      <p:ext uri="{BB962C8B-B14F-4D97-AF65-F5344CB8AC3E}">
        <p14:creationId xmlns:p14="http://schemas.microsoft.com/office/powerpoint/2010/main" val="2039929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B19C3-D5C9-D7EF-D629-6920529151D0}"/>
              </a:ext>
            </a:extLst>
          </p:cNvPr>
          <p:cNvSpPr>
            <a:spLocks noGrp="1"/>
          </p:cNvSpPr>
          <p:nvPr>
            <p:ph type="title"/>
          </p:nvPr>
        </p:nvSpPr>
        <p:spPr/>
        <p:txBody>
          <a:bodyPr>
            <a:normAutofit/>
          </a:bodyPr>
          <a:lstStyle/>
          <a:p>
            <a:r>
              <a:rPr lang="es-EC" sz="2800" dirty="0">
                <a:solidFill>
                  <a:srgbClr val="FF0000"/>
                </a:solidFill>
                <a:latin typeface="Times New Roman" panose="02020603050405020304" pitchFamily="18" charset="0"/>
                <a:cs typeface="Times New Roman" panose="02020603050405020304" pitchFamily="18" charset="0"/>
              </a:rPr>
              <a:t>RECORRIDO DE LOS OBJETIVOS EN EL TRABAJO ESCRITO</a:t>
            </a:r>
          </a:p>
        </p:txBody>
      </p:sp>
      <p:sp>
        <p:nvSpPr>
          <p:cNvPr id="3" name="Marcador de contenido 2">
            <a:extLst>
              <a:ext uri="{FF2B5EF4-FFF2-40B4-BE49-F238E27FC236}">
                <a16:creationId xmlns:a16="http://schemas.microsoft.com/office/drawing/2014/main" id="{364169A5-27D8-2885-6EF4-495C1AA64F1C}"/>
              </a:ext>
            </a:extLst>
          </p:cNvPr>
          <p:cNvSpPr>
            <a:spLocks noGrp="1"/>
          </p:cNvSpPr>
          <p:nvPr>
            <p:ph idx="1"/>
          </p:nvPr>
        </p:nvSpPr>
        <p:spPr/>
        <p:txBody>
          <a:bodyPr>
            <a:normAutofit/>
          </a:bodyPr>
          <a:lstStyle/>
          <a:p>
            <a:pPr marL="0" indent="0">
              <a:buNone/>
            </a:pPr>
            <a:r>
              <a:rPr lang="es-EC" sz="2400" dirty="0">
                <a:solidFill>
                  <a:srgbClr val="FF0000"/>
                </a:solidFill>
              </a:rPr>
              <a:t>PLANTEAMIENTO DE OBJETIVOS ESPECÍFICOS                </a:t>
            </a:r>
            <a:r>
              <a:rPr lang="es-EC" sz="2400" b="1" dirty="0"/>
              <a:t>TABLAS DE RESULTADOS </a:t>
            </a:r>
            <a:r>
              <a:rPr lang="es-EC" sz="2400" dirty="0"/>
              <a:t>           ANÁLISIS Y DISCUSIÓN            CONCLUSIONES            RECOMENDACIONES</a:t>
            </a:r>
          </a:p>
        </p:txBody>
      </p:sp>
      <p:sp>
        <p:nvSpPr>
          <p:cNvPr id="4" name="Flecha: a la derecha 3">
            <a:extLst>
              <a:ext uri="{FF2B5EF4-FFF2-40B4-BE49-F238E27FC236}">
                <a16:creationId xmlns:a16="http://schemas.microsoft.com/office/drawing/2014/main" id="{9587A88D-B84C-FB14-ABE0-11398EC5A3EF}"/>
              </a:ext>
            </a:extLst>
          </p:cNvPr>
          <p:cNvSpPr/>
          <p:nvPr/>
        </p:nvSpPr>
        <p:spPr>
          <a:xfrm>
            <a:off x="7354528" y="1963990"/>
            <a:ext cx="496627" cy="2064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a:extLst>
              <a:ext uri="{FF2B5EF4-FFF2-40B4-BE49-F238E27FC236}">
                <a16:creationId xmlns:a16="http://schemas.microsoft.com/office/drawing/2014/main" id="{F4439784-6CD6-0A9C-8A94-B8155BAD0CDD}"/>
              </a:ext>
            </a:extLst>
          </p:cNvPr>
          <p:cNvPicPr>
            <a:picLocks noChangeAspect="1"/>
          </p:cNvPicPr>
          <p:nvPr/>
        </p:nvPicPr>
        <p:blipFill>
          <a:blip r:embed="rId2"/>
          <a:stretch>
            <a:fillRect/>
          </a:stretch>
        </p:blipFill>
        <p:spPr>
          <a:xfrm>
            <a:off x="2850571" y="2240310"/>
            <a:ext cx="518205" cy="243861"/>
          </a:xfrm>
          <a:prstGeom prst="rect">
            <a:avLst/>
          </a:prstGeom>
        </p:spPr>
      </p:pic>
      <p:pic>
        <p:nvPicPr>
          <p:cNvPr id="9" name="Imagen 8">
            <a:extLst>
              <a:ext uri="{FF2B5EF4-FFF2-40B4-BE49-F238E27FC236}">
                <a16:creationId xmlns:a16="http://schemas.microsoft.com/office/drawing/2014/main" id="{E81ADA8C-03A2-6A85-0E2A-AA47AD9BB3A1}"/>
              </a:ext>
            </a:extLst>
          </p:cNvPr>
          <p:cNvPicPr>
            <a:picLocks noChangeAspect="1"/>
          </p:cNvPicPr>
          <p:nvPr/>
        </p:nvPicPr>
        <p:blipFill>
          <a:blip r:embed="rId2"/>
          <a:stretch>
            <a:fillRect/>
          </a:stretch>
        </p:blipFill>
        <p:spPr>
          <a:xfrm>
            <a:off x="6583980" y="2240310"/>
            <a:ext cx="518205" cy="243861"/>
          </a:xfrm>
          <a:prstGeom prst="rect">
            <a:avLst/>
          </a:prstGeom>
        </p:spPr>
      </p:pic>
    </p:spTree>
    <p:extLst>
      <p:ext uri="{BB962C8B-B14F-4D97-AF65-F5344CB8AC3E}">
        <p14:creationId xmlns:p14="http://schemas.microsoft.com/office/powerpoint/2010/main" val="2706112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BDAF9-C35A-FBCE-11A9-1FFD05CF6F6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0D845BD-468A-7BF7-1A1B-BA11AAF7B204}"/>
              </a:ext>
            </a:extLst>
          </p:cNvPr>
          <p:cNvSpPr>
            <a:spLocks noGrp="1"/>
          </p:cNvSpPr>
          <p:nvPr>
            <p:ph idx="1"/>
          </p:nvPr>
        </p:nvSpPr>
        <p:spPr/>
        <p:txBody>
          <a:bodyPr/>
          <a:lstStyle/>
          <a:p>
            <a:pPr marL="0" indent="0">
              <a:buNone/>
            </a:pPr>
            <a:r>
              <a:rPr lang="es-EC" dirty="0"/>
              <a:t>DEBER</a:t>
            </a:r>
          </a:p>
        </p:txBody>
      </p:sp>
    </p:spTree>
    <p:extLst>
      <p:ext uri="{BB962C8B-B14F-4D97-AF65-F5344CB8AC3E}">
        <p14:creationId xmlns:p14="http://schemas.microsoft.com/office/powerpoint/2010/main" val="25385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6F2EB9-BD5B-D507-62FB-00E28723F7A1}"/>
              </a:ext>
            </a:extLst>
          </p:cNvPr>
          <p:cNvSpPr>
            <a:spLocks noGrp="1"/>
          </p:cNvSpPr>
          <p:nvPr>
            <p:ph type="title"/>
          </p:nvPr>
        </p:nvSpPr>
        <p:spPr/>
        <p:txBody>
          <a:bodyPr/>
          <a:lstStyle/>
          <a:p>
            <a:r>
              <a:rPr lang="es-EC" dirty="0"/>
              <a:t>4</a:t>
            </a:r>
          </a:p>
        </p:txBody>
      </p:sp>
      <p:sp>
        <p:nvSpPr>
          <p:cNvPr id="3" name="Marcador de contenido 2">
            <a:extLst>
              <a:ext uri="{FF2B5EF4-FFF2-40B4-BE49-F238E27FC236}">
                <a16:creationId xmlns:a16="http://schemas.microsoft.com/office/drawing/2014/main" id="{6926FB54-C43E-DD82-FCD7-838524AAAEC6}"/>
              </a:ext>
            </a:extLst>
          </p:cNvPr>
          <p:cNvSpPr>
            <a:spLocks noGrp="1"/>
          </p:cNvSpPr>
          <p:nvPr>
            <p:ph idx="1"/>
          </p:nvPr>
        </p:nvSpPr>
        <p:spPr/>
        <p:txBody>
          <a:bodyPr/>
          <a:lstStyle/>
          <a:p>
            <a:pPr marL="342900" lvl="0" indent="-342900" algn="just">
              <a:lnSpc>
                <a:spcPct val="150000"/>
              </a:lnSpc>
              <a:buFont typeface="Wingdings" panose="05000000000000000000" pitchFamily="2" charset="2"/>
              <a:buChar char=""/>
            </a:pPr>
            <a:r>
              <a:rPr lang="es-EC" sz="1800" dirty="0">
                <a:solidFill>
                  <a:srgbClr val="000000"/>
                </a:solidFill>
                <a:effectLst/>
                <a:latin typeface="Times New Roman" panose="02020603050405020304" pitchFamily="18" charset="0"/>
                <a:ea typeface="Aptos" panose="020B0004020202020204" pitchFamily="34" charset="0"/>
              </a:rPr>
              <a:t>Sólo se consignarán las fuentes secundarias de obtención de información. Las fuentes primarias (obtenidas de los resultados investigativos) y la declaración de “elaborado por” no se incluyen. </a:t>
            </a:r>
            <a:r>
              <a:rPr lang="es-EC" sz="1800" dirty="0">
                <a:solidFill>
                  <a:srgbClr val="FF0000"/>
                </a:solidFill>
                <a:effectLst/>
                <a:latin typeface="Times New Roman" panose="02020603050405020304" pitchFamily="18" charset="0"/>
                <a:ea typeface="Aptos" panose="020B0004020202020204" pitchFamily="34" charset="0"/>
              </a:rPr>
              <a:t>Ejemplo</a:t>
            </a:r>
            <a:endParaRPr lang="es-EC" sz="1800" dirty="0">
              <a:solidFill>
                <a:srgbClr val="000000"/>
              </a:solidFill>
              <a:effectLst/>
              <a:latin typeface="Times New Roman" panose="02020603050405020304" pitchFamily="18" charset="0"/>
              <a:ea typeface="Aptos" panose="020B0004020202020204" pitchFamily="34" charset="0"/>
            </a:endParaRPr>
          </a:p>
          <a:p>
            <a:endParaRPr lang="es-EC" dirty="0"/>
          </a:p>
        </p:txBody>
      </p:sp>
      <p:pic>
        <p:nvPicPr>
          <p:cNvPr id="4" name="Imagen 3">
            <a:extLst>
              <a:ext uri="{FF2B5EF4-FFF2-40B4-BE49-F238E27FC236}">
                <a16:creationId xmlns:a16="http://schemas.microsoft.com/office/drawing/2014/main" id="{2A28FC0A-88E2-C124-EAEC-681645120924}"/>
              </a:ext>
            </a:extLst>
          </p:cNvPr>
          <p:cNvPicPr>
            <a:picLocks noChangeAspect="1"/>
          </p:cNvPicPr>
          <p:nvPr/>
        </p:nvPicPr>
        <p:blipFill>
          <a:blip r:embed="rId2"/>
          <a:stretch>
            <a:fillRect/>
          </a:stretch>
        </p:blipFill>
        <p:spPr>
          <a:xfrm>
            <a:off x="8073409" y="140861"/>
            <a:ext cx="3517697" cy="1774090"/>
          </a:xfrm>
          <a:prstGeom prst="rect">
            <a:avLst/>
          </a:prstGeom>
        </p:spPr>
      </p:pic>
    </p:spTree>
    <p:extLst>
      <p:ext uri="{BB962C8B-B14F-4D97-AF65-F5344CB8AC3E}">
        <p14:creationId xmlns:p14="http://schemas.microsoft.com/office/powerpoint/2010/main" val="278880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6262EF-D871-2C0E-1C45-71C23D14FAA1}"/>
              </a:ext>
            </a:extLst>
          </p:cNvPr>
          <p:cNvSpPr>
            <a:spLocks noGrp="1"/>
          </p:cNvSpPr>
          <p:nvPr>
            <p:ph type="title"/>
          </p:nvPr>
        </p:nvSpPr>
        <p:spPr/>
        <p:txBody>
          <a:bodyPr/>
          <a:lstStyle/>
          <a:p>
            <a:r>
              <a:rPr lang="es-EC" dirty="0"/>
              <a:t>5</a:t>
            </a:r>
          </a:p>
        </p:txBody>
      </p:sp>
      <p:sp>
        <p:nvSpPr>
          <p:cNvPr id="3" name="Marcador de contenido 2">
            <a:extLst>
              <a:ext uri="{FF2B5EF4-FFF2-40B4-BE49-F238E27FC236}">
                <a16:creationId xmlns:a16="http://schemas.microsoft.com/office/drawing/2014/main" id="{DD8DFABC-B934-77A8-A526-91613593F5FD}"/>
              </a:ext>
            </a:extLst>
          </p:cNvPr>
          <p:cNvSpPr>
            <a:spLocks noGrp="1"/>
          </p:cNvSpPr>
          <p:nvPr>
            <p:ph idx="1"/>
          </p:nvPr>
        </p:nvSpPr>
        <p:spPr/>
        <p:txBody>
          <a:bodyPr/>
          <a:lstStyle/>
          <a:p>
            <a:endParaRPr lang="es-EC" sz="1800" dirty="0">
              <a:solidFill>
                <a:srgbClr val="000000"/>
              </a:solidFill>
              <a:effectLst/>
              <a:latin typeface="Times New Roman" panose="02020603050405020304" pitchFamily="18" charset="0"/>
              <a:ea typeface="Aptos" panose="020B0004020202020204" pitchFamily="34" charset="0"/>
            </a:endParaRPr>
          </a:p>
          <a:p>
            <a:r>
              <a:rPr lang="es-EC" sz="1800" dirty="0">
                <a:solidFill>
                  <a:srgbClr val="000000"/>
                </a:solidFill>
                <a:effectLst/>
                <a:latin typeface="Times New Roman" panose="02020603050405020304" pitchFamily="18" charset="0"/>
                <a:ea typeface="Aptos" panose="020B0004020202020204" pitchFamily="34" charset="0"/>
              </a:rPr>
              <a:t>La forma de presentación tabular o gráfica de los resultados de las variables estudiadas queda a elección del o los autores, pero no se incluyen la tabla y el gráfico de una misma variable. En el caso del gráfico, el mismo deberá incluir como fuente la tabla que le da origen. Si el o los autores desean declaran ambas (tablas y gráficos) uno de estos se colocará en el texto y el otro en el anexo, previa información en el documento. </a:t>
            </a:r>
            <a:r>
              <a:rPr lang="es-EC" sz="1800" dirty="0">
                <a:solidFill>
                  <a:srgbClr val="FF0000"/>
                </a:solidFill>
                <a:effectLst/>
                <a:latin typeface="Times New Roman" panose="02020603050405020304" pitchFamily="18" charset="0"/>
                <a:ea typeface="Aptos" panose="020B0004020202020204" pitchFamily="34" charset="0"/>
              </a:rPr>
              <a:t>Ejemplo</a:t>
            </a:r>
            <a:endParaRPr lang="es-EC" sz="1800" dirty="0">
              <a:solidFill>
                <a:srgbClr val="000000"/>
              </a:solidFill>
              <a:effectLst/>
              <a:latin typeface="Times New Roman" panose="02020603050405020304" pitchFamily="18" charset="0"/>
              <a:ea typeface="Aptos" panose="020B0004020202020204" pitchFamily="34" charset="0"/>
            </a:endParaRPr>
          </a:p>
          <a:p>
            <a:endParaRPr lang="es-EC" dirty="0"/>
          </a:p>
        </p:txBody>
      </p:sp>
      <p:pic>
        <p:nvPicPr>
          <p:cNvPr id="4" name="Imagen 3">
            <a:extLst>
              <a:ext uri="{FF2B5EF4-FFF2-40B4-BE49-F238E27FC236}">
                <a16:creationId xmlns:a16="http://schemas.microsoft.com/office/drawing/2014/main" id="{8EE79B6E-1247-1662-738E-38129CBB0749}"/>
              </a:ext>
            </a:extLst>
          </p:cNvPr>
          <p:cNvPicPr>
            <a:picLocks noChangeAspect="1"/>
          </p:cNvPicPr>
          <p:nvPr/>
        </p:nvPicPr>
        <p:blipFill>
          <a:blip r:embed="rId2"/>
          <a:stretch>
            <a:fillRect/>
          </a:stretch>
        </p:blipFill>
        <p:spPr>
          <a:xfrm>
            <a:off x="7836103" y="51535"/>
            <a:ext cx="3517697" cy="1774090"/>
          </a:xfrm>
          <a:prstGeom prst="rect">
            <a:avLst/>
          </a:prstGeom>
        </p:spPr>
      </p:pic>
    </p:spTree>
    <p:extLst>
      <p:ext uri="{BB962C8B-B14F-4D97-AF65-F5344CB8AC3E}">
        <p14:creationId xmlns:p14="http://schemas.microsoft.com/office/powerpoint/2010/main" val="393184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200F51-5FF1-CB41-364C-026DD3B324F0}"/>
              </a:ext>
            </a:extLst>
          </p:cNvPr>
          <p:cNvSpPr>
            <a:spLocks noGrp="1"/>
          </p:cNvSpPr>
          <p:nvPr>
            <p:ph type="title"/>
          </p:nvPr>
        </p:nvSpPr>
        <p:spPr/>
        <p:txBody>
          <a:bodyPr/>
          <a:lstStyle/>
          <a:p>
            <a:r>
              <a:rPr lang="es-EC" dirty="0"/>
              <a:t>6</a:t>
            </a:r>
          </a:p>
        </p:txBody>
      </p:sp>
      <p:sp>
        <p:nvSpPr>
          <p:cNvPr id="3" name="Marcador de contenido 2">
            <a:extLst>
              <a:ext uri="{FF2B5EF4-FFF2-40B4-BE49-F238E27FC236}">
                <a16:creationId xmlns:a16="http://schemas.microsoft.com/office/drawing/2014/main" id="{5623D0F7-A64F-864E-0F72-3D506B29E338}"/>
              </a:ext>
            </a:extLst>
          </p:cNvPr>
          <p:cNvSpPr>
            <a:spLocks noGrp="1"/>
          </p:cNvSpPr>
          <p:nvPr>
            <p:ph idx="1"/>
          </p:nvPr>
        </p:nvSpPr>
        <p:spPr/>
        <p:txBody>
          <a:bodyPr/>
          <a:lstStyle/>
          <a:p>
            <a:endParaRPr lang="es-EC" sz="1800" dirty="0">
              <a:solidFill>
                <a:srgbClr val="000000"/>
              </a:solidFill>
              <a:effectLst/>
              <a:latin typeface="Times New Roman" panose="02020603050405020304" pitchFamily="18" charset="0"/>
              <a:ea typeface="Aptos" panose="020B0004020202020204" pitchFamily="34" charset="0"/>
            </a:endParaRPr>
          </a:p>
          <a:p>
            <a:r>
              <a:rPr lang="es-EC" sz="1800" dirty="0">
                <a:solidFill>
                  <a:srgbClr val="000000"/>
                </a:solidFill>
                <a:effectLst/>
                <a:latin typeface="Times New Roman" panose="02020603050405020304" pitchFamily="18" charset="0"/>
                <a:ea typeface="Aptos" panose="020B0004020202020204" pitchFamily="34" charset="0"/>
              </a:rPr>
              <a:t>Las imágenes empleadas en forma de diagramas, gráficos, esquemas, fotos, estructuras químicas, dibujos y otras, se referirán como figuras en el interior del texto, numerándose con dígitos arábigos consecutivos en orden de aparición en el cuerpo del texto de la siguiente forma: Figura 1. ……</a:t>
            </a:r>
            <a:r>
              <a:rPr lang="es-EC" sz="1800" dirty="0">
                <a:solidFill>
                  <a:srgbClr val="FF0000"/>
                </a:solidFill>
                <a:effectLst/>
                <a:latin typeface="Times New Roman" panose="02020603050405020304" pitchFamily="18" charset="0"/>
                <a:ea typeface="Aptos" panose="020B0004020202020204" pitchFamily="34" charset="0"/>
              </a:rPr>
              <a:t> Ejemplo</a:t>
            </a:r>
            <a:endParaRPr lang="es-EC" sz="1800" dirty="0">
              <a:solidFill>
                <a:srgbClr val="000000"/>
              </a:solidFill>
              <a:effectLst/>
              <a:latin typeface="Times New Roman" panose="02020603050405020304" pitchFamily="18" charset="0"/>
              <a:ea typeface="Aptos" panose="020B0004020202020204" pitchFamily="34" charset="0"/>
            </a:endParaRPr>
          </a:p>
          <a:p>
            <a:pPr marL="0" indent="0">
              <a:buNone/>
            </a:pPr>
            <a:endParaRPr lang="es-EC" dirty="0"/>
          </a:p>
        </p:txBody>
      </p:sp>
      <p:pic>
        <p:nvPicPr>
          <p:cNvPr id="4" name="Imagen 3">
            <a:extLst>
              <a:ext uri="{FF2B5EF4-FFF2-40B4-BE49-F238E27FC236}">
                <a16:creationId xmlns:a16="http://schemas.microsoft.com/office/drawing/2014/main" id="{FD27B60A-D7CE-E3B1-3633-04D45CC98FDF}"/>
              </a:ext>
            </a:extLst>
          </p:cNvPr>
          <p:cNvPicPr>
            <a:picLocks noChangeAspect="1"/>
          </p:cNvPicPr>
          <p:nvPr/>
        </p:nvPicPr>
        <p:blipFill>
          <a:blip r:embed="rId2"/>
          <a:stretch>
            <a:fillRect/>
          </a:stretch>
        </p:blipFill>
        <p:spPr>
          <a:xfrm>
            <a:off x="7709615" y="51535"/>
            <a:ext cx="3517697" cy="1774090"/>
          </a:xfrm>
          <a:prstGeom prst="rect">
            <a:avLst/>
          </a:prstGeom>
        </p:spPr>
      </p:pic>
    </p:spTree>
    <p:extLst>
      <p:ext uri="{BB962C8B-B14F-4D97-AF65-F5344CB8AC3E}">
        <p14:creationId xmlns:p14="http://schemas.microsoft.com/office/powerpoint/2010/main" val="48222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79FAC-7F38-22A0-F276-F7C07634E388}"/>
              </a:ext>
            </a:extLst>
          </p:cNvPr>
          <p:cNvSpPr>
            <a:spLocks noGrp="1"/>
          </p:cNvSpPr>
          <p:nvPr>
            <p:ph type="title"/>
          </p:nvPr>
        </p:nvSpPr>
        <p:spPr/>
        <p:txBody>
          <a:bodyPr/>
          <a:lstStyle/>
          <a:p>
            <a:r>
              <a:rPr lang="es-EC" dirty="0"/>
              <a:t>7</a:t>
            </a:r>
          </a:p>
        </p:txBody>
      </p:sp>
      <p:sp>
        <p:nvSpPr>
          <p:cNvPr id="3" name="Marcador de contenido 2">
            <a:extLst>
              <a:ext uri="{FF2B5EF4-FFF2-40B4-BE49-F238E27FC236}">
                <a16:creationId xmlns:a16="http://schemas.microsoft.com/office/drawing/2014/main" id="{B757AD72-1DE6-0C3B-8F68-A1357E940999}"/>
              </a:ext>
            </a:extLst>
          </p:cNvPr>
          <p:cNvSpPr>
            <a:spLocks noGrp="1"/>
          </p:cNvSpPr>
          <p:nvPr>
            <p:ph idx="1"/>
          </p:nvPr>
        </p:nvSpPr>
        <p:spPr/>
        <p:txBody>
          <a:bodyPr/>
          <a:lstStyle/>
          <a:p>
            <a:r>
              <a:rPr lang="es-EC" sz="1800" dirty="0">
                <a:solidFill>
                  <a:srgbClr val="000000"/>
                </a:solidFill>
                <a:effectLst/>
                <a:latin typeface="Times New Roman" panose="02020603050405020304" pitchFamily="18" charset="0"/>
                <a:ea typeface="Aptos" panose="020B0004020202020204" pitchFamily="34" charset="0"/>
              </a:rPr>
              <a:t>En el caso de figuras compuestas por varias imágenes, estas se identificarán por el respectivo número y una letra mayúscula consecutiva (por ejemplo: Figura 1A, Figura 1B, entre otras). El tamaño debe ser preferentemente de 8,7 mm de ancho (una columna), o entre 10,5 y 18 cm de ancho (dos columnas) y en alta definición. </a:t>
            </a:r>
            <a:r>
              <a:rPr lang="es-ES" sz="1800" dirty="0">
                <a:solidFill>
                  <a:srgbClr val="000000"/>
                </a:solidFill>
                <a:effectLst/>
                <a:latin typeface="Times New Roman" panose="02020603050405020304" pitchFamily="18" charset="0"/>
                <a:ea typeface="Aptos" panose="020B0004020202020204" pitchFamily="34" charset="0"/>
              </a:rPr>
              <a:t>En español, debe recordarse que las unidades decimales se separan usando la coma y no el punto, lo cual corresponde al inglés (ej. 55,5 es correcto, no 55.5).</a:t>
            </a:r>
            <a:r>
              <a:rPr lang="es-EC" sz="1800" dirty="0">
                <a:solidFill>
                  <a:srgbClr val="FF0000"/>
                </a:solidFill>
                <a:effectLst/>
                <a:latin typeface="Times New Roman" panose="02020603050405020304" pitchFamily="18" charset="0"/>
                <a:ea typeface="Aptos" panose="020B0004020202020204" pitchFamily="34" charset="0"/>
              </a:rPr>
              <a:t> Ejemplo</a:t>
            </a:r>
            <a:endParaRPr lang="es-EC" sz="1800" dirty="0">
              <a:solidFill>
                <a:srgbClr val="000000"/>
              </a:solidFill>
              <a:effectLst/>
              <a:latin typeface="Times New Roman" panose="02020603050405020304" pitchFamily="18" charset="0"/>
              <a:ea typeface="Aptos" panose="020B0004020202020204" pitchFamily="34" charset="0"/>
            </a:endParaRPr>
          </a:p>
          <a:p>
            <a:pPr marL="0" indent="0">
              <a:buNone/>
            </a:pPr>
            <a:endParaRPr lang="es-EC" dirty="0"/>
          </a:p>
        </p:txBody>
      </p:sp>
      <p:pic>
        <p:nvPicPr>
          <p:cNvPr id="4" name="Imagen 3">
            <a:extLst>
              <a:ext uri="{FF2B5EF4-FFF2-40B4-BE49-F238E27FC236}">
                <a16:creationId xmlns:a16="http://schemas.microsoft.com/office/drawing/2014/main" id="{48EB1615-FA2D-C4A5-544F-21BBDB78707E}"/>
              </a:ext>
            </a:extLst>
          </p:cNvPr>
          <p:cNvPicPr>
            <a:picLocks noChangeAspect="1"/>
          </p:cNvPicPr>
          <p:nvPr/>
        </p:nvPicPr>
        <p:blipFill>
          <a:blip r:embed="rId2"/>
          <a:stretch>
            <a:fillRect/>
          </a:stretch>
        </p:blipFill>
        <p:spPr>
          <a:xfrm>
            <a:off x="8093073" y="51535"/>
            <a:ext cx="3517697" cy="1774090"/>
          </a:xfrm>
          <a:prstGeom prst="rect">
            <a:avLst/>
          </a:prstGeom>
        </p:spPr>
      </p:pic>
    </p:spTree>
    <p:extLst>
      <p:ext uri="{BB962C8B-B14F-4D97-AF65-F5344CB8AC3E}">
        <p14:creationId xmlns:p14="http://schemas.microsoft.com/office/powerpoint/2010/main" val="137993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E1FE2-2F6C-637C-2E10-40B87E168CE1}"/>
              </a:ext>
            </a:extLst>
          </p:cNvPr>
          <p:cNvSpPr>
            <a:spLocks noGrp="1"/>
          </p:cNvSpPr>
          <p:nvPr>
            <p:ph type="title"/>
          </p:nvPr>
        </p:nvSpPr>
        <p:spPr/>
        <p:txBody>
          <a:bodyPr/>
          <a:lstStyle/>
          <a:p>
            <a:r>
              <a:rPr lang="es-EC" dirty="0"/>
              <a:t>8</a:t>
            </a:r>
          </a:p>
        </p:txBody>
      </p:sp>
      <p:sp>
        <p:nvSpPr>
          <p:cNvPr id="3" name="Marcador de contenido 2">
            <a:extLst>
              <a:ext uri="{FF2B5EF4-FFF2-40B4-BE49-F238E27FC236}">
                <a16:creationId xmlns:a16="http://schemas.microsoft.com/office/drawing/2014/main" id="{6F0DFED8-1FCE-5351-CB7C-0B5083C21058}"/>
              </a:ext>
            </a:extLst>
          </p:cNvPr>
          <p:cNvSpPr>
            <a:spLocks noGrp="1"/>
          </p:cNvSpPr>
          <p:nvPr>
            <p:ph idx="1"/>
          </p:nvPr>
        </p:nvSpPr>
        <p:spPr/>
        <p:txBody>
          <a:bodyPr/>
          <a:lstStyle/>
          <a:p>
            <a:endParaRPr lang="es-EC" sz="1800" dirty="0">
              <a:solidFill>
                <a:srgbClr val="000000"/>
              </a:solidFill>
              <a:effectLst/>
              <a:latin typeface="Times New Roman" panose="02020603050405020304" pitchFamily="18" charset="0"/>
              <a:ea typeface="Aptos" panose="020B0004020202020204" pitchFamily="34" charset="0"/>
            </a:endParaRPr>
          </a:p>
          <a:p>
            <a:r>
              <a:rPr lang="es-EC" sz="1800" dirty="0">
                <a:solidFill>
                  <a:srgbClr val="000000"/>
                </a:solidFill>
                <a:effectLst/>
                <a:latin typeface="Times New Roman" panose="02020603050405020304" pitchFamily="18" charset="0"/>
                <a:ea typeface="Aptos" panose="020B0004020202020204" pitchFamily="34" charset="0"/>
              </a:rPr>
              <a:t>De ser necesario incluir alguna especificación en relación con una estructura o propiedad de interés para el trabajo que se presenta, se utilizará una saeta superpuesta a la imagen para señalarla. El tamaño de letra oscilará entre 6 y 12 unidades. En el caso de gráficos que expresen resultados cuantificables producto de análisis estadísticos, se recomienda incluir los indicadores que denoten diferencias o similitudes, además de referir el nombre de los análisis y los estadígrafos correspondientes en la leyenda. </a:t>
            </a:r>
            <a:r>
              <a:rPr lang="es-EC" sz="1800" dirty="0">
                <a:solidFill>
                  <a:srgbClr val="FF0000"/>
                </a:solidFill>
                <a:effectLst/>
                <a:latin typeface="Times New Roman" panose="02020603050405020304" pitchFamily="18" charset="0"/>
                <a:ea typeface="Aptos" panose="020B0004020202020204" pitchFamily="34" charset="0"/>
              </a:rPr>
              <a:t>Ejemplo</a:t>
            </a:r>
            <a:endParaRPr lang="es-EC" sz="1800" dirty="0">
              <a:solidFill>
                <a:srgbClr val="000000"/>
              </a:solidFill>
              <a:effectLst/>
              <a:latin typeface="Times New Roman" panose="02020603050405020304" pitchFamily="18" charset="0"/>
              <a:ea typeface="Aptos" panose="020B0004020202020204" pitchFamily="34" charset="0"/>
            </a:endParaRPr>
          </a:p>
          <a:p>
            <a:endParaRPr lang="es-EC" dirty="0"/>
          </a:p>
        </p:txBody>
      </p:sp>
      <p:pic>
        <p:nvPicPr>
          <p:cNvPr id="4" name="Imagen 3">
            <a:extLst>
              <a:ext uri="{FF2B5EF4-FFF2-40B4-BE49-F238E27FC236}">
                <a16:creationId xmlns:a16="http://schemas.microsoft.com/office/drawing/2014/main" id="{F777667B-8F9A-0B86-668B-BC1A1172BD87}"/>
              </a:ext>
            </a:extLst>
          </p:cNvPr>
          <p:cNvPicPr>
            <a:picLocks noChangeAspect="1"/>
          </p:cNvPicPr>
          <p:nvPr/>
        </p:nvPicPr>
        <p:blipFill>
          <a:blip r:embed="rId2"/>
          <a:stretch>
            <a:fillRect/>
          </a:stretch>
        </p:blipFill>
        <p:spPr>
          <a:xfrm>
            <a:off x="7680120" y="51535"/>
            <a:ext cx="3517697" cy="1774090"/>
          </a:xfrm>
          <a:prstGeom prst="rect">
            <a:avLst/>
          </a:prstGeom>
        </p:spPr>
      </p:pic>
    </p:spTree>
    <p:extLst>
      <p:ext uri="{BB962C8B-B14F-4D97-AF65-F5344CB8AC3E}">
        <p14:creationId xmlns:p14="http://schemas.microsoft.com/office/powerpoint/2010/main" val="34179105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TotalTime>
  <Words>3470</Words>
  <Application>Microsoft Office PowerPoint</Application>
  <PresentationFormat>Panorámica</PresentationFormat>
  <Paragraphs>202</Paragraphs>
  <Slides>44</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44</vt:i4>
      </vt:variant>
    </vt:vector>
  </HeadingPairs>
  <TitlesOfParts>
    <vt:vector size="53" baseType="lpstr">
      <vt:lpstr>STXinwei</vt:lpstr>
      <vt:lpstr>Aptos</vt:lpstr>
      <vt:lpstr>Aptos Display</vt:lpstr>
      <vt:lpstr>Arial</vt:lpstr>
      <vt:lpstr>Calibri</vt:lpstr>
      <vt:lpstr>Ginto</vt:lpstr>
      <vt:lpstr>Times New Roman</vt:lpstr>
      <vt:lpstr>Wingdings</vt:lpstr>
      <vt:lpstr>Tema de Office</vt:lpstr>
      <vt:lpstr>INSTRUCTIVO PARA LA MODALIDAD PROYECTO DE INVESTIGACIÓN, CORRESPONDIENTE A LA UNIDAD DE TITULACIÓN  PARA TERCER NIVEL DE GRADO </vt:lpstr>
      <vt:lpstr>1</vt:lpstr>
      <vt:lpstr>2</vt:lpstr>
      <vt:lpstr>3</vt:lpstr>
      <vt:lpstr>4</vt:lpstr>
      <vt:lpstr>5</vt:lpstr>
      <vt:lpstr>6</vt:lpstr>
      <vt:lpstr>7</vt:lpstr>
      <vt:lpstr>8</vt:lpstr>
      <vt:lpstr>9</vt:lpstr>
      <vt:lpstr>Referencias </vt:lpstr>
      <vt:lpstr>¿Cómo citar?</vt:lpstr>
      <vt:lpstr>Presentación de PowerPoint</vt:lpstr>
      <vt:lpstr>Presentación de PowerPoint</vt:lpstr>
      <vt:lpstr>Presentación de PowerPoint</vt:lpstr>
      <vt:lpstr>Plataformas de búsquedas</vt:lpstr>
      <vt:lpstr>EL PERFIL DE UN PROYECTO SEGÚN NORMATIVA UNACH</vt:lpstr>
      <vt:lpstr>Presentación de PowerPoint</vt:lpstr>
      <vt:lpstr>Presentación de PowerPoint</vt:lpstr>
      <vt:lpstr>Introducción</vt:lpstr>
      <vt:lpstr>INTRODUCCIÓN</vt:lpstr>
      <vt:lpstr>Hipótesis:</vt:lpstr>
      <vt:lpstr>Cuando plantear una hipótesis</vt:lpstr>
      <vt:lpstr>Presentación de PowerPoint</vt:lpstr>
      <vt:lpstr>EJEMPLOS DE ENUNCIADOS DE HIPÓTESIS</vt:lpstr>
      <vt:lpstr>Ejemplo para medir la hipótesis del enunciado 4</vt:lpstr>
      <vt:lpstr>Ejemplo de introducción (redactar en futuro y en tercera persona todo el perfil)</vt:lpstr>
      <vt:lpstr>PLANTEAMIENTO DEL PROBLEMA</vt:lpstr>
      <vt:lpstr>Presentación de PowerPoint</vt:lpstr>
      <vt:lpstr>Presentación de PowerPoint</vt:lpstr>
      <vt:lpstr>Presentación de PowerPoint</vt:lpstr>
      <vt:lpstr>PARTES DEL PLANTEAMIENTO DEL PROBLEMA  </vt:lpstr>
      <vt:lpstr>Ejemplos cortos: planteamiento del problema</vt:lpstr>
      <vt:lpstr>Formulación del problema</vt:lpstr>
      <vt:lpstr>Ejemplo de Formulación del problema</vt:lpstr>
      <vt:lpstr>OBJETIVOS Formulaciones teóricas que orientan y guían todo el trabajo investigativo por consiguiente constituyen los logros que se aspira alcanzar en la investigación  Los objetivos deben ser claros, medibles y alcanzables, y deben estar directamente relacionados con la resolución del problema planteado </vt:lpstr>
      <vt:lpstr> </vt:lpstr>
      <vt:lpstr>Los objetivos específicos  </vt:lpstr>
      <vt:lpstr>Presentación de PowerPoint</vt:lpstr>
      <vt:lpstr>Presentación de PowerPoint</vt:lpstr>
      <vt:lpstr>EJEMPLO DE OBJETIVO GENERAL</vt:lpstr>
      <vt:lpstr>Ejemplo de BJETIVOS ESPECÍFICOS ( QUÉ CÓMO y PARA QUÉ )</vt:lpstr>
      <vt:lpstr>RECORRIDO DE LOS OBJETIVOS EN EL TRABAJO ESCRITO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Yisela Ramos</dc:creator>
  <cp:lastModifiedBy>Yisela Ramos</cp:lastModifiedBy>
  <cp:revision>30</cp:revision>
  <dcterms:created xsi:type="dcterms:W3CDTF">2024-10-07T22:30:56Z</dcterms:created>
  <dcterms:modified xsi:type="dcterms:W3CDTF">2024-10-16T21:12:18Z</dcterms:modified>
</cp:coreProperties>
</file>