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5" d="100"/>
          <a:sy n="65" d="100"/>
        </p:scale>
        <p:origin x="93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1/9/2025</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‹Nº›</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dirty="0"/>
              <a:t>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447191" y="2824269"/>
            <a:ext cx="4645152" cy="264445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412362" y="2821491"/>
            <a:ext cx="4645152" cy="263737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1/9/2025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1/9/2025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1/9/2025</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1/9/2025</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‹Nº›</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92EF96-805C-CB34-8AD0-BC6FECCB6FB3}"/>
              </a:ext>
            </a:extLst>
          </p:cNvPr>
          <p:cNvSpPr>
            <a:spLocks noGrp="1"/>
          </p:cNvSpPr>
          <p:nvPr>
            <p:ph type="ctrTitle"/>
          </p:nvPr>
        </p:nvSpPr>
        <p:spPr/>
        <p:txBody>
          <a:bodyPr/>
          <a:lstStyle/>
          <a:p>
            <a:r>
              <a:rPr lang="es-ES" dirty="0"/>
              <a:t>Costos a Largo plazo</a:t>
            </a:r>
            <a:endParaRPr lang="es-EC" dirty="0"/>
          </a:p>
        </p:txBody>
      </p:sp>
      <p:sp>
        <p:nvSpPr>
          <p:cNvPr id="3" name="Subtítulo 2">
            <a:extLst>
              <a:ext uri="{FF2B5EF4-FFF2-40B4-BE49-F238E27FC236}">
                <a16:creationId xmlns:a16="http://schemas.microsoft.com/office/drawing/2014/main" id="{B076CEC7-F2B7-0130-ED42-A7152715C0DE}"/>
              </a:ext>
            </a:extLst>
          </p:cNvPr>
          <p:cNvSpPr>
            <a:spLocks noGrp="1"/>
          </p:cNvSpPr>
          <p:nvPr>
            <p:ph type="subTitle" idx="1"/>
          </p:nvPr>
        </p:nvSpPr>
        <p:spPr/>
        <p:txBody>
          <a:bodyPr/>
          <a:lstStyle/>
          <a:p>
            <a:r>
              <a:rPr lang="es-ES" dirty="0"/>
              <a:t>Verónica Carrasco S</a:t>
            </a:r>
            <a:endParaRPr lang="es-EC" dirty="0"/>
          </a:p>
        </p:txBody>
      </p:sp>
    </p:spTree>
    <p:extLst>
      <p:ext uri="{BB962C8B-B14F-4D97-AF65-F5344CB8AC3E}">
        <p14:creationId xmlns:p14="http://schemas.microsoft.com/office/powerpoint/2010/main" val="86431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DCD103B-F673-5A93-26BB-C76802177EF3}"/>
              </a:ext>
            </a:extLst>
          </p:cNvPr>
          <p:cNvSpPr>
            <a:spLocks noGrp="1"/>
          </p:cNvSpPr>
          <p:nvPr>
            <p:ph type="title"/>
          </p:nvPr>
        </p:nvSpPr>
        <p:spPr/>
        <p:txBody>
          <a:bodyPr>
            <a:normAutofit fontScale="90000"/>
          </a:bodyPr>
          <a:lstStyle/>
          <a:p>
            <a:r>
              <a:rPr lang="es-ES" b="1" dirty="0" err="1"/>
              <a:t>Hal</a:t>
            </a:r>
            <a:r>
              <a:rPr lang="es-ES" b="1" dirty="0"/>
              <a:t> R. </a:t>
            </a:r>
            <a:r>
              <a:rPr lang="es-ES" b="1" dirty="0" err="1"/>
              <a:t>Varian</a:t>
            </a:r>
            <a:r>
              <a:rPr lang="es-ES" b="1" dirty="0"/>
              <a:t> (Microeconomía Intermedia: Un Enfoque Moderno):</a:t>
            </a:r>
            <a:br>
              <a:rPr lang="es-ES" b="1" dirty="0"/>
            </a:br>
            <a:endParaRPr lang="es-EC" dirty="0"/>
          </a:p>
        </p:txBody>
      </p:sp>
      <p:sp>
        <p:nvSpPr>
          <p:cNvPr id="3" name="Marcador de contenido 2">
            <a:extLst>
              <a:ext uri="{FF2B5EF4-FFF2-40B4-BE49-F238E27FC236}">
                <a16:creationId xmlns:a16="http://schemas.microsoft.com/office/drawing/2014/main" id="{7D8BDBA2-0658-1CB6-1259-F8FC861C9526}"/>
              </a:ext>
            </a:extLst>
          </p:cNvPr>
          <p:cNvSpPr>
            <a:spLocks noGrp="1"/>
          </p:cNvSpPr>
          <p:nvPr>
            <p:ph idx="1"/>
          </p:nvPr>
        </p:nvSpPr>
        <p:spPr/>
        <p:txBody>
          <a:bodyPr/>
          <a:lstStyle/>
          <a:p>
            <a:r>
              <a:rPr lang="es-ES" dirty="0" err="1"/>
              <a:t>Varian</a:t>
            </a:r>
            <a:r>
              <a:rPr lang="es-ES" dirty="0"/>
              <a:t> destaca que los costos a largo plazo son una función de las decisiones óptimas que la empresa toma para producir un determinado nivel de producción al menor costo posible. En este horizonte, la empresa puede elegir libremente las combinaciones de insumos.</a:t>
            </a:r>
          </a:p>
          <a:p>
            <a:pPr>
              <a:buFont typeface="Arial" panose="020B0604020202020204" pitchFamily="34" charset="0"/>
              <a:buChar char="•"/>
            </a:pPr>
            <a:r>
              <a:rPr lang="es-ES" b="1" dirty="0"/>
              <a:t>Cita:</a:t>
            </a:r>
            <a:r>
              <a:rPr lang="es-ES" dirty="0"/>
              <a:t> "En el largo plazo, la empresa tiene total flexibilidad para elegir entre diversas combinaciones de factores de producción, y los costos están determinados por la minimización del costo asociado a estas decisiones."</a:t>
            </a:r>
          </a:p>
          <a:p>
            <a:endParaRPr lang="es-EC" dirty="0"/>
          </a:p>
        </p:txBody>
      </p:sp>
    </p:spTree>
    <p:extLst>
      <p:ext uri="{BB962C8B-B14F-4D97-AF65-F5344CB8AC3E}">
        <p14:creationId xmlns:p14="http://schemas.microsoft.com/office/powerpoint/2010/main" val="40092339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C9DE96-7170-126B-2740-81C9FB42A005}"/>
              </a:ext>
            </a:extLst>
          </p:cNvPr>
          <p:cNvSpPr>
            <a:spLocks noGrp="1"/>
          </p:cNvSpPr>
          <p:nvPr>
            <p:ph type="title"/>
          </p:nvPr>
        </p:nvSpPr>
        <p:spPr/>
        <p:txBody>
          <a:bodyPr/>
          <a:lstStyle/>
          <a:p>
            <a:r>
              <a:rPr lang="es-ES" b="1" dirty="0"/>
              <a:t>Resumen:</a:t>
            </a:r>
            <a:br>
              <a:rPr lang="es-ES" b="1" dirty="0"/>
            </a:br>
            <a:endParaRPr lang="es-EC" dirty="0"/>
          </a:p>
        </p:txBody>
      </p:sp>
      <p:sp>
        <p:nvSpPr>
          <p:cNvPr id="3" name="Marcador de contenido 2">
            <a:extLst>
              <a:ext uri="{FF2B5EF4-FFF2-40B4-BE49-F238E27FC236}">
                <a16:creationId xmlns:a16="http://schemas.microsoft.com/office/drawing/2014/main" id="{B095202B-4DD2-4E19-A64B-800EDF424499}"/>
              </a:ext>
            </a:extLst>
          </p:cNvPr>
          <p:cNvSpPr>
            <a:spLocks noGrp="1"/>
          </p:cNvSpPr>
          <p:nvPr>
            <p:ph idx="1"/>
          </p:nvPr>
        </p:nvSpPr>
        <p:spPr/>
        <p:txBody>
          <a:bodyPr/>
          <a:lstStyle/>
          <a:p>
            <a:pPr>
              <a:buFont typeface="Arial" panose="020B0604020202020204" pitchFamily="34" charset="0"/>
              <a:buChar char="•"/>
            </a:pPr>
            <a:r>
              <a:rPr lang="es-ES" dirty="0"/>
              <a:t>En el </a:t>
            </a:r>
            <a:r>
              <a:rPr lang="es-ES" b="1" dirty="0"/>
              <a:t>corto plazo</a:t>
            </a:r>
            <a:r>
              <a:rPr lang="es-ES" dirty="0"/>
              <a:t> , algunos factores son fijos, lo que implica la existencia de costos fijos.</a:t>
            </a:r>
          </a:p>
          <a:p>
            <a:pPr>
              <a:buFont typeface="Arial" panose="020B0604020202020204" pitchFamily="34" charset="0"/>
              <a:buChar char="•"/>
            </a:pPr>
            <a:r>
              <a:rPr lang="es-ES" dirty="0"/>
              <a:t>En el </a:t>
            </a:r>
            <a:r>
              <a:rPr lang="es-ES" b="1" dirty="0"/>
              <a:t>largo plazo</a:t>
            </a:r>
            <a:r>
              <a:rPr lang="es-ES" dirty="0"/>
              <a:t> , todos los factores son variables, lo que permite a las empresas ajustar completamente su escala de operación para minimizar costos y adaptarse a los cambios en las condiciones del mercado.</a:t>
            </a:r>
          </a:p>
          <a:p>
            <a:r>
              <a:rPr lang="es-ES" dirty="0"/>
              <a:t>Algunos autores coinciden en que el análisis de costos a largo plazo es clave para comprender cómo las empresas toman decisiones estratégicas de producción y ajustan su capacidad en mercados competitivos.</a:t>
            </a:r>
          </a:p>
          <a:p>
            <a:endParaRPr lang="es-EC" dirty="0"/>
          </a:p>
        </p:txBody>
      </p:sp>
    </p:spTree>
    <p:extLst>
      <p:ext uri="{BB962C8B-B14F-4D97-AF65-F5344CB8AC3E}">
        <p14:creationId xmlns:p14="http://schemas.microsoft.com/office/powerpoint/2010/main" val="37429701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6F9B58-692B-C7AF-7FB1-D5B327278B7A}"/>
              </a:ext>
            </a:extLst>
          </p:cNvPr>
          <p:cNvSpPr>
            <a:spLocks noGrp="1"/>
          </p:cNvSpPr>
          <p:nvPr>
            <p:ph type="title"/>
          </p:nvPr>
        </p:nvSpPr>
        <p:spPr/>
        <p:txBody>
          <a:bodyPr/>
          <a:lstStyle/>
          <a:p>
            <a:r>
              <a:rPr lang="es-ES" dirty="0"/>
              <a:t>RELACION DE LAS CURVAS  DE COSTOS A LARGO PLAZO</a:t>
            </a:r>
            <a:endParaRPr lang="es-EC" dirty="0"/>
          </a:p>
        </p:txBody>
      </p:sp>
      <p:sp>
        <p:nvSpPr>
          <p:cNvPr id="3" name="Marcador de contenido 2">
            <a:extLst>
              <a:ext uri="{FF2B5EF4-FFF2-40B4-BE49-F238E27FC236}">
                <a16:creationId xmlns:a16="http://schemas.microsoft.com/office/drawing/2014/main" id="{B4988A68-B8EE-C0D2-B7A0-3C448ABF01D0}"/>
              </a:ext>
            </a:extLst>
          </p:cNvPr>
          <p:cNvSpPr>
            <a:spLocks noGrp="1"/>
          </p:cNvSpPr>
          <p:nvPr>
            <p:ph idx="1"/>
          </p:nvPr>
        </p:nvSpPr>
        <p:spPr/>
        <p:txBody>
          <a:bodyPr>
            <a:normAutofit fontScale="92500" lnSpcReduction="20000"/>
          </a:bodyPr>
          <a:lstStyle/>
          <a:p>
            <a:r>
              <a:rPr lang="es-ES" dirty="0"/>
              <a:t>Los costos y sus curvas de largo plazo se diferencian de los de corto plazo en los siguientes aspectos:</a:t>
            </a:r>
          </a:p>
          <a:p>
            <a:r>
              <a:rPr lang="es-ES" dirty="0"/>
              <a:t>En el largo plazo no existen insumos fijos por lo tanto los costos fijos son iguales a cero (0)  de ahí que en largo plazo el costo total es igual al costo variable.</a:t>
            </a:r>
          </a:p>
          <a:p>
            <a:r>
              <a:rPr lang="es-EC" dirty="0"/>
              <a:t>La ley de rendimiento decrecientes no se aplica en la producción  a largo plazo por lo que no afecta a las curvas de costos a largo plazo.</a:t>
            </a:r>
          </a:p>
          <a:p>
            <a:r>
              <a:rPr lang="es-EC" dirty="0"/>
              <a:t>El tamaño de la planta y el nivel de producción varían continuamente a lo largo del proceso ya que todos los insumos son variables de ahí que una curva de costos  a largo plazo nos indica los costos mas  bajos que una empresa puede tener cuando todos los factores incluyendo el tamaño de la planta se ajusta al nivel de producción.</a:t>
            </a:r>
          </a:p>
        </p:txBody>
      </p:sp>
    </p:spTree>
    <p:extLst>
      <p:ext uri="{BB962C8B-B14F-4D97-AF65-F5344CB8AC3E}">
        <p14:creationId xmlns:p14="http://schemas.microsoft.com/office/powerpoint/2010/main" val="1229753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8DC928-4444-D192-09AB-18BA9B112CA4}"/>
              </a:ext>
            </a:extLst>
          </p:cNvPr>
          <p:cNvSpPr>
            <a:spLocks noGrp="1"/>
          </p:cNvSpPr>
          <p:nvPr>
            <p:ph type="title"/>
          </p:nvPr>
        </p:nvSpPr>
        <p:spPr/>
        <p:txBody>
          <a:bodyPr/>
          <a:lstStyle/>
          <a:p>
            <a:r>
              <a:rPr lang="es-ES" dirty="0"/>
              <a:t>RELACION DE LAS CURVAS  DE COSTOS A LARGO PLAZO</a:t>
            </a:r>
            <a:endParaRPr lang="es-EC" dirty="0"/>
          </a:p>
        </p:txBody>
      </p:sp>
      <p:sp>
        <p:nvSpPr>
          <p:cNvPr id="3" name="Marcador de contenido 2">
            <a:extLst>
              <a:ext uri="{FF2B5EF4-FFF2-40B4-BE49-F238E27FC236}">
                <a16:creationId xmlns:a16="http://schemas.microsoft.com/office/drawing/2014/main" id="{FA61D6A8-999F-895D-2905-95DF3F70F0F8}"/>
              </a:ext>
            </a:extLst>
          </p:cNvPr>
          <p:cNvSpPr>
            <a:spLocks noGrp="1"/>
          </p:cNvSpPr>
          <p:nvPr>
            <p:ph idx="1"/>
          </p:nvPr>
        </p:nvSpPr>
        <p:spPr/>
        <p:txBody>
          <a:bodyPr/>
          <a:lstStyle/>
          <a:p>
            <a:r>
              <a:rPr lang="es-ES" dirty="0"/>
              <a:t>Los empresarios no pueden construir ninguna planta cuya curva de costo medio a corto plazo corresponde a una curva de costo medio a largo plazo ya que una vez construida la planta tendrá sus curvas de costos a corto plazo y largo plazo que pueden no ajustarse a los costos de producción de dicha planta por lo que a las curvas de costos de largo plazo se les conoce como curvas de planeación.</a:t>
            </a:r>
          </a:p>
          <a:p>
            <a:endParaRPr lang="es-EC" dirty="0"/>
          </a:p>
        </p:txBody>
      </p:sp>
    </p:spTree>
    <p:extLst>
      <p:ext uri="{BB962C8B-B14F-4D97-AF65-F5344CB8AC3E}">
        <p14:creationId xmlns:p14="http://schemas.microsoft.com/office/powerpoint/2010/main" val="38162609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0953E01-5609-FEA5-4F8E-A374129DF9A2}"/>
              </a:ext>
            </a:extLst>
          </p:cNvPr>
          <p:cNvSpPr>
            <a:spLocks noGrp="1"/>
          </p:cNvSpPr>
          <p:nvPr>
            <p:ph type="title"/>
          </p:nvPr>
        </p:nvSpPr>
        <p:spPr/>
        <p:txBody>
          <a:bodyPr/>
          <a:lstStyle/>
          <a:p>
            <a:r>
              <a:rPr lang="es-ES" dirty="0"/>
              <a:t>Aspectos a considerar</a:t>
            </a:r>
            <a:endParaRPr lang="es-EC" dirty="0"/>
          </a:p>
        </p:txBody>
      </p:sp>
      <p:sp>
        <p:nvSpPr>
          <p:cNvPr id="3" name="Marcador de contenido 2">
            <a:extLst>
              <a:ext uri="{FF2B5EF4-FFF2-40B4-BE49-F238E27FC236}">
                <a16:creationId xmlns:a16="http://schemas.microsoft.com/office/drawing/2014/main" id="{6B0A87E6-4BCE-4A82-9AA3-82B86C7470B2}"/>
              </a:ext>
            </a:extLst>
          </p:cNvPr>
          <p:cNvSpPr>
            <a:spLocks noGrp="1"/>
          </p:cNvSpPr>
          <p:nvPr>
            <p:ph sz="half" idx="1"/>
          </p:nvPr>
        </p:nvSpPr>
        <p:spPr/>
        <p:txBody>
          <a:bodyPr>
            <a:normAutofit fontScale="92500" lnSpcReduction="10000"/>
          </a:bodyPr>
          <a:lstStyle/>
          <a:p>
            <a:r>
              <a:rPr lang="es-ES" dirty="0"/>
              <a:t>Punto de Cierre. Precios de los bienes por debajo de lo establecido por la empresa  es negativo por lo tanto deberá o tendrá que cerrar.</a:t>
            </a:r>
          </a:p>
          <a:p>
            <a:r>
              <a:rPr lang="es-ES" dirty="0"/>
              <a:t>Determinación de los Precios. Se debe partir de los objetivos determinar la realidad de la empresa con el medio</a:t>
            </a:r>
            <a:endParaRPr lang="es-EC" dirty="0"/>
          </a:p>
        </p:txBody>
      </p:sp>
      <p:sp>
        <p:nvSpPr>
          <p:cNvPr id="4" name="Marcador de contenido 3">
            <a:extLst>
              <a:ext uri="{FF2B5EF4-FFF2-40B4-BE49-F238E27FC236}">
                <a16:creationId xmlns:a16="http://schemas.microsoft.com/office/drawing/2014/main" id="{38872509-FC7B-51AD-2F2B-AC903E3FB499}"/>
              </a:ext>
            </a:extLst>
          </p:cNvPr>
          <p:cNvSpPr>
            <a:spLocks noGrp="1"/>
          </p:cNvSpPr>
          <p:nvPr>
            <p:ph sz="half" idx="2"/>
          </p:nvPr>
        </p:nvSpPr>
        <p:spPr/>
        <p:txBody>
          <a:bodyPr>
            <a:normAutofit fontScale="92500" lnSpcReduction="10000"/>
          </a:bodyPr>
          <a:lstStyle/>
          <a:p>
            <a:pPr marL="0" indent="0">
              <a:buNone/>
            </a:pPr>
            <a:endParaRPr lang="es-ES" dirty="0"/>
          </a:p>
          <a:p>
            <a:r>
              <a:rPr lang="es-ES" dirty="0"/>
              <a:t>Ganancia Total de la Empresa es la sumatoria de la ganancia contable y la ganancia económica.</a:t>
            </a:r>
          </a:p>
          <a:p>
            <a:r>
              <a:rPr lang="es-ES" dirty="0"/>
              <a:t>Ganancia Contable. Diferencia entre los ingresos totales y los costos totales.</a:t>
            </a:r>
          </a:p>
          <a:p>
            <a:r>
              <a:rPr lang="es-EC" dirty="0"/>
              <a:t>Ganancia Económica. Diferencia entre ingresos totales y costos totales incluidos los costos económicos.</a:t>
            </a:r>
          </a:p>
          <a:p>
            <a:endParaRPr lang="es-EC" dirty="0"/>
          </a:p>
          <a:p>
            <a:endParaRPr lang="es-EC" dirty="0"/>
          </a:p>
          <a:p>
            <a:endParaRPr lang="es-EC" dirty="0"/>
          </a:p>
        </p:txBody>
      </p:sp>
    </p:spTree>
    <p:extLst>
      <p:ext uri="{BB962C8B-B14F-4D97-AF65-F5344CB8AC3E}">
        <p14:creationId xmlns:p14="http://schemas.microsoft.com/office/powerpoint/2010/main" val="6222673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C84FB2-7989-C38E-A614-67B1DDCAE386}"/>
              </a:ext>
            </a:extLst>
          </p:cNvPr>
          <p:cNvSpPr>
            <a:spLocks noGrp="1"/>
          </p:cNvSpPr>
          <p:nvPr>
            <p:ph type="title"/>
          </p:nvPr>
        </p:nvSpPr>
        <p:spPr/>
        <p:txBody>
          <a:bodyPr/>
          <a:lstStyle/>
          <a:p>
            <a:r>
              <a:rPr lang="es-ES" dirty="0"/>
              <a:t>Aspectos a considerar</a:t>
            </a:r>
            <a:endParaRPr lang="es-EC" dirty="0"/>
          </a:p>
        </p:txBody>
      </p:sp>
      <p:sp>
        <p:nvSpPr>
          <p:cNvPr id="3" name="Marcador de contenido 2">
            <a:extLst>
              <a:ext uri="{FF2B5EF4-FFF2-40B4-BE49-F238E27FC236}">
                <a16:creationId xmlns:a16="http://schemas.microsoft.com/office/drawing/2014/main" id="{6B2F87AF-640E-F756-E955-65A765BCDCED}"/>
              </a:ext>
            </a:extLst>
          </p:cNvPr>
          <p:cNvSpPr>
            <a:spLocks noGrp="1"/>
          </p:cNvSpPr>
          <p:nvPr>
            <p:ph sz="half" idx="1"/>
          </p:nvPr>
        </p:nvSpPr>
        <p:spPr/>
        <p:txBody>
          <a:bodyPr>
            <a:normAutofit fontScale="92500" lnSpcReduction="20000"/>
          </a:bodyPr>
          <a:lstStyle/>
          <a:p>
            <a:r>
              <a:rPr lang="es-ES" dirty="0"/>
              <a:t>Costos Económicos Son aquellos costos que una sociedad tienen que renunciar para producir un determinado bien o servicio estos se componen en:</a:t>
            </a:r>
          </a:p>
          <a:p>
            <a:r>
              <a:rPr lang="es-ES" dirty="0"/>
              <a:t>Costos Privados Incurren los individuos directamente involucrados en el proceso de producción y pueden dividirse en costos implícitos y costos explícitos</a:t>
            </a:r>
            <a:endParaRPr lang="es-EC" dirty="0"/>
          </a:p>
        </p:txBody>
      </p:sp>
      <p:sp>
        <p:nvSpPr>
          <p:cNvPr id="4" name="Marcador de contenido 3">
            <a:extLst>
              <a:ext uri="{FF2B5EF4-FFF2-40B4-BE49-F238E27FC236}">
                <a16:creationId xmlns:a16="http://schemas.microsoft.com/office/drawing/2014/main" id="{D6470DA1-F780-A7B2-22DB-1116F3A0798F}"/>
              </a:ext>
            </a:extLst>
          </p:cNvPr>
          <p:cNvSpPr>
            <a:spLocks noGrp="1"/>
          </p:cNvSpPr>
          <p:nvPr>
            <p:ph sz="half" idx="2"/>
          </p:nvPr>
        </p:nvSpPr>
        <p:spPr/>
        <p:txBody>
          <a:bodyPr>
            <a:normAutofit fontScale="92500" lnSpcReduction="20000"/>
          </a:bodyPr>
          <a:lstStyle/>
          <a:p>
            <a:r>
              <a:rPr lang="es-ES" dirty="0"/>
              <a:t>Costos explícitos Son aquellos recursos que se paga  es decir se va adquirir o comprar el producto que intervienen en el proceso productivo.</a:t>
            </a:r>
          </a:p>
          <a:p>
            <a:r>
              <a:rPr lang="es-ES" dirty="0"/>
              <a:t>Costos Implícitos Son aquellos insumos propios del productor.</a:t>
            </a:r>
          </a:p>
          <a:p>
            <a:r>
              <a:rPr lang="es-ES" dirty="0"/>
              <a:t>Costos Externos. Son los que no están directamente involucrados con el producto y la producción se los conoce como costos a terceros.</a:t>
            </a:r>
            <a:endParaRPr lang="es-EC" dirty="0"/>
          </a:p>
        </p:txBody>
      </p:sp>
    </p:spTree>
    <p:extLst>
      <p:ext uri="{BB962C8B-B14F-4D97-AF65-F5344CB8AC3E}">
        <p14:creationId xmlns:p14="http://schemas.microsoft.com/office/powerpoint/2010/main" val="11996450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E43389-DC89-3EE7-83A4-EA32F40E82D4}"/>
              </a:ext>
            </a:extLst>
          </p:cNvPr>
          <p:cNvSpPr>
            <a:spLocks noGrp="1"/>
          </p:cNvSpPr>
          <p:nvPr>
            <p:ph type="title"/>
          </p:nvPr>
        </p:nvSpPr>
        <p:spPr/>
        <p:txBody>
          <a:bodyPr/>
          <a:lstStyle/>
          <a:p>
            <a:r>
              <a:rPr lang="es-ES" dirty="0"/>
              <a:t>OBTENCION DE GANANCIAS</a:t>
            </a:r>
            <a:endParaRPr lang="es-EC" dirty="0"/>
          </a:p>
        </p:txBody>
      </p:sp>
      <p:sp>
        <p:nvSpPr>
          <p:cNvPr id="3" name="Marcador de contenido 2">
            <a:extLst>
              <a:ext uri="{FF2B5EF4-FFF2-40B4-BE49-F238E27FC236}">
                <a16:creationId xmlns:a16="http://schemas.microsoft.com/office/drawing/2014/main" id="{CD15643D-2192-59A2-3B58-4BB187D82F11}"/>
              </a:ext>
            </a:extLst>
          </p:cNvPr>
          <p:cNvSpPr>
            <a:spLocks noGrp="1"/>
          </p:cNvSpPr>
          <p:nvPr>
            <p:ph idx="1"/>
          </p:nvPr>
        </p:nvSpPr>
        <p:spPr/>
        <p:txBody>
          <a:bodyPr/>
          <a:lstStyle/>
          <a:p>
            <a:r>
              <a:rPr lang="es-ES" dirty="0"/>
              <a:t>El nivel optimo de producción lo vamos a encontrar cuando es máxima la diferencia existente entre el ingreso total y el costo total.</a:t>
            </a:r>
          </a:p>
          <a:p>
            <a:r>
              <a:rPr lang="es-ES" dirty="0"/>
              <a:t>En el nivel optimo de producción marca  la distancia vertical  que existe entre las curvas de ingreso total y costo total que suele ser mayor.</a:t>
            </a:r>
          </a:p>
          <a:p>
            <a:r>
              <a:rPr lang="es-ES" dirty="0"/>
              <a:t>En el nivel optimo de producción las pendientes de las curvas de ingreso total y costo total son iguales.</a:t>
            </a:r>
          </a:p>
          <a:p>
            <a:r>
              <a:rPr lang="es-ES" dirty="0"/>
              <a:t>Las pendientes de las curvas de ingreso total y costo total de una empresa corresponde al ingreso marginal y costo marginal respectivamente.</a:t>
            </a:r>
            <a:endParaRPr lang="es-EC" dirty="0"/>
          </a:p>
        </p:txBody>
      </p:sp>
    </p:spTree>
    <p:extLst>
      <p:ext uri="{BB962C8B-B14F-4D97-AF65-F5344CB8AC3E}">
        <p14:creationId xmlns:p14="http://schemas.microsoft.com/office/powerpoint/2010/main" val="24693112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FF257A-B6AE-2A10-4C83-8B14EF8193C4}"/>
              </a:ext>
            </a:extLst>
          </p:cNvPr>
          <p:cNvSpPr>
            <a:spLocks noGrp="1"/>
          </p:cNvSpPr>
          <p:nvPr>
            <p:ph type="title"/>
          </p:nvPr>
        </p:nvSpPr>
        <p:spPr/>
        <p:txBody>
          <a:bodyPr/>
          <a:lstStyle/>
          <a:p>
            <a:r>
              <a:rPr lang="es-ES" dirty="0"/>
              <a:t>OBTENCION DE GANANCIAS</a:t>
            </a:r>
            <a:endParaRPr lang="es-EC" dirty="0"/>
          </a:p>
        </p:txBody>
      </p:sp>
      <p:sp>
        <p:nvSpPr>
          <p:cNvPr id="3" name="Marcador de contenido 2">
            <a:extLst>
              <a:ext uri="{FF2B5EF4-FFF2-40B4-BE49-F238E27FC236}">
                <a16:creationId xmlns:a16="http://schemas.microsoft.com/office/drawing/2014/main" id="{1E682CB3-49A2-D67E-AA46-D790D869878A}"/>
              </a:ext>
            </a:extLst>
          </p:cNvPr>
          <p:cNvSpPr>
            <a:spLocks noGrp="1"/>
          </p:cNvSpPr>
          <p:nvPr>
            <p:ph idx="1"/>
          </p:nvPr>
        </p:nvSpPr>
        <p:spPr/>
        <p:txBody>
          <a:bodyPr/>
          <a:lstStyle/>
          <a:p>
            <a:r>
              <a:rPr lang="es-ES" dirty="0"/>
              <a:t>El nivel optimo de producción de un empresa será cuando el ingreso marginal será igual al costo marginal.</a:t>
            </a:r>
          </a:p>
          <a:p>
            <a:r>
              <a:rPr lang="es-ES" dirty="0"/>
              <a:t>La curva del costo marginal le interseca a la curva de ingreso marginal desde abajo en el nivel optimo de producción.</a:t>
            </a:r>
            <a:endParaRPr lang="es-EC" dirty="0"/>
          </a:p>
        </p:txBody>
      </p:sp>
    </p:spTree>
    <p:extLst>
      <p:ext uri="{BB962C8B-B14F-4D97-AF65-F5344CB8AC3E}">
        <p14:creationId xmlns:p14="http://schemas.microsoft.com/office/powerpoint/2010/main" val="4087304083"/>
      </p:ext>
    </p:extLst>
  </p:cSld>
  <p:clrMapOvr>
    <a:masterClrMapping/>
  </p:clrMapOvr>
</p:sld>
</file>

<file path=ppt/theme/theme1.xml><?xml version="1.0" encoding="utf-8"?>
<a:theme xmlns:a="http://schemas.openxmlformats.org/drawingml/2006/main" name="Galería">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TM10001114[[fn=Galería]]</Template>
  <TotalTime>1288</TotalTime>
  <Words>771</Words>
  <Application>Microsoft Office PowerPoint</Application>
  <PresentationFormat>Panorámica</PresentationFormat>
  <Paragraphs>38</Paragraphs>
  <Slides>9</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9</vt:i4>
      </vt:variant>
    </vt:vector>
  </HeadingPairs>
  <TitlesOfParts>
    <vt:vector size="12" baseType="lpstr">
      <vt:lpstr>Arial</vt:lpstr>
      <vt:lpstr>Gill Sans MT</vt:lpstr>
      <vt:lpstr>Galería</vt:lpstr>
      <vt:lpstr>Costos a Largo plazo</vt:lpstr>
      <vt:lpstr>Hal R. Varian (Microeconomía Intermedia: Un Enfoque Moderno): </vt:lpstr>
      <vt:lpstr>Resumen: </vt:lpstr>
      <vt:lpstr>RELACION DE LAS CURVAS  DE COSTOS A LARGO PLAZO</vt:lpstr>
      <vt:lpstr>RELACION DE LAS CURVAS  DE COSTOS A LARGO PLAZO</vt:lpstr>
      <vt:lpstr>Aspectos a considerar</vt:lpstr>
      <vt:lpstr>Aspectos a considerar</vt:lpstr>
      <vt:lpstr>OBTENCION DE GANANCIAS</vt:lpstr>
      <vt:lpstr>OBTENCION DE GANANCIAS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GlobalOffice</dc:creator>
  <cp:lastModifiedBy>GlobalOffice</cp:lastModifiedBy>
  <cp:revision>15</cp:revision>
  <dcterms:created xsi:type="dcterms:W3CDTF">2025-01-07T15:02:45Z</dcterms:created>
  <dcterms:modified xsi:type="dcterms:W3CDTF">2025-01-10T15:34:22Z</dcterms:modified>
</cp:coreProperties>
</file>