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Fredoka" charset="1" panose="02000000000000000000"/>
      <p:regular r:id="rId16"/>
    </p:embeddedFont>
    <p:embeddedFont>
      <p:font typeface="Adelina" charset="1" panose="00000000000000000000"/>
      <p:regular r:id="rId17"/>
    </p:embeddedFont>
    <p:embeddedFont>
      <p:font typeface="Poppins Bold" charset="1" panose="00000800000000000000"/>
      <p:regular r:id="rId18"/>
    </p:embeddedFont>
    <p:embeddedFont>
      <p:font typeface="Poppins Light" charset="1" panose="00000400000000000000"/>
      <p:regular r:id="rId19"/>
    </p:embeddedFont>
    <p:embeddedFont>
      <p:font typeface="DM Sans" charset="1" panose="00000000000000000000"/>
      <p:regular r:id="rId20"/>
    </p:embeddedFont>
    <p:embeddedFont>
      <p:font typeface="DM Sans Bold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197533"/>
            <a:ext cx="16230600" cy="2995365"/>
            <a:chOff x="0" y="0"/>
            <a:chExt cx="2202108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2108" cy="406400"/>
            </a:xfrm>
            <a:custGeom>
              <a:avLst/>
              <a:gdLst/>
              <a:ahLst/>
              <a:cxnLst/>
              <a:rect r="r" b="b" t="t" l="l"/>
              <a:pathLst>
                <a:path h="406400" w="2202108">
                  <a:moveTo>
                    <a:pt x="1998908" y="0"/>
                  </a:moveTo>
                  <a:cubicBezTo>
                    <a:pt x="2111132" y="0"/>
                    <a:pt x="2202108" y="90976"/>
                    <a:pt x="2202108" y="203200"/>
                  </a:cubicBezTo>
                  <a:cubicBezTo>
                    <a:pt x="2202108" y="315424"/>
                    <a:pt x="2111132" y="406400"/>
                    <a:pt x="1998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02108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962988" y="-962988"/>
            <a:ext cx="3983376" cy="398337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78253" y="-519233"/>
            <a:ext cx="3013905" cy="301390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863377" y="4418810"/>
            <a:ext cx="14561245" cy="823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72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LA SOCIEDAD DE NACIONES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00921" y="6824579"/>
            <a:ext cx="6486158" cy="1986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3686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MSC. GLADYS BONILLA</a:t>
            </a:r>
          </a:p>
          <a:p>
            <a:pPr algn="ctr">
              <a:lnSpc>
                <a:spcPts val="3096"/>
              </a:lnSpc>
            </a:pPr>
          </a:p>
          <a:p>
            <a:pPr algn="ctr">
              <a:lnSpc>
                <a:spcPts val="3096"/>
              </a:lnSpc>
            </a:pPr>
            <a:r>
              <a:rPr lang="en-US" sz="3686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DOCENTE</a:t>
            </a:r>
          </a:p>
          <a:p>
            <a:pPr algn="ctr">
              <a:lnSpc>
                <a:spcPts val="3096"/>
              </a:lnSpc>
            </a:pPr>
          </a:p>
          <a:p>
            <a:pPr algn="ctr">
              <a:lnSpc>
                <a:spcPts val="3096"/>
              </a:lnSpc>
            </a:pPr>
            <a:r>
              <a:rPr lang="en-US" sz="3686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2024-2S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-2921613" y="-514599"/>
            <a:ext cx="12065613" cy="1105149"/>
            <a:chOff x="0" y="0"/>
            <a:chExt cx="4436926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36926" cy="406400"/>
            </a:xfrm>
            <a:custGeom>
              <a:avLst/>
              <a:gdLst/>
              <a:ahLst/>
              <a:cxnLst/>
              <a:rect r="r" b="b" t="t" l="l"/>
              <a:pathLst>
                <a:path h="406400" w="4436926">
                  <a:moveTo>
                    <a:pt x="4233726" y="0"/>
                  </a:moveTo>
                  <a:cubicBezTo>
                    <a:pt x="4345950" y="0"/>
                    <a:pt x="4436926" y="90976"/>
                    <a:pt x="4436926" y="203200"/>
                  </a:cubicBezTo>
                  <a:cubicBezTo>
                    <a:pt x="4436926" y="315424"/>
                    <a:pt x="4345950" y="406400"/>
                    <a:pt x="42337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43692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267612" y="7266612"/>
            <a:ext cx="3983376" cy="398337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5752347" y="7751347"/>
            <a:ext cx="3013905" cy="3013905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144000" y="9696325"/>
            <a:ext cx="11864697" cy="1105149"/>
            <a:chOff x="0" y="0"/>
            <a:chExt cx="4363042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363043" cy="406400"/>
            </a:xfrm>
            <a:custGeom>
              <a:avLst/>
              <a:gdLst/>
              <a:ahLst/>
              <a:cxnLst/>
              <a:rect r="r" b="b" t="t" l="l"/>
              <a:pathLst>
                <a:path h="406400" w="4363043">
                  <a:moveTo>
                    <a:pt x="4159843" y="0"/>
                  </a:moveTo>
                  <a:cubicBezTo>
                    <a:pt x="4272067" y="0"/>
                    <a:pt x="4363043" y="90976"/>
                    <a:pt x="4363043" y="203200"/>
                  </a:cubicBezTo>
                  <a:cubicBezTo>
                    <a:pt x="4363043" y="315424"/>
                    <a:pt x="4272067" y="406400"/>
                    <a:pt x="41598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363042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900921" y="882609"/>
            <a:ext cx="6486158" cy="425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3686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UNACH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3A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56331" y="1028700"/>
            <a:ext cx="12375338" cy="8229600"/>
          </a:xfrm>
          <a:custGeom>
            <a:avLst/>
            <a:gdLst/>
            <a:ahLst/>
            <a:cxnLst/>
            <a:rect r="r" b="b" t="t" l="l"/>
            <a:pathLst>
              <a:path h="8229600" w="12375338">
                <a:moveTo>
                  <a:pt x="0" y="0"/>
                </a:moveTo>
                <a:lnTo>
                  <a:pt x="12375338" y="0"/>
                </a:lnTo>
                <a:lnTo>
                  <a:pt x="123753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17475" y="876471"/>
            <a:ext cx="8532944" cy="853294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169797" y="8846996"/>
            <a:ext cx="8871226" cy="1440004"/>
            <a:chOff x="0" y="0"/>
            <a:chExt cx="2503650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716709" y="771409"/>
            <a:ext cx="4112054" cy="667481"/>
            <a:chOff x="0" y="0"/>
            <a:chExt cx="2503650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626800" y="0"/>
            <a:ext cx="6808334" cy="1105149"/>
            <a:chOff x="0" y="0"/>
            <a:chExt cx="2503650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879894" y="1438890"/>
            <a:ext cx="7408106" cy="7408106"/>
            <a:chOff x="0" y="0"/>
            <a:chExt cx="13716000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28700" y="3424906"/>
            <a:ext cx="8866564" cy="5746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34"/>
              </a:lnSpc>
            </a:pPr>
            <a:r>
              <a:rPr lang="en-US" sz="3676" spc="73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La Sociedad de las Naciones (SDN), también conocida como la Liga de las Naciones, fue un organismo internacional creado tras la Primera Guerra Mundial con el objetivo de promover la paz y la cooperación entre los países. Fue fundada el 28 de junio de 1919 mediante el Tratado de Versalles y tuvo su sede en Ginebra, Suiza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586582"/>
            <a:ext cx="8866564" cy="169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Introducción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36999" y="876471"/>
            <a:ext cx="8532944" cy="853294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DA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919729" y="830201"/>
            <a:ext cx="4112054" cy="667481"/>
            <a:chOff x="0" y="0"/>
            <a:chExt cx="2503650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555466" y="-46503"/>
            <a:ext cx="6808334" cy="1105149"/>
            <a:chOff x="0" y="0"/>
            <a:chExt cx="2503650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884839" y="8713359"/>
            <a:ext cx="4112054" cy="667481"/>
            <a:chOff x="0" y="0"/>
            <a:chExt cx="2503650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830436" y="9181851"/>
            <a:ext cx="6808334" cy="1105149"/>
            <a:chOff x="0" y="0"/>
            <a:chExt cx="2503650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03650" cy="406400"/>
            </a:xfrm>
            <a:custGeom>
              <a:avLst/>
              <a:gdLst/>
              <a:ahLst/>
              <a:cxnLst/>
              <a:rect r="r" b="b" t="t" l="l"/>
              <a:pathLst>
                <a:path h="406400" w="2503650">
                  <a:moveTo>
                    <a:pt x="2300450" y="0"/>
                  </a:moveTo>
                  <a:cubicBezTo>
                    <a:pt x="2412674" y="0"/>
                    <a:pt x="2503650" y="90976"/>
                    <a:pt x="2503650" y="203200"/>
                  </a:cubicBezTo>
                  <a:cubicBezTo>
                    <a:pt x="2503650" y="315424"/>
                    <a:pt x="2412674" y="406400"/>
                    <a:pt x="230045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50365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266296" y="2814444"/>
            <a:ext cx="6991538" cy="4658112"/>
          </a:xfrm>
          <a:custGeom>
            <a:avLst/>
            <a:gdLst/>
            <a:ahLst/>
            <a:cxnLst/>
            <a:rect r="r" b="b" t="t" l="l"/>
            <a:pathLst>
              <a:path h="4658112" w="6991538">
                <a:moveTo>
                  <a:pt x="0" y="0"/>
                </a:moveTo>
                <a:lnTo>
                  <a:pt x="6991538" y="0"/>
                </a:lnTo>
                <a:lnTo>
                  <a:pt x="6991538" y="4658112"/>
                </a:lnTo>
                <a:lnTo>
                  <a:pt x="0" y="4658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495945" y="2003234"/>
            <a:ext cx="10344965" cy="1210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Objetivos y Principios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13415" y="6561707"/>
            <a:ext cx="1060543" cy="1070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0"/>
              </a:lnSpc>
            </a:pPr>
            <a:r>
              <a:rPr lang="en-US" sz="6214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73711" y="3655417"/>
            <a:ext cx="9083612" cy="435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2781" spc="55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La SDN se basaba en varios principios fundamentales:</a:t>
            </a:r>
          </a:p>
          <a:p>
            <a:pPr algn="just">
              <a:lnSpc>
                <a:spcPts val="4339"/>
              </a:lnSpc>
            </a:pPr>
            <a:r>
              <a:rPr lang="en-US" sz="2781" spc="55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- Seguridad colectiva: La idea de que la seguridad de cada país miembro estaba interconectada, y que una amenaza a uno era una amenaza a todos.</a:t>
            </a:r>
          </a:p>
          <a:p>
            <a:pPr algn="just">
              <a:lnSpc>
                <a:spcPts val="4339"/>
              </a:lnSpc>
            </a:pPr>
            <a:r>
              <a:rPr lang="en-US" sz="2781" spc="55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- Arbitraje de conflictos: Resolver disputas internacionales a través de la diplomacia y el diálogo en lugar de la guerra.</a:t>
            </a:r>
          </a:p>
          <a:p>
            <a:pPr algn="just">
              <a:lnSpc>
                <a:spcPts val="4339"/>
              </a:lnSpc>
            </a:pPr>
            <a:r>
              <a:rPr lang="en-US" sz="2781" spc="55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- Desarme: Promover la reducción de armamentos para evitar conflictos bélicos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47725"/>
            <a:ext cx="16230600" cy="169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542622"/>
                </a:solidFill>
                <a:latin typeface="Fredoka"/>
                <a:ea typeface="Fredoka"/>
                <a:cs typeface="Fredoka"/>
                <a:sym typeface="Fredoka"/>
              </a:rPr>
              <a:t>Logros y Fracasos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2056027" cy="667481"/>
            <a:chOff x="0" y="0"/>
            <a:chExt cx="1251825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380058" y="9258300"/>
            <a:ext cx="2056027" cy="667481"/>
            <a:chOff x="0" y="0"/>
            <a:chExt cx="1251825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731360" y="9258300"/>
            <a:ext cx="2056027" cy="667481"/>
            <a:chOff x="0" y="0"/>
            <a:chExt cx="1251825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082662" y="9258300"/>
            <a:ext cx="2056027" cy="667481"/>
            <a:chOff x="0" y="0"/>
            <a:chExt cx="1251825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33964" y="9258300"/>
            <a:ext cx="2056027" cy="667481"/>
            <a:chOff x="0" y="0"/>
            <a:chExt cx="1251825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785266" y="9258300"/>
            <a:ext cx="2056027" cy="667481"/>
            <a:chOff x="0" y="0"/>
            <a:chExt cx="1251825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136568" y="9258300"/>
            <a:ext cx="2056027" cy="667481"/>
            <a:chOff x="0" y="0"/>
            <a:chExt cx="1251825" cy="406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487870" y="9258300"/>
            <a:ext cx="2056027" cy="667481"/>
            <a:chOff x="0" y="0"/>
            <a:chExt cx="1251825" cy="406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1322602" y="9258300"/>
            <a:ext cx="2056027" cy="667481"/>
            <a:chOff x="0" y="0"/>
            <a:chExt cx="1251825" cy="406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028700" y="3415381"/>
            <a:ext cx="16230600" cy="5290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46"/>
              </a:lnSpc>
            </a:pPr>
            <a:r>
              <a:rPr lang="en-US" sz="3876" spc="77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Aunque la SDN tuvo algunos éxitos iniciales, como la resolución pacífica de ciertos conflictos en la década de 1920, enfrentó serias limitaciones:</a:t>
            </a:r>
          </a:p>
          <a:p>
            <a:pPr algn="just">
              <a:lnSpc>
                <a:spcPts val="6046"/>
              </a:lnSpc>
            </a:pPr>
            <a:r>
              <a:rPr lang="en-US" sz="3876" spc="77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- Éxitos: Ayudó a resolver disputas territoriales y promovió acuerdos como el Tratado de Locarno en 1925 y el Pacto Briand-Kellogg en 1928.</a:t>
            </a:r>
          </a:p>
          <a:p>
            <a:pPr algn="just">
              <a:lnSpc>
                <a:spcPts val="6046"/>
              </a:lnSpc>
            </a:pPr>
            <a:r>
              <a:rPr lang="en-US" sz="3876" spc="77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- Fracasos: No pudo prevenir la agresión de países como Japón en Manchuria, Italia en Etiopía y Alemania en Europa, lo que finalmente llevó a la Segunda Guerra Mundia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936127" y="1315667"/>
            <a:ext cx="12051841" cy="795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1616"/>
                </a:solidFill>
                <a:latin typeface="Fredoka"/>
                <a:ea typeface="Fredoka"/>
                <a:cs typeface="Fredoka"/>
                <a:sym typeface="Fredoka"/>
              </a:rPr>
              <a:t>Estructura y Miembros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2056027" cy="667481"/>
            <a:chOff x="0" y="0"/>
            <a:chExt cx="1251825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322602" y="9258300"/>
            <a:ext cx="2056027" cy="667481"/>
            <a:chOff x="0" y="0"/>
            <a:chExt cx="1251825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136568" y="9258300"/>
            <a:ext cx="2056027" cy="667481"/>
            <a:chOff x="0" y="0"/>
            <a:chExt cx="1251825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487870" y="9258300"/>
            <a:ext cx="2056027" cy="667481"/>
            <a:chOff x="0" y="0"/>
            <a:chExt cx="1251825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51825" cy="406400"/>
            </a:xfrm>
            <a:custGeom>
              <a:avLst/>
              <a:gdLst/>
              <a:ahLst/>
              <a:cxnLst/>
              <a:rect r="r" b="b" t="t" l="l"/>
              <a:pathLst>
                <a:path h="406400" w="1251825">
                  <a:moveTo>
                    <a:pt x="1048625" y="0"/>
                  </a:moveTo>
                  <a:cubicBezTo>
                    <a:pt x="1160849" y="0"/>
                    <a:pt x="1251825" y="90976"/>
                    <a:pt x="1251825" y="203200"/>
                  </a:cubicBezTo>
                  <a:cubicBezTo>
                    <a:pt x="1251825" y="315424"/>
                    <a:pt x="1160849" y="406400"/>
                    <a:pt x="10486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25182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468254" y="-2322791"/>
            <a:ext cx="3351491" cy="335149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46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303480" y="2369062"/>
            <a:ext cx="7572628" cy="4014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67"/>
              </a:lnSpc>
            </a:pPr>
            <a:r>
              <a:rPr lang="en-US" sz="3440" spc="68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La SDN comenzó con 42 países miembros y llegó a tener hasta 57 en su apogeo. Sin embargo, la ausencia de grandes potencias como Estados Unidos, que nunca se unió, y la retirada de otros países, debilitó su efectividad².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60150" y="2402748"/>
            <a:ext cx="7203027" cy="536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67"/>
              </a:lnSpc>
            </a:pPr>
            <a:r>
              <a:rPr lang="en-US" sz="3440" spc="68">
                <a:solidFill>
                  <a:srgbClr val="000000"/>
                </a:solidFill>
                <a:latin typeface="Adelina"/>
                <a:ea typeface="Adelina"/>
                <a:cs typeface="Adelina"/>
                <a:sym typeface="Adelina"/>
              </a:rPr>
              <a:t>A pesar de sus fracasos, la SDN sentó las bases para la creación de la Organización de las Naciones Unidas (ONU) en 1945, que adoptó muchos de sus principios y estructuras, pero con una mayor capacidad para mantener la paz y la seguridad internacionales¹.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35743" y="1315667"/>
            <a:ext cx="12051841" cy="795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1616"/>
                </a:solidFill>
                <a:latin typeface="Fredoka"/>
                <a:ea typeface="Fredoka"/>
                <a:cs typeface="Fredoka"/>
                <a:sym typeface="Fredoka"/>
              </a:rPr>
              <a:t>Legado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4230487" y="-472541"/>
            <a:ext cx="4154123" cy="4262626"/>
          </a:xfrm>
          <a:custGeom>
            <a:avLst/>
            <a:gdLst/>
            <a:ahLst/>
            <a:cxnLst/>
            <a:rect r="r" b="b" t="t" l="l"/>
            <a:pathLst>
              <a:path h="4262626" w="4154123">
                <a:moveTo>
                  <a:pt x="0" y="0"/>
                </a:moveTo>
                <a:lnTo>
                  <a:pt x="4154123" y="0"/>
                </a:lnTo>
                <a:lnTo>
                  <a:pt x="4154123" y="4262627"/>
                </a:lnTo>
                <a:lnTo>
                  <a:pt x="0" y="4262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2567" y="155574"/>
            <a:ext cx="2277939" cy="1246654"/>
          </a:xfrm>
          <a:custGeom>
            <a:avLst/>
            <a:gdLst/>
            <a:ahLst/>
            <a:cxnLst/>
            <a:rect r="r" b="b" t="t" l="l"/>
            <a:pathLst>
              <a:path h="1246654" w="2277939">
                <a:moveTo>
                  <a:pt x="0" y="0"/>
                </a:moveTo>
                <a:lnTo>
                  <a:pt x="2277940" y="0"/>
                </a:lnTo>
                <a:lnTo>
                  <a:pt x="2277940" y="1246654"/>
                </a:lnTo>
                <a:lnTo>
                  <a:pt x="0" y="1246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96077" y="8841510"/>
            <a:ext cx="2277939" cy="1246654"/>
          </a:xfrm>
          <a:custGeom>
            <a:avLst/>
            <a:gdLst/>
            <a:ahLst/>
            <a:cxnLst/>
            <a:rect r="r" b="b" t="t" l="l"/>
            <a:pathLst>
              <a:path h="1246654" w="2277939">
                <a:moveTo>
                  <a:pt x="0" y="0"/>
                </a:moveTo>
                <a:lnTo>
                  <a:pt x="2277940" y="0"/>
                </a:lnTo>
                <a:lnTo>
                  <a:pt x="2277940" y="1246654"/>
                </a:lnTo>
                <a:lnTo>
                  <a:pt x="0" y="1246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18725" y="4346919"/>
            <a:ext cx="18525449" cy="1746936"/>
            <a:chOff x="0" y="0"/>
            <a:chExt cx="4879131" cy="4600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9131" cy="460098"/>
            </a:xfrm>
            <a:custGeom>
              <a:avLst/>
              <a:gdLst/>
              <a:ahLst/>
              <a:cxnLst/>
              <a:rect r="r" b="b" t="t" l="l"/>
              <a:pathLst>
                <a:path h="460098" w="4879131">
                  <a:moveTo>
                    <a:pt x="0" y="0"/>
                  </a:moveTo>
                  <a:lnTo>
                    <a:pt x="4879131" y="0"/>
                  </a:lnTo>
                  <a:lnTo>
                    <a:pt x="4879131" y="460098"/>
                  </a:lnTo>
                  <a:lnTo>
                    <a:pt x="0" y="460098"/>
                  </a:ln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879131" cy="536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7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513932" y="5770006"/>
            <a:ext cx="11537080" cy="2063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2"/>
              </a:lnSpc>
            </a:pPr>
            <a:r>
              <a:rPr lang="en-US" b="true" sz="1147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INNOVADORA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10800000">
            <a:off x="-140839" y="6265452"/>
            <a:ext cx="4154123" cy="4262626"/>
          </a:xfrm>
          <a:custGeom>
            <a:avLst/>
            <a:gdLst/>
            <a:ahLst/>
            <a:cxnLst/>
            <a:rect r="r" b="b" t="t" l="l"/>
            <a:pathLst>
              <a:path h="4262626" w="4154123">
                <a:moveTo>
                  <a:pt x="4154123" y="4262626"/>
                </a:moveTo>
                <a:lnTo>
                  <a:pt x="0" y="4262626"/>
                </a:lnTo>
                <a:lnTo>
                  <a:pt x="0" y="0"/>
                </a:lnTo>
                <a:lnTo>
                  <a:pt x="4154123" y="0"/>
                </a:lnTo>
                <a:lnTo>
                  <a:pt x="4154123" y="42626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333" r="0" b="-933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375460" y="4336195"/>
            <a:ext cx="11537080" cy="207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2"/>
              </a:lnSpc>
            </a:pPr>
            <a:r>
              <a:rPr lang="en-US" b="true" sz="11472">
                <a:solidFill>
                  <a:srgbClr val="013362"/>
                </a:solidFill>
                <a:latin typeface="Poppins Bold"/>
                <a:ea typeface="Poppins Bold"/>
                <a:cs typeface="Poppins Bold"/>
                <a:sym typeface="Poppins Bold"/>
              </a:rPr>
              <a:t>DE NACIONES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13932" y="2596276"/>
            <a:ext cx="11537080" cy="2063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62"/>
              </a:lnSpc>
            </a:pPr>
            <a:r>
              <a:rPr lang="en-US" b="true" sz="1147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LA SOCIEDAD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58298" y="1951035"/>
            <a:ext cx="4648348" cy="61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4"/>
              </a:lnSpc>
            </a:pPr>
            <a:r>
              <a:rPr lang="en-US" sz="342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UNACH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85984" y="7161149"/>
            <a:ext cx="5592976" cy="123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353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MSC. GLADYS BONILLA</a:t>
            </a:r>
          </a:p>
          <a:p>
            <a:pPr algn="ctr">
              <a:lnSpc>
                <a:spcPts val="3295"/>
              </a:lnSpc>
            </a:pPr>
            <a:r>
              <a:rPr lang="en-US" sz="2353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DOCENTE</a:t>
            </a:r>
          </a:p>
          <a:p>
            <a:pPr algn="ctr">
              <a:lnSpc>
                <a:spcPts val="3295"/>
              </a:lnSpc>
            </a:pPr>
            <a:r>
              <a:rPr lang="en-US" sz="2353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2024-2S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33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84626" y="2176126"/>
            <a:ext cx="19457253" cy="1746936"/>
            <a:chOff x="0" y="0"/>
            <a:chExt cx="5124544" cy="4600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24544" cy="460098"/>
            </a:xfrm>
            <a:custGeom>
              <a:avLst/>
              <a:gdLst/>
              <a:ahLst/>
              <a:cxnLst/>
              <a:rect r="r" b="b" t="t" l="l"/>
              <a:pathLst>
                <a:path h="460098" w="5124544">
                  <a:moveTo>
                    <a:pt x="0" y="0"/>
                  </a:moveTo>
                  <a:lnTo>
                    <a:pt x="5124544" y="0"/>
                  </a:lnTo>
                  <a:lnTo>
                    <a:pt x="5124544" y="460098"/>
                  </a:lnTo>
                  <a:lnTo>
                    <a:pt x="0" y="460098"/>
                  </a:ln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124544" cy="536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7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08432" y="-137135"/>
            <a:ext cx="6295364" cy="10561270"/>
            <a:chOff x="0" y="0"/>
            <a:chExt cx="975317" cy="163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75317" cy="1636217"/>
            </a:xfrm>
            <a:custGeom>
              <a:avLst/>
              <a:gdLst/>
              <a:ahLst/>
              <a:cxnLst/>
              <a:rect r="r" b="b" t="t" l="l"/>
              <a:pathLst>
                <a:path h="1636217" w="975317">
                  <a:moveTo>
                    <a:pt x="0" y="0"/>
                  </a:moveTo>
                  <a:lnTo>
                    <a:pt x="975317" y="0"/>
                  </a:lnTo>
                  <a:lnTo>
                    <a:pt x="975317" y="1636217"/>
                  </a:lnTo>
                  <a:lnTo>
                    <a:pt x="0" y="1636217"/>
                  </a:lnTo>
                  <a:close/>
                </a:path>
              </a:pathLst>
            </a:custGeom>
            <a:blipFill>
              <a:blip r:embed="rId2"/>
              <a:stretch>
                <a:fillRect l="-75900" t="0" r="-7590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true" flipV="false" rot="0">
            <a:off x="15017548" y="7028249"/>
            <a:ext cx="3395886" cy="3395886"/>
          </a:xfrm>
          <a:custGeom>
            <a:avLst/>
            <a:gdLst/>
            <a:ahLst/>
            <a:cxnLst/>
            <a:rect r="r" b="b" t="t" l="l"/>
            <a:pathLst>
              <a:path h="3395886" w="3395886">
                <a:moveTo>
                  <a:pt x="3395887" y="0"/>
                </a:moveTo>
                <a:lnTo>
                  <a:pt x="0" y="0"/>
                </a:lnTo>
                <a:lnTo>
                  <a:pt x="0" y="3395886"/>
                </a:lnTo>
                <a:lnTo>
                  <a:pt x="3395887" y="3395886"/>
                </a:lnTo>
                <a:lnTo>
                  <a:pt x="33958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292810" y="2232990"/>
            <a:ext cx="9276277" cy="1422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13362"/>
                </a:solidFill>
                <a:latin typeface="Poppins Bold"/>
                <a:ea typeface="Poppins Bold"/>
                <a:cs typeface="Poppins Bold"/>
                <a:sym typeface="Poppins Bold"/>
              </a:rPr>
              <a:t>PAPEL DE LA SOCIEDAD DE LAS NACIONES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3697" y="4894190"/>
            <a:ext cx="8771795" cy="4191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1. Promoción de la Paz y la Seguridad Internacional:</a:t>
            </a:r>
          </a:p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- La SDN fue creada con el objetivo principal de evitar futuros conflictos bélicos mediante la diplomacia y la cooperación internacional¹. </a:t>
            </a:r>
          </a:p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- Se basaba en el principio de seguridad colectiva, donde un ataque a un miembro se consideraba un ataque a todos.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33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8432" y="-137135"/>
            <a:ext cx="6295364" cy="10561270"/>
            <a:chOff x="0" y="0"/>
            <a:chExt cx="975317" cy="16362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75317" cy="1636217"/>
            </a:xfrm>
            <a:custGeom>
              <a:avLst/>
              <a:gdLst/>
              <a:ahLst/>
              <a:cxnLst/>
              <a:rect r="r" b="b" t="t" l="l"/>
              <a:pathLst>
                <a:path h="1636217" w="975317">
                  <a:moveTo>
                    <a:pt x="0" y="0"/>
                  </a:moveTo>
                  <a:lnTo>
                    <a:pt x="975317" y="0"/>
                  </a:lnTo>
                  <a:lnTo>
                    <a:pt x="975317" y="1636217"/>
                  </a:lnTo>
                  <a:lnTo>
                    <a:pt x="0" y="1636217"/>
                  </a:lnTo>
                  <a:close/>
                </a:path>
              </a:pathLst>
            </a:custGeom>
            <a:blipFill>
              <a:blip r:embed="rId2"/>
              <a:stretch>
                <a:fillRect l="-97160" t="0" r="-9716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5561357" y="7028249"/>
            <a:ext cx="3395886" cy="3395886"/>
          </a:xfrm>
          <a:custGeom>
            <a:avLst/>
            <a:gdLst/>
            <a:ahLst/>
            <a:cxnLst/>
            <a:rect r="r" b="b" t="t" l="l"/>
            <a:pathLst>
              <a:path h="3395886" w="3395886">
                <a:moveTo>
                  <a:pt x="3395886" y="0"/>
                </a:moveTo>
                <a:lnTo>
                  <a:pt x="0" y="0"/>
                </a:lnTo>
                <a:lnTo>
                  <a:pt x="0" y="3395886"/>
                </a:lnTo>
                <a:lnTo>
                  <a:pt x="3395886" y="3395886"/>
                </a:lnTo>
                <a:lnTo>
                  <a:pt x="33958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43697" y="572144"/>
            <a:ext cx="9687482" cy="3144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2. Resolución de Conflictos:</a:t>
            </a:r>
          </a:p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- La SDN intervino en varias disputas territoriales y conflictos menores, logrando resolver algunos de ellos pacíficamente. Por ejemplo, medió en el conflicto entre Grecia y Bulgaria en 1925¹.</a:t>
            </a:r>
          </a:p>
          <a:p>
            <a:pPr algn="just">
              <a:lnSpc>
                <a:spcPts val="414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943697" y="3533316"/>
            <a:ext cx="9687482" cy="2620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3. Desarme:</a:t>
            </a:r>
          </a:p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- Promovió la reducción de armamentos como una medida para prevenir guerras. Sin embargo, sus esfuerzos en este ámbito fueron limitados y no lograron un desarme significativo¹.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43697" y="6420086"/>
            <a:ext cx="8515402" cy="3144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4. Cooperación Internacional:</a:t>
            </a:r>
          </a:p>
          <a:p>
            <a:pPr algn="just">
              <a:lnSpc>
                <a:spcPts val="4149"/>
              </a:lnSpc>
            </a:pPr>
            <a:r>
              <a:rPr lang="en-US" sz="296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- Fomentó la cooperación en áreas como la salud, el trabajo, la cultura y la educación. Estableció organizaciones como la Organización Internacional del Trabajo (OIT) y la Organización de Salud de la SDN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143A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71056" y="2915898"/>
            <a:ext cx="7623344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1. ÉXITOS INICIALES: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- En sus primeros años, la SDN tuvo algunos éxitos en la resolución de conflictos y en la promoción de la cooperación internacional¹.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71056" y="4914878"/>
            <a:ext cx="7623344" cy="318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2. LIMITACIONES Y FRACASOS:</a:t>
            </a: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- La ausencia de grandes potencias como Estados Unidos, que nunca se unió, y la retirada de otros países, debilitó su efectividad².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- No pudo prevenir la agresión de Japón en Manchuria (1931), Italia en Etiopía (1935) y Alemania en Europa, lo que finalmente llevó a la Segunda Guerra Mundial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40280" y="638990"/>
            <a:ext cx="8407441" cy="145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98"/>
              </a:lnSpc>
              <a:spcBef>
                <a:spcPct val="0"/>
              </a:spcBef>
            </a:pPr>
            <a:r>
              <a:rPr lang="en-US" b="true" sz="4213" spc="-370">
                <a:solidFill>
                  <a:srgbClr val="FFFCFC"/>
                </a:solidFill>
                <a:latin typeface="DM Sans Bold"/>
                <a:ea typeface="DM Sans Bold"/>
                <a:cs typeface="DM Sans Bold"/>
                <a:sym typeface="DM Sans Bold"/>
              </a:rPr>
              <a:t>CON SECUENCIAS  DE  LA  SOCIEDAD DE  LAS  NACIONES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494874" y="9375474"/>
            <a:ext cx="19017499" cy="1267311"/>
            <a:chOff x="0" y="0"/>
            <a:chExt cx="5008724" cy="33377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08724" cy="333777"/>
            </a:xfrm>
            <a:custGeom>
              <a:avLst/>
              <a:gdLst/>
              <a:ahLst/>
              <a:cxnLst/>
              <a:rect r="r" b="b" t="t" l="l"/>
              <a:pathLst>
                <a:path h="333777" w="5008724">
                  <a:moveTo>
                    <a:pt x="0" y="0"/>
                  </a:moveTo>
                  <a:lnTo>
                    <a:pt x="5008724" y="0"/>
                  </a:lnTo>
                  <a:lnTo>
                    <a:pt x="5008724" y="333777"/>
                  </a:lnTo>
                  <a:lnTo>
                    <a:pt x="0" y="333777"/>
                  </a:lnTo>
                  <a:close/>
                </a:path>
              </a:pathLst>
            </a:custGeom>
            <a:solidFill>
              <a:srgbClr val="91C1D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008724" cy="3718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007478" y="2779869"/>
            <a:ext cx="7623344" cy="2789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3. LEGADO DURADERO: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- A pesar de sus fracasos, la SDN sentó las bases para la creación de la Organización de las Naciones Unidas (ONU) en 1945¹. La ONU adoptó muchos de los principios y estructuras de la SDN, pero con una mayor capacidad para mantener la paz y la seguridad internacionales¹.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07478" y="6253884"/>
            <a:ext cx="7623344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4. IMPACTO EN LA DIPLOMACIA INTERNACIONAL: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  - La SDN introdujo conceptos importantes como la diplomacia multilateral y la cooperación internacional, que siguen siendo fundamentales en las relaciones internacionales modernas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DAGTf2g5A20</dc:identifier>
  <dcterms:modified xsi:type="dcterms:W3CDTF">2011-08-01T06:04:30Z</dcterms:modified>
  <cp:revision>1</cp:revision>
  <dc:title>LA SOCIEDAD DE NACIONES</dc:title>
</cp:coreProperties>
</file>