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DC436-4271-431C-9BE2-8D87DFDA9364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59C1-F8B0-4DAE-B815-E17EDFAC3D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99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168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168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168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0EB289-C6E9-4503-9A70-3F779FB72441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19991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37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373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373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82305C3-1FA4-4FB9-ABCB-7EF0AE4DFBBD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75687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39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393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393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F9EA8B1-468C-4235-9DC3-6ABE9DE1C4BC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01414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41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414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414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710A59D-D222-4345-A005-3B0F535329E5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86540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434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434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434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8ED24D0-2591-477B-ADF6-35B39AB26FBF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54143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45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455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455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4FA9C2-326E-41A0-A85B-93B027F106C6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27947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48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485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485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C172857-8D25-4761-82E1-830EB56A44D9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85989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884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884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884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8D085FE-AC91-41FD-8086-6F935BA52575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33003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904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905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905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286E34B-CC8A-4369-B040-3325CD042F06}" type="slidenum">
              <a:rPr lang="es-ES_tradnl" altLang="es-ES"/>
              <a:pPr/>
              <a:t>24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04846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925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925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925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CF755D-4606-479D-9976-5BCCE79044E1}" type="slidenum">
              <a:rPr lang="es-ES_tradnl" altLang="es-ES"/>
              <a:pPr/>
              <a:t>25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14190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945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945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945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F7FE12-D761-4FC1-AA6D-C4F61B5085D7}" type="slidenum">
              <a:rPr lang="es-ES_tradnl" altLang="es-ES"/>
              <a:pPr/>
              <a:t>26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2406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188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188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188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8EFB941-CEA2-4F11-8EBD-5C72FAFAF7DA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045192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966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966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966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0FDBBF5-36D9-4687-AB1F-0005E8627043}" type="slidenum">
              <a:rPr lang="es-ES_tradnl" altLang="es-ES"/>
              <a:pPr/>
              <a:t>27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51445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4986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4986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4986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B3B7ABC-BF42-4AC9-B15D-CDE7A3EE857F}" type="slidenum">
              <a:rPr lang="es-ES_tradnl" altLang="es-ES"/>
              <a:pPr/>
              <a:t>28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74796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007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007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007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62AA2C-6B2E-45E0-80CE-4B8CC577F4A2}" type="slidenum">
              <a:rPr lang="es-ES_tradnl" altLang="es-ES"/>
              <a:pPr/>
              <a:t>29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61401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027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027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027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4A4D55-96BA-4C5A-96F0-DB50603C55A1}" type="slidenum">
              <a:rPr lang="es-ES_tradnl" altLang="es-ES"/>
              <a:pPr/>
              <a:t>30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734757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048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048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048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74D6C86-42A6-4DB0-8B8A-196DCEE0A407}" type="slidenum">
              <a:rPr lang="es-ES_tradnl" altLang="es-ES"/>
              <a:pPr/>
              <a:t>31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275886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068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068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068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C82A4D-B728-42FD-BDBF-E689E96E9094}" type="slidenum">
              <a:rPr lang="es-ES_tradnl" altLang="es-ES"/>
              <a:pPr/>
              <a:t>32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77348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089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089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089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CC4B83E-44E8-453C-BEF8-A05F35A61FA4}" type="slidenum">
              <a:rPr lang="es-ES_tradnl" altLang="es-ES"/>
              <a:pPr/>
              <a:t>33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588331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109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109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109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66FB392-08B2-4C5E-94B4-07A533480A9A}" type="slidenum">
              <a:rPr lang="es-ES_tradnl" altLang="es-ES"/>
              <a:pPr/>
              <a:t>34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006268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130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130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130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6BBD40-43CA-4078-8FE5-33CBA774A331}" type="slidenum">
              <a:rPr lang="es-ES_tradnl" altLang="es-ES"/>
              <a:pPr/>
              <a:t>35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02812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15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150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150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70C589F-33FF-4D08-8599-A4D276CB8D34}" type="slidenum">
              <a:rPr lang="es-ES_tradnl" altLang="es-ES"/>
              <a:pPr/>
              <a:t>36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1113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209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209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209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B571C0F-A5F4-4081-A077-47DBA7540CCF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682241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17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171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171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80BDEFA-92C1-4A8D-B340-226382116F45}" type="slidenum">
              <a:rPr lang="es-ES_tradnl" altLang="es-ES"/>
              <a:pPr/>
              <a:t>37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810123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19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191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191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0550444-CC28-43C4-84B8-3CAABE10776E}" type="slidenum">
              <a:rPr lang="es-ES_tradnl" altLang="es-ES"/>
              <a:pPr/>
              <a:t>38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395248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21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212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212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E472C0-3428-4BA8-B40E-E0EF5E518463}" type="slidenum">
              <a:rPr lang="es-ES_tradnl" altLang="es-ES"/>
              <a:pPr/>
              <a:t>39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177111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23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232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232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55E7778-3D0A-4A4C-B40F-2E1CF6B10856}" type="slidenum">
              <a:rPr lang="es-ES_tradnl" altLang="es-ES"/>
              <a:pPr/>
              <a:t>40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162331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25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253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253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F469F6F-44BE-4E8D-A510-E77C1FF67922}" type="slidenum">
              <a:rPr lang="es-ES_tradnl" altLang="es-ES"/>
              <a:pPr/>
              <a:t>41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586899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altLang="es-ES">
              <a:latin typeface="Arial" panose="020B0604020202020204" pitchFamily="34" charset="0"/>
            </a:endParaRPr>
          </a:p>
        </p:txBody>
      </p:sp>
      <p:sp>
        <p:nvSpPr>
          <p:cNvPr id="5273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1738" cy="4456113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Times New Roman" panose="02020603050405020304" pitchFamily="18" charset="0"/>
            </a:endParaRPr>
          </a:p>
        </p:txBody>
      </p:sp>
      <p:sp>
        <p:nvSpPr>
          <p:cNvPr id="5273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5273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0AF813-AE58-44D2-97BB-1E2748500304}" type="slidenum">
              <a:rPr lang="es-ES_tradnl" altLang="es-ES"/>
              <a:pPr/>
              <a:t>42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366473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50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506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506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7A0060-BDD5-4EFB-8EF8-797E48E43D0A}" type="slidenum">
              <a:rPr lang="es-ES_tradnl" altLang="es-ES"/>
              <a:pPr/>
              <a:t>43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0036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229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229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229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191A83D-3A0B-4032-B686-90269979C8BC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0112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250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250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250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E35E32D-7DE2-43E6-AE76-B6706F6DD35D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34797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27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270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270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3904934-8977-49CB-8DC1-2F0B413DBA42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42260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29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291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291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45ED210-75A8-47AF-91D3-D51B3DF5961E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59250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31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311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311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C8C124-B9B4-41AE-9D80-FAE54F98C06B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37036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35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352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352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E384A7D-1AEC-4554-82D0-107F5A61047F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4405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3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4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04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99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2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531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46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95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s-ES" noProof="1" smtClean="0"/>
              <a:t>Haga clic para modificar el estilo de texto del patrón</a:t>
            </a:r>
          </a:p>
          <a:p>
            <a:pPr lvl="1"/>
            <a:r>
              <a:rPr lang="es-ES" noProof="1" smtClean="0"/>
              <a:t>Segundo nivel</a:t>
            </a:r>
          </a:p>
          <a:p>
            <a:pPr lvl="2"/>
            <a:r>
              <a:rPr lang="es-ES" noProof="1" smtClean="0"/>
              <a:t>Tercer nivel</a:t>
            </a:r>
          </a:p>
          <a:p>
            <a:pPr lvl="3"/>
            <a:r>
              <a:rPr lang="es-ES" noProof="1" smtClean="0"/>
              <a:t>Cuarto nivel</a:t>
            </a:r>
          </a:p>
          <a:p>
            <a:pPr lvl="4"/>
            <a:r>
              <a:rPr lang="es-ES" noProof="1" smtClean="0"/>
              <a:t>Quinto nivel</a:t>
            </a:r>
            <a:endParaRPr lang="es-ES" noProof="1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44EE5-DC25-402A-BC11-100B6906462F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92AA-B8B9-4DF2-AB16-DA07F5C4B9D8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2850460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0BEB2-F1F4-492C-9BA2-CA1C4F091743}" type="datetime1">
              <a:rPr lang="es-ES" altLang="en-US"/>
              <a:pPr/>
              <a:t>13/04/2022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4446-4EF2-4165-A915-5457778C116F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29390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8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20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09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9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03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85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75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63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328C9-BAD2-44C0-BFEE-18CB4F00E293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3F629D-325B-4C47-8CA4-A29CE5F99F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64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1" name="3 Título"/>
          <p:cNvSpPr>
            <a:spLocks noGrp="1" noChangeArrowheads="1"/>
          </p:cNvSpPr>
          <p:nvPr>
            <p:ph type="ctrTitle"/>
          </p:nvPr>
        </p:nvSpPr>
        <p:spPr>
          <a:xfrm>
            <a:off x="645459" y="820271"/>
            <a:ext cx="10421470" cy="4424082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s-ES" sz="11500" b="1" dirty="0">
                <a:latin typeface="Arial" panose="020B0604020202020204" pitchFamily="34" charset="0"/>
                <a:cs typeface="Arial" panose="020B0604020202020204" pitchFamily="34" charset="0"/>
              </a:rPr>
              <a:t>INSUFICIENCIA RENAL AGUDA</a:t>
            </a:r>
          </a:p>
        </p:txBody>
      </p:sp>
    </p:spTree>
    <p:extLst>
      <p:ext uri="{BB962C8B-B14F-4D97-AF65-F5344CB8AC3E}">
        <p14:creationId xmlns:p14="http://schemas.microsoft.com/office/powerpoint/2010/main" val="17564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IRA POSRENAL:</a:t>
            </a:r>
            <a:endParaRPr lang="en-GB" altLang="es-ES" sz="4000">
              <a:latin typeface="Tempus Sans ITC" panose="04020404030D07020202" pitchFamily="82" charset="0"/>
            </a:endParaRPr>
          </a:p>
        </p:txBody>
      </p:sp>
      <p:pic>
        <p:nvPicPr>
          <p:cNvPr id="1030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600200"/>
            <a:ext cx="888047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3535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FROLOGIA CLINICA: Falla renal agu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9"/>
            <a:ext cx="12192000" cy="686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76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 descr="Diapositivas clasificacion ira_e_i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94" y="0"/>
            <a:ext cx="9453282" cy="686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90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4667251" y="1143000"/>
            <a:ext cx="2143125" cy="6429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altLang="es-ES" sz="2000">
                <a:solidFill>
                  <a:srgbClr val="000000"/>
                </a:solidFill>
                <a:cs typeface="Arial" panose="020B0604020202020204" pitchFamily="34" charset="0"/>
              </a:rPr>
              <a:t>Fase de inicio:</a:t>
            </a:r>
          </a:p>
          <a:p>
            <a:pPr algn="ctr"/>
            <a:endParaRPr lang="es-ES" altLang="es-ES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381750" y="3714750"/>
            <a:ext cx="3429000" cy="1500188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Agotamiento de ATP 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No hay E funcionamiento Mecanismo.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 Transp. De membrana y mitocondriales</a:t>
            </a:r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595563" y="4572001"/>
            <a:ext cx="2000250" cy="1071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Acidosis intracelular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&gt;Ca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524125" y="3357563"/>
            <a:ext cx="2000250" cy="785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altLang="es-ES" sz="20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cs typeface="Arial" panose="020B0604020202020204" pitchFamily="34" charset="0"/>
              </a:rPr>
              <a:t>Hipoxia </a:t>
            </a:r>
          </a:p>
          <a:p>
            <a:pPr algn="ctr"/>
            <a:endParaRPr lang="es-ES" altLang="es-ES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167438" y="1928814"/>
            <a:ext cx="3643312" cy="1500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Lesiones: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cél. Epiteliales tubulares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Cel endoteliales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Cel musculares lisas VS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2595564" y="2071689"/>
            <a:ext cx="2071687" cy="1000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ts val="550"/>
              </a:spcBef>
              <a:buClr>
                <a:srgbClr val="009999"/>
              </a:buClr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Isquemia renal</a:t>
            </a:r>
          </a:p>
          <a:p>
            <a:pPr lvl="1" algn="ctr">
              <a:spcBef>
                <a:spcPts val="550"/>
              </a:spcBef>
              <a:buClr>
                <a:srgbClr val="009999"/>
              </a:buClr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mantenida</a:t>
            </a:r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453189" y="5429250"/>
            <a:ext cx="2928937" cy="928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altLang="es-ES" sz="20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cs typeface="Arial" panose="020B0604020202020204" pitchFamily="34" charset="0"/>
              </a:rPr>
              <a:t>Cel. Necrosan/apoptosis</a:t>
            </a:r>
          </a:p>
          <a:p>
            <a:pPr algn="ctr"/>
            <a:endParaRPr lang="es-ES" altLang="es-ES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16" name="15 Conector angular"/>
          <p:cNvCxnSpPr/>
          <p:nvPr/>
        </p:nvCxnSpPr>
        <p:spPr>
          <a:xfrm rot="16200000" flipH="1">
            <a:off x="6346032" y="1821657"/>
            <a:ext cx="357187" cy="2857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/>
          <p:nvPr/>
        </p:nvCxnSpPr>
        <p:spPr>
          <a:xfrm rot="5400000">
            <a:off x="4560094" y="1821657"/>
            <a:ext cx="285750" cy="2143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3" idx="2"/>
          </p:cNvCxnSpPr>
          <p:nvPr/>
        </p:nvCxnSpPr>
        <p:spPr>
          <a:xfrm rot="16200000" flipH="1">
            <a:off x="3577432" y="3124994"/>
            <a:ext cx="214312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4738688" y="2286000"/>
            <a:ext cx="1428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11" idx="2"/>
            <a:endCxn id="10" idx="0"/>
          </p:cNvCxnSpPr>
          <p:nvPr/>
        </p:nvCxnSpPr>
        <p:spPr>
          <a:xfrm rot="16200000" flipH="1">
            <a:off x="3345657" y="4321969"/>
            <a:ext cx="42862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endCxn id="14" idx="1"/>
          </p:cNvCxnSpPr>
          <p:nvPr/>
        </p:nvCxnSpPr>
        <p:spPr>
          <a:xfrm>
            <a:off x="4595814" y="5214938"/>
            <a:ext cx="1857375" cy="679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4595814" y="4286251"/>
            <a:ext cx="178593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207" name="33 Rectángulo"/>
          <p:cNvSpPr>
            <a:spLocks noChangeArrowheads="1"/>
          </p:cNvSpPr>
          <p:nvPr/>
        </p:nvSpPr>
        <p:spPr bwMode="auto">
          <a:xfrm>
            <a:off x="2952751" y="285751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s-ES" sz="4000" b="1"/>
              <a:t>FISIOPATOLOGÍA</a:t>
            </a:r>
            <a:endParaRPr lang="es-ES" altLang="es-ES" sz="4000"/>
          </a:p>
        </p:txBody>
      </p:sp>
    </p:spTree>
    <p:extLst>
      <p:ext uri="{BB962C8B-B14F-4D97-AF65-F5344CB8AC3E}">
        <p14:creationId xmlns:p14="http://schemas.microsoft.com/office/powerpoint/2010/main" val="361120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524125" y="2500313"/>
            <a:ext cx="2000250" cy="785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altLang="es-ES" sz="20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cs typeface="Arial" panose="020B0604020202020204" pitchFamily="34" charset="0"/>
              </a:rPr>
              <a:t>Proceso inflamatorio </a:t>
            </a:r>
          </a:p>
          <a:p>
            <a:pPr algn="ctr"/>
            <a:endParaRPr lang="es-ES" altLang="es-ES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452938" y="1143001"/>
            <a:ext cx="2000250" cy="785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altLang="es-ES" sz="20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cs typeface="Arial" panose="020B0604020202020204" pitchFamily="34" charset="0"/>
              </a:rPr>
              <a:t>Fase de extensión: </a:t>
            </a:r>
          </a:p>
          <a:p>
            <a:pPr algn="ctr"/>
            <a:endParaRPr lang="es-ES" altLang="es-ES" sz="20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095875" y="4071938"/>
            <a:ext cx="2286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Mejora la irrigación de la 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corteza 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381501" y="5429251"/>
            <a:ext cx="3929063" cy="1071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&gt;Las lesiones (radicales libres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De O , lesión endotelial, edema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Cel inflamatorio. 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7310439" y="3214688"/>
            <a:ext cx="2643187" cy="785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Recuperación del flujo 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renal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7239000" y="1428750"/>
            <a:ext cx="2643188" cy="1500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Times New Roman" panose="02020603050405020304" pitchFamily="18" charset="0"/>
              <a:buNone/>
            </a:pPr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>
              <a:buFont typeface="Times New Roman" panose="02020603050405020304" pitchFamily="18" charset="0"/>
              <a:buNone/>
            </a:pPr>
            <a:r>
              <a:rPr lang="es-ES" altLang="es-ES" sz="200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Estasis circulatorio unión CM</a:t>
            </a:r>
          </a:p>
          <a:p>
            <a:pPr algn="ctr">
              <a:buFont typeface="Times New Roman" panose="02020603050405020304" pitchFamily="18" charset="0"/>
              <a:buNone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&gt;hematíes y &gt;leucocitos</a:t>
            </a:r>
          </a:p>
          <a:p>
            <a:pPr algn="ctr"/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endParaRPr lang="es-ES" altLang="es-ES" sz="20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11 Conector angular"/>
          <p:cNvCxnSpPr/>
          <p:nvPr/>
        </p:nvCxnSpPr>
        <p:spPr>
          <a:xfrm>
            <a:off x="6453188" y="1428750"/>
            <a:ext cx="1643062" cy="2857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/>
          <p:nvPr/>
        </p:nvCxnSpPr>
        <p:spPr>
          <a:xfrm rot="10800000" flipV="1">
            <a:off x="3881439" y="1928813"/>
            <a:ext cx="1000125" cy="571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1" idx="2"/>
          </p:cNvCxnSpPr>
          <p:nvPr/>
        </p:nvCxnSpPr>
        <p:spPr>
          <a:xfrm rot="5400000">
            <a:off x="8364539" y="3089276"/>
            <a:ext cx="357187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 rot="5400000">
            <a:off x="7775575" y="5035550"/>
            <a:ext cx="2071688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8" idx="3"/>
          </p:cNvCxnSpPr>
          <p:nvPr/>
        </p:nvCxnSpPr>
        <p:spPr>
          <a:xfrm rot="10800000">
            <a:off x="7381875" y="4643439"/>
            <a:ext cx="1428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0800000">
            <a:off x="8310563" y="6072189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1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992313" y="765175"/>
            <a:ext cx="7662862" cy="3094038"/>
            <a:chOff x="295" y="482"/>
            <a:chExt cx="4827" cy="1949"/>
          </a:xfrm>
        </p:grpSpPr>
        <p:sp>
          <p:nvSpPr>
            <p:cNvPr id="1034242" name="AutoShape 2"/>
            <p:cNvSpPr>
              <a:spLocks noChangeArrowheads="1"/>
            </p:cNvSpPr>
            <p:nvPr/>
          </p:nvSpPr>
          <p:spPr bwMode="auto">
            <a:xfrm>
              <a:off x="295" y="482"/>
              <a:ext cx="4828" cy="1950"/>
            </a:xfrm>
            <a:prstGeom prst="roundRect">
              <a:avLst>
                <a:gd name="adj" fmla="val 5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cxnSp>
          <p:nvCxnSpPr>
            <p:cNvPr id="1034243" name="AutoShape 3"/>
            <p:cNvCxnSpPr>
              <a:cxnSpLocks noChangeShapeType="1"/>
              <a:stCxn id="1034247" idx="0"/>
              <a:endCxn id="1034245" idx="2"/>
            </p:cNvCxnSpPr>
            <p:nvPr/>
          </p:nvCxnSpPr>
          <p:spPr bwMode="auto">
            <a:xfrm flipH="1" flipV="1">
              <a:off x="2709" y="1262"/>
              <a:ext cx="1300" cy="39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244" name="AutoShape 4"/>
            <p:cNvCxnSpPr>
              <a:cxnSpLocks noChangeShapeType="1"/>
              <a:stCxn id="1034246" idx="0"/>
              <a:endCxn id="1034245" idx="2"/>
            </p:cNvCxnSpPr>
            <p:nvPr/>
          </p:nvCxnSpPr>
          <p:spPr bwMode="auto">
            <a:xfrm flipV="1">
              <a:off x="1409" y="1262"/>
              <a:ext cx="1300" cy="39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4245" name="AutoShape 5"/>
            <p:cNvSpPr>
              <a:spLocks noChangeArrowheads="1"/>
            </p:cNvSpPr>
            <p:nvPr/>
          </p:nvSpPr>
          <p:spPr bwMode="auto">
            <a:xfrm>
              <a:off x="1595" y="482"/>
              <a:ext cx="2228" cy="780"/>
            </a:xfrm>
            <a:prstGeom prst="roundRect">
              <a:avLst>
                <a:gd name="adj" fmla="val 50000"/>
              </a:avLst>
            </a:prstGeom>
            <a:noFill/>
            <a:ln w="28440">
              <a:solidFill>
                <a:srgbClr val="BBE0E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Fase de mantenimiento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Y reparación</a:t>
              </a:r>
            </a:p>
          </p:txBody>
        </p:sp>
        <p:sp>
          <p:nvSpPr>
            <p:cNvPr id="1034246" name="AutoShape 6"/>
            <p:cNvSpPr>
              <a:spLocks noChangeArrowheads="1"/>
            </p:cNvSpPr>
            <p:nvPr/>
          </p:nvSpPr>
          <p:spPr bwMode="auto">
            <a:xfrm>
              <a:off x="295" y="1652"/>
              <a:ext cx="2228" cy="780"/>
            </a:xfrm>
            <a:prstGeom prst="roundRect">
              <a:avLst>
                <a:gd name="adj" fmla="val 50000"/>
              </a:avLst>
            </a:prstGeom>
            <a:noFill/>
            <a:ln w="28440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Regeneración celular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progresiva</a:t>
              </a:r>
            </a:p>
          </p:txBody>
        </p:sp>
        <p:sp>
          <p:nvSpPr>
            <p:cNvPr id="1034247" name="AutoShape 7"/>
            <p:cNvSpPr>
              <a:spLocks noChangeArrowheads="1"/>
            </p:cNvSpPr>
            <p:nvPr/>
          </p:nvSpPr>
          <p:spPr bwMode="auto">
            <a:xfrm>
              <a:off x="2895" y="1652"/>
              <a:ext cx="2228" cy="780"/>
            </a:xfrm>
            <a:prstGeom prst="roundRect">
              <a:avLst>
                <a:gd name="adj" fmla="val 50000"/>
              </a:avLst>
            </a:prstGeom>
            <a:noFill/>
            <a:ln w="28440">
              <a:solidFill>
                <a:srgbClr val="0099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Desaparición del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Componente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inflamatorio</a:t>
              </a:r>
            </a:p>
          </p:txBody>
        </p:sp>
      </p:grpSp>
      <p:pic>
        <p:nvPicPr>
          <p:cNvPr id="103424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3933825"/>
            <a:ext cx="4230687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329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ANATOMÍA PATOLÓGICA</a:t>
            </a:r>
          </a:p>
        </p:txBody>
      </p:sp>
      <p:sp>
        <p:nvSpPr>
          <p:cNvPr id="54886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&gt; Tamaño: edema intersticial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Unión corticomedular congestiva, corteza pálida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Microscópico:</a:t>
            </a:r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Alteraciones vasculares y glomerulares</a:t>
            </a:r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Ausencia de llenado en cap.</a:t>
            </a:r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	 glomerulares.</a:t>
            </a:r>
          </a:p>
        </p:txBody>
      </p:sp>
    </p:spTree>
    <p:extLst>
      <p:ext uri="{BB962C8B-B14F-4D97-AF65-F5344CB8AC3E}">
        <p14:creationId xmlns:p14="http://schemas.microsoft.com/office/powerpoint/2010/main" val="3679048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48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48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548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48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548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548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54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CLÍNICA</a:t>
            </a:r>
          </a:p>
        </p:txBody>
      </p:sp>
      <p:sp>
        <p:nvSpPr>
          <p:cNvPr id="549890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484313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Oliguria/Anuria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Retención de solutos, agua y sal: IC y EP y periférico.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HTA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Anorexia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Nausea</a:t>
            </a:r>
          </a:p>
        </p:txBody>
      </p:sp>
      <p:pic>
        <p:nvPicPr>
          <p:cNvPr id="1038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2924176"/>
            <a:ext cx="328136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30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4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49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549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49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549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549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67438" y="1268414"/>
            <a:ext cx="4032250" cy="5153025"/>
          </a:xfrm>
          <a:ln>
            <a:miter/>
          </a:ln>
        </p:spPr>
        <p:txBody>
          <a:bodyPr>
            <a:normAutofit/>
          </a:bodyPr>
          <a:lstStyle/>
          <a:p>
            <a:pPr marL="325438" indent="-325438" algn="just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3200"/>
              <a:t>Vómito</a:t>
            </a:r>
            <a:br>
              <a:rPr lang="en-GB" altLang="en-US" sz="3200"/>
            </a:br>
            <a:r>
              <a:rPr lang="en-GB" altLang="en-US" sz="3200"/>
              <a:t>Lengua seca, aliento urinoso.</a:t>
            </a:r>
            <a:br>
              <a:rPr lang="en-GB" altLang="en-US" sz="3200"/>
            </a:br>
            <a:r>
              <a:rPr lang="en-GB" altLang="en-US" sz="3200"/>
              <a:t>Deterioro progresivo del est. Conciencia</a:t>
            </a:r>
            <a:br>
              <a:rPr lang="en-GB" altLang="en-US" sz="3200"/>
            </a:br>
            <a:r>
              <a:rPr lang="en-GB" altLang="en-US" sz="3200"/>
              <a:t>Hiperreflexia tendinosa, convulsiones.</a:t>
            </a:r>
            <a:endParaRPr lang="es-ES" altLang="es-ES" sz="3200"/>
          </a:p>
        </p:txBody>
      </p:sp>
      <p:pic>
        <p:nvPicPr>
          <p:cNvPr id="104038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1" y="1524001"/>
            <a:ext cx="3897313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736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5091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3">
                                            <p:txEl>
                                              <p:charRg st="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550913">
                                            <p:txEl>
                                              <p:charRg st="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3">
                                            <p:txEl>
                                              <p:charRg st="37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550913">
                                            <p:txEl>
                                              <p:charRg st="37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3">
                                            <p:txEl>
                                              <p:charRg st="78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550913">
                                            <p:txEl>
                                              <p:charRg st="78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85813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DATOS DE LABORATORIO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1952626" y="1785938"/>
            <a:ext cx="8062913" cy="47990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&gt; Urea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&gt; Creatinina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Hiperpotasemia.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Anión Gap &gt;15meq/L: retención de aniones de ácidos que no pueden ser excretados.</a:t>
            </a:r>
          </a:p>
        </p:txBody>
      </p:sp>
    </p:spTree>
    <p:extLst>
      <p:ext uri="{BB962C8B-B14F-4D97-AF65-F5344CB8AC3E}">
        <p14:creationId xmlns:p14="http://schemas.microsoft.com/office/powerpoint/2010/main" val="2117050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5" name="1 Título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altLang="es-ES" sz="4000" b="1"/>
              <a:t>CONCEPTO</a:t>
            </a:r>
          </a:p>
        </p:txBody>
      </p:sp>
      <p:sp>
        <p:nvSpPr>
          <p:cNvPr id="1014786" name="2 Marcador de contenido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2828925"/>
          </a:xfrm>
        </p:spPr>
        <p:txBody>
          <a:bodyPr/>
          <a:lstStyle/>
          <a:p>
            <a:r>
              <a:rPr lang="es-ES" altLang="es-ES" smtClean="0"/>
              <a:t>Deterioro brusco de la función renal</a:t>
            </a:r>
          </a:p>
          <a:p>
            <a:r>
              <a:rPr lang="es-ES" altLang="es-ES" smtClean="0"/>
              <a:t>&lt; FG</a:t>
            </a:r>
          </a:p>
          <a:p>
            <a:r>
              <a:rPr lang="es-ES" altLang="es-ES" smtClean="0"/>
              <a:t>Uremia</a:t>
            </a:r>
          </a:p>
          <a:p>
            <a:r>
              <a:rPr lang="es-ES" altLang="es-ES" smtClean="0"/>
              <a:t>Oliguria </a:t>
            </a:r>
          </a:p>
        </p:txBody>
      </p:sp>
    </p:spTree>
    <p:extLst>
      <p:ext uri="{BB962C8B-B14F-4D97-AF65-F5344CB8AC3E}">
        <p14:creationId xmlns:p14="http://schemas.microsoft.com/office/powerpoint/2010/main" val="1265882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1" y="1295401"/>
            <a:ext cx="8062913" cy="5013325"/>
          </a:xfrm>
        </p:spPr>
        <p:txBody>
          <a:bodyPr>
            <a:normAutofit fontScale="90000"/>
          </a:bodyPr>
          <a:lstStyle/>
          <a:p>
            <a:pPr marL="325438" indent="-325438" algn="just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Hipocalcemia</a:t>
            </a:r>
            <a:br>
              <a:rPr lang="en-GB" altLang="es-ES" smtClean="0"/>
            </a:br>
            <a:r>
              <a:rPr lang="en-GB" altLang="es-ES" smtClean="0"/>
              <a:t>Hiperfosfatemia</a:t>
            </a:r>
            <a:br>
              <a:rPr lang="en-GB" altLang="es-ES" smtClean="0"/>
            </a:br>
            <a:r>
              <a:rPr lang="en-GB" altLang="es-ES" smtClean="0"/>
              <a:t>&gt;ácido úrico.</a:t>
            </a:r>
            <a:br>
              <a:rPr lang="en-GB" altLang="es-ES" smtClean="0"/>
            </a:br>
            <a:r>
              <a:rPr lang="en-GB" altLang="es-ES" smtClean="0"/>
              <a:t>Anemia (hemo0dilusión, hemorragia)‏</a:t>
            </a:r>
            <a:br>
              <a:rPr lang="en-GB" altLang="es-ES" smtClean="0"/>
            </a:br>
            <a:r>
              <a:rPr lang="en-GB" altLang="es-ES" smtClean="0"/>
              <a:t>Leucocitosis</a:t>
            </a:r>
            <a:br>
              <a:rPr lang="en-GB" altLang="es-ES" smtClean="0"/>
            </a:br>
            <a:r>
              <a:rPr lang="en-GB" altLang="es-ES" smtClean="0"/>
              <a:t>Anomalías hemostasia y coagulación.</a:t>
            </a:r>
            <a:br>
              <a:rPr lang="en-GB" altLang="es-ES" smtClean="0"/>
            </a:br>
            <a:r>
              <a:rPr lang="en-GB" altLang="es-ES" smtClean="0"/>
              <a:t/>
            </a:r>
            <a:br>
              <a:rPr lang="en-GB" altLang="es-ES" smtClean="0"/>
            </a:br>
            <a:endParaRPr lang="en-GB" altLang="es-ES" smtClean="0"/>
          </a:p>
        </p:txBody>
      </p:sp>
      <p:pic>
        <p:nvPicPr>
          <p:cNvPr id="1044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902" y="237332"/>
            <a:ext cx="2284412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210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5296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13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52961">
                                            <p:txEl>
                                              <p:charRg st="13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552961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43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552961">
                                            <p:txEl>
                                              <p:charRg st="43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79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552961">
                                            <p:txEl>
                                              <p:charRg st="79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1">
                                            <p:txEl>
                                              <p:charRg st="92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552961">
                                            <p:txEl>
                                              <p:charRg st="92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529" name="22 Grupo"/>
          <p:cNvGrpSpPr>
            <a:grpSpLocks/>
          </p:cNvGrpSpPr>
          <p:nvPr/>
        </p:nvGrpSpPr>
        <p:grpSpPr bwMode="auto">
          <a:xfrm>
            <a:off x="2238375" y="571501"/>
            <a:ext cx="7715250" cy="5857875"/>
            <a:chOff x="857250" y="714375"/>
            <a:chExt cx="7715250" cy="5857875"/>
          </a:xfrm>
        </p:grpSpPr>
        <p:sp>
          <p:nvSpPr>
            <p:cNvPr id="4" name="3 Rectángulo redondeado"/>
            <p:cNvSpPr/>
            <p:nvPr/>
          </p:nvSpPr>
          <p:spPr>
            <a:xfrm>
              <a:off x="3929063" y="714375"/>
              <a:ext cx="1643062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ES" altLang="es-ES" sz="2000">
                  <a:solidFill>
                    <a:srgbClr val="FFFFFF"/>
                  </a:solidFill>
                  <a:cs typeface="Arial" panose="020B0604020202020204" pitchFamily="34" charset="0"/>
                </a:rPr>
                <a:t> </a:t>
              </a:r>
              <a:r>
                <a:rPr lang="en-GB" altLang="es-ES" sz="2000">
                  <a:solidFill>
                    <a:srgbClr val="000000"/>
                  </a:solidFill>
                  <a:cs typeface="Arial" panose="020B0604020202020204" pitchFamily="34" charset="0"/>
                </a:rPr>
                <a:t>Evolución</a:t>
              </a:r>
              <a:endParaRPr lang="es-ES" altLang="es-ES" sz="200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1500188" y="1357313"/>
              <a:ext cx="1643062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ES" altLang="es-ES" sz="2000">
                  <a:solidFill>
                    <a:srgbClr val="FFFFFF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GB" altLang="es-ES" sz="2000">
                  <a:solidFill>
                    <a:srgbClr val="000000"/>
                  </a:solidFill>
                  <a:cs typeface="Arial" panose="020B0604020202020204" pitchFamily="34" charset="0"/>
                </a:rPr>
                <a:t>Tres periodos</a:t>
              </a:r>
            </a:p>
            <a:p>
              <a:pPr algn="ctr"/>
              <a:endParaRPr lang="es-ES" altLang="es-ES" sz="200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6929438" y="3000375"/>
              <a:ext cx="1643062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Times New Roman" panose="02020603050405020304" pitchFamily="18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De recuperación</a:t>
              </a: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4286250" y="3000375"/>
              <a:ext cx="1643063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>
                  <a:solidFill>
                    <a:srgbClr val="000000"/>
                  </a:solidFill>
                </a:rPr>
                <a:t>De </a:t>
              </a:r>
              <a:r>
                <a:rPr lang="en-GB" sz="2000" dirty="0" err="1">
                  <a:solidFill>
                    <a:srgbClr val="000000"/>
                  </a:solidFill>
                </a:rPr>
                <a:t>uremia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1214438" y="3000375"/>
              <a:ext cx="1643062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s-ES" altLang="es-ES" sz="2000">
                  <a:solidFill>
                    <a:srgbClr val="FFFFFF"/>
                  </a:solidFill>
                  <a:cs typeface="Arial" panose="020B0604020202020204" pitchFamily="34" charset="0"/>
                </a:rPr>
                <a:t> </a:t>
              </a:r>
              <a:r>
                <a:rPr lang="en-GB" altLang="es-ES" sz="2000">
                  <a:solidFill>
                    <a:srgbClr val="000000"/>
                  </a:solidFill>
                  <a:cs typeface="Arial" panose="020B0604020202020204" pitchFamily="34" charset="0"/>
                </a:rPr>
                <a:t>De inicio</a:t>
              </a:r>
            </a:p>
            <a:p>
              <a:pPr algn="ctr"/>
              <a:endParaRPr lang="es-ES" altLang="es-ES" sz="200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8 Rectángulo redondeado"/>
            <p:cNvSpPr/>
            <p:nvPr/>
          </p:nvSpPr>
          <p:spPr>
            <a:xfrm>
              <a:off x="857250" y="4143375"/>
              <a:ext cx="2286000" cy="15001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Times New Roman" panose="02020603050405020304" pitchFamily="18" charset="0"/>
                <a:buNone/>
              </a:pPr>
              <a:r>
                <a:rPr lang="es-ES" altLang="es-ES" sz="2000">
                  <a:solidFill>
                    <a:srgbClr val="FFFFFF"/>
                  </a:solidFill>
                  <a:latin typeface="Calibri" panose="020F0502020204030204" pitchFamily="34" charset="0"/>
                </a:rPr>
                <a:t> </a:t>
              </a: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Isquemia renal/nefrotox.</a:t>
              </a:r>
            </a:p>
            <a:p>
              <a:pPr algn="ctr">
                <a:buFont typeface="Times New Roman" panose="02020603050405020304" pitchFamily="18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Fases de inicio y extensión</a:t>
              </a:r>
            </a:p>
            <a:p>
              <a:pPr algn="ctr">
                <a:buFont typeface="Times New Roman" panose="02020603050405020304" pitchFamily="18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Hasta 24h</a:t>
              </a: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3786188" y="4214813"/>
              <a:ext cx="2143125" cy="12858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>
                  <a:solidFill>
                    <a:srgbClr val="000000"/>
                  </a:solidFill>
                </a:rPr>
                <a:t>7-21 </a:t>
              </a:r>
              <a:r>
                <a:rPr lang="en-GB" sz="2000" dirty="0" err="1">
                  <a:solidFill>
                    <a:srgbClr val="000000"/>
                  </a:solidFill>
                </a:rPr>
                <a:t>días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 err="1">
                  <a:solidFill>
                    <a:srgbClr val="000000"/>
                  </a:solidFill>
                </a:rPr>
                <a:t>Manifestaciones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>
                  <a:solidFill>
                    <a:srgbClr val="000000"/>
                  </a:solidFill>
                </a:rPr>
                <a:t> </a:t>
              </a:r>
              <a:r>
                <a:rPr lang="en-GB" sz="2000" dirty="0" err="1">
                  <a:solidFill>
                    <a:srgbClr val="000000"/>
                  </a:solidFill>
                </a:rPr>
                <a:t>clínicas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>
                  <a:solidFill>
                    <a:srgbClr val="000000"/>
                  </a:solidFill>
                </a:rPr>
                <a:t>Y </a:t>
              </a:r>
              <a:r>
                <a:rPr lang="en-GB" sz="2000" dirty="0" err="1">
                  <a:solidFill>
                    <a:srgbClr val="000000"/>
                  </a:solidFill>
                </a:rPr>
                <a:t>laboratorio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6572250" y="4286250"/>
              <a:ext cx="2000250" cy="1143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rPr>
                <a:t>&gt; diuresis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rPr>
                <a:t>Recuperación lenta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n-US"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rPr>
                <a:t>Semanas </a:t>
              </a:r>
              <a:endParaRPr lang="es-ES" altLang="es-ES">
                <a:solidFill>
                  <a:srgbClr val="FFFFFF"/>
                </a:solidFill>
              </a:endParaRP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5286375" y="5857875"/>
              <a:ext cx="1643063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 err="1">
                  <a:solidFill>
                    <a:srgbClr val="000000"/>
                  </a:solidFill>
                </a:rPr>
                <a:t>Poliurica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 err="1">
                  <a:solidFill>
                    <a:srgbClr val="000000"/>
                  </a:solidFill>
                </a:rPr>
                <a:t>Hasta</a:t>
              </a:r>
              <a:r>
                <a:rPr lang="en-GB" sz="2000" dirty="0">
                  <a:solidFill>
                    <a:srgbClr val="000000"/>
                  </a:solidFill>
                </a:rPr>
                <a:t> 21 </a:t>
              </a:r>
              <a:r>
                <a:rPr lang="en-GB" sz="2000" dirty="0" err="1">
                  <a:solidFill>
                    <a:srgbClr val="000000"/>
                  </a:solidFill>
                </a:rPr>
                <a:t>dias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3429000" y="5857875"/>
              <a:ext cx="1643063" cy="71437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 err="1">
                  <a:solidFill>
                    <a:srgbClr val="000000"/>
                  </a:solidFill>
                </a:rPr>
                <a:t>Oligurica</a:t>
              </a:r>
              <a:endParaRPr lang="en-GB" sz="2000" dirty="0">
                <a:solidFill>
                  <a:srgbClr val="000000"/>
                </a:solidFill>
              </a:endParaRPr>
            </a:p>
            <a:p>
              <a:pPr algn="ctr">
                <a:buClr>
                  <a:srgbClr val="000000"/>
                </a:buClr>
                <a:buSzPct val="100000"/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000" dirty="0">
                  <a:solidFill>
                    <a:srgbClr val="000000"/>
                  </a:solidFill>
                </a:rPr>
                <a:t>1-7 </a:t>
              </a:r>
              <a:r>
                <a:rPr lang="en-GB" sz="2000" dirty="0" err="1">
                  <a:solidFill>
                    <a:srgbClr val="000000"/>
                  </a:solidFill>
                </a:rPr>
                <a:t>dias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  <p:cxnSp>
          <p:nvCxnSpPr>
            <p:cNvPr id="15" name="14 Conector angular"/>
            <p:cNvCxnSpPr/>
            <p:nvPr/>
          </p:nvCxnSpPr>
          <p:spPr>
            <a:xfrm>
              <a:off x="5214938" y="1428750"/>
              <a:ext cx="2571750" cy="14287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angular"/>
            <p:cNvCxnSpPr/>
            <p:nvPr/>
          </p:nvCxnSpPr>
          <p:spPr>
            <a:xfrm rot="10800000" flipV="1">
              <a:off x="2928938" y="1428750"/>
              <a:ext cx="2438400" cy="7048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angular"/>
            <p:cNvCxnSpPr/>
            <p:nvPr/>
          </p:nvCxnSpPr>
          <p:spPr>
            <a:xfrm rot="5400000">
              <a:off x="4215606" y="2142332"/>
              <a:ext cx="1571625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angular"/>
            <p:cNvCxnSpPr/>
            <p:nvPr/>
          </p:nvCxnSpPr>
          <p:spPr>
            <a:xfrm rot="10800000" flipV="1">
              <a:off x="2571750" y="2357438"/>
              <a:ext cx="2438400" cy="7048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angular"/>
            <p:cNvCxnSpPr/>
            <p:nvPr/>
          </p:nvCxnSpPr>
          <p:spPr>
            <a:xfrm rot="5400000">
              <a:off x="1821656" y="3964782"/>
              <a:ext cx="500063" cy="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angular"/>
            <p:cNvCxnSpPr/>
            <p:nvPr/>
          </p:nvCxnSpPr>
          <p:spPr>
            <a:xfrm rot="5400000">
              <a:off x="7536656" y="3964782"/>
              <a:ext cx="357187" cy="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angular"/>
            <p:cNvCxnSpPr/>
            <p:nvPr/>
          </p:nvCxnSpPr>
          <p:spPr>
            <a:xfrm rot="5400000">
              <a:off x="4965700" y="3963988"/>
              <a:ext cx="357187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angular"/>
            <p:cNvCxnSpPr>
              <a:stCxn id="10" idx="2"/>
            </p:cNvCxnSpPr>
            <p:nvPr/>
          </p:nvCxnSpPr>
          <p:spPr>
            <a:xfrm rot="5400000">
              <a:off x="4500563" y="5357813"/>
              <a:ext cx="214312" cy="50006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3 Conector angular"/>
            <p:cNvCxnSpPr/>
            <p:nvPr/>
          </p:nvCxnSpPr>
          <p:spPr>
            <a:xfrm rot="16200000" flipH="1">
              <a:off x="5072063" y="5572125"/>
              <a:ext cx="285750" cy="2857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8474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555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Prevención: 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Identificar pobre, riesgo: pacientes ancianos, cardiopatías, DM, IR previa, cirugía mayor.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Si hay o no lesión renal establecida: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Manitol. 25-50g iv 30 min.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Diuréticos de Asa. 250-500mg/d IV + Dopamina1-5ug/kg peso/min</a:t>
            </a:r>
          </a:p>
        </p:txBody>
      </p:sp>
      <p:pic>
        <p:nvPicPr>
          <p:cNvPr id="1047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5021264"/>
            <a:ext cx="2174875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556" name="Picture 22" descr="C:\Documents and Settings\pcuser\Mis documentos\Mis imágenes\dm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5" y="4857751"/>
            <a:ext cx="8778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793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800" decel="100000"/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800" decel="100000" fill="hold"/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00" decel="100000" fill="hold"/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800" decel="100000" fill="hold"/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800" decel="100000"/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800" decel="100000" fill="hold"/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800" decel="100000" fill="hold"/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decel="100000" fill="hold"/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800" decel="100000"/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800" decel="100000" fill="hold"/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800" decel="100000" fill="hold"/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800" decel="100000" fill="hold"/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800" decel="100000"/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800" decel="100000" fill="hold"/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800" decel="100000" fill="hold"/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800" decel="100000" fill="hold"/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800" decel="100000"/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800" decel="100000" fill="hold"/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800" decel="100000" fill="hold"/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800" decel="100000" fill="hold"/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800" decel="100000"/>
                                        <p:tgtEl>
                                          <p:spTgt spid="555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" dur="800" decel="1000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800" decel="1000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800" decel="1000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2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8281" y="2928934"/>
            <a:ext cx="8786842" cy="3608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sp>
        <p:nvSpPr>
          <p:cNvPr id="280579" name="Text Box 2"/>
          <p:cNvSpPr txBox="1">
            <a:spLocks noChangeArrowheads="1"/>
          </p:cNvSpPr>
          <p:nvPr/>
        </p:nvSpPr>
        <p:spPr bwMode="auto">
          <a:xfrm>
            <a:off x="2524125" y="2000251"/>
            <a:ext cx="7215188" cy="587375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DISTRIBUCIÓN DEL AGUA CORPORAL</a:t>
            </a:r>
            <a:endParaRPr lang="es-ES" altLang="es-ES" sz="320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87428" name="6 CuadroTexto"/>
          <p:cNvSpPr txBox="1">
            <a:spLocks noChangeArrowheads="1"/>
          </p:cNvSpPr>
          <p:nvPr/>
        </p:nvSpPr>
        <p:spPr bwMode="auto">
          <a:xfrm>
            <a:off x="3330950" y="506787"/>
            <a:ext cx="5000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_tradnl" altLang="es-ES" sz="4800" b="1" dirty="0"/>
              <a:t>HIDRATACIÓN</a:t>
            </a:r>
          </a:p>
        </p:txBody>
      </p:sp>
    </p:spTree>
    <p:extLst>
      <p:ext uri="{BB962C8B-B14F-4D97-AF65-F5344CB8AC3E}">
        <p14:creationId xmlns:p14="http://schemas.microsoft.com/office/powerpoint/2010/main" val="199758366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30263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COMPARTIMENTOS LÍQUIDOS CORPORALES</a:t>
            </a:r>
          </a:p>
        </p:txBody>
      </p:sp>
      <p:sp>
        <p:nvSpPr>
          <p:cNvPr id="48947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189163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LÍQUIDO INTRACELULAR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28 de los 42 litros totales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LÍQUIDO EXTRACELULAR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14 de los 42 litros totales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¾ Partes liquido intersticial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¼ Parte plasma</a:t>
            </a:r>
            <a:endParaRPr lang="en-GB" altLang="es-ES" sz="3400"/>
          </a:p>
        </p:txBody>
      </p:sp>
    </p:spTree>
    <p:extLst>
      <p:ext uri="{BB962C8B-B14F-4D97-AF65-F5344CB8AC3E}">
        <p14:creationId xmlns:p14="http://schemas.microsoft.com/office/powerpoint/2010/main" val="211826013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000126"/>
            <a:ext cx="8229600" cy="42862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INGRESOS DIARIOS DE AGUA</a:t>
            </a:r>
          </a:p>
        </p:txBody>
      </p:sp>
      <p:sp>
        <p:nvSpPr>
          <p:cNvPr id="491522" name="Text Box 2"/>
          <p:cNvSpPr txBox="1">
            <a:spLocks noChangeArrowheads="1"/>
          </p:cNvSpPr>
          <p:nvPr/>
        </p:nvSpPr>
        <p:spPr bwMode="auto">
          <a:xfrm>
            <a:off x="5257800" y="1766889"/>
            <a:ext cx="2057400" cy="4524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7559675" y="2184400"/>
            <a:ext cx="1981200" cy="4524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2895600" y="2300289"/>
            <a:ext cx="1981200" cy="4524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5" name="Text Box 5"/>
          <p:cNvSpPr txBox="1">
            <a:spLocks noChangeArrowheads="1"/>
          </p:cNvSpPr>
          <p:nvPr/>
        </p:nvSpPr>
        <p:spPr bwMode="auto">
          <a:xfrm>
            <a:off x="5181600" y="2971800"/>
            <a:ext cx="1981200" cy="4524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6" name="Text Box 6"/>
          <p:cNvSpPr txBox="1">
            <a:spLocks noChangeArrowheads="1"/>
          </p:cNvSpPr>
          <p:nvPr/>
        </p:nvSpPr>
        <p:spPr bwMode="auto">
          <a:xfrm>
            <a:off x="4095750" y="3794126"/>
            <a:ext cx="4286250" cy="4476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7" name="Text Box 7"/>
          <p:cNvSpPr txBox="1">
            <a:spLocks noChangeArrowheads="1"/>
          </p:cNvSpPr>
          <p:nvPr/>
        </p:nvSpPr>
        <p:spPr bwMode="auto">
          <a:xfrm>
            <a:off x="5095875" y="4643439"/>
            <a:ext cx="2209800" cy="4524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8" name="Text Box 8"/>
          <p:cNvSpPr txBox="1">
            <a:spLocks noChangeArrowheads="1"/>
          </p:cNvSpPr>
          <p:nvPr/>
        </p:nvSpPr>
        <p:spPr bwMode="auto">
          <a:xfrm>
            <a:off x="4881564" y="5572126"/>
            <a:ext cx="2509837" cy="4492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endParaRPr lang="en-GB" altLang="es-ES" sz="2300">
              <a:solidFill>
                <a:srgbClr val="000000"/>
              </a:solidFill>
            </a:endParaRPr>
          </a:p>
        </p:txBody>
      </p:sp>
      <p:sp>
        <p:nvSpPr>
          <p:cNvPr id="491529" name="Line 9"/>
          <p:cNvSpPr>
            <a:spLocks noChangeShapeType="1"/>
          </p:cNvSpPr>
          <p:nvPr/>
        </p:nvSpPr>
        <p:spPr bwMode="auto">
          <a:xfrm flipH="1">
            <a:off x="3790950" y="1981200"/>
            <a:ext cx="14859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0" name="Line 10"/>
          <p:cNvSpPr>
            <a:spLocks noChangeShapeType="1"/>
          </p:cNvSpPr>
          <p:nvPr/>
        </p:nvSpPr>
        <p:spPr bwMode="auto">
          <a:xfrm>
            <a:off x="7315200" y="1905000"/>
            <a:ext cx="1219200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1" name="Line 11"/>
          <p:cNvSpPr>
            <a:spLocks noChangeShapeType="1"/>
          </p:cNvSpPr>
          <p:nvPr/>
        </p:nvSpPr>
        <p:spPr bwMode="auto">
          <a:xfrm flipH="1">
            <a:off x="7143750" y="2743200"/>
            <a:ext cx="12573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2" name="Line 12"/>
          <p:cNvSpPr>
            <a:spLocks noChangeShapeType="1"/>
          </p:cNvSpPr>
          <p:nvPr/>
        </p:nvSpPr>
        <p:spPr bwMode="auto">
          <a:xfrm>
            <a:off x="3648076" y="2781300"/>
            <a:ext cx="1457325" cy="342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3" name="Line 13"/>
          <p:cNvSpPr>
            <a:spLocks noChangeShapeType="1"/>
          </p:cNvSpPr>
          <p:nvPr/>
        </p:nvSpPr>
        <p:spPr bwMode="auto">
          <a:xfrm>
            <a:off x="6167438" y="4286250"/>
            <a:ext cx="6350" cy="3000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4" name="Line 14"/>
          <p:cNvSpPr>
            <a:spLocks noChangeShapeType="1"/>
          </p:cNvSpPr>
          <p:nvPr/>
        </p:nvSpPr>
        <p:spPr bwMode="auto">
          <a:xfrm>
            <a:off x="6146800" y="3429001"/>
            <a:ext cx="14288" cy="3603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5" name="Line 17"/>
          <p:cNvSpPr>
            <a:spLocks noChangeShapeType="1"/>
          </p:cNvSpPr>
          <p:nvPr/>
        </p:nvSpPr>
        <p:spPr bwMode="auto">
          <a:xfrm>
            <a:off x="6238875" y="51435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1536" name="16 Rectángulo"/>
          <p:cNvSpPr>
            <a:spLocks noChangeArrowheads="1"/>
          </p:cNvSpPr>
          <p:nvPr/>
        </p:nvSpPr>
        <p:spPr bwMode="auto">
          <a:xfrm>
            <a:off x="5524500" y="3000375"/>
            <a:ext cx="1390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2100 ml/día</a:t>
            </a:r>
          </a:p>
        </p:txBody>
      </p:sp>
      <p:sp>
        <p:nvSpPr>
          <p:cNvPr id="491537" name="17 Rectángulo"/>
          <p:cNvSpPr>
            <a:spLocks noChangeArrowheads="1"/>
          </p:cNvSpPr>
          <p:nvPr/>
        </p:nvSpPr>
        <p:spPr bwMode="auto">
          <a:xfrm>
            <a:off x="7953376" y="22860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LIQUIDOS</a:t>
            </a:r>
          </a:p>
        </p:txBody>
      </p:sp>
      <p:sp>
        <p:nvSpPr>
          <p:cNvPr id="491538" name="18 Rectángulo"/>
          <p:cNvSpPr>
            <a:spLocks noChangeArrowheads="1"/>
          </p:cNvSpPr>
          <p:nvPr/>
        </p:nvSpPr>
        <p:spPr bwMode="auto">
          <a:xfrm>
            <a:off x="5595939" y="1857375"/>
            <a:ext cx="119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INGESTA</a:t>
            </a:r>
          </a:p>
        </p:txBody>
      </p:sp>
      <p:sp>
        <p:nvSpPr>
          <p:cNvPr id="491539" name="19 Rectángulo"/>
          <p:cNvSpPr>
            <a:spLocks noChangeArrowheads="1"/>
          </p:cNvSpPr>
          <p:nvPr/>
        </p:nvSpPr>
        <p:spPr bwMode="auto">
          <a:xfrm>
            <a:off x="3167063" y="2357439"/>
            <a:ext cx="1211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SÓLIDOS</a:t>
            </a:r>
          </a:p>
        </p:txBody>
      </p:sp>
      <p:sp>
        <p:nvSpPr>
          <p:cNvPr id="491540" name="20 Rectángulo"/>
          <p:cNvSpPr>
            <a:spLocks noChangeArrowheads="1"/>
          </p:cNvSpPr>
          <p:nvPr/>
        </p:nvSpPr>
        <p:spPr bwMode="auto">
          <a:xfrm>
            <a:off x="4167189" y="3857625"/>
            <a:ext cx="4173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METABOLISMO HIDROCARBONADO</a:t>
            </a:r>
          </a:p>
        </p:txBody>
      </p:sp>
      <p:sp>
        <p:nvSpPr>
          <p:cNvPr id="491541" name="22 Rectángulo"/>
          <p:cNvSpPr>
            <a:spLocks noChangeArrowheads="1"/>
          </p:cNvSpPr>
          <p:nvPr/>
        </p:nvSpPr>
        <p:spPr bwMode="auto">
          <a:xfrm>
            <a:off x="5453063" y="4714875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200 ml / día</a:t>
            </a:r>
          </a:p>
        </p:txBody>
      </p:sp>
      <p:sp>
        <p:nvSpPr>
          <p:cNvPr id="491542" name="23 Rectángulo"/>
          <p:cNvSpPr>
            <a:spLocks noChangeArrowheads="1"/>
          </p:cNvSpPr>
          <p:nvPr/>
        </p:nvSpPr>
        <p:spPr bwMode="auto">
          <a:xfrm>
            <a:off x="5167313" y="5643564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Total: 2300 ml/ día</a:t>
            </a:r>
          </a:p>
        </p:txBody>
      </p:sp>
    </p:spTree>
    <p:extLst>
      <p:ext uri="{BB962C8B-B14F-4D97-AF65-F5344CB8AC3E}">
        <p14:creationId xmlns:p14="http://schemas.microsoft.com/office/powerpoint/2010/main" val="143621720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69" name="37 Título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  <p:sp>
        <p:nvSpPr>
          <p:cNvPr id="493570" name="Rectangle 1"/>
          <p:cNvSpPr txBox="1">
            <a:spLocks noChangeArrowheads="1"/>
          </p:cNvSpPr>
          <p:nvPr/>
        </p:nvSpPr>
        <p:spPr bwMode="auto">
          <a:xfrm>
            <a:off x="1981200" y="190501"/>
            <a:ext cx="8229600" cy="1312863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s-ES" sz="4000" b="1">
                <a:solidFill>
                  <a:schemeClr val="tx2"/>
                </a:solidFill>
                <a:latin typeface="Calibri" panose="020F0502020204030204" pitchFamily="34" charset="0"/>
              </a:rPr>
              <a:t>PÉRDIDAS DIARIAS DE AGUA </a:t>
            </a:r>
            <a:br>
              <a:rPr lang="en-GB" altLang="es-ES" sz="4000" b="1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GB" altLang="es-ES" sz="4000" b="1">
                <a:solidFill>
                  <a:schemeClr val="tx2"/>
                </a:solidFill>
                <a:latin typeface="Calibri" panose="020F0502020204030204" pitchFamily="34" charset="0"/>
              </a:rPr>
              <a:t>ml/ día</a:t>
            </a:r>
          </a:p>
        </p:txBody>
      </p:sp>
      <p:grpSp>
        <p:nvGrpSpPr>
          <p:cNvPr id="2" name="Group 2"/>
          <p:cNvGrpSpPr/>
          <p:nvPr/>
        </p:nvGrpSpPr>
        <p:grpSpPr bwMode="auto">
          <a:xfrm>
            <a:off x="1952625" y="1571626"/>
            <a:ext cx="8229600" cy="5072063"/>
            <a:chOff x="288" y="858"/>
            <a:chExt cx="5184" cy="3414"/>
          </a:xfrm>
          <a:solidFill>
            <a:srgbClr val="00B050"/>
          </a:solidFill>
        </p:grpSpPr>
        <p:sp>
          <p:nvSpPr>
            <p:cNvPr id="41" name="Rectangle 3"/>
            <p:cNvSpPr>
              <a:spLocks noChangeArrowheads="1"/>
            </p:cNvSpPr>
            <p:nvPr/>
          </p:nvSpPr>
          <p:spPr bwMode="auto">
            <a:xfrm>
              <a:off x="3744" y="3864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6600</a:t>
              </a:r>
            </a:p>
          </p:txBody>
        </p:sp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2016" y="3864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2300</a:t>
              </a:r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288" y="3864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TOTAL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744" y="3458"/>
              <a:ext cx="1728" cy="40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2000</a:t>
              </a:r>
            </a:p>
          </p:txBody>
        </p:sp>
        <p:sp>
          <p:nvSpPr>
            <p:cNvPr id="45" name="Rectangle 7"/>
            <p:cNvSpPr>
              <a:spLocks noChangeArrowheads="1"/>
            </p:cNvSpPr>
            <p:nvPr/>
          </p:nvSpPr>
          <p:spPr bwMode="auto">
            <a:xfrm>
              <a:off x="2016" y="3458"/>
              <a:ext cx="1728" cy="40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1500</a:t>
              </a:r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88" y="3458"/>
              <a:ext cx="1728" cy="40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ORINA</a:t>
              </a:r>
            </a:p>
          </p:txBody>
        </p:sp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3744" y="3050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200</a:t>
              </a:r>
            </a:p>
          </p:txBody>
        </p:sp>
        <p:sp>
          <p:nvSpPr>
            <p:cNvPr id="48" name="Rectangle 10"/>
            <p:cNvSpPr>
              <a:spLocks noChangeArrowheads="1"/>
            </p:cNvSpPr>
            <p:nvPr/>
          </p:nvSpPr>
          <p:spPr bwMode="auto">
            <a:xfrm>
              <a:off x="2016" y="3050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288" y="3050"/>
              <a:ext cx="1728" cy="4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HECES</a:t>
              </a:r>
            </a:p>
          </p:txBody>
        </p:sp>
        <p:sp>
          <p:nvSpPr>
            <p:cNvPr id="50" name="Rectangle 12"/>
            <p:cNvSpPr>
              <a:spLocks noChangeArrowheads="1"/>
            </p:cNvSpPr>
            <p:nvPr/>
          </p:nvSpPr>
          <p:spPr bwMode="auto">
            <a:xfrm>
              <a:off x="3744" y="2643"/>
              <a:ext cx="1728" cy="407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5000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2016" y="2643"/>
              <a:ext cx="1728" cy="407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288" y="2643"/>
              <a:ext cx="1728" cy="407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SUDOR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3744" y="204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650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2016" y="204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500</a:t>
              </a:r>
            </a:p>
          </p:txBody>
        </p:sp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288" y="204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INSENSIBLES PULMÓN</a:t>
              </a:r>
            </a:p>
          </p:txBody>
        </p: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3744" y="1453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350</a:t>
              </a:r>
            </a:p>
          </p:txBody>
        </p:sp>
        <p:sp>
          <p:nvSpPr>
            <p:cNvPr id="57" name="Rectangle 19"/>
            <p:cNvSpPr>
              <a:spLocks noChangeArrowheads="1"/>
            </p:cNvSpPr>
            <p:nvPr/>
          </p:nvSpPr>
          <p:spPr bwMode="auto">
            <a:xfrm>
              <a:off x="2016" y="1453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350</a:t>
              </a:r>
            </a:p>
          </p:txBody>
        </p:sp>
        <p:sp>
          <p:nvSpPr>
            <p:cNvPr id="58" name="Rectangle 20"/>
            <p:cNvSpPr>
              <a:spLocks noChangeArrowheads="1"/>
            </p:cNvSpPr>
            <p:nvPr/>
          </p:nvSpPr>
          <p:spPr bwMode="auto">
            <a:xfrm>
              <a:off x="288" y="1453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>
                  <a:solidFill>
                    <a:srgbClr val="000000"/>
                  </a:solidFill>
                  <a:latin typeface="Arial" charset="0"/>
                </a:rPr>
                <a:t>INSENSIBLES PIEL</a:t>
              </a:r>
            </a:p>
          </p:txBody>
        </p:sp>
        <p:sp>
          <p:nvSpPr>
            <p:cNvPr id="59" name="Rectangle 21"/>
            <p:cNvSpPr>
              <a:spLocks noChangeArrowheads="1"/>
            </p:cNvSpPr>
            <p:nvPr/>
          </p:nvSpPr>
          <p:spPr bwMode="auto">
            <a:xfrm>
              <a:off x="3744" y="85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 algn="ctr"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 dirty="0">
                  <a:solidFill>
                    <a:srgbClr val="000000"/>
                  </a:solidFill>
                  <a:latin typeface="Arial" charset="0"/>
                </a:rPr>
                <a:t>EJERCICIO INTENSO</a:t>
              </a:r>
            </a:p>
          </p:txBody>
        </p:sp>
        <p:sp>
          <p:nvSpPr>
            <p:cNvPr id="60" name="Rectangle 22"/>
            <p:cNvSpPr>
              <a:spLocks noChangeArrowheads="1"/>
            </p:cNvSpPr>
            <p:nvPr/>
          </p:nvSpPr>
          <p:spPr bwMode="auto">
            <a:xfrm>
              <a:off x="2016" y="85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 dirty="0">
                  <a:solidFill>
                    <a:srgbClr val="000000"/>
                  </a:solidFill>
                  <a:latin typeface="Arial" charset="0"/>
                </a:rPr>
                <a:t>NORMAL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288" y="858"/>
              <a:ext cx="1728" cy="595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0000" tIns="46800" rIns="90000" bIns="46800"/>
            <a:lstStyle/>
            <a:p>
              <a:pPr>
                <a:spcBef>
                  <a:spcPts val="700"/>
                </a:spcBef>
                <a:tabLst>
                  <a:tab pos="447675" algn="l"/>
                  <a:tab pos="896620" algn="l"/>
                  <a:tab pos="1346200" algn="l"/>
                  <a:tab pos="1795145" algn="l"/>
                  <a:tab pos="2244725" algn="l"/>
                  <a:tab pos="2693670" algn="l"/>
                  <a:tab pos="3143250" algn="l"/>
                  <a:tab pos="3592195" algn="l"/>
                  <a:tab pos="4041775" algn="l"/>
                  <a:tab pos="4490720" algn="l"/>
                  <a:tab pos="4940300" algn="l"/>
                  <a:tab pos="5389245" algn="l"/>
                  <a:tab pos="5838825" algn="l"/>
                  <a:tab pos="6287770" algn="l"/>
                  <a:tab pos="6737350" algn="l"/>
                  <a:tab pos="7186295" algn="l"/>
                  <a:tab pos="7635875" algn="l"/>
                  <a:tab pos="8084820" algn="l"/>
                  <a:tab pos="8534400" algn="l"/>
                  <a:tab pos="8983345" algn="l"/>
                </a:tabLst>
                <a:defRPr/>
              </a:pPr>
              <a:r>
                <a:rPr lang="en-GB" sz="2800" dirty="0">
                  <a:solidFill>
                    <a:srgbClr val="000000"/>
                  </a:solidFill>
                  <a:latin typeface="Arial" charset="0"/>
                </a:rPr>
                <a:t>PÉRDIDAS</a:t>
              </a:r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288" y="858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288" y="1453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>
              <a:off x="288" y="2048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288" y="2643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288" y="3050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7" name="Line 29"/>
            <p:cNvSpPr>
              <a:spLocks noChangeShapeType="1"/>
            </p:cNvSpPr>
            <p:nvPr/>
          </p:nvSpPr>
          <p:spPr bwMode="auto">
            <a:xfrm>
              <a:off x="288" y="3458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>
              <a:off x="288" y="3864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69" name="Line 31"/>
            <p:cNvSpPr>
              <a:spLocks noChangeShapeType="1"/>
            </p:cNvSpPr>
            <p:nvPr/>
          </p:nvSpPr>
          <p:spPr bwMode="auto">
            <a:xfrm>
              <a:off x="288" y="4272"/>
              <a:ext cx="5184" cy="1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70" name="Line 32"/>
            <p:cNvSpPr>
              <a:spLocks noChangeShapeType="1"/>
            </p:cNvSpPr>
            <p:nvPr/>
          </p:nvSpPr>
          <p:spPr bwMode="auto">
            <a:xfrm>
              <a:off x="288" y="858"/>
              <a:ext cx="1" cy="341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71" name="Line 33"/>
            <p:cNvSpPr>
              <a:spLocks noChangeShapeType="1"/>
            </p:cNvSpPr>
            <p:nvPr/>
          </p:nvSpPr>
          <p:spPr bwMode="auto">
            <a:xfrm>
              <a:off x="2016" y="858"/>
              <a:ext cx="1" cy="341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72" name="Line 34"/>
            <p:cNvSpPr>
              <a:spLocks noChangeShapeType="1"/>
            </p:cNvSpPr>
            <p:nvPr/>
          </p:nvSpPr>
          <p:spPr bwMode="auto">
            <a:xfrm>
              <a:off x="3744" y="858"/>
              <a:ext cx="1" cy="341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73" name="Line 35"/>
            <p:cNvSpPr>
              <a:spLocks noChangeShapeType="1"/>
            </p:cNvSpPr>
            <p:nvPr/>
          </p:nvSpPr>
          <p:spPr bwMode="auto">
            <a:xfrm>
              <a:off x="5472" y="858"/>
              <a:ext cx="1" cy="3414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FontTx/>
                <a:buNone/>
                <a:defRPr/>
              </a:pPr>
              <a:endParaRPr lang="es-E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89475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239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DESHIDRATACIÓN</a:t>
            </a:r>
          </a:p>
        </p:txBody>
      </p:sp>
      <p:sp>
        <p:nvSpPr>
          <p:cNvPr id="495618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928813"/>
            <a:ext cx="8229600" cy="4525962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Desproporción entre los liquidos ingeridos y los eliminados, siendo el equilibrio negativo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Término incorrecto puesto que al perder líquido tambien se pierden electrolitos</a:t>
            </a:r>
          </a:p>
        </p:txBody>
      </p:sp>
    </p:spTree>
    <p:extLst>
      <p:ext uri="{BB962C8B-B14F-4D97-AF65-F5344CB8AC3E}">
        <p14:creationId xmlns:p14="http://schemas.microsoft.com/office/powerpoint/2010/main" val="1377905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6360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CAUSAS DE DESHIDRATACIÓN</a:t>
            </a:r>
          </a:p>
        </p:txBody>
      </p:sp>
      <p:sp>
        <p:nvSpPr>
          <p:cNvPr id="287747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785938"/>
            <a:ext cx="8229600" cy="4525962"/>
          </a:xfrm>
          <a:ln>
            <a:miter/>
          </a:ln>
        </p:spPr>
        <p:txBody>
          <a:bodyPr>
            <a:normAutofit/>
          </a:bodyPr>
          <a:lstStyle/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dirty="0" err="1" smtClean="0">
                <a:ea typeface="+mn-ea"/>
              </a:rPr>
              <a:t>Aporte</a:t>
            </a:r>
            <a:r>
              <a:rPr lang="en-GB" dirty="0" smtClean="0">
                <a:ea typeface="+mn-ea"/>
              </a:rPr>
              <a:t> </a:t>
            </a:r>
            <a:r>
              <a:rPr lang="es-ES" dirty="0" smtClean="0">
                <a:ea typeface="+mn-ea"/>
              </a:rPr>
              <a:t>insuficiente </a:t>
            </a: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Diabetes insípida </a:t>
            </a:r>
            <a:r>
              <a:rPr lang="es-ES" dirty="0" err="1" smtClean="0">
                <a:ea typeface="+mn-ea"/>
              </a:rPr>
              <a:t>neurógena</a:t>
            </a:r>
            <a:r>
              <a:rPr lang="es-ES" dirty="0" smtClean="0">
                <a:ea typeface="+mn-ea"/>
              </a:rPr>
              <a:t> o </a:t>
            </a:r>
            <a:r>
              <a:rPr lang="es-ES" dirty="0" err="1" smtClean="0">
                <a:ea typeface="+mn-ea"/>
              </a:rPr>
              <a:t>nefrógena</a:t>
            </a:r>
            <a:endParaRPr lang="es-ES" dirty="0" smtClean="0">
              <a:ea typeface="+mn-ea"/>
            </a:endParaRP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Diuréticos</a:t>
            </a: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Afecciones digestivas: vómitos, diarreas, secuestro en tercer espacio</a:t>
            </a: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Sudoraciones profusas</a:t>
            </a: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Quemaduras</a:t>
            </a: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s-ES" dirty="0" smtClean="0">
                <a:ea typeface="+mn-ea"/>
              </a:rPr>
              <a:t>Administración</a:t>
            </a:r>
            <a:r>
              <a:rPr lang="en-GB" dirty="0" smtClean="0">
                <a:ea typeface="+mn-ea"/>
              </a:rPr>
              <a:t> de </a:t>
            </a:r>
            <a:r>
              <a:rPr lang="en-GB" dirty="0" err="1" smtClean="0">
                <a:ea typeface="+mn-ea"/>
              </a:rPr>
              <a:t>más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solutos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que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agua</a:t>
            </a:r>
            <a:endParaRPr lang="en-GB" dirty="0" smtClean="0">
              <a:ea typeface="+mn-ea"/>
            </a:endParaRPr>
          </a:p>
          <a:p>
            <a:pPr>
              <a:spcBef>
                <a:spcPts val="700"/>
              </a:spcBef>
              <a:buFont typeface="Arial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dirty="0" smtClean="0">
                <a:ea typeface="+mn-ea"/>
              </a:rPr>
              <a:t>Coma </a:t>
            </a:r>
            <a:r>
              <a:rPr lang="en-GB" dirty="0" err="1" smtClean="0">
                <a:ea typeface="+mn-ea"/>
              </a:rPr>
              <a:t>diabético</a:t>
            </a: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9510854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382000" cy="1143000"/>
          </a:xfr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FISIOPATOLOGÍA DE LA DESHIDRATACION</a:t>
            </a:r>
          </a:p>
        </p:txBody>
      </p:sp>
      <p:sp>
        <p:nvSpPr>
          <p:cNvPr id="499714" name="Text Box 2"/>
          <p:cNvSpPr txBox="1">
            <a:spLocks noChangeArrowheads="1"/>
          </p:cNvSpPr>
          <p:nvPr/>
        </p:nvSpPr>
        <p:spPr bwMode="auto">
          <a:xfrm>
            <a:off x="4648200" y="1295400"/>
            <a:ext cx="28194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PERDIDA DE AGUA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1809750" y="2071689"/>
            <a:ext cx="2667000" cy="6429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PASA AGUA DEL EIC AL EEC</a:t>
            </a:r>
          </a:p>
        </p:txBody>
      </p:sp>
      <p:sp>
        <p:nvSpPr>
          <p:cNvPr id="499716" name="Text Box 4"/>
          <p:cNvSpPr txBox="1">
            <a:spLocks noChangeArrowheads="1"/>
          </p:cNvSpPr>
          <p:nvPr/>
        </p:nvSpPr>
        <p:spPr bwMode="auto">
          <a:xfrm>
            <a:off x="5029200" y="2133600"/>
            <a:ext cx="22860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DISMINUCIÓN PVC</a:t>
            </a:r>
          </a:p>
        </p:txBody>
      </p:sp>
      <p:sp>
        <p:nvSpPr>
          <p:cNvPr id="499717" name="Text Box 5"/>
          <p:cNvSpPr txBox="1">
            <a:spLocks noChangeArrowheads="1"/>
          </p:cNvSpPr>
          <p:nvPr/>
        </p:nvSpPr>
        <p:spPr bwMode="auto">
          <a:xfrm>
            <a:off x="7848600" y="1981201"/>
            <a:ext cx="2286000" cy="9175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AUMENTO OSMOLARIDAD EEC</a:t>
            </a:r>
          </a:p>
        </p:txBody>
      </p:sp>
      <p:sp>
        <p:nvSpPr>
          <p:cNvPr id="499718" name="Text Box 6"/>
          <p:cNvSpPr txBox="1">
            <a:spLocks noChangeArrowheads="1"/>
          </p:cNvSpPr>
          <p:nvPr/>
        </p:nvSpPr>
        <p:spPr bwMode="auto">
          <a:xfrm>
            <a:off x="1809750" y="3214689"/>
            <a:ext cx="2667000" cy="6429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DESHIDRATACIÓN CELULAR</a:t>
            </a:r>
          </a:p>
        </p:txBody>
      </p:sp>
      <p:sp>
        <p:nvSpPr>
          <p:cNvPr id="499719" name="Text Box 7"/>
          <p:cNvSpPr txBox="1">
            <a:spLocks noChangeArrowheads="1"/>
          </p:cNvSpPr>
          <p:nvPr/>
        </p:nvSpPr>
        <p:spPr bwMode="auto">
          <a:xfrm>
            <a:off x="1809750" y="4572000"/>
            <a:ext cx="25146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SED</a:t>
            </a:r>
          </a:p>
        </p:txBody>
      </p:sp>
      <p:sp>
        <p:nvSpPr>
          <p:cNvPr id="499720" name="Text Box 8"/>
          <p:cNvSpPr txBox="1">
            <a:spLocks noChangeArrowheads="1"/>
          </p:cNvSpPr>
          <p:nvPr/>
        </p:nvSpPr>
        <p:spPr bwMode="auto">
          <a:xfrm>
            <a:off x="5029200" y="3200400"/>
            <a:ext cx="19812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/>
              <a:t>AUMENTO SEC. ALDOSTERONA</a:t>
            </a:r>
          </a:p>
        </p:txBody>
      </p:sp>
      <p:sp>
        <p:nvSpPr>
          <p:cNvPr id="499721" name="Text Box 9"/>
          <p:cNvSpPr txBox="1">
            <a:spLocks noChangeArrowheads="1"/>
          </p:cNvSpPr>
          <p:nvPr/>
        </p:nvSpPr>
        <p:spPr bwMode="auto">
          <a:xfrm>
            <a:off x="4800600" y="4495800"/>
            <a:ext cx="25908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/>
              <a:t>&gt; REABSORCIÓN NA</a:t>
            </a:r>
          </a:p>
        </p:txBody>
      </p:sp>
      <p:sp>
        <p:nvSpPr>
          <p:cNvPr id="499722" name="Text Box 10"/>
          <p:cNvSpPr txBox="1">
            <a:spLocks noChangeArrowheads="1"/>
          </p:cNvSpPr>
          <p:nvPr/>
        </p:nvSpPr>
        <p:spPr bwMode="auto">
          <a:xfrm>
            <a:off x="8077200" y="3276600"/>
            <a:ext cx="19050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/>
              <a:t>AUMENTO SEC. ADH</a:t>
            </a:r>
          </a:p>
        </p:txBody>
      </p:sp>
      <p:sp>
        <p:nvSpPr>
          <p:cNvPr id="499723" name="Text Box 11"/>
          <p:cNvSpPr txBox="1">
            <a:spLocks noChangeArrowheads="1"/>
          </p:cNvSpPr>
          <p:nvPr/>
        </p:nvSpPr>
        <p:spPr bwMode="auto">
          <a:xfrm>
            <a:off x="7810500" y="4429125"/>
            <a:ext cx="25146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/>
              <a:t>&gt; REABSORCION AGUA</a:t>
            </a:r>
          </a:p>
        </p:txBody>
      </p: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8229600" y="5791200"/>
            <a:ext cx="19812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/>
              <a:t>OLIGURIA</a:t>
            </a:r>
          </a:p>
        </p:txBody>
      </p:sp>
      <p:sp>
        <p:nvSpPr>
          <p:cNvPr id="499725" name="Line 13"/>
          <p:cNvSpPr>
            <a:spLocks noChangeShapeType="1"/>
          </p:cNvSpPr>
          <p:nvPr/>
        </p:nvSpPr>
        <p:spPr bwMode="auto">
          <a:xfrm flipH="1">
            <a:off x="3028950" y="1524000"/>
            <a:ext cx="16383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26" name="Line 14"/>
          <p:cNvSpPr>
            <a:spLocks noChangeShapeType="1"/>
          </p:cNvSpPr>
          <p:nvPr/>
        </p:nvSpPr>
        <p:spPr bwMode="auto">
          <a:xfrm>
            <a:off x="6172200" y="16764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27" name="Line 15"/>
          <p:cNvSpPr>
            <a:spLocks noChangeShapeType="1"/>
          </p:cNvSpPr>
          <p:nvPr/>
        </p:nvSpPr>
        <p:spPr bwMode="auto">
          <a:xfrm>
            <a:off x="7467600" y="1447800"/>
            <a:ext cx="16764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28" name="Line 16"/>
          <p:cNvSpPr>
            <a:spLocks noChangeShapeType="1"/>
          </p:cNvSpPr>
          <p:nvPr/>
        </p:nvSpPr>
        <p:spPr bwMode="auto">
          <a:xfrm>
            <a:off x="2819400" y="26670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29" name="Line 17"/>
          <p:cNvSpPr>
            <a:spLocks noChangeShapeType="1"/>
          </p:cNvSpPr>
          <p:nvPr/>
        </p:nvSpPr>
        <p:spPr bwMode="auto">
          <a:xfrm>
            <a:off x="2895600" y="3810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0" name="Line 18"/>
          <p:cNvSpPr>
            <a:spLocks noChangeShapeType="1"/>
          </p:cNvSpPr>
          <p:nvPr/>
        </p:nvSpPr>
        <p:spPr bwMode="auto">
          <a:xfrm>
            <a:off x="6019800" y="25146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1" name="Line 19"/>
          <p:cNvSpPr>
            <a:spLocks noChangeShapeType="1"/>
          </p:cNvSpPr>
          <p:nvPr/>
        </p:nvSpPr>
        <p:spPr bwMode="auto">
          <a:xfrm>
            <a:off x="6019800" y="38862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2" name="Line 20"/>
          <p:cNvSpPr>
            <a:spLocks noChangeShapeType="1"/>
          </p:cNvSpPr>
          <p:nvPr/>
        </p:nvSpPr>
        <p:spPr bwMode="auto">
          <a:xfrm>
            <a:off x="9067800" y="28956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3" name="Line 21"/>
          <p:cNvSpPr>
            <a:spLocks noChangeShapeType="1"/>
          </p:cNvSpPr>
          <p:nvPr/>
        </p:nvSpPr>
        <p:spPr bwMode="auto">
          <a:xfrm>
            <a:off x="8991600" y="39624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4" name="Line 22"/>
          <p:cNvSpPr>
            <a:spLocks noChangeShapeType="1"/>
          </p:cNvSpPr>
          <p:nvPr/>
        </p:nvSpPr>
        <p:spPr bwMode="auto">
          <a:xfrm>
            <a:off x="9067800" y="51054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5" name="Line 23"/>
          <p:cNvSpPr>
            <a:spLocks noChangeShapeType="1"/>
          </p:cNvSpPr>
          <p:nvPr/>
        </p:nvSpPr>
        <p:spPr bwMode="auto">
          <a:xfrm flipH="1">
            <a:off x="6457950" y="2895600"/>
            <a:ext cx="1638300" cy="144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6" name="Line 24"/>
          <p:cNvSpPr>
            <a:spLocks noChangeShapeType="1"/>
          </p:cNvSpPr>
          <p:nvPr/>
        </p:nvSpPr>
        <p:spPr bwMode="auto">
          <a:xfrm flipH="1">
            <a:off x="7448550" y="2514600"/>
            <a:ext cx="4191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7" name="Line 25"/>
          <p:cNvSpPr>
            <a:spLocks noChangeShapeType="1"/>
          </p:cNvSpPr>
          <p:nvPr/>
        </p:nvSpPr>
        <p:spPr bwMode="auto">
          <a:xfrm>
            <a:off x="7467600" y="2590800"/>
            <a:ext cx="1588" cy="2819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8" name="Line 26"/>
          <p:cNvSpPr>
            <a:spLocks noChangeShapeType="1"/>
          </p:cNvSpPr>
          <p:nvPr/>
        </p:nvSpPr>
        <p:spPr bwMode="auto">
          <a:xfrm flipH="1">
            <a:off x="3105150" y="5410200"/>
            <a:ext cx="43815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499739" name="Line 27"/>
          <p:cNvSpPr>
            <a:spLocks noChangeShapeType="1"/>
          </p:cNvSpPr>
          <p:nvPr/>
        </p:nvSpPr>
        <p:spPr bwMode="auto">
          <a:xfrm flipV="1">
            <a:off x="3124200" y="5010150"/>
            <a:ext cx="1588" cy="4191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501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5189" y="476250"/>
            <a:ext cx="7843837" cy="5975350"/>
            <a:chOff x="385" y="300"/>
            <a:chExt cx="4941" cy="3764"/>
          </a:xfrm>
        </p:grpSpPr>
        <p:sp>
          <p:nvSpPr>
            <p:cNvPr id="1015810" name="AutoShape 3"/>
            <p:cNvSpPr>
              <a:spLocks noChangeArrowheads="1"/>
            </p:cNvSpPr>
            <p:nvPr/>
          </p:nvSpPr>
          <p:spPr bwMode="auto">
            <a:xfrm>
              <a:off x="385" y="300"/>
              <a:ext cx="4942" cy="3765"/>
            </a:xfrm>
            <a:prstGeom prst="roundRect">
              <a:avLst>
                <a:gd name="adj" fmla="val 23"/>
              </a:avLst>
            </a:prstGeom>
            <a:ln/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cxnSp>
          <p:nvCxnSpPr>
            <p:cNvPr id="1015811" name="AutoShape 4"/>
            <p:cNvCxnSpPr>
              <a:cxnSpLocks noChangeShapeType="1"/>
              <a:stCxn id="1015823" idx="2"/>
              <a:endCxn id="1015820" idx="3"/>
            </p:cNvCxnSpPr>
            <p:nvPr/>
          </p:nvCxnSpPr>
          <p:spPr bwMode="auto">
            <a:xfrm flipH="1" flipV="1">
              <a:off x="2837" y="3500"/>
              <a:ext cx="374" cy="396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15812" name="AutoShape 5"/>
            <p:cNvCxnSpPr>
              <a:cxnSpLocks noChangeShapeType="1"/>
              <a:stCxn id="1015822" idx="2"/>
              <a:endCxn id="1015819" idx="3"/>
            </p:cNvCxnSpPr>
            <p:nvPr/>
          </p:nvCxnSpPr>
          <p:spPr bwMode="auto">
            <a:xfrm flipH="1" flipV="1">
              <a:off x="2837" y="2370"/>
              <a:ext cx="374" cy="39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15813" name="AutoShape 6"/>
            <p:cNvCxnSpPr>
              <a:cxnSpLocks noChangeShapeType="1"/>
              <a:stCxn id="1015821" idx="2"/>
              <a:endCxn id="1015818" idx="3"/>
            </p:cNvCxnSpPr>
            <p:nvPr/>
          </p:nvCxnSpPr>
          <p:spPr bwMode="auto">
            <a:xfrm flipH="1" flipV="1">
              <a:off x="2837" y="1241"/>
              <a:ext cx="374" cy="396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15814" name="AutoShape 7"/>
            <p:cNvCxnSpPr>
              <a:cxnSpLocks noChangeShapeType="1"/>
              <a:stCxn id="1015820" idx="2"/>
              <a:endCxn id="1015817" idx="3"/>
            </p:cNvCxnSpPr>
            <p:nvPr/>
          </p:nvCxnSpPr>
          <p:spPr bwMode="auto">
            <a:xfrm flipH="1" flipV="1">
              <a:off x="1424" y="676"/>
              <a:ext cx="374" cy="2656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15815" name="AutoShape 8"/>
            <p:cNvCxnSpPr>
              <a:cxnSpLocks noChangeShapeType="1"/>
              <a:stCxn id="1015819" idx="2"/>
              <a:endCxn id="1015817" idx="3"/>
            </p:cNvCxnSpPr>
            <p:nvPr/>
          </p:nvCxnSpPr>
          <p:spPr bwMode="auto">
            <a:xfrm flipH="1" flipV="1">
              <a:off x="1424" y="676"/>
              <a:ext cx="374" cy="1526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15816" name="AutoShape 9"/>
            <p:cNvCxnSpPr>
              <a:cxnSpLocks noChangeShapeType="1"/>
              <a:stCxn id="1015818" idx="2"/>
              <a:endCxn id="1015817" idx="3"/>
            </p:cNvCxnSpPr>
            <p:nvPr/>
          </p:nvCxnSpPr>
          <p:spPr bwMode="auto">
            <a:xfrm flipH="1" flipV="1">
              <a:off x="1424" y="676"/>
              <a:ext cx="374" cy="397"/>
            </a:xfrm>
            <a:prstGeom prst="bentConnector3">
              <a:avLst>
                <a:gd name="adj1" fmla="val 5000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sp>
          <p:nvSpPr>
            <p:cNvPr id="1015817" name="AutoShape 10"/>
            <p:cNvSpPr>
              <a:spLocks noChangeArrowheads="1"/>
            </p:cNvSpPr>
            <p:nvPr/>
          </p:nvSpPr>
          <p:spPr bwMode="auto">
            <a:xfrm>
              <a:off x="385" y="300"/>
              <a:ext cx="2119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Etiología:</a:t>
              </a:r>
            </a:p>
          </p:txBody>
        </p:sp>
        <p:sp>
          <p:nvSpPr>
            <p:cNvPr id="1015818" name="AutoShape 11"/>
            <p:cNvSpPr>
              <a:spLocks noChangeArrowheads="1"/>
            </p:cNvSpPr>
            <p:nvPr/>
          </p:nvSpPr>
          <p:spPr bwMode="auto">
            <a:xfrm>
              <a:off x="1798" y="865"/>
              <a:ext cx="2119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IRA </a:t>
              </a:r>
              <a:r>
                <a:rPr lang="en-GB" altLang="es-ES" sz="2200" i="1">
                  <a:solidFill>
                    <a:srgbClr val="000000"/>
                  </a:solidFill>
                  <a:latin typeface="Calibri" panose="020F0502020204030204" pitchFamily="34" charset="0"/>
                </a:rPr>
                <a:t>prerrenal</a:t>
              </a: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 :</a:t>
              </a:r>
            </a:p>
          </p:txBody>
        </p:sp>
        <p:sp>
          <p:nvSpPr>
            <p:cNvPr id="1015819" name="AutoShape 12"/>
            <p:cNvSpPr>
              <a:spLocks noChangeArrowheads="1"/>
            </p:cNvSpPr>
            <p:nvPr/>
          </p:nvSpPr>
          <p:spPr bwMode="auto">
            <a:xfrm>
              <a:off x="1798" y="1994"/>
              <a:ext cx="2119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200" i="1">
                  <a:solidFill>
                    <a:srgbClr val="000000"/>
                  </a:solidFill>
                  <a:latin typeface="Calibri" panose="020F0502020204030204" pitchFamily="34" charset="0"/>
                </a:rPr>
                <a:t>IRA posrenal/obstructiva:</a:t>
              </a:r>
            </a:p>
          </p:txBody>
        </p:sp>
        <p:sp>
          <p:nvSpPr>
            <p:cNvPr id="1015820" name="AutoShape 13"/>
            <p:cNvSpPr>
              <a:spLocks noChangeArrowheads="1"/>
            </p:cNvSpPr>
            <p:nvPr/>
          </p:nvSpPr>
          <p:spPr bwMode="auto">
            <a:xfrm>
              <a:off x="1798" y="3124"/>
              <a:ext cx="2119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200" i="1">
                  <a:solidFill>
                    <a:srgbClr val="000000"/>
                  </a:solidFill>
                  <a:latin typeface="Calibri" panose="020F0502020204030204" pitchFamily="34" charset="0"/>
                </a:rPr>
                <a:t>IRA renal:</a:t>
              </a:r>
            </a:p>
          </p:txBody>
        </p:sp>
        <p:sp>
          <p:nvSpPr>
            <p:cNvPr id="1015821" name="AutoShape 14"/>
            <p:cNvSpPr>
              <a:spLocks noChangeArrowheads="1"/>
            </p:cNvSpPr>
            <p:nvPr/>
          </p:nvSpPr>
          <p:spPr bwMode="auto">
            <a:xfrm>
              <a:off x="3211" y="1429"/>
              <a:ext cx="2116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500"/>
                </a:spcBef>
                <a:buClr>
                  <a:srgbClr val="BBE0E3"/>
                </a:buClr>
                <a:buSzPct val="100000"/>
                <a:buFont typeface="Times New Roman" panose="02020603050405020304" pitchFamily="18" charset="0"/>
                <a:buChar char="•"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PR. reducida </a:t>
              </a:r>
            </a:p>
            <a:p>
              <a:pPr algn="ctr">
                <a:spcBef>
                  <a:spcPts val="500"/>
                </a:spcBef>
                <a:buClr>
                  <a:srgbClr val="BBE0E3"/>
                </a:buClr>
                <a:buSzPct val="100000"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compromete la FG</a:t>
              </a:r>
            </a:p>
          </p:txBody>
        </p:sp>
        <p:sp>
          <p:nvSpPr>
            <p:cNvPr id="1015822" name="AutoShape 15"/>
            <p:cNvSpPr>
              <a:spLocks noChangeArrowheads="1"/>
            </p:cNvSpPr>
            <p:nvPr/>
          </p:nvSpPr>
          <p:spPr bwMode="auto">
            <a:xfrm>
              <a:off x="3211" y="2559"/>
              <a:ext cx="2116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500"/>
                </a:spcBef>
                <a:buClr>
                  <a:srgbClr val="BBE0E3"/>
                </a:buClr>
                <a:buSzPct val="100000"/>
                <a:buFont typeface="Times New Roman" panose="02020603050405020304" pitchFamily="18" charset="0"/>
                <a:buChar char="•"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obstáculo en la v.u.: impide la</a:t>
              </a:r>
            </a:p>
            <a:p>
              <a:pPr algn="ctr">
                <a:spcBef>
                  <a:spcPts val="500"/>
                </a:spcBef>
                <a:buClr>
                  <a:srgbClr val="BBE0E3"/>
                </a:buClr>
                <a:buSzPct val="100000"/>
              </a:pPr>
              <a:r>
                <a:rPr lang="en-GB" altLang="es-ES" sz="2200">
                  <a:solidFill>
                    <a:srgbClr val="000000"/>
                  </a:solidFill>
                  <a:latin typeface="Calibri" panose="020F0502020204030204" pitchFamily="34" charset="0"/>
                </a:rPr>
                <a:t>salida al ext de la orina</a:t>
              </a:r>
            </a:p>
          </p:txBody>
        </p:sp>
        <p:sp>
          <p:nvSpPr>
            <p:cNvPr id="1015823" name="AutoShape 16"/>
            <p:cNvSpPr>
              <a:spLocks noChangeArrowheads="1"/>
            </p:cNvSpPr>
            <p:nvPr/>
          </p:nvSpPr>
          <p:spPr bwMode="auto">
            <a:xfrm>
              <a:off x="3211" y="3688"/>
              <a:ext cx="2116" cy="376"/>
            </a:xfrm>
            <a:prstGeom prst="cube">
              <a:avLst>
                <a:gd name="adj" fmla="val 10764"/>
              </a:avLst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Les. intrínsecas parénquima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000">
                  <a:solidFill>
                    <a:srgbClr val="000000"/>
                  </a:solidFill>
                  <a:latin typeface="Calibri" panose="020F0502020204030204" pitchFamily="34" charset="0"/>
                </a:rPr>
                <a:t> renal/vasos.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205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00076"/>
            <a:ext cx="8472488" cy="13128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SEMIOGRAFÍA DE LA DESHIDRATACIÓN</a:t>
            </a:r>
          </a:p>
        </p:txBody>
      </p:sp>
      <p:sp>
        <p:nvSpPr>
          <p:cNvPr id="501762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857376"/>
            <a:ext cx="8229600" cy="4456113"/>
          </a:xfrm>
        </p:spPr>
        <p:txBody>
          <a:bodyPr/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1 DESHIDRATACIÓN LIGERA: Pérdida de agua del 2% del peso corporal, único síntoma: sed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2 DESHIDRATACIÓ MODERADA: Pérdida de agua del 6% de peso corporal: sed, piel y mucosas secas, debilidad, taquicardia, oliguria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 DESHIDRATACION GRAVE :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	Pérdida &gt; 6% trastornos mentales, cambios en la personalidad, desorientación, delirio, coma posterior y muerte</a:t>
            </a:r>
          </a:p>
        </p:txBody>
      </p:sp>
    </p:spTree>
    <p:extLst>
      <p:ext uri="{BB962C8B-B14F-4D97-AF65-F5344CB8AC3E}">
        <p14:creationId xmlns:p14="http://schemas.microsoft.com/office/powerpoint/2010/main" val="336119706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428626"/>
            <a:ext cx="8229600" cy="131286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EXAMENES COMPLEMENTARIOS</a:t>
            </a:r>
          </a:p>
        </p:txBody>
      </p:sp>
      <p:sp>
        <p:nvSpPr>
          <p:cNvPr id="50381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838326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HEMATOCRITO: Alto por hemoconcentración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ORINA: peso específico elevado en ausencia de lesión renal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NA PLASMATICO: permite clasificar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Na &gt; 150 mmol/l: deshidratación hipertónica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Na 130 – 150 : deshidratación isotónica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Na &lt; 130 mmol/l: deshidratación hipotónica</a:t>
            </a:r>
          </a:p>
        </p:txBody>
      </p:sp>
    </p:spTree>
    <p:extLst>
      <p:ext uri="{BB962C8B-B14F-4D97-AF65-F5344CB8AC3E}">
        <p14:creationId xmlns:p14="http://schemas.microsoft.com/office/powerpoint/2010/main" val="18738155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3571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DESHIDRATACIÓN ISOTÓNICA</a:t>
            </a:r>
          </a:p>
        </p:txBody>
      </p:sp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4114800" y="1905000"/>
            <a:ext cx="40386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 b="1"/>
              <a:t>PERDIDA DE NA Y AGUA EN PROPORCIONES ISOTÓNICAS</a:t>
            </a:r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1981200" y="3200400"/>
            <a:ext cx="2209800" cy="3683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es-ES" b="1"/>
              <a:t>NA NORMAL</a:t>
            </a:r>
          </a:p>
        </p:txBody>
      </p:sp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7315200" y="3124200"/>
            <a:ext cx="32004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 b="1"/>
              <a:t>PÉRDIDA GASTROINTESTINAL</a:t>
            </a: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4191000" y="4572001"/>
            <a:ext cx="3810000" cy="9175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1125"/>
              </a:spcBef>
            </a:pPr>
            <a:r>
              <a:rPr lang="en-GB" altLang="es-ES" b="1"/>
              <a:t>NO DISTRIBUCIÓN DE AGUA AL COMPARTIMENTO INTRACELULAR</a:t>
            </a:r>
          </a:p>
        </p:txBody>
      </p:sp>
      <p:sp>
        <p:nvSpPr>
          <p:cNvPr id="505862" name="Line 6"/>
          <p:cNvSpPr>
            <a:spLocks noChangeShapeType="1"/>
          </p:cNvSpPr>
          <p:nvPr/>
        </p:nvSpPr>
        <p:spPr bwMode="auto">
          <a:xfrm flipH="1">
            <a:off x="2876550" y="2590800"/>
            <a:ext cx="3314700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5863" name="Line 7"/>
          <p:cNvSpPr>
            <a:spLocks noChangeShapeType="1"/>
          </p:cNvSpPr>
          <p:nvPr/>
        </p:nvSpPr>
        <p:spPr bwMode="auto">
          <a:xfrm>
            <a:off x="6248400" y="2590800"/>
            <a:ext cx="29718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5864" name="Line 8"/>
          <p:cNvSpPr>
            <a:spLocks noChangeShapeType="1"/>
          </p:cNvSpPr>
          <p:nvPr/>
        </p:nvSpPr>
        <p:spPr bwMode="auto">
          <a:xfrm>
            <a:off x="2971800" y="3581400"/>
            <a:ext cx="3124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91280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2857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DESHIDRATACIÓN HIPERTÓNICA</a:t>
            </a:r>
          </a:p>
        </p:txBody>
      </p:sp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4343400" y="1600200"/>
            <a:ext cx="3886200" cy="376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MAS PERDIDA DE AGUA QUE NA</a:t>
            </a:r>
          </a:p>
        </p:txBody>
      </p:sp>
      <p:sp>
        <p:nvSpPr>
          <p:cNvPr id="507907" name="Text Box 3"/>
          <p:cNvSpPr txBox="1">
            <a:spLocks noChangeArrowheads="1"/>
          </p:cNvSpPr>
          <p:nvPr/>
        </p:nvSpPr>
        <p:spPr bwMode="auto">
          <a:xfrm>
            <a:off x="2209800" y="2514600"/>
            <a:ext cx="2819400" cy="376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INGESTA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7453313" y="2428876"/>
            <a:ext cx="2590800" cy="9255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INADECUADA HIDRATACIÓN PARENTERAL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5181600" y="3581401"/>
            <a:ext cx="2362200" cy="6508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AUMENTO DE OSMOLARIDAD</a:t>
            </a: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5257800" y="5029200"/>
            <a:ext cx="2209800" cy="12001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SALIDA DE LIQUIDO DEL ESPACIO INTRACELULAR</a:t>
            </a:r>
          </a:p>
        </p:txBody>
      </p:sp>
      <p:sp>
        <p:nvSpPr>
          <p:cNvPr id="507911" name="Line 7"/>
          <p:cNvSpPr>
            <a:spLocks noChangeShapeType="1"/>
          </p:cNvSpPr>
          <p:nvPr/>
        </p:nvSpPr>
        <p:spPr bwMode="auto">
          <a:xfrm flipH="1">
            <a:off x="3562350" y="1981200"/>
            <a:ext cx="27813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7912" name="Line 8"/>
          <p:cNvSpPr>
            <a:spLocks noChangeShapeType="1"/>
          </p:cNvSpPr>
          <p:nvPr/>
        </p:nvSpPr>
        <p:spPr bwMode="auto">
          <a:xfrm>
            <a:off x="6400800" y="1981200"/>
            <a:ext cx="13716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7913" name="Line 9"/>
          <p:cNvSpPr>
            <a:spLocks noChangeShapeType="1"/>
          </p:cNvSpPr>
          <p:nvPr/>
        </p:nvSpPr>
        <p:spPr bwMode="auto">
          <a:xfrm>
            <a:off x="6324600" y="2057400"/>
            <a:ext cx="1588" cy="144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7914" name="Line 10"/>
          <p:cNvSpPr>
            <a:spLocks noChangeShapeType="1"/>
          </p:cNvSpPr>
          <p:nvPr/>
        </p:nvSpPr>
        <p:spPr bwMode="auto">
          <a:xfrm>
            <a:off x="6248400" y="4191000"/>
            <a:ext cx="1588" cy="83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244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1"/>
          <p:cNvSpPr txBox="1">
            <a:spLocks noChangeArrowheads="1"/>
          </p:cNvSpPr>
          <p:nvPr/>
        </p:nvSpPr>
        <p:spPr bwMode="auto">
          <a:xfrm>
            <a:off x="2081213" y="571500"/>
            <a:ext cx="8229600" cy="1143000"/>
          </a:xfrm>
          <a:prstGeom prst="rect">
            <a:avLst/>
          </a:prstGeom>
          <a:noFill/>
          <a:ln w="9360">
            <a:noFill/>
            <a:miter lim="800000"/>
          </a:ln>
        </p:spPr>
        <p:txBody>
          <a:bodyPr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DESHIDRATACIÓN HIPÓTONICA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509954" name="Text Box 2"/>
          <p:cNvSpPr txBox="1">
            <a:spLocks noChangeArrowheads="1"/>
          </p:cNvSpPr>
          <p:nvPr/>
        </p:nvSpPr>
        <p:spPr bwMode="auto">
          <a:xfrm>
            <a:off x="2590800" y="1981200"/>
            <a:ext cx="25908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MAS PERDIDA DE NA QUE AGUA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7620000" y="1981200"/>
            <a:ext cx="18288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INS RENAL CRÓNICA</a:t>
            </a:r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7315200" y="3429000"/>
            <a:ext cx="25908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INADECUADA HIDRATACIÓN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3048000" y="3352801"/>
            <a:ext cx="2133600" cy="9175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DISMINUCIÓN OSMOLARIDAD SANGRE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4953000" y="5029200"/>
            <a:ext cx="2590800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es-ES"/>
              <a:t>MOVIMIENTO LIQUIDO AL EIC</a:t>
            </a:r>
          </a:p>
        </p:txBody>
      </p:sp>
      <p:sp>
        <p:nvSpPr>
          <p:cNvPr id="509959" name="Line 7"/>
          <p:cNvSpPr>
            <a:spLocks noChangeShapeType="1"/>
          </p:cNvSpPr>
          <p:nvPr/>
        </p:nvSpPr>
        <p:spPr bwMode="auto">
          <a:xfrm>
            <a:off x="4191000" y="4267200"/>
            <a:ext cx="19050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9960" name="Line 8"/>
          <p:cNvSpPr>
            <a:spLocks noChangeShapeType="1"/>
          </p:cNvSpPr>
          <p:nvPr/>
        </p:nvSpPr>
        <p:spPr bwMode="auto">
          <a:xfrm flipH="1">
            <a:off x="3943350" y="1447800"/>
            <a:ext cx="2247900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9961" name="Line 9"/>
          <p:cNvSpPr>
            <a:spLocks noChangeShapeType="1"/>
          </p:cNvSpPr>
          <p:nvPr/>
        </p:nvSpPr>
        <p:spPr bwMode="auto">
          <a:xfrm>
            <a:off x="5181600" y="22860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9962" name="Line 10"/>
          <p:cNvSpPr>
            <a:spLocks noChangeShapeType="1"/>
          </p:cNvSpPr>
          <p:nvPr/>
        </p:nvSpPr>
        <p:spPr bwMode="auto">
          <a:xfrm>
            <a:off x="5181600" y="2362200"/>
            <a:ext cx="33528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509963" name="Line 11"/>
          <p:cNvSpPr>
            <a:spLocks noChangeShapeType="1"/>
          </p:cNvSpPr>
          <p:nvPr/>
        </p:nvSpPr>
        <p:spPr bwMode="auto">
          <a:xfrm>
            <a:off x="3810000" y="25908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3971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4286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</a:p>
        </p:txBody>
      </p:sp>
      <p:sp>
        <p:nvSpPr>
          <p:cNvPr id="5120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Como regla general en deshidratación severa recibirán 100 ml/kg (unos 7 l para un adulto) rápidamente en 4-6 horas o en 2-4 horas si hay shock.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En deshidratación moderada la cantidad es 50-75 ml/Kg. 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En deshidratación leve: SRO</a:t>
            </a:r>
          </a:p>
        </p:txBody>
      </p:sp>
    </p:spTree>
    <p:extLst>
      <p:ext uri="{BB962C8B-B14F-4D97-AF65-F5344CB8AC3E}">
        <p14:creationId xmlns:p14="http://schemas.microsoft.com/office/powerpoint/2010/main" val="233913824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4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CLORURO DE SODIO AL 0.9%</a:t>
            </a:r>
          </a:p>
        </p:txBody>
      </p:sp>
      <p:sp>
        <p:nvSpPr>
          <p:cNvPr id="514050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928814"/>
            <a:ext cx="8229600" cy="3214687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9.0 g de cloruro de sodio en 1000 ml de agua inyectable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308 mosm/l</a:t>
            </a:r>
          </a:p>
        </p:txBody>
      </p:sp>
    </p:spTree>
    <p:extLst>
      <p:ext uri="{BB962C8B-B14F-4D97-AF65-F5344CB8AC3E}">
        <p14:creationId xmlns:p14="http://schemas.microsoft.com/office/powerpoint/2010/main" val="3327848458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DEXTROSA AL 5% EN AGUA</a:t>
            </a:r>
          </a:p>
        </p:txBody>
      </p:sp>
      <p:sp>
        <p:nvSpPr>
          <p:cNvPr id="516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50 g de glucosa en 1000 ml de agua inyectable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252, 3 mosm/l </a:t>
            </a:r>
          </a:p>
        </p:txBody>
      </p:sp>
      <p:sp>
        <p:nvSpPr>
          <p:cNvPr id="286724" name="Rectangle 3"/>
          <p:cNvSpPr>
            <a:spLocks noChangeArrowheads="1"/>
          </p:cNvSpPr>
          <p:nvPr/>
        </p:nvSpPr>
        <p:spPr bwMode="auto">
          <a:xfrm>
            <a:off x="2057400" y="3429000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DEXTROSA AL 10% EN AGUA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286725" name="Rectangle 4"/>
          <p:cNvSpPr>
            <a:spLocks noChangeArrowheads="1"/>
          </p:cNvSpPr>
          <p:nvPr/>
        </p:nvSpPr>
        <p:spPr bwMode="auto">
          <a:xfrm>
            <a:off x="1919288" y="4594226"/>
            <a:ext cx="8229600" cy="4525963"/>
          </a:xfrm>
          <a:prstGeom prst="rect">
            <a:avLst/>
          </a:prstGeom>
          <a:noFill/>
          <a:ln w="9525">
            <a:noFill/>
            <a:round/>
          </a:ln>
        </p:spPr>
        <p:txBody>
          <a:bodyPr lIns="90000" tIns="46800" rIns="90000" bIns="46800"/>
          <a:lstStyle>
            <a:lvl1pPr marL="323850" indent="-323850"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1525" algn="l"/>
                <a:tab pos="1220788" algn="l"/>
                <a:tab pos="1670050" algn="l"/>
                <a:tab pos="2119313" algn="l"/>
                <a:tab pos="2568575" algn="l"/>
                <a:tab pos="3017838" algn="l"/>
                <a:tab pos="3467100" algn="l"/>
                <a:tab pos="3916363" algn="l"/>
                <a:tab pos="4365625" algn="l"/>
                <a:tab pos="4814888" algn="l"/>
                <a:tab pos="5264150" algn="l"/>
                <a:tab pos="5713413" algn="l"/>
                <a:tab pos="6162675" algn="l"/>
                <a:tab pos="6611938" algn="l"/>
                <a:tab pos="7061200" algn="l"/>
                <a:tab pos="7510463" algn="l"/>
                <a:tab pos="7959725" algn="l"/>
                <a:tab pos="8408988" algn="l"/>
                <a:tab pos="8858250" algn="l"/>
                <a:tab pos="9307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100 g de glucosa en 1000 ml de agua inyectable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504, 6 mosm/l </a:t>
            </a:r>
            <a:endParaRPr lang="es-ES" altLang="es-ES" sz="320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888054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44513"/>
            <a:ext cx="8229600" cy="131286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DEXTROSA AL 5 % EN SOLUCIÓN SALINA AL 0.9%</a:t>
            </a:r>
          </a:p>
        </p:txBody>
      </p:sp>
      <p:sp>
        <p:nvSpPr>
          <p:cNvPr id="51814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27226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GLUCOSA: 50 g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CLORURO DE SODIO: 9 g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AGUA INYECTABLE: 1000 ml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252.3 mosm/l de glucosa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308 mosm/l de cloruro de sodio</a:t>
            </a:r>
          </a:p>
        </p:txBody>
      </p:sp>
    </p:spTree>
    <p:extLst>
      <p:ext uri="{BB962C8B-B14F-4D97-AF65-F5344CB8AC3E}">
        <p14:creationId xmlns:p14="http://schemas.microsoft.com/office/powerpoint/2010/main" val="3888081415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285751"/>
            <a:ext cx="8229600" cy="10001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SUERO ORAL (g/l)</a:t>
            </a:r>
          </a:p>
        </p:txBody>
      </p:sp>
      <p:sp>
        <p:nvSpPr>
          <p:cNvPr id="52019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cloruro de sodio 3.5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citrato trisódico dihidratado 2.9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cloruro de potasio 1.5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glucosa 20.0. 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Al ser disuelta en un litro de agua proporciona, en mmol/L: sodio 90, cloro 80, potasio 20, citrato 10 y glucosa 111, con pH entre 7 y 8.38 La osmolalidad total de la solución es de 311 mmol/L, </a:t>
            </a:r>
          </a:p>
        </p:txBody>
      </p:sp>
    </p:spTree>
    <p:extLst>
      <p:ext uri="{BB962C8B-B14F-4D97-AF65-F5344CB8AC3E}">
        <p14:creationId xmlns:p14="http://schemas.microsoft.com/office/powerpoint/2010/main" val="66051617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57250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IRA PRERRENAL: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idx="1"/>
          </p:nvPr>
        </p:nvSpPr>
        <p:spPr>
          <a:xfrm>
            <a:off x="2208213" y="1773238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Hipovolemia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Bajo GC 				 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Vasodilatación perif.		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Vasoconstricción intrarrenal</a:t>
            </a:r>
          </a:p>
        </p:txBody>
      </p:sp>
    </p:spTree>
    <p:extLst>
      <p:ext uri="{BB962C8B-B14F-4D97-AF65-F5344CB8AC3E}">
        <p14:creationId xmlns:p14="http://schemas.microsoft.com/office/powerpoint/2010/main" val="1700192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3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53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53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53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53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LACTATO RINGER</a:t>
            </a:r>
          </a:p>
        </p:txBody>
      </p:sp>
      <p:sp>
        <p:nvSpPr>
          <p:cNvPr id="522242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314450"/>
            <a:ext cx="8229600" cy="240030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Contiene, en mEq/L: sodio 131, potasio 4, cloro 110, lactato 28 y calcio 3. 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024063" y="2428875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en-GB" sz="4000" b="1">
                <a:latin typeface="+mj-lt"/>
                <a:ea typeface="+mj-ea"/>
                <a:cs typeface="+mj-cs"/>
              </a:rPr>
              <a:t>SOLETROL B</a:t>
            </a:r>
            <a:endParaRPr lang="en-GB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24063" y="3600451"/>
            <a:ext cx="8229600" cy="318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25 meq de Na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18.75 meq de Cl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6.25 meq de HCO3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50 mosm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1229233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SOLETROL D</a:t>
            </a:r>
          </a:p>
        </p:txBody>
      </p:sp>
      <p:sp>
        <p:nvSpPr>
          <p:cNvPr id="524290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143000"/>
            <a:ext cx="8229600" cy="3043238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30.25 Meq Na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8.75 meq K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25.75 meq Cl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13.25 meq HCO3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809750" y="3571875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SOLETROL K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09750" y="4386264"/>
            <a:ext cx="8229600" cy="2471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20 meq de K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5770" algn="l"/>
                <a:tab pos="895350" algn="l"/>
                <a:tab pos="1344295" algn="l"/>
                <a:tab pos="1793875" algn="l"/>
                <a:tab pos="2242820" algn="l"/>
                <a:tab pos="2692400" algn="l"/>
                <a:tab pos="3141345" algn="l"/>
                <a:tab pos="3590925" algn="l"/>
                <a:tab pos="4039870" algn="l"/>
                <a:tab pos="4489450" algn="l"/>
                <a:tab pos="4938395" algn="l"/>
                <a:tab pos="5387975" algn="l"/>
                <a:tab pos="5836920" algn="l"/>
                <a:tab pos="6286500" algn="l"/>
                <a:tab pos="6735445" algn="l"/>
                <a:tab pos="7185025" algn="l"/>
                <a:tab pos="7633970" algn="l"/>
                <a:tab pos="8083550" algn="l"/>
                <a:tab pos="8532495" algn="l"/>
                <a:tab pos="8982075" algn="l"/>
              </a:tabLst>
              <a:defRPr/>
            </a:pPr>
            <a:r>
              <a:rPr lang="en-GB" sz="3200"/>
              <a:t>20 meq de Cl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863483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8572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SOLETROL Na</a:t>
            </a:r>
          </a:p>
        </p:txBody>
      </p:sp>
      <p:sp>
        <p:nvSpPr>
          <p:cNvPr id="526338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2357438"/>
            <a:ext cx="8229600" cy="268605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34.22 meq Na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34.22 meq Cl</a:t>
            </a:r>
          </a:p>
        </p:txBody>
      </p:sp>
    </p:spTree>
    <p:extLst>
      <p:ext uri="{BB962C8B-B14F-4D97-AF65-F5344CB8AC3E}">
        <p14:creationId xmlns:p14="http://schemas.microsoft.com/office/powerpoint/2010/main" val="3815269397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</a:t>
            </a:r>
            <a:endParaRPr lang="en-GB" altLang="es-ES" sz="4000">
              <a:latin typeface="Tempus Sans ITC" panose="04020404030D07020202" pitchFamily="82" charset="0"/>
            </a:endParaRPr>
          </a:p>
        </p:txBody>
      </p:sp>
      <p:sp>
        <p:nvSpPr>
          <p:cNvPr id="556034" name="Rectangle 2"/>
          <p:cNvSpPr>
            <a:spLocks noGrp="1" noChangeArrowheads="1"/>
          </p:cNvSpPr>
          <p:nvPr>
            <p:ph idx="1"/>
          </p:nvPr>
        </p:nvSpPr>
        <p:spPr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No hay </a:t>
            </a:r>
            <a:r>
              <a:rPr lang="en-GB" altLang="es-ES" dirty="0" err="1" smtClean="0"/>
              <a:t>tratamiento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específico</a:t>
            </a:r>
            <a:r>
              <a:rPr lang="en-GB" altLang="es-ES" dirty="0" smtClean="0"/>
              <a:t>: </a:t>
            </a:r>
            <a:r>
              <a:rPr lang="en-GB" altLang="es-ES" dirty="0" err="1" smtClean="0"/>
              <a:t>Lesión</a:t>
            </a:r>
            <a:r>
              <a:rPr lang="en-GB" altLang="es-ES" dirty="0" smtClean="0"/>
              <a:t> renal </a:t>
            </a:r>
            <a:r>
              <a:rPr lang="en-GB" altLang="es-ES" dirty="0" err="1" smtClean="0"/>
              <a:t>establecida</a:t>
            </a:r>
            <a:r>
              <a:rPr lang="en-GB" altLang="es-ES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Tratamiento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Soporte</a:t>
            </a:r>
            <a:r>
              <a:rPr lang="en-GB" altLang="es-ES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Control de la </a:t>
            </a:r>
            <a:r>
              <a:rPr lang="en-GB" altLang="es-ES" dirty="0" err="1" smtClean="0"/>
              <a:t>causa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subyacente</a:t>
            </a:r>
            <a:endParaRPr lang="en-GB" altLang="es-ES" dirty="0" smtClean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Diálisis</a:t>
            </a:r>
            <a:endParaRPr lang="en-GB" altLang="es-ES" dirty="0" smtClean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Hiperpotasemia</a:t>
            </a:r>
            <a:endParaRPr lang="en-GB" altLang="es-ES" dirty="0" smtClean="0"/>
          </a:p>
          <a:p>
            <a:pPr lvl="1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Acidosis </a:t>
            </a:r>
            <a:r>
              <a:rPr lang="en-GB" altLang="es-ES" dirty="0" err="1" smtClean="0"/>
              <a:t>metabólica</a:t>
            </a:r>
            <a:r>
              <a:rPr lang="en-GB" altLang="es-ES" dirty="0" smtClean="0"/>
              <a:t>: </a:t>
            </a:r>
            <a:r>
              <a:rPr lang="en-GB" altLang="es-ES" dirty="0" err="1" smtClean="0"/>
              <a:t>bicarbonato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sódico</a:t>
            </a:r>
            <a:r>
              <a:rPr lang="en-GB" altLang="es-ES" dirty="0" smtClean="0"/>
              <a:t>/ </a:t>
            </a:r>
            <a:r>
              <a:rPr lang="en-GB" altLang="es-ES" dirty="0" err="1" smtClean="0"/>
              <a:t>carbonato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cálcico</a:t>
            </a:r>
            <a:r>
              <a:rPr lang="en-GB" alt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788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5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556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556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556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556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8" dur="500"/>
                                        <p:tgtEl>
                                          <p:spTgt spid="556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556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55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55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55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55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2" dur="500"/>
                                        <p:tgtEl>
                                          <p:spTgt spid="55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IRA PRERRENAL:</a:t>
            </a:r>
            <a:endParaRPr lang="en-GB" altLang="es-ES" sz="4000" b="1">
              <a:latin typeface="Tempus Sans ITC" panose="04020404030D07020202" pitchFamily="82" charset="0"/>
            </a:endParaRPr>
          </a:p>
        </p:txBody>
      </p:sp>
      <p:pic>
        <p:nvPicPr>
          <p:cNvPr id="10199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1628775"/>
            <a:ext cx="86963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079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3" name="Rectangle 1"/>
          <p:cNvSpPr>
            <a:spLocks noGrp="1" noChangeArrowheads="1"/>
          </p:cNvSpPr>
          <p:nvPr>
            <p:ph type="title"/>
          </p:nvPr>
        </p:nvSpPr>
        <p:spPr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 dirty="0"/>
              <a:t>IRA RENAL</a:t>
            </a:r>
            <a:endParaRPr lang="es-ES" altLang="es-ES" sz="4000" b="1" dirty="0"/>
          </a:p>
        </p:txBody>
      </p:sp>
      <p:sp>
        <p:nvSpPr>
          <p:cNvPr id="540674" name="Text Box 2"/>
          <p:cNvSpPr txBox="1">
            <a:spLocks noChangeArrowheads="1"/>
          </p:cNvSpPr>
          <p:nvPr/>
        </p:nvSpPr>
        <p:spPr bwMode="auto">
          <a:xfrm>
            <a:off x="3503614" y="1196975"/>
            <a:ext cx="6192837" cy="401638"/>
          </a:xfrm>
          <a:prstGeom prst="rect">
            <a:avLst/>
          </a:prstGeom>
          <a:noFill/>
          <a:ln w="57240" cap="rnd">
            <a:solidFill>
              <a:srgbClr val="33339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SzPct val="100000"/>
            </a:pPr>
            <a:r>
              <a:rPr lang="en-GB" altLang="es-ES" sz="2000" b="1">
                <a:solidFill>
                  <a:srgbClr val="000000"/>
                </a:solidFill>
                <a:latin typeface="Calibri" panose="020F0502020204030204" pitchFamily="34" charset="0"/>
              </a:rPr>
              <a:t>Lesión parénquima renal o de sus vasos.</a:t>
            </a: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2782889" y="3213101"/>
            <a:ext cx="3241675" cy="709613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Lesiones de grandes vasos renales.</a:t>
            </a:r>
          </a:p>
        </p:txBody>
      </p:sp>
      <p:sp>
        <p:nvSpPr>
          <p:cNvPr id="540677" name="Text Box 5"/>
          <p:cNvSpPr txBox="1">
            <a:spLocks noChangeArrowheads="1"/>
          </p:cNvSpPr>
          <p:nvPr/>
        </p:nvSpPr>
        <p:spPr bwMode="auto">
          <a:xfrm>
            <a:off x="2855914" y="2349500"/>
            <a:ext cx="3095625" cy="401638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Necrosis tubular aguda</a:t>
            </a:r>
          </a:p>
        </p:txBody>
      </p:sp>
      <p:sp>
        <p:nvSpPr>
          <p:cNvPr id="540678" name="Text Box 6"/>
          <p:cNvSpPr txBox="1">
            <a:spLocks noChangeArrowheads="1"/>
          </p:cNvSpPr>
          <p:nvPr/>
        </p:nvSpPr>
        <p:spPr bwMode="auto">
          <a:xfrm>
            <a:off x="2782889" y="5876925"/>
            <a:ext cx="3817937" cy="401638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Lesiones túbulo intersticiales</a:t>
            </a:r>
          </a:p>
        </p:txBody>
      </p:sp>
      <p:sp>
        <p:nvSpPr>
          <p:cNvPr id="540679" name="Text Box 7"/>
          <p:cNvSpPr txBox="1">
            <a:spLocks noChangeArrowheads="1"/>
          </p:cNvSpPr>
          <p:nvPr/>
        </p:nvSpPr>
        <p:spPr bwMode="auto">
          <a:xfrm>
            <a:off x="2855914" y="4581526"/>
            <a:ext cx="3240087" cy="709613"/>
          </a:xfrm>
          <a:prstGeom prst="rect">
            <a:avLst/>
          </a:prstGeom>
          <a:noFill/>
          <a:ln w="381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L. Glomerulares y de peq. Vasos.</a:t>
            </a:r>
          </a:p>
        </p:txBody>
      </p:sp>
      <p:cxnSp>
        <p:nvCxnSpPr>
          <p:cNvPr id="540680" name="AutoShape 8"/>
          <p:cNvCxnSpPr>
            <a:cxnSpLocks noChangeShapeType="1"/>
          </p:cNvCxnSpPr>
          <p:nvPr/>
        </p:nvCxnSpPr>
        <p:spPr bwMode="auto">
          <a:xfrm rot="5400000">
            <a:off x="2444751" y="1365251"/>
            <a:ext cx="1071562" cy="1055687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60" name="AutoShape 9"/>
          <p:cNvCxnSpPr>
            <a:cxnSpLocks noChangeShapeType="1"/>
          </p:cNvCxnSpPr>
          <p:nvPr/>
        </p:nvCxnSpPr>
        <p:spPr bwMode="auto">
          <a:xfrm flipH="1">
            <a:off x="2381251" y="2428876"/>
            <a:ext cx="73025" cy="1046163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0682" name="AutoShape 10"/>
          <p:cNvCxnSpPr>
            <a:cxnSpLocks noChangeShapeType="1"/>
          </p:cNvCxnSpPr>
          <p:nvPr/>
        </p:nvCxnSpPr>
        <p:spPr bwMode="auto">
          <a:xfrm>
            <a:off x="2381251" y="3429001"/>
            <a:ext cx="73025" cy="1368425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1962" name="AutoShape 11"/>
          <p:cNvCxnSpPr>
            <a:cxnSpLocks noChangeShapeType="1"/>
          </p:cNvCxnSpPr>
          <p:nvPr/>
        </p:nvCxnSpPr>
        <p:spPr bwMode="auto">
          <a:xfrm flipH="1">
            <a:off x="2381251" y="4857750"/>
            <a:ext cx="73025" cy="1112838"/>
          </a:xfrm>
          <a:prstGeom prst="bentConnector3">
            <a:avLst>
              <a:gd name="adj1" fmla="val 50000"/>
            </a:avLst>
          </a:prstGeom>
          <a:noFill/>
          <a:ln w="38160">
            <a:solidFill>
              <a:srgbClr val="FF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0684" name="AutoShape 12"/>
          <p:cNvSpPr>
            <a:spLocks/>
          </p:cNvSpPr>
          <p:nvPr/>
        </p:nvSpPr>
        <p:spPr bwMode="auto">
          <a:xfrm>
            <a:off x="6453188" y="2071688"/>
            <a:ext cx="647700" cy="4464050"/>
          </a:xfrm>
          <a:prstGeom prst="rightBrace">
            <a:avLst>
              <a:gd name="adj1" fmla="val 59572"/>
              <a:gd name="adj2" fmla="val 41824"/>
            </a:avLst>
          </a:prstGeom>
          <a:noFill/>
          <a:ln w="3816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540685" name="Text Box 13"/>
          <p:cNvSpPr txBox="1">
            <a:spLocks noChangeArrowheads="1"/>
          </p:cNvSpPr>
          <p:nvPr/>
        </p:nvSpPr>
        <p:spPr bwMode="auto">
          <a:xfrm>
            <a:off x="7167564" y="3500439"/>
            <a:ext cx="3024187" cy="1017587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500"/>
              </a:spcBef>
              <a:buSzPct val="100000"/>
            </a:pPr>
            <a:r>
              <a:rPr lang="en-GB" altLang="es-ES" sz="2000">
                <a:solidFill>
                  <a:srgbClr val="000000"/>
                </a:solidFill>
                <a:latin typeface="Calibri" panose="020F0502020204030204" pitchFamily="34" charset="0"/>
              </a:rPr>
              <a:t>Isquemia renal/lesión tóxica …. Les. tubulares y del endotelio vasc. renal</a:t>
            </a:r>
          </a:p>
        </p:txBody>
      </p:sp>
    </p:spTree>
    <p:extLst>
      <p:ext uri="{BB962C8B-B14F-4D97-AF65-F5344CB8AC3E}">
        <p14:creationId xmlns:p14="http://schemas.microsoft.com/office/powerpoint/2010/main" val="2378758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4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54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54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54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54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4" dur="500"/>
                                        <p:tgtEl>
                                          <p:spTgt spid="54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</p:spPr>
        <p:txBody>
          <a:bodyPr/>
          <a:lstStyle/>
          <a:p>
            <a:pPr>
              <a:buFont typeface="Tempus Sans ITC" panose="04020404030D07020202" pitchFamily="8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IRA RENAL</a:t>
            </a:r>
            <a:endParaRPr lang="en-GB" altLang="es-ES" sz="4000" b="1">
              <a:latin typeface="Tempus Sans ITC" panose="04020404030D07020202" pitchFamily="82" charset="0"/>
            </a:endParaRPr>
          </a:p>
        </p:txBody>
      </p:sp>
      <p:pic>
        <p:nvPicPr>
          <p:cNvPr id="10240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628775"/>
            <a:ext cx="8869363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0360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42875"/>
            <a:ext cx="6513513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457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52650" y="642938"/>
            <a:ext cx="8229600" cy="1143000"/>
          </a:xfrm>
          <a:ln>
            <a:miter/>
          </a:ln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000" b="1"/>
              <a:t>IRA POSRENAL:</a:t>
            </a:r>
            <a:endParaRPr lang="es-ES" altLang="es-ES" sz="4000" b="1"/>
          </a:p>
        </p:txBody>
      </p:sp>
      <p:sp>
        <p:nvSpPr>
          <p:cNvPr id="543746" name="Rectangle 2"/>
          <p:cNvSpPr>
            <a:spLocks noGrp="1" noChangeArrowheads="1"/>
          </p:cNvSpPr>
          <p:nvPr>
            <p:ph idx="1"/>
          </p:nvPr>
        </p:nvSpPr>
        <p:spPr>
          <a:xfrm>
            <a:off x="2238375" y="1714500"/>
            <a:ext cx="7772400" cy="3817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Lesiones de uréteres.</a:t>
            </a:r>
          </a:p>
          <a:p>
            <a:pPr lvl="1">
              <a:buFont typeface="Wingdings" panose="05000000000000000000" pitchFamily="2" charset="2"/>
              <a:buChar char="q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Intrínsecas.</a:t>
            </a:r>
          </a:p>
          <a:p>
            <a:pPr lvl="1">
              <a:buFont typeface="Wingdings" panose="05000000000000000000" pitchFamily="2" charset="2"/>
              <a:buChar char="q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Extrínsecas.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Lesiones de la vejiga </a:t>
            </a:r>
          </a:p>
          <a:p>
            <a:pPr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Lesiones de le uretra.</a:t>
            </a:r>
          </a:p>
        </p:txBody>
      </p:sp>
    </p:spTree>
    <p:extLst>
      <p:ext uri="{BB962C8B-B14F-4D97-AF65-F5344CB8AC3E}">
        <p14:creationId xmlns:p14="http://schemas.microsoft.com/office/powerpoint/2010/main" val="3016913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4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43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543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543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543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54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1069</Words>
  <Application>Microsoft Office PowerPoint</Application>
  <PresentationFormat>Panorámica</PresentationFormat>
  <Paragraphs>296</Paragraphs>
  <Slides>43</Slides>
  <Notes>36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2" baseType="lpstr">
      <vt:lpstr>SimSun</vt:lpstr>
      <vt:lpstr>Arial</vt:lpstr>
      <vt:lpstr>Calibri</vt:lpstr>
      <vt:lpstr>Century Gothic</vt:lpstr>
      <vt:lpstr>Tempus Sans ITC</vt:lpstr>
      <vt:lpstr>Times New Roman</vt:lpstr>
      <vt:lpstr>Wingdings</vt:lpstr>
      <vt:lpstr>Wingdings 3</vt:lpstr>
      <vt:lpstr>Espiral</vt:lpstr>
      <vt:lpstr>INSUFICIENCIA RENAL AGUDA</vt:lpstr>
      <vt:lpstr>CONCEPTO</vt:lpstr>
      <vt:lpstr>Presentación de PowerPoint</vt:lpstr>
      <vt:lpstr>IRA PRERRENAL:</vt:lpstr>
      <vt:lpstr>IRA PRERRENAL:</vt:lpstr>
      <vt:lpstr>IRA RENAL</vt:lpstr>
      <vt:lpstr>IRA RENAL</vt:lpstr>
      <vt:lpstr>Presentación de PowerPoint</vt:lpstr>
      <vt:lpstr>IRA POSRENAL:</vt:lpstr>
      <vt:lpstr>IRA POSRENAL: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ANATOMÍA PATOLÓGICA</vt:lpstr>
      <vt:lpstr>CLÍNICA</vt:lpstr>
      <vt:lpstr>Vómito Lengua seca, aliento urinoso. Deterioro progresivo del est. Conciencia Hiperreflexia tendinosa, convulsiones.</vt:lpstr>
      <vt:lpstr>DATOS DE LABORATORIO</vt:lpstr>
      <vt:lpstr>Hipocalcemia Hiperfosfatemia &gt;ácido úrico. Anemia (hemo0dilusión, hemorragia)‏ Leucocitosis Anomalías hemostasia y coagulación.  </vt:lpstr>
      <vt:lpstr>Presentación de PowerPoint</vt:lpstr>
      <vt:lpstr>TRATAMIENTO</vt:lpstr>
      <vt:lpstr>Presentación de PowerPoint</vt:lpstr>
      <vt:lpstr>COMPARTIMENTOS LÍQUIDOS CORPORALES</vt:lpstr>
      <vt:lpstr>INGRESOS DIARIOS DE AGUA</vt:lpstr>
      <vt:lpstr>Presentación de PowerPoint</vt:lpstr>
      <vt:lpstr>DESHIDRATACIÓN</vt:lpstr>
      <vt:lpstr>CAUSAS DE DESHIDRATACIÓN</vt:lpstr>
      <vt:lpstr>FISIOPATOLOGÍA DE LA DESHIDRATACION</vt:lpstr>
      <vt:lpstr>SEMIOGRAFÍA DE LA DESHIDRATACIÓN</vt:lpstr>
      <vt:lpstr>EXAMENES COMPLEMENTARIOS</vt:lpstr>
      <vt:lpstr>DESHIDRATACIÓN ISOTÓNICA</vt:lpstr>
      <vt:lpstr>DESHIDRATACIÓN HIPERTÓNICA</vt:lpstr>
      <vt:lpstr>Presentación de PowerPoint</vt:lpstr>
      <vt:lpstr>TRATAMIENTO</vt:lpstr>
      <vt:lpstr>CLORURO DE SODIO AL 0.9%</vt:lpstr>
      <vt:lpstr>DEXTROSA AL 5% EN AGUA</vt:lpstr>
      <vt:lpstr>DEXTROSA AL 5 % EN SOLUCIÓN SALINA AL 0.9%</vt:lpstr>
      <vt:lpstr>SUERO ORAL (g/l)</vt:lpstr>
      <vt:lpstr>LACTATO RINGER</vt:lpstr>
      <vt:lpstr>SOLETROL D</vt:lpstr>
      <vt:lpstr>SOLETROL Na</vt:lpstr>
      <vt:lpstr>TRATAMIENTO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2020-04-14T19:49:20Z</dcterms:created>
  <dcterms:modified xsi:type="dcterms:W3CDTF">2022-04-13T20:59:43Z</dcterms:modified>
</cp:coreProperties>
</file>