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C23586-7BEE-4EF6-A3FF-5ACA41DDCECA}" type="datetimeFigureOut">
              <a:rPr lang="es-ES" smtClean="0"/>
              <a:t>12/04/2022</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88592A-68A2-47CE-8F0B-866984A3242C}" type="slidenum">
              <a:rPr lang="es-ES" smtClean="0"/>
              <a:t>‹Nº›</a:t>
            </a:fld>
            <a:endParaRPr lang="es-ES"/>
          </a:p>
        </p:txBody>
      </p:sp>
    </p:spTree>
    <p:extLst>
      <p:ext uri="{BB962C8B-B14F-4D97-AF65-F5344CB8AC3E}">
        <p14:creationId xmlns:p14="http://schemas.microsoft.com/office/powerpoint/2010/main" val="2118306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81954"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381955"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381956"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381957"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DEF2BA5-C7BD-4A40-BDC5-D1705533DF6C}" type="slidenum">
              <a:rPr lang="es-ES_tradnl" altLang="es-ES"/>
              <a:pPr/>
              <a:t>1</a:t>
            </a:fld>
            <a:endParaRPr lang="es-ES_tradnl" altLang="es-ES"/>
          </a:p>
        </p:txBody>
      </p:sp>
    </p:spTree>
    <p:extLst>
      <p:ext uri="{BB962C8B-B14F-4D97-AF65-F5344CB8AC3E}">
        <p14:creationId xmlns:p14="http://schemas.microsoft.com/office/powerpoint/2010/main" val="2311250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400386"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400387"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400388"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400389"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56B70A87-B47F-49B9-A318-0299EE222453}" type="slidenum">
              <a:rPr lang="es-ES_tradnl" altLang="es-ES"/>
              <a:pPr/>
              <a:t>10</a:t>
            </a:fld>
            <a:endParaRPr lang="es-ES_tradnl" altLang="es-ES"/>
          </a:p>
        </p:txBody>
      </p:sp>
    </p:spTree>
    <p:extLst>
      <p:ext uri="{BB962C8B-B14F-4D97-AF65-F5344CB8AC3E}">
        <p14:creationId xmlns:p14="http://schemas.microsoft.com/office/powerpoint/2010/main" val="2249695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402434"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402435"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402436"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402437"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EE7C771-1B63-4325-98BD-52E73A17FA3B}" type="slidenum">
              <a:rPr lang="es-ES_tradnl" altLang="es-ES"/>
              <a:pPr/>
              <a:t>11</a:t>
            </a:fld>
            <a:endParaRPr lang="es-ES_tradnl" altLang="es-ES"/>
          </a:p>
        </p:txBody>
      </p:sp>
    </p:spTree>
    <p:extLst>
      <p:ext uri="{BB962C8B-B14F-4D97-AF65-F5344CB8AC3E}">
        <p14:creationId xmlns:p14="http://schemas.microsoft.com/office/powerpoint/2010/main" val="39158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404482"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404483"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404484"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404485"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B622103-FD07-4D33-95D3-988A3A3D5250}" type="slidenum">
              <a:rPr lang="es-ES_tradnl" altLang="es-ES"/>
              <a:pPr/>
              <a:t>12</a:t>
            </a:fld>
            <a:endParaRPr lang="es-ES_tradnl" altLang="es-ES"/>
          </a:p>
        </p:txBody>
      </p:sp>
    </p:spTree>
    <p:extLst>
      <p:ext uri="{BB962C8B-B14F-4D97-AF65-F5344CB8AC3E}">
        <p14:creationId xmlns:p14="http://schemas.microsoft.com/office/powerpoint/2010/main" val="16161684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406530"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406531"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406532"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406533"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DEF04D3-A0F7-4D36-88FB-C627163E9B16}" type="slidenum">
              <a:rPr lang="es-ES_tradnl" altLang="es-ES"/>
              <a:pPr/>
              <a:t>13</a:t>
            </a:fld>
            <a:endParaRPr lang="es-ES_tradnl" altLang="es-ES"/>
          </a:p>
        </p:txBody>
      </p:sp>
    </p:spTree>
    <p:extLst>
      <p:ext uri="{BB962C8B-B14F-4D97-AF65-F5344CB8AC3E}">
        <p14:creationId xmlns:p14="http://schemas.microsoft.com/office/powerpoint/2010/main" val="1938641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408578"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408579"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408580"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408581"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C0CAEAA-8236-46D1-9359-36038336FFF1}" type="slidenum">
              <a:rPr lang="es-ES_tradnl" altLang="es-ES"/>
              <a:pPr/>
              <a:t>14</a:t>
            </a:fld>
            <a:endParaRPr lang="es-ES_tradnl" altLang="es-ES"/>
          </a:p>
        </p:txBody>
      </p:sp>
    </p:spTree>
    <p:extLst>
      <p:ext uri="{BB962C8B-B14F-4D97-AF65-F5344CB8AC3E}">
        <p14:creationId xmlns:p14="http://schemas.microsoft.com/office/powerpoint/2010/main" val="3052620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84002"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384003"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384004"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384005"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411028C-08F9-4391-8E2E-16E12B6BBDB9}" type="slidenum">
              <a:rPr lang="es-ES_tradnl" altLang="es-ES"/>
              <a:pPr/>
              <a:t>2</a:t>
            </a:fld>
            <a:endParaRPr lang="es-ES_tradnl" altLang="es-ES"/>
          </a:p>
        </p:txBody>
      </p:sp>
    </p:spTree>
    <p:extLst>
      <p:ext uri="{BB962C8B-B14F-4D97-AF65-F5344CB8AC3E}">
        <p14:creationId xmlns:p14="http://schemas.microsoft.com/office/powerpoint/2010/main" val="386973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86050"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386051"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386052"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386053"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4A563E0-F98A-404C-B485-4DE781593150}" type="slidenum">
              <a:rPr lang="es-ES_tradnl" altLang="es-ES"/>
              <a:pPr/>
              <a:t>3</a:t>
            </a:fld>
            <a:endParaRPr lang="es-ES_tradnl" altLang="es-ES"/>
          </a:p>
        </p:txBody>
      </p:sp>
    </p:spTree>
    <p:extLst>
      <p:ext uri="{BB962C8B-B14F-4D97-AF65-F5344CB8AC3E}">
        <p14:creationId xmlns:p14="http://schemas.microsoft.com/office/powerpoint/2010/main" val="2134224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88098"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388099"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388100"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388101"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1B26D15-ECD9-4452-A6B6-9F90609FFC9C}" type="slidenum">
              <a:rPr lang="es-ES_tradnl" altLang="es-ES"/>
              <a:pPr/>
              <a:t>4</a:t>
            </a:fld>
            <a:endParaRPr lang="es-ES_tradnl" altLang="es-ES"/>
          </a:p>
        </p:txBody>
      </p:sp>
    </p:spTree>
    <p:extLst>
      <p:ext uri="{BB962C8B-B14F-4D97-AF65-F5344CB8AC3E}">
        <p14:creationId xmlns:p14="http://schemas.microsoft.com/office/powerpoint/2010/main" val="2385951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90146"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390147"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390148"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390149"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AB83B7A-5B56-428E-976A-CDE698C1A59B}" type="slidenum">
              <a:rPr lang="es-ES_tradnl" altLang="es-ES"/>
              <a:pPr/>
              <a:t>5</a:t>
            </a:fld>
            <a:endParaRPr lang="es-ES_tradnl" altLang="es-ES"/>
          </a:p>
        </p:txBody>
      </p:sp>
    </p:spTree>
    <p:extLst>
      <p:ext uri="{BB962C8B-B14F-4D97-AF65-F5344CB8AC3E}">
        <p14:creationId xmlns:p14="http://schemas.microsoft.com/office/powerpoint/2010/main" val="690192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92194"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392195"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392196"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392197"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B85DB2C-63A2-4A50-9A1F-B917A893C8C5}" type="slidenum">
              <a:rPr lang="es-ES_tradnl" altLang="es-ES"/>
              <a:pPr/>
              <a:t>6</a:t>
            </a:fld>
            <a:endParaRPr lang="es-ES_tradnl" altLang="es-ES"/>
          </a:p>
        </p:txBody>
      </p:sp>
    </p:spTree>
    <p:extLst>
      <p:ext uri="{BB962C8B-B14F-4D97-AF65-F5344CB8AC3E}">
        <p14:creationId xmlns:p14="http://schemas.microsoft.com/office/powerpoint/2010/main" val="3483579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94242"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394243"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394244"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394245"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6A5CBA3-D70C-4D6F-9385-AB121BE3EE0F}" type="slidenum">
              <a:rPr lang="es-ES_tradnl" altLang="es-ES"/>
              <a:pPr/>
              <a:t>7</a:t>
            </a:fld>
            <a:endParaRPr lang="es-ES_tradnl" altLang="es-ES"/>
          </a:p>
        </p:txBody>
      </p:sp>
    </p:spTree>
    <p:extLst>
      <p:ext uri="{BB962C8B-B14F-4D97-AF65-F5344CB8AC3E}">
        <p14:creationId xmlns:p14="http://schemas.microsoft.com/office/powerpoint/2010/main" val="194159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96290"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396291"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396292"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396293"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E83A2E5-979D-4027-AD21-2040D0522203}" type="slidenum">
              <a:rPr lang="es-ES_tradnl" altLang="es-ES"/>
              <a:pPr/>
              <a:t>8</a:t>
            </a:fld>
            <a:endParaRPr lang="es-ES_tradnl" altLang="es-ES"/>
          </a:p>
        </p:txBody>
      </p:sp>
    </p:spTree>
    <p:extLst>
      <p:ext uri="{BB962C8B-B14F-4D97-AF65-F5344CB8AC3E}">
        <p14:creationId xmlns:p14="http://schemas.microsoft.com/office/powerpoint/2010/main" val="3965701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98338"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latin typeface="Arial" panose="020B0604020202020204" pitchFamily="34" charset="0"/>
            </a:endParaRPr>
          </a:p>
        </p:txBody>
      </p:sp>
      <p:sp>
        <p:nvSpPr>
          <p:cNvPr id="398339"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398340"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398341"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2E49BA4-748D-4F67-A6F6-2618039C7210}" type="slidenum">
              <a:rPr lang="es-ES_tradnl" altLang="es-ES"/>
              <a:pPr/>
              <a:t>9</a:t>
            </a:fld>
            <a:endParaRPr lang="es-ES_tradnl" altLang="es-ES"/>
          </a:p>
        </p:txBody>
      </p:sp>
    </p:spTree>
    <p:extLst>
      <p:ext uri="{BB962C8B-B14F-4D97-AF65-F5344CB8AC3E}">
        <p14:creationId xmlns:p14="http://schemas.microsoft.com/office/powerpoint/2010/main" val="1370384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998294-D2B4-413C-A0E3-64EECFF3E914}" type="datetimeFigureOut">
              <a:rPr lang="es-ES" smtClean="0"/>
              <a:t>12/04/2022</a:t>
            </a:fld>
            <a:endParaRPr lang="es-ES"/>
          </a:p>
        </p:txBody>
      </p:sp>
      <p:sp>
        <p:nvSpPr>
          <p:cNvPr id="5" name="Footer Placeholder 4"/>
          <p:cNvSpPr>
            <a:spLocks noGrp="1"/>
          </p:cNvSpPr>
          <p:nvPr>
            <p:ph type="ftr" sz="quarter" idx="11"/>
          </p:nvPr>
        </p:nvSpPr>
        <p:spPr/>
        <p:txBody>
          <a:bodyPr/>
          <a:lstStyle/>
          <a:p>
            <a:endParaRPr lang="es-E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2497814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9998294-D2B4-413C-A0E3-64EECFF3E914}" type="datetimeFigureOut">
              <a:rPr lang="es-ES" smtClean="0"/>
              <a:t>12/04/2022</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4245255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9998294-D2B4-413C-A0E3-64EECFF3E914}" type="datetimeFigureOut">
              <a:rPr lang="es-ES" smtClean="0"/>
              <a:t>12/04/2022</a:t>
            </a:fld>
            <a:endParaRPr lang="es-ES"/>
          </a:p>
        </p:txBody>
      </p:sp>
      <p:sp>
        <p:nvSpPr>
          <p:cNvPr id="5" name="Footer Placeholder 4"/>
          <p:cNvSpPr>
            <a:spLocks noGrp="1"/>
          </p:cNvSpPr>
          <p:nvPr>
            <p:ph type="ftr" sz="quarter" idx="11"/>
          </p:nvPr>
        </p:nvSpPr>
        <p:spPr/>
        <p:txBody>
          <a:bodyPr/>
          <a:lstStyle/>
          <a:p>
            <a:endParaRPr lang="es-E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E4138E-ABCF-4113-9EC1-BB2B6FB54C20}" type="slidenum">
              <a:rPr lang="es-ES" smtClean="0"/>
              <a:t>‹Nº›</a:t>
            </a:fld>
            <a:endParaRPr lang="es-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9596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F9998294-D2B4-413C-A0E3-64EECFF3E914}" type="datetimeFigureOut">
              <a:rPr lang="es-ES" smtClean="0"/>
              <a:t>12/04/2022</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4266340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F9998294-D2B4-413C-A0E3-64EECFF3E914}" type="datetimeFigureOut">
              <a:rPr lang="es-ES" smtClean="0"/>
              <a:t>12/04/2022</a:t>
            </a:fld>
            <a:endParaRPr lang="es-ES"/>
          </a:p>
        </p:txBody>
      </p:sp>
      <p:sp>
        <p:nvSpPr>
          <p:cNvPr id="6" name="Footer Placeholder 5"/>
          <p:cNvSpPr>
            <a:spLocks noGrp="1"/>
          </p:cNvSpPr>
          <p:nvPr>
            <p:ph type="ftr" sz="quarter" idx="11"/>
          </p:nvPr>
        </p:nvSpPr>
        <p:spPr/>
        <p:txBody>
          <a:bodyPr/>
          <a:lstStyle/>
          <a:p>
            <a:endParaRPr lang="es-E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E4138E-ABCF-4113-9EC1-BB2B6FB54C20}" type="slidenum">
              <a:rPr lang="es-ES" smtClean="0"/>
              <a:t>‹Nº›</a:t>
            </a:fld>
            <a:endParaRPr lang="es-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286902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F9998294-D2B4-413C-A0E3-64EECFF3E914}" type="datetimeFigureOut">
              <a:rPr lang="es-ES" smtClean="0"/>
              <a:t>12/04/2022</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28583820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9998294-D2B4-413C-A0E3-64EECFF3E914}" type="datetimeFigureOut">
              <a:rPr lang="es-ES" smtClean="0"/>
              <a:t>12/04/2022</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1226692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9998294-D2B4-413C-A0E3-64EECFF3E914}" type="datetimeFigureOut">
              <a:rPr lang="es-ES" smtClean="0"/>
              <a:t>12/04/2022</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19597936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Diseño personalizado">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609600" y="128588"/>
            <a:ext cx="10947400" cy="1433512"/>
          </a:xfrm>
        </p:spPr>
        <p:txBody>
          <a:bodyPr/>
          <a:lstStyle/>
          <a:p>
            <a:r>
              <a:rPr lang="es-ES" noProof="1" smtClean="0"/>
              <a:t>Haga clic para modificar el estilo de título del patrón</a:t>
            </a:r>
            <a:endParaRPr lang="es-ES" noProof="1"/>
          </a:p>
        </p:txBody>
      </p:sp>
      <p:sp>
        <p:nvSpPr>
          <p:cNvPr id="3" name="Rectangle 3"/>
          <p:cNvSpPr>
            <a:spLocks noGrp="1" noChangeArrowheads="1"/>
          </p:cNvSpPr>
          <p:nvPr>
            <p:ph type="dt" idx="10"/>
          </p:nvPr>
        </p:nvSpPr>
        <p:spPr/>
        <p:txBody>
          <a:bodyPr/>
          <a:lstStyle>
            <a:lvl1pPr>
              <a:defRPr/>
            </a:lvl1pPr>
          </a:lstStyle>
          <a:p>
            <a:fld id="{4B10FF55-EDB7-4058-8371-C617FB485CF7}" type="datetime1">
              <a:rPr lang="es-ES" altLang="en-US"/>
              <a:pPr/>
              <a:t>12/04/2022</a:t>
            </a:fld>
            <a:endParaRPr lang="es-ES" altLang="en-US"/>
          </a:p>
        </p:txBody>
      </p:sp>
      <p:sp>
        <p:nvSpPr>
          <p:cNvPr id="4" name="Rectangle 4"/>
          <p:cNvSpPr>
            <a:spLocks noGrp="1" noChangeArrowheads="1"/>
          </p:cNvSpPr>
          <p:nvPr>
            <p:ph type="ftr" idx="11"/>
          </p:nvPr>
        </p:nvSpPr>
        <p:spPr/>
        <p:txBody>
          <a:bodyPr/>
          <a:lstStyle>
            <a:lvl1pPr>
              <a:defRPr/>
            </a:lvl1pPr>
          </a:lstStyle>
          <a:p>
            <a:endParaRPr lang="en-GB" altLang="es-ES"/>
          </a:p>
        </p:txBody>
      </p:sp>
      <p:sp>
        <p:nvSpPr>
          <p:cNvPr id="5" name="Rectangle 5"/>
          <p:cNvSpPr>
            <a:spLocks noGrp="1" noChangeArrowheads="1"/>
          </p:cNvSpPr>
          <p:nvPr>
            <p:ph type="sldNum" idx="12"/>
          </p:nvPr>
        </p:nvSpPr>
        <p:spPr/>
        <p:txBody>
          <a:bodyPr/>
          <a:lstStyle>
            <a:lvl1pPr>
              <a:defRPr/>
            </a:lvl1pPr>
          </a:lstStyle>
          <a:p>
            <a:fld id="{3BE0EF7D-3F4E-462F-9EBD-9DD1670BD243}" type="slidenum">
              <a:rPr lang="en-GB" altLang="es-ES"/>
              <a:pPr/>
              <a:t>‹Nº›</a:t>
            </a:fld>
            <a:endParaRPr lang="en-GB" altLang="es-ES"/>
          </a:p>
        </p:txBody>
      </p:sp>
    </p:spTree>
    <p:extLst>
      <p:ext uri="{BB962C8B-B14F-4D97-AF65-F5344CB8AC3E}">
        <p14:creationId xmlns:p14="http://schemas.microsoft.com/office/powerpoint/2010/main" val="3572972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9998294-D2B4-413C-A0E3-64EECFF3E914}" type="datetimeFigureOut">
              <a:rPr lang="es-ES" smtClean="0"/>
              <a:t>12/04/2022</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2004665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9998294-D2B4-413C-A0E3-64EECFF3E914}" type="datetimeFigureOut">
              <a:rPr lang="es-ES" smtClean="0"/>
              <a:t>12/04/2022</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360227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9998294-D2B4-413C-A0E3-64EECFF3E914}" type="datetimeFigureOut">
              <a:rPr lang="es-ES" smtClean="0"/>
              <a:t>12/04/2022</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4209672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9998294-D2B4-413C-A0E3-64EECFF3E914}" type="datetimeFigureOut">
              <a:rPr lang="es-ES" smtClean="0"/>
              <a:t>12/04/2022</a:t>
            </a:fld>
            <a:endParaRPr lang="es-ES"/>
          </a:p>
        </p:txBody>
      </p:sp>
      <p:sp>
        <p:nvSpPr>
          <p:cNvPr id="8" name="Footer Placeholder 7"/>
          <p:cNvSpPr>
            <a:spLocks noGrp="1"/>
          </p:cNvSpPr>
          <p:nvPr>
            <p:ph type="ftr" sz="quarter" idx="11"/>
          </p:nvPr>
        </p:nvSpPr>
        <p:spPr/>
        <p:txBody>
          <a:bodyPr/>
          <a:lstStyle/>
          <a:p>
            <a:endParaRPr lang="es-E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3850867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9998294-D2B4-413C-A0E3-64EECFF3E914}" type="datetimeFigureOut">
              <a:rPr lang="es-ES" smtClean="0"/>
              <a:t>12/04/2022</a:t>
            </a:fld>
            <a:endParaRPr lang="es-ES"/>
          </a:p>
        </p:txBody>
      </p:sp>
      <p:sp>
        <p:nvSpPr>
          <p:cNvPr id="4" name="Footer Placeholder 3"/>
          <p:cNvSpPr>
            <a:spLocks noGrp="1"/>
          </p:cNvSpPr>
          <p:nvPr>
            <p:ph type="ftr" sz="quarter" idx="11"/>
          </p:nvPr>
        </p:nvSpPr>
        <p:spPr/>
        <p:txBody>
          <a:bodyPr/>
          <a:lstStyle/>
          <a:p>
            <a:endParaRPr lang="es-E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1841370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998294-D2B4-413C-A0E3-64EECFF3E914}" type="datetimeFigureOut">
              <a:rPr lang="es-ES" smtClean="0"/>
              <a:t>12/04/2022</a:t>
            </a:fld>
            <a:endParaRPr lang="es-ES"/>
          </a:p>
        </p:txBody>
      </p:sp>
      <p:sp>
        <p:nvSpPr>
          <p:cNvPr id="3" name="Footer Placeholder 2"/>
          <p:cNvSpPr>
            <a:spLocks noGrp="1"/>
          </p:cNvSpPr>
          <p:nvPr>
            <p:ph type="ftr" sz="quarter" idx="11"/>
          </p:nvPr>
        </p:nvSpPr>
        <p:spPr/>
        <p:txBody>
          <a:bodyPr/>
          <a:lstStyle/>
          <a:p>
            <a:endParaRPr lang="es-E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521329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9998294-D2B4-413C-A0E3-64EECFF3E914}" type="datetimeFigureOut">
              <a:rPr lang="es-ES" smtClean="0"/>
              <a:t>12/04/2022</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1328432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9998294-D2B4-413C-A0E3-64EECFF3E914}" type="datetimeFigureOut">
              <a:rPr lang="es-ES" smtClean="0"/>
              <a:t>12/04/2022</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E4138E-ABCF-4113-9EC1-BB2B6FB54C20}" type="slidenum">
              <a:rPr lang="es-ES" smtClean="0"/>
              <a:t>‹Nº›</a:t>
            </a:fld>
            <a:endParaRPr lang="es-ES"/>
          </a:p>
        </p:txBody>
      </p:sp>
    </p:spTree>
    <p:extLst>
      <p:ext uri="{BB962C8B-B14F-4D97-AF65-F5344CB8AC3E}">
        <p14:creationId xmlns:p14="http://schemas.microsoft.com/office/powerpoint/2010/main" val="1395811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9998294-D2B4-413C-A0E3-64EECFF3E914}" type="datetimeFigureOut">
              <a:rPr lang="es-ES" smtClean="0"/>
              <a:t>12/04/2022</a:t>
            </a:fld>
            <a:endParaRPr lang="es-E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AE4138E-ABCF-4113-9EC1-BB2B6FB54C20}" type="slidenum">
              <a:rPr lang="es-ES" smtClean="0"/>
              <a:t>‹Nº›</a:t>
            </a:fld>
            <a:endParaRPr lang="es-ES"/>
          </a:p>
        </p:txBody>
      </p:sp>
    </p:spTree>
    <p:extLst>
      <p:ext uri="{BB962C8B-B14F-4D97-AF65-F5344CB8AC3E}">
        <p14:creationId xmlns:p14="http://schemas.microsoft.com/office/powerpoint/2010/main" val="225325874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mages.google.com.ec/imgres?imgurl=http://i.esmas.com/image/0/000/004/555/FoxNT_.jpg&amp;imgrefurl=http://www.esmas.com/noticierostelevisa/mexico/481133.html&amp;h=200&amp;w=220&amp;sz=9&amp;tbnid=WEKeCqKBvv7ZNM:&amp;tbnh=92&amp;tbnw=102&amp;hl=es&amp;start=1&amp;prev=/images?q=enfermos+renales&amp;svnum=10&amp;hl=es&amp;lr=&amp;sa=G" TargetMode="External"/><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29" name="Rectangle 1"/>
          <p:cNvSpPr>
            <a:spLocks noGrp="1" noChangeArrowheads="1"/>
          </p:cNvSpPr>
          <p:nvPr>
            <p:ph type="title"/>
          </p:nvPr>
        </p:nvSpPr>
        <p:spPr>
          <a:xfrm>
            <a:off x="344359" y="675278"/>
            <a:ext cx="12322770" cy="2105025"/>
          </a:xfrm>
        </p:spPr>
        <p:txBody>
          <a:bodyPr>
            <a:no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z="6000" b="1" dirty="0">
                <a:latin typeface="Arial" panose="020B0604020202020204" pitchFamily="34" charset="0"/>
                <a:cs typeface="Arial" panose="020B0604020202020204" pitchFamily="34" charset="0"/>
              </a:rPr>
              <a:t>TRASTORNOS EN LA CONCENTRACIÓN DE SODIO (HIPONATREMIA</a:t>
            </a:r>
            <a:r>
              <a:rPr lang="en-GB" altLang="es-ES" sz="6000" b="1" dirty="0"/>
              <a:t>)</a:t>
            </a:r>
            <a:br>
              <a:rPr lang="en-GB" altLang="es-ES" sz="6000" b="1" dirty="0"/>
            </a:br>
            <a:endParaRPr lang="en-GB" altLang="es-ES" sz="6000" b="1" dirty="0"/>
          </a:p>
        </p:txBody>
      </p:sp>
      <p:pic>
        <p:nvPicPr>
          <p:cNvPr id="380931" name="Picture 3">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0742" y="3449782"/>
            <a:ext cx="4278313" cy="3318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0410332"/>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1" name="Rectangle 1"/>
          <p:cNvSpPr>
            <a:spLocks noGrp="1" noChangeArrowheads="1"/>
          </p:cNvSpPr>
          <p:nvPr>
            <p:ph type="title"/>
          </p:nvPr>
        </p:nvSpPr>
        <p:spPr>
          <a:xfrm>
            <a:off x="2279650" y="1000125"/>
            <a:ext cx="7772400" cy="1143000"/>
          </a:xfrm>
        </p:spPr>
        <p:txBody>
          <a:bodyPr>
            <a:normAutofit fontScale="90000"/>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z="4000" b="1"/>
              <a:t>HIPONATREMIA CON EUVOLEMIA</a:t>
            </a:r>
          </a:p>
        </p:txBody>
      </p:sp>
      <p:sp>
        <p:nvSpPr>
          <p:cNvPr id="399362" name="Rectangle 2"/>
          <p:cNvSpPr>
            <a:spLocks noGrp="1" noChangeArrowheads="1"/>
          </p:cNvSpPr>
          <p:nvPr>
            <p:ph type="subTitle" idx="4294967295"/>
          </p:nvPr>
        </p:nvSpPr>
        <p:spPr>
          <a:xfrm>
            <a:off x="0" y="2708275"/>
            <a:ext cx="7561263" cy="2819400"/>
          </a:xfrm>
          <a:solidFill>
            <a:srgbClr val="FFFFFF"/>
          </a:solidFill>
        </p:spPr>
        <p:txBody>
          <a:bodyPr/>
          <a:lstStyle/>
          <a:p>
            <a:pPr marL="0" indent="0" algn="just">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SIADH (secreción inhadecuada de ADH).</a:t>
            </a:r>
          </a:p>
          <a:p>
            <a:pPr marL="0" indent="0" algn="just">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Hipotiroidismo</a:t>
            </a:r>
          </a:p>
          <a:p>
            <a:pPr marL="0" indent="0" algn="just">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Déficit glucorticoides</a:t>
            </a:r>
          </a:p>
          <a:p>
            <a:pPr marL="0" indent="0" algn="just">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Intoxicación acuosa voluntaria</a:t>
            </a:r>
          </a:p>
        </p:txBody>
      </p:sp>
    </p:spTree>
    <p:extLst>
      <p:ext uri="{BB962C8B-B14F-4D97-AF65-F5344CB8AC3E}">
        <p14:creationId xmlns:p14="http://schemas.microsoft.com/office/powerpoint/2010/main" val="110066355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09" name="Rectangle 1"/>
          <p:cNvSpPr>
            <a:spLocks noGrp="1" noChangeArrowheads="1"/>
          </p:cNvSpPr>
          <p:nvPr>
            <p:ph type="title"/>
          </p:nvPr>
        </p:nvSpPr>
        <p:spPr>
          <a:xfrm>
            <a:off x="2139950" y="922338"/>
            <a:ext cx="8242300" cy="14351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z="4000" b="1"/>
              <a:t>EXPLORACIONES COMPLEMENTARIAS</a:t>
            </a:r>
          </a:p>
        </p:txBody>
      </p:sp>
      <p:sp>
        <p:nvSpPr>
          <p:cNvPr id="401410" name="Rectangle 2"/>
          <p:cNvSpPr>
            <a:spLocks noGrp="1" noChangeArrowheads="1"/>
          </p:cNvSpPr>
          <p:nvPr>
            <p:ph type="subTitle" idx="4294967295"/>
          </p:nvPr>
        </p:nvSpPr>
        <p:spPr>
          <a:xfrm>
            <a:off x="5791200" y="2636838"/>
            <a:ext cx="6400800" cy="2347912"/>
          </a:xfrm>
          <a:solidFill>
            <a:srgbClr val="FFFFFF"/>
          </a:solidFill>
        </p:spPr>
        <p:txBody>
          <a:bodyPr/>
          <a:lstStyle/>
          <a:p>
            <a:pPr marL="0" indent="0" algn="ctr">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BQ (bioquímica)  SANGUÍNEA</a:t>
            </a:r>
          </a:p>
          <a:p>
            <a:pPr marL="0" indent="0" algn="ctr">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BIOMETRÍA</a:t>
            </a:r>
          </a:p>
          <a:p>
            <a:pPr marL="0" indent="0" algn="ctr">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BQ ORINA</a:t>
            </a:r>
          </a:p>
          <a:p>
            <a:pPr marL="0" indent="0" algn="ctr">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AP LATERAL DE TORAX</a:t>
            </a:r>
          </a:p>
        </p:txBody>
      </p:sp>
    </p:spTree>
    <p:extLst>
      <p:ext uri="{BB962C8B-B14F-4D97-AF65-F5344CB8AC3E}">
        <p14:creationId xmlns:p14="http://schemas.microsoft.com/office/powerpoint/2010/main" val="98645522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7" name="Rectangle 1"/>
          <p:cNvSpPr>
            <a:spLocks noGrp="1" noChangeArrowheads="1"/>
          </p:cNvSpPr>
          <p:nvPr>
            <p:ph type="title"/>
          </p:nvPr>
        </p:nvSpPr>
        <p:spPr>
          <a:xfrm>
            <a:off x="1952625" y="285750"/>
            <a:ext cx="8229600" cy="11430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z="4000" b="1"/>
              <a:t>CRITERIOS DE INGRESO</a:t>
            </a:r>
          </a:p>
        </p:txBody>
      </p:sp>
      <p:sp>
        <p:nvSpPr>
          <p:cNvPr id="403458" name="Rectangle 2"/>
          <p:cNvSpPr>
            <a:spLocks noGrp="1" noChangeArrowheads="1"/>
          </p:cNvSpPr>
          <p:nvPr>
            <p:ph idx="1"/>
          </p:nvPr>
        </p:nvSpPr>
        <p:spPr>
          <a:xfrm>
            <a:off x="2024063" y="1571626"/>
            <a:ext cx="8229600" cy="4525963"/>
          </a:xfrm>
        </p:spPr>
        <p:txBody>
          <a:bodyPr/>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s-ES" altLang="es-ES" smtClean="0"/>
              <a:t>HIPONATREMIA LEVE: con Na de 125  depende de la enfermedad </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s-ES" altLang="es-ES" smtClean="0"/>
              <a:t>HIPONATREMIA MODERADA: concentraciones de na entre 115 125</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s-ES" altLang="es-ES" smtClean="0"/>
              <a:t>HIPONATREMIA GRAVE: Na – 115  con síntomas neurológicas acompañantes</a:t>
            </a:r>
            <a:r>
              <a:rPr lang="en-GB" altLang="es-ES" smtClean="0"/>
              <a:t>.</a:t>
            </a:r>
          </a:p>
        </p:txBody>
      </p:sp>
    </p:spTree>
    <p:extLst>
      <p:ext uri="{BB962C8B-B14F-4D97-AF65-F5344CB8AC3E}">
        <p14:creationId xmlns:p14="http://schemas.microsoft.com/office/powerpoint/2010/main" val="1020905581"/>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5" name="Rectangle 1"/>
          <p:cNvSpPr>
            <a:spLocks noGrp="1" noChangeArrowheads="1"/>
          </p:cNvSpPr>
          <p:nvPr>
            <p:ph type="title"/>
          </p:nvPr>
        </p:nvSpPr>
        <p:spPr>
          <a:xfrm>
            <a:off x="2135188" y="-6350"/>
            <a:ext cx="7772400" cy="14351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z="4000" b="1"/>
              <a:t>HIPONATREMIA TRATAMIENTO GRAVE</a:t>
            </a:r>
          </a:p>
        </p:txBody>
      </p:sp>
      <p:sp>
        <p:nvSpPr>
          <p:cNvPr id="405506" name="Rectangle 2"/>
          <p:cNvSpPr>
            <a:spLocks noGrp="1" noChangeArrowheads="1"/>
          </p:cNvSpPr>
          <p:nvPr>
            <p:ph type="subTitle" idx="4294967295"/>
          </p:nvPr>
        </p:nvSpPr>
        <p:spPr>
          <a:xfrm>
            <a:off x="0" y="1355725"/>
            <a:ext cx="8572500" cy="2001838"/>
          </a:xfrm>
          <a:solidFill>
            <a:srgbClr val="FFFFFF"/>
          </a:solidFill>
        </p:spPr>
        <p:txBody>
          <a:bodyPr/>
          <a:lstStyle/>
          <a:p>
            <a:pPr marL="0" indent="0" algn="just">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Canalizar vía venosa periférica suero salino hipertónico 3 %</a:t>
            </a:r>
          </a:p>
          <a:p>
            <a:pPr marL="0" indent="0" algn="just">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Se diluye 6 ampollas al 20 %  en 400 de solución salina  0.9%</a:t>
            </a:r>
          </a:p>
        </p:txBody>
      </p:sp>
      <p:sp>
        <p:nvSpPr>
          <p:cNvPr id="6" name="Rectangle 1"/>
          <p:cNvSpPr txBox="1">
            <a:spLocks noChangeArrowheads="1"/>
          </p:cNvSpPr>
          <p:nvPr/>
        </p:nvSpPr>
        <p:spPr bwMode="auto">
          <a:xfrm>
            <a:off x="2095500" y="3316289"/>
            <a:ext cx="7772400" cy="1470025"/>
          </a:xfrm>
          <a:prstGeom prst="rect">
            <a:avLst/>
          </a:prstGeom>
          <a:noFill/>
          <a:ln w="9525">
            <a:noFill/>
            <a:miter lim="800000"/>
          </a:ln>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4000" b="1">
                <a:latin typeface="Calibri" panose="020F0502020204030204" pitchFamily="34" charset="0"/>
                <a:ea typeface="SimSun" panose="02010600030101010101" pitchFamily="2" charset="-122"/>
              </a:rPr>
              <a:t>FÓRMULA DE CÁLCULO</a:t>
            </a:r>
            <a:endParaRPr lang="es-ES" altLang="es-ES" sz="4000" b="1">
              <a:latin typeface="Calibri" panose="020F0502020204030204" pitchFamily="34" charset="0"/>
              <a:ea typeface="SimSun" panose="02010600030101010101" pitchFamily="2" charset="-122"/>
            </a:endParaRPr>
          </a:p>
        </p:txBody>
      </p:sp>
      <p:sp>
        <p:nvSpPr>
          <p:cNvPr id="405508" name="Rectangle 2"/>
          <p:cNvSpPr txBox="1">
            <a:spLocks noChangeArrowheads="1"/>
          </p:cNvSpPr>
          <p:nvPr/>
        </p:nvSpPr>
        <p:spPr bwMode="auto">
          <a:xfrm>
            <a:off x="1952625" y="4910138"/>
            <a:ext cx="8858250" cy="223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spcBef>
                <a:spcPct val="20000"/>
              </a:spcBef>
            </a:pPr>
            <a:r>
              <a:rPr lang="en-GB" altLang="es-ES" sz="3200">
                <a:latin typeface="Calibri" panose="020F0502020204030204" pitchFamily="34" charset="0"/>
              </a:rPr>
              <a:t>Déficid de Na (mEq )=0.6  por peso corporal</a:t>
            </a:r>
          </a:p>
          <a:p>
            <a:pPr>
              <a:spcBef>
                <a:spcPct val="20000"/>
              </a:spcBef>
            </a:pPr>
            <a:r>
              <a:rPr lang="en-GB" altLang="es-ES" sz="3200">
                <a:latin typeface="Calibri" panose="020F0502020204030204" pitchFamily="34" charset="0"/>
              </a:rPr>
              <a:t>(sodio deseado –sodio actual)</a:t>
            </a:r>
            <a:r>
              <a:rPr lang="ar-SA" altLang="es-ES" sz="3200">
                <a:latin typeface="Calibri" panose="020F0502020204030204" pitchFamily="34" charset="0"/>
              </a:rPr>
              <a:t>‏</a:t>
            </a:r>
            <a:endParaRPr lang="en-GB" altLang="es-ES" sz="3200">
              <a:latin typeface="Calibri" panose="020F0502020204030204" pitchFamily="34" charset="0"/>
            </a:endParaRPr>
          </a:p>
        </p:txBody>
      </p:sp>
    </p:spTree>
    <p:extLst>
      <p:ext uri="{BB962C8B-B14F-4D97-AF65-F5344CB8AC3E}">
        <p14:creationId xmlns:p14="http://schemas.microsoft.com/office/powerpoint/2010/main" val="2347994489"/>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Rectangle 1"/>
          <p:cNvSpPr>
            <a:spLocks noGrp="1" noChangeArrowheads="1"/>
          </p:cNvSpPr>
          <p:nvPr>
            <p:ph type="title"/>
          </p:nvPr>
        </p:nvSpPr>
        <p:spPr>
          <a:xfrm>
            <a:off x="1992313" y="1101725"/>
            <a:ext cx="8229600" cy="5327650"/>
          </a:xfrm>
          <a:ln>
            <a:miter/>
          </a:ln>
        </p:spPr>
        <p:txBody>
          <a:bodyPr/>
          <a:lstStyle/>
          <a:p>
            <a:pPr marL="323850" indent="-323850" algn="just">
              <a:spcBef>
                <a:spcPts val="800"/>
              </a:spcBef>
              <a:buFontTx/>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n-US" sz="3200"/>
              <a:t>La mitad de los mEq  se administran en las primeras 12 horas</a:t>
            </a:r>
            <a:br>
              <a:rPr lang="en-GB" altLang="en-US" sz="3200"/>
            </a:br>
            <a:r>
              <a:rPr lang="en-GB" altLang="en-US" sz="3200"/>
              <a:t>En los estados comatosos  existe exceso de sodio extracelular por lo que la administración de soluciones hipertónicas están contraindicadas</a:t>
            </a:r>
            <a:br>
              <a:rPr lang="en-GB" altLang="en-US" sz="3200"/>
            </a:br>
            <a:r>
              <a:rPr lang="en-GB" altLang="en-US" sz="3200"/>
              <a:t> monitorizar el ritmo y frecuencia cardiaca</a:t>
            </a:r>
            <a:br>
              <a:rPr lang="en-GB" altLang="en-US" sz="3200"/>
            </a:br>
            <a:r>
              <a:rPr lang="en-GB" altLang="en-US" sz="3200"/>
              <a:t>Sondaje vesical.</a:t>
            </a:r>
            <a:endParaRPr lang="es-ES" altLang="es-ES" sz="3200"/>
          </a:p>
        </p:txBody>
      </p:sp>
    </p:spTree>
    <p:extLst>
      <p:ext uri="{BB962C8B-B14F-4D97-AF65-F5344CB8AC3E}">
        <p14:creationId xmlns:p14="http://schemas.microsoft.com/office/powerpoint/2010/main" val="178701410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7" name="Rectangle 1"/>
          <p:cNvSpPr>
            <a:spLocks noGrp="1" noChangeArrowheads="1"/>
          </p:cNvSpPr>
          <p:nvPr>
            <p:ph type="title"/>
          </p:nvPr>
        </p:nvSpPr>
        <p:spPr>
          <a:xfrm>
            <a:off x="1952625" y="571500"/>
            <a:ext cx="8229600" cy="1143000"/>
          </a:xfrm>
        </p:spPr>
        <p:txBody>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z="4000" b="1" dirty="0"/>
              <a:t>HIPONATREMIA</a:t>
            </a:r>
          </a:p>
        </p:txBody>
      </p:sp>
      <p:sp>
        <p:nvSpPr>
          <p:cNvPr id="382978" name="Rectangle 2"/>
          <p:cNvSpPr>
            <a:spLocks noGrp="1" noChangeArrowheads="1"/>
          </p:cNvSpPr>
          <p:nvPr>
            <p:ph idx="1"/>
          </p:nvPr>
        </p:nvSpPr>
        <p:spPr>
          <a:xfrm>
            <a:off x="1981200" y="2189163"/>
            <a:ext cx="8229600" cy="4525962"/>
          </a:xfrm>
        </p:spPr>
        <p:txBody>
          <a:bodyPr>
            <a:normAutofit/>
          </a:bodyPr>
          <a:lstStyle/>
          <a:p>
            <a:pPr algn="jus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2400" dirty="0" smtClean="0"/>
              <a:t>La </a:t>
            </a:r>
            <a:r>
              <a:rPr lang="en-GB" altLang="es-ES" sz="2400" dirty="0" err="1" smtClean="0"/>
              <a:t>hiponatremia</a:t>
            </a:r>
            <a:r>
              <a:rPr lang="en-GB" altLang="es-ES" sz="2400" dirty="0" smtClean="0"/>
              <a:t> se define </a:t>
            </a:r>
            <a:r>
              <a:rPr lang="en-GB" altLang="es-ES" sz="2400" dirty="0" err="1" smtClean="0"/>
              <a:t>como</a:t>
            </a:r>
            <a:r>
              <a:rPr lang="en-GB" altLang="es-ES" sz="2400" dirty="0" smtClean="0"/>
              <a:t> </a:t>
            </a:r>
            <a:r>
              <a:rPr lang="en-GB" altLang="es-ES" sz="2400" dirty="0" err="1" smtClean="0"/>
              <a:t>una</a:t>
            </a:r>
            <a:r>
              <a:rPr lang="en-GB" altLang="es-ES" sz="2400" dirty="0" smtClean="0"/>
              <a:t> </a:t>
            </a:r>
            <a:r>
              <a:rPr lang="en-GB" altLang="es-ES" sz="2400" dirty="0" err="1" smtClean="0"/>
              <a:t>concentración</a:t>
            </a:r>
            <a:r>
              <a:rPr lang="en-GB" altLang="es-ES" sz="2400" dirty="0" smtClean="0"/>
              <a:t> </a:t>
            </a:r>
            <a:r>
              <a:rPr lang="en-GB" altLang="es-ES" sz="2400" dirty="0" err="1" smtClean="0"/>
              <a:t>plasmática</a:t>
            </a:r>
            <a:r>
              <a:rPr lang="en-GB" altLang="es-ES" sz="2400" dirty="0" smtClean="0"/>
              <a:t> de </a:t>
            </a:r>
            <a:r>
              <a:rPr lang="en-GB" altLang="es-ES" sz="2400" dirty="0" err="1" smtClean="0"/>
              <a:t>sodio</a:t>
            </a:r>
            <a:r>
              <a:rPr lang="en-GB" altLang="es-ES" sz="2400" dirty="0" smtClean="0"/>
              <a:t> (</a:t>
            </a:r>
            <a:r>
              <a:rPr lang="en-GB" altLang="es-ES" sz="2400" dirty="0" err="1" smtClean="0"/>
              <a:t>natremia</a:t>
            </a:r>
            <a:r>
              <a:rPr lang="en-GB" altLang="es-ES" sz="2400" dirty="0" smtClean="0"/>
              <a:t>) inferior a 136 </a:t>
            </a:r>
            <a:r>
              <a:rPr lang="en-GB" altLang="es-ES" sz="2400" dirty="0" err="1" smtClean="0"/>
              <a:t>mEq</a:t>
            </a:r>
            <a:r>
              <a:rPr lang="en-GB" altLang="es-ES" sz="2400" dirty="0" smtClean="0"/>
              <a:t>/l. Los </a:t>
            </a:r>
            <a:r>
              <a:rPr lang="en-GB" altLang="es-ES" sz="2400" dirty="0" err="1" smtClean="0"/>
              <a:t>síntomas</a:t>
            </a:r>
            <a:r>
              <a:rPr lang="en-GB" altLang="es-ES" sz="2400" dirty="0" smtClean="0"/>
              <a:t> </a:t>
            </a:r>
            <a:r>
              <a:rPr lang="en-GB" altLang="es-ES" sz="2400" dirty="0" err="1" smtClean="0"/>
              <a:t>clínicos</a:t>
            </a:r>
            <a:r>
              <a:rPr lang="en-GB" altLang="es-ES" sz="2400" dirty="0" smtClean="0"/>
              <a:t> </a:t>
            </a:r>
            <a:r>
              <a:rPr lang="en-GB" altLang="es-ES" sz="2400" dirty="0" err="1" smtClean="0"/>
              <a:t>pueden</a:t>
            </a:r>
            <a:r>
              <a:rPr lang="en-GB" altLang="es-ES" sz="2400" dirty="0" smtClean="0"/>
              <a:t> </a:t>
            </a:r>
            <a:r>
              <a:rPr lang="en-GB" altLang="es-ES" sz="2400" dirty="0" err="1" smtClean="0"/>
              <a:t>aparecer</a:t>
            </a:r>
            <a:r>
              <a:rPr lang="en-GB" altLang="es-ES" sz="2400" dirty="0" smtClean="0"/>
              <a:t> con </a:t>
            </a:r>
            <a:r>
              <a:rPr lang="en-GB" altLang="es-ES" sz="2400" dirty="0" err="1" smtClean="0"/>
              <a:t>cifras</a:t>
            </a:r>
            <a:r>
              <a:rPr lang="en-GB" altLang="es-ES" sz="2400" dirty="0" smtClean="0"/>
              <a:t> </a:t>
            </a:r>
            <a:r>
              <a:rPr lang="en-GB" altLang="es-ES" sz="2400" dirty="0" err="1" smtClean="0"/>
              <a:t>inferiores</a:t>
            </a:r>
            <a:r>
              <a:rPr lang="en-GB" altLang="es-ES" sz="2400" dirty="0" smtClean="0"/>
              <a:t> a 130 </a:t>
            </a:r>
            <a:r>
              <a:rPr lang="en-GB" altLang="es-ES" sz="2400" dirty="0" err="1" smtClean="0"/>
              <a:t>mEq</a:t>
            </a:r>
            <a:r>
              <a:rPr lang="en-GB" altLang="es-ES" sz="2400" dirty="0" smtClean="0"/>
              <a:t>/l y se </a:t>
            </a:r>
            <a:r>
              <a:rPr lang="en-GB" altLang="es-ES" sz="2400" dirty="0" err="1" smtClean="0"/>
              <a:t>considera</a:t>
            </a:r>
            <a:r>
              <a:rPr lang="en-GB" altLang="es-ES" sz="2400" dirty="0" smtClean="0"/>
              <a:t> un </a:t>
            </a:r>
            <a:r>
              <a:rPr lang="en-GB" altLang="es-ES" sz="2400" dirty="0" err="1" smtClean="0"/>
              <a:t>cuadro</a:t>
            </a:r>
            <a:r>
              <a:rPr lang="en-GB" altLang="es-ES" sz="2400" dirty="0" smtClean="0"/>
              <a:t> grave </a:t>
            </a:r>
            <a:r>
              <a:rPr lang="en-GB" altLang="es-ES" sz="2400" dirty="0" err="1" smtClean="0"/>
              <a:t>cuando</a:t>
            </a:r>
            <a:r>
              <a:rPr lang="en-GB" altLang="es-ES" sz="2400" dirty="0" smtClean="0"/>
              <a:t> </a:t>
            </a:r>
            <a:r>
              <a:rPr lang="en-GB" altLang="es-ES" sz="2400" dirty="0" err="1" smtClean="0"/>
              <a:t>las</a:t>
            </a:r>
            <a:r>
              <a:rPr lang="en-GB" altLang="es-ES" sz="2400" dirty="0" smtClean="0"/>
              <a:t> </a:t>
            </a:r>
            <a:r>
              <a:rPr lang="en-GB" altLang="es-ES" sz="2400" dirty="0" err="1" smtClean="0"/>
              <a:t>cifras</a:t>
            </a:r>
            <a:r>
              <a:rPr lang="en-GB" altLang="es-ES" sz="2400" dirty="0" smtClean="0"/>
              <a:t> son </a:t>
            </a:r>
            <a:r>
              <a:rPr lang="en-GB" altLang="es-ES" sz="2400" dirty="0" err="1" smtClean="0"/>
              <a:t>inferiores</a:t>
            </a:r>
            <a:r>
              <a:rPr lang="en-GB" altLang="es-ES" sz="2400" dirty="0" smtClean="0"/>
              <a:t> a 125 </a:t>
            </a:r>
            <a:r>
              <a:rPr lang="en-GB" altLang="es-ES" sz="2400" dirty="0" err="1" smtClean="0"/>
              <a:t>mEq</a:t>
            </a:r>
            <a:r>
              <a:rPr lang="en-GB" altLang="es-ES" sz="2400" dirty="0" smtClean="0"/>
              <a:t>/l.</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s-ES" sz="4000" dirty="0"/>
          </a:p>
        </p:txBody>
      </p:sp>
    </p:spTree>
    <p:extLst>
      <p:ext uri="{BB962C8B-B14F-4D97-AF65-F5344CB8AC3E}">
        <p14:creationId xmlns:p14="http://schemas.microsoft.com/office/powerpoint/2010/main" val="128636158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5" name="Rectangle 1"/>
          <p:cNvSpPr>
            <a:spLocks noGrp="1" noChangeArrowheads="1"/>
          </p:cNvSpPr>
          <p:nvPr>
            <p:ph type="title"/>
          </p:nvPr>
        </p:nvSpPr>
        <p:spPr>
          <a:xfrm>
            <a:off x="2238375" y="571500"/>
            <a:ext cx="7772400" cy="11430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z="4000" b="1" dirty="0"/>
              <a:t>CAUSAS RENALES</a:t>
            </a:r>
          </a:p>
        </p:txBody>
      </p:sp>
      <p:sp>
        <p:nvSpPr>
          <p:cNvPr id="385026" name="Rectangle 2"/>
          <p:cNvSpPr>
            <a:spLocks noGrp="1" noChangeArrowheads="1"/>
          </p:cNvSpPr>
          <p:nvPr>
            <p:ph type="subTitle" idx="4294967295"/>
          </p:nvPr>
        </p:nvSpPr>
        <p:spPr>
          <a:xfrm>
            <a:off x="5791200" y="1857375"/>
            <a:ext cx="6400800" cy="3613150"/>
          </a:xfrm>
          <a:solidFill>
            <a:srgbClr val="FFFFFF"/>
          </a:solidFill>
        </p:spPr>
        <p:txBody>
          <a:bodyPr/>
          <a:lstStyle/>
          <a:p>
            <a:pPr marL="0" indent="0">
              <a:lnSpc>
                <a:spcPct val="80000"/>
              </a:lnSpc>
              <a:spcBef>
                <a:spcPts val="600"/>
              </a:spcBef>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mtClean="0"/>
              <a:t>Digestivas</a:t>
            </a:r>
          </a:p>
          <a:p>
            <a:pPr marL="0" indent="0">
              <a:lnSpc>
                <a:spcPct val="80000"/>
              </a:lnSpc>
              <a:spcBef>
                <a:spcPts val="600"/>
              </a:spcBef>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mtClean="0"/>
              <a:t>Cutáneas</a:t>
            </a:r>
          </a:p>
          <a:p>
            <a:pPr marL="0" indent="0">
              <a:lnSpc>
                <a:spcPct val="80000"/>
              </a:lnSpc>
              <a:spcBef>
                <a:spcPts val="600"/>
              </a:spcBef>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mtClean="0"/>
              <a:t>Diuréticos</a:t>
            </a:r>
            <a:br>
              <a:rPr lang="es-ES" altLang="es-ES" smtClean="0"/>
            </a:br>
            <a:r>
              <a:rPr lang="es-ES" altLang="es-ES" smtClean="0"/>
              <a:t>Diuresis osmótica</a:t>
            </a:r>
            <a:br>
              <a:rPr lang="es-ES" altLang="es-ES" smtClean="0"/>
            </a:br>
            <a:r>
              <a:rPr lang="es-ES" altLang="es-ES" smtClean="0"/>
              <a:t>Hipoaldosteronismo</a:t>
            </a:r>
            <a:br>
              <a:rPr lang="es-ES" altLang="es-ES" smtClean="0"/>
            </a:br>
            <a:r>
              <a:rPr lang="es-ES" altLang="es-ES" smtClean="0"/>
              <a:t>Nefropatía pierde sal</a:t>
            </a:r>
            <a:br>
              <a:rPr lang="es-ES" altLang="es-ES" smtClean="0"/>
            </a:br>
            <a:r>
              <a:rPr lang="es-ES" altLang="es-ES" smtClean="0"/>
              <a:t>Diuresis posobstructiva</a:t>
            </a:r>
            <a:br>
              <a:rPr lang="es-ES" altLang="es-ES" smtClean="0"/>
            </a:br>
            <a:r>
              <a:rPr lang="es-ES" altLang="es-ES" smtClean="0"/>
              <a:t>NTA (necrosis tubular aguda)</a:t>
            </a:r>
            <a:r>
              <a:rPr lang="ar-SA" altLang="es-ES" smtClean="0"/>
              <a:t>‏</a:t>
            </a:r>
            <a:endParaRPr lang="es-ES" altLang="es-ES" smtClean="0"/>
          </a:p>
          <a:p>
            <a:pPr marL="0" indent="0" algn="ctr">
              <a:lnSpc>
                <a:spcPct val="80000"/>
              </a:lnSpc>
              <a:spcBef>
                <a:spcPts val="600"/>
              </a:spcBef>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s-ES" altLang="es-ES" sz="3000"/>
          </a:p>
        </p:txBody>
      </p:sp>
    </p:spTree>
    <p:extLst>
      <p:ext uri="{BB962C8B-B14F-4D97-AF65-F5344CB8AC3E}">
        <p14:creationId xmlns:p14="http://schemas.microsoft.com/office/powerpoint/2010/main" val="139874575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3" name="Rectangle 1"/>
          <p:cNvSpPr>
            <a:spLocks noGrp="1" noChangeArrowheads="1"/>
          </p:cNvSpPr>
          <p:nvPr>
            <p:ph type="title"/>
          </p:nvPr>
        </p:nvSpPr>
        <p:spPr>
          <a:xfrm>
            <a:off x="2452688" y="500063"/>
            <a:ext cx="7467600" cy="11430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4000" b="1"/>
              <a:t>DIGESTIVAS</a:t>
            </a:r>
          </a:p>
        </p:txBody>
      </p:sp>
      <p:sp>
        <p:nvSpPr>
          <p:cNvPr id="387074" name="Rectangle 2"/>
          <p:cNvSpPr>
            <a:spLocks noGrp="1" noChangeArrowheads="1"/>
          </p:cNvSpPr>
          <p:nvPr>
            <p:ph type="subTitle" idx="4294967295"/>
          </p:nvPr>
        </p:nvSpPr>
        <p:spPr>
          <a:xfrm>
            <a:off x="5405438" y="2339975"/>
            <a:ext cx="6786562" cy="3660775"/>
          </a:xfrm>
          <a:solidFill>
            <a:srgbClr val="FFFFFF"/>
          </a:solidFill>
        </p:spPr>
        <p:txBody>
          <a:bodyPr/>
          <a:lstStyle/>
          <a:p>
            <a:pPr marL="0" inden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Vómitos</a:t>
            </a:r>
            <a:br>
              <a:rPr lang="en-GB" altLang="es-ES" smtClean="0"/>
            </a:br>
            <a:r>
              <a:rPr lang="en-GB" altLang="es-ES" smtClean="0"/>
              <a:t>Tubos de drenaje</a:t>
            </a:r>
            <a:br>
              <a:rPr lang="en-GB" altLang="es-ES" smtClean="0"/>
            </a:br>
            <a:r>
              <a:rPr lang="en-GB" altLang="es-ES" smtClean="0"/>
              <a:t>Fístulas</a:t>
            </a:r>
            <a:br>
              <a:rPr lang="en-GB" altLang="es-ES" smtClean="0"/>
            </a:br>
            <a:r>
              <a:rPr lang="en-GB" altLang="es-ES" smtClean="0"/>
              <a:t>Obstrucción</a:t>
            </a:r>
            <a:br>
              <a:rPr lang="en-GB" altLang="es-ES" smtClean="0"/>
            </a:br>
            <a:r>
              <a:rPr lang="en-GB" altLang="es-ES" smtClean="0"/>
              <a:t>Diarreas</a:t>
            </a:r>
          </a:p>
          <a:p>
            <a:pPr marL="0" indent="0" algn="ctr">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es-ES" sz="3800"/>
          </a:p>
        </p:txBody>
      </p:sp>
    </p:spTree>
    <p:extLst>
      <p:ext uri="{BB962C8B-B14F-4D97-AF65-F5344CB8AC3E}">
        <p14:creationId xmlns:p14="http://schemas.microsoft.com/office/powerpoint/2010/main" val="283056430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1" name="Rectangle 1"/>
          <p:cNvSpPr>
            <a:spLocks noGrp="1" noChangeArrowheads="1"/>
          </p:cNvSpPr>
          <p:nvPr>
            <p:ph type="title"/>
          </p:nvPr>
        </p:nvSpPr>
        <p:spPr>
          <a:xfrm>
            <a:off x="2452688" y="500063"/>
            <a:ext cx="7772400" cy="11430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4000" b="1"/>
              <a:t>AUMENTO DE SODIO Y AGUA</a:t>
            </a:r>
          </a:p>
        </p:txBody>
      </p:sp>
      <p:sp>
        <p:nvSpPr>
          <p:cNvPr id="389122" name="Rectangle 2"/>
          <p:cNvSpPr>
            <a:spLocks noGrp="1" noChangeArrowheads="1"/>
          </p:cNvSpPr>
          <p:nvPr>
            <p:ph type="subTitle" idx="4294967295"/>
          </p:nvPr>
        </p:nvSpPr>
        <p:spPr>
          <a:xfrm>
            <a:off x="0" y="2071688"/>
            <a:ext cx="7561263" cy="4095750"/>
          </a:xfrm>
          <a:solidFill>
            <a:srgbClr val="FFFFFF"/>
          </a:solidFill>
        </p:spPr>
        <p:txBody>
          <a:bodyPr/>
          <a:lstStyle/>
          <a:p>
            <a:pPr marL="0" inden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3400"/>
              <a:t>Polidipsia primaria</a:t>
            </a:r>
            <a:br>
              <a:rPr lang="es-ES" altLang="es-ES" sz="3400"/>
            </a:br>
            <a:r>
              <a:rPr lang="es-ES" altLang="es-ES" sz="3400"/>
              <a:t>Menor ingestión de solutos (Potomanía de cerveza)</a:t>
            </a:r>
            <a:br>
              <a:rPr lang="es-ES" altLang="es-ES" sz="3400"/>
            </a:br>
            <a:r>
              <a:rPr lang="es-ES" altLang="es-ES" sz="3400"/>
              <a:t>Secreción ADH secundaria a dolores, etc.</a:t>
            </a:r>
            <a:br>
              <a:rPr lang="es-ES" altLang="es-ES" sz="3400"/>
            </a:br>
            <a:r>
              <a:rPr lang="es-ES" altLang="es-ES" sz="3400"/>
              <a:t>SIADH </a:t>
            </a:r>
            <a:r>
              <a:rPr lang="es-ES" altLang="es-ES" smtClean="0"/>
              <a:t>(secreción inhadecuada de hormona antidiurética</a:t>
            </a:r>
            <a:r>
              <a:rPr lang="en-GB" altLang="es-ES" smtClean="0"/>
              <a:t>).</a:t>
            </a:r>
          </a:p>
        </p:txBody>
      </p:sp>
    </p:spTree>
    <p:extLst>
      <p:ext uri="{BB962C8B-B14F-4D97-AF65-F5344CB8AC3E}">
        <p14:creationId xmlns:p14="http://schemas.microsoft.com/office/powerpoint/2010/main" val="296827891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116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9650" y="223838"/>
            <a:ext cx="7632700" cy="644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31630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7" name="Rectangle 1"/>
          <p:cNvSpPr>
            <a:spLocks noChangeArrowheads="1"/>
          </p:cNvSpPr>
          <p:nvPr/>
        </p:nvSpPr>
        <p:spPr bwMode="auto">
          <a:xfrm>
            <a:off x="1524000" y="325439"/>
            <a:ext cx="8858250" cy="360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buFont typeface="Times New Roman" panose="02020603050405020304" pitchFamily="18" charset="0"/>
              <a:buNone/>
            </a:pPr>
            <a:r>
              <a:rPr lang="en-GB" altLang="es-ES" sz="4000" b="1">
                <a:latin typeface="Calibri" panose="020F0502020204030204" pitchFamily="34" charset="0"/>
              </a:rPr>
              <a:t>SÍNTOMAS</a:t>
            </a:r>
            <a:endParaRPr lang="en-GB" altLang="es-ES" sz="3200"/>
          </a:p>
          <a:p>
            <a:pPr lvl="1">
              <a:buFont typeface="Verdana" panose="020B0604030504040204" pitchFamily="34" charset="0"/>
              <a:buChar char="•"/>
            </a:pPr>
            <a:r>
              <a:rPr lang="es-ES" altLang="es-ES" sz="3200">
                <a:latin typeface="Calibri" panose="020F0502020204030204" pitchFamily="34" charset="0"/>
              </a:rPr>
              <a:t>APARATO GASTROINTESTINAL</a:t>
            </a:r>
            <a:r>
              <a:rPr lang="es-ES" altLang="es-ES" sz="3200" i="1">
                <a:latin typeface="Calibri" panose="020F0502020204030204" pitchFamily="34" charset="0"/>
              </a:rPr>
              <a:t>: </a:t>
            </a:r>
            <a:r>
              <a:rPr lang="es-ES" altLang="es-ES" sz="3200">
                <a:latin typeface="Calibri" panose="020F0502020204030204" pitchFamily="34" charset="0"/>
              </a:rPr>
              <a:t>Náuseas, vómitos </a:t>
            </a:r>
          </a:p>
          <a:p>
            <a:pPr lvl="1">
              <a:buFont typeface="Verdana" panose="020B0604030504040204" pitchFamily="34" charset="0"/>
              <a:buChar char="•"/>
            </a:pPr>
            <a:r>
              <a:rPr lang="es-ES" altLang="es-ES" sz="3200">
                <a:latin typeface="Calibri" panose="020F0502020204030204" pitchFamily="34" charset="0"/>
              </a:rPr>
              <a:t>SISTEMA NERVIOSO PERIFÉRICO</a:t>
            </a:r>
            <a:r>
              <a:rPr lang="es-ES" altLang="es-ES" sz="3200" i="1">
                <a:latin typeface="Calibri" panose="020F0502020204030204" pitchFamily="34" charset="0"/>
              </a:rPr>
              <a:t>: </a:t>
            </a:r>
            <a:r>
              <a:rPr lang="es-ES" altLang="es-ES" sz="3200">
                <a:latin typeface="Calibri" panose="020F0502020204030204" pitchFamily="34" charset="0"/>
              </a:rPr>
              <a:t>Calambres musculares, alteraciones visuales</a:t>
            </a:r>
          </a:p>
          <a:p>
            <a:pPr lvl="1">
              <a:buFont typeface="Verdana" panose="020B0604030504040204" pitchFamily="34" charset="0"/>
              <a:buChar char="•"/>
            </a:pPr>
            <a:r>
              <a:rPr lang="es-ES" altLang="es-ES" sz="3200">
                <a:latin typeface="Calibri" panose="020F0502020204030204" pitchFamily="34" charset="0"/>
              </a:rPr>
              <a:t>SISTEMA NERVIOSO CENTRAL</a:t>
            </a:r>
            <a:r>
              <a:rPr lang="es-ES" altLang="es-ES" sz="3200" i="1">
                <a:latin typeface="Calibri" panose="020F0502020204030204" pitchFamily="34" charset="0"/>
              </a:rPr>
              <a:t>: </a:t>
            </a:r>
            <a:r>
              <a:rPr lang="es-ES" altLang="es-ES" sz="3200">
                <a:latin typeface="Calibri" panose="020F0502020204030204" pitchFamily="34" charset="0"/>
              </a:rPr>
              <a:t>Cefalea, letargia, convulsiones, coma </a:t>
            </a:r>
          </a:p>
          <a:p>
            <a:pPr>
              <a:buFont typeface="Verdana" panose="020B0604030504040204" pitchFamily="34" charset="0"/>
              <a:buNone/>
            </a:pPr>
            <a:endParaRPr lang="es-ES" altLang="es-ES" sz="2800">
              <a:solidFill>
                <a:srgbClr val="000000"/>
              </a:solidFill>
              <a:latin typeface="Verdana" panose="020B0604030504040204" pitchFamily="34" charset="0"/>
            </a:endParaRPr>
          </a:p>
        </p:txBody>
      </p:sp>
      <p:sp>
        <p:nvSpPr>
          <p:cNvPr id="5" name="Rectangle 1"/>
          <p:cNvSpPr txBox="1">
            <a:spLocks noChangeArrowheads="1"/>
          </p:cNvSpPr>
          <p:nvPr/>
        </p:nvSpPr>
        <p:spPr>
          <a:xfrm>
            <a:off x="2309813" y="4143376"/>
            <a:ext cx="7772400" cy="714375"/>
          </a:xfrm>
          <a:prstGeom prst="rect">
            <a:avLst/>
          </a:prstGeom>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3200" b="1">
                <a:latin typeface="Calibri" panose="020F0502020204030204" pitchFamily="34" charset="0"/>
                <a:ea typeface="SimSun" panose="02010600030101010101" pitchFamily="2" charset="-122"/>
              </a:rPr>
              <a:t>DEPLECIÓN DEL VOLUMEN EXTRACELULAR</a:t>
            </a:r>
            <a:endParaRPr lang="es-ES" altLang="es-ES" sz="3200" b="1">
              <a:latin typeface="Calibri" panose="020F0502020204030204" pitchFamily="34" charset="0"/>
              <a:ea typeface="SimSun" panose="02010600030101010101" pitchFamily="2" charset="-122"/>
            </a:endParaRPr>
          </a:p>
        </p:txBody>
      </p:sp>
      <p:sp>
        <p:nvSpPr>
          <p:cNvPr id="6" name="Rectangle 2"/>
          <p:cNvSpPr txBox="1">
            <a:spLocks noChangeArrowheads="1"/>
          </p:cNvSpPr>
          <p:nvPr/>
        </p:nvSpPr>
        <p:spPr bwMode="auto">
          <a:xfrm>
            <a:off x="1809750" y="4714875"/>
            <a:ext cx="8572500" cy="1785938"/>
          </a:xfrm>
          <a:prstGeom prst="rect">
            <a:avLst/>
          </a:prstGeom>
          <a:noFill/>
          <a:ln w="9525">
            <a:noFill/>
            <a:miter lim="800000"/>
          </a:ln>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spcBef>
                <a:spcPct val="20000"/>
              </a:spcBef>
            </a:pPr>
            <a:r>
              <a:rPr lang="es-ES" altLang="en-US" sz="3200">
                <a:latin typeface="Calibri" panose="020F0502020204030204" pitchFamily="34" charset="0"/>
                <a:ea typeface="SimSun" panose="02010600030101010101" pitchFamily="2" charset="-122"/>
              </a:rPr>
              <a:t>Concentración urinaria – 20meq-</a:t>
            </a:r>
          </a:p>
          <a:p>
            <a:pPr>
              <a:spcBef>
                <a:spcPct val="20000"/>
              </a:spcBef>
            </a:pPr>
            <a:r>
              <a:rPr lang="es-ES" altLang="en-US" sz="3200">
                <a:latin typeface="Calibri" panose="020F0502020204030204" pitchFamily="34" charset="0"/>
                <a:ea typeface="SimSun" panose="02010600030101010101" pitchFamily="2" charset="-122"/>
              </a:rPr>
              <a:t>Renal diuréticos  hipoaldosterino nefropatia diuresis osmótica.</a:t>
            </a:r>
            <a:endParaRPr lang="es-ES" altLang="es-ES" sz="3200">
              <a:latin typeface="Calibri" panose="020F0502020204030204" pitchFamily="34" charset="0"/>
              <a:ea typeface="SimSun" panose="02010600030101010101" pitchFamily="2" charset="-122"/>
            </a:endParaRPr>
          </a:p>
        </p:txBody>
      </p:sp>
    </p:spTree>
    <p:extLst>
      <p:ext uri="{BB962C8B-B14F-4D97-AF65-F5344CB8AC3E}">
        <p14:creationId xmlns:p14="http://schemas.microsoft.com/office/powerpoint/2010/main" val="365607473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5" name="Rectangle 1"/>
          <p:cNvSpPr>
            <a:spLocks noGrp="1" noChangeArrowheads="1"/>
          </p:cNvSpPr>
          <p:nvPr>
            <p:ph type="title"/>
          </p:nvPr>
        </p:nvSpPr>
        <p:spPr>
          <a:xfrm>
            <a:off x="1952625" y="500063"/>
            <a:ext cx="8229600" cy="14351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4000" b="1"/>
              <a:t>CUANDO SODIO URINARIO  ES  MENOR DE  20 ES EXTRARRENAL</a:t>
            </a:r>
          </a:p>
        </p:txBody>
      </p:sp>
      <p:pic>
        <p:nvPicPr>
          <p:cNvPr id="39526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7188" y="2136776"/>
            <a:ext cx="4286250"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923904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3" name="Rectangle 1"/>
          <p:cNvSpPr>
            <a:spLocks noGrp="1" noChangeArrowheads="1"/>
          </p:cNvSpPr>
          <p:nvPr>
            <p:ph type="title"/>
          </p:nvPr>
        </p:nvSpPr>
        <p:spPr>
          <a:xfrm>
            <a:off x="2063750" y="1085850"/>
            <a:ext cx="7772400" cy="1271588"/>
          </a:xfrm>
        </p:spPr>
        <p:txBody>
          <a:bodyPr>
            <a:normAutofit fontScale="90000"/>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z="4000" b="1"/>
              <a:t>CON SOBRECARGA DE LIQUIDO EXTRACELULAR Y EDEMA</a:t>
            </a:r>
          </a:p>
        </p:txBody>
      </p:sp>
      <p:sp>
        <p:nvSpPr>
          <p:cNvPr id="397314" name="Rectangle 2"/>
          <p:cNvSpPr>
            <a:spLocks noGrp="1" noChangeArrowheads="1"/>
          </p:cNvSpPr>
          <p:nvPr>
            <p:ph type="subTitle" idx="4294967295"/>
          </p:nvPr>
        </p:nvSpPr>
        <p:spPr>
          <a:xfrm>
            <a:off x="5307013" y="2708275"/>
            <a:ext cx="6884987" cy="2578100"/>
          </a:xfrm>
          <a:solidFill>
            <a:srgbClr val="FFFFFF"/>
          </a:solidFill>
        </p:spPr>
        <p:txBody>
          <a:bodyPr/>
          <a:lstStyle/>
          <a:p>
            <a:pPr marL="0" indent="0" algn="just">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Síndrome nefrótico la cirrosis la ICC</a:t>
            </a:r>
          </a:p>
          <a:p>
            <a:pPr marL="0" indent="0" algn="just">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En ausencia de tratamiento  diurético estos pacientes tienen  Na urinario –20</a:t>
            </a:r>
          </a:p>
          <a:p>
            <a:pPr marL="0" indent="0" algn="just">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mtClean="0"/>
              <a:t>Insuficiencia renal el na es +20</a:t>
            </a:r>
          </a:p>
        </p:txBody>
      </p:sp>
    </p:spTree>
    <p:extLst>
      <p:ext uri="{BB962C8B-B14F-4D97-AF65-F5344CB8AC3E}">
        <p14:creationId xmlns:p14="http://schemas.microsoft.com/office/powerpoint/2010/main" val="1171626450"/>
      </p:ext>
    </p:extLst>
  </p:cSld>
  <p:clrMapOvr>
    <a:masterClrMapping/>
  </p:clrMapOvr>
  <p:transition spd="med"/>
</p:sld>
</file>

<file path=ppt/theme/theme1.xml><?xml version="1.0" encoding="utf-8"?>
<a:theme xmlns:a="http://schemas.openxmlformats.org/drawingml/2006/main" name="Espiral">
  <a:themeElements>
    <a:clrScheme name="Naranja amarillo">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TotalTime>
  <Words>288</Words>
  <Application>Microsoft Office PowerPoint</Application>
  <PresentationFormat>Panorámica</PresentationFormat>
  <Paragraphs>58</Paragraphs>
  <Slides>14</Slides>
  <Notes>14</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14</vt:i4>
      </vt:variant>
    </vt:vector>
  </HeadingPairs>
  <TitlesOfParts>
    <vt:vector size="23" baseType="lpstr">
      <vt:lpstr>SimSun</vt:lpstr>
      <vt:lpstr>Arial</vt:lpstr>
      <vt:lpstr>Calibri</vt:lpstr>
      <vt:lpstr>Century Gothic</vt:lpstr>
      <vt:lpstr>Tahoma</vt:lpstr>
      <vt:lpstr>Times New Roman</vt:lpstr>
      <vt:lpstr>Verdana</vt:lpstr>
      <vt:lpstr>Wingdings 3</vt:lpstr>
      <vt:lpstr>Espiral</vt:lpstr>
      <vt:lpstr>TRASTORNOS EN LA CONCENTRACIÓN DE SODIO (HIPONATREMIA) </vt:lpstr>
      <vt:lpstr>HIPONATREMIA</vt:lpstr>
      <vt:lpstr>CAUSAS RENALES</vt:lpstr>
      <vt:lpstr>DIGESTIVAS</vt:lpstr>
      <vt:lpstr>AUMENTO DE SODIO Y AGUA</vt:lpstr>
      <vt:lpstr>Presentación de PowerPoint</vt:lpstr>
      <vt:lpstr>Presentación de PowerPoint</vt:lpstr>
      <vt:lpstr>CUANDO SODIO URINARIO  ES  MENOR DE  20 ES EXTRARRENAL</vt:lpstr>
      <vt:lpstr>CON SOBRECARGA DE LIQUIDO EXTRACELULAR Y EDEMA</vt:lpstr>
      <vt:lpstr>HIPONATREMIA CON EUVOLEMIA</vt:lpstr>
      <vt:lpstr>EXPLORACIONES COMPLEMENTARIAS</vt:lpstr>
      <vt:lpstr>CRITERIOS DE INGRESO</vt:lpstr>
      <vt:lpstr>HIPONATREMIA TRATAMIENTO GRAVE</vt:lpstr>
      <vt:lpstr>La mitad de los mEq  se administran en las primeras 12 horas En los estados comatosos  existe exceso de sodio extracelular por lo que la administración de soluciones hipertónicas están contraindicadas  monitorizar el ritmo y frecuencia cardiaca Sondaje vesical.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TRASTORNOS EN LA CONCENTRACIÓN DE SODIO (HIPONATREMIA) </dc:title>
  <dc:creator>Usuario</dc:creator>
  <cp:lastModifiedBy>Cuenta Microsoft</cp:lastModifiedBy>
  <cp:revision>2</cp:revision>
  <dcterms:created xsi:type="dcterms:W3CDTF">2020-04-14T19:25:51Z</dcterms:created>
  <dcterms:modified xsi:type="dcterms:W3CDTF">2022-04-12T22:23:44Z</dcterms:modified>
</cp:coreProperties>
</file>