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65" r:id="rId15"/>
    <p:sldId id="266" r:id="rId16"/>
  </p:sldIdLst>
  <p:sldSz cx="8102600" cy="6070600"/>
  <p:notesSz cx="8102600" cy="6070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C6C49-9F43-4B1C-92DE-3F3FC6BCBE63}" type="datetimeFigureOut">
              <a:rPr lang="es-EC" smtClean="0"/>
              <a:t>29/06/2024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758825"/>
            <a:ext cx="2736850" cy="204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921000"/>
            <a:ext cx="6483350" cy="239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8AB3-2D79-466C-BDDB-E8F875767A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834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56362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8;p1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9219" name="Google Shape;9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72978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8;p1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30723" name="Google Shape;9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7782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8;p1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32771" name="Google Shape;9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41108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58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4777" y="4203027"/>
            <a:ext cx="8063155" cy="197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1332663" y="5262710"/>
            <a:ext cx="4192673" cy="307013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897" dirty="0"/>
          </a:p>
        </p:txBody>
      </p:sp>
      <p:sp>
        <p:nvSpPr>
          <p:cNvPr id="6148" name="object 3"/>
          <p:cNvSpPr txBox="1">
            <a:spLocks/>
          </p:cNvSpPr>
          <p:nvPr/>
        </p:nvSpPr>
        <p:spPr bwMode="auto">
          <a:xfrm>
            <a:off x="2736953" y="1670136"/>
            <a:ext cx="3052191" cy="131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14" rIns="0" bIns="0">
            <a:spAutoFit/>
          </a:bodyPr>
          <a:lstStyle>
            <a:lvl1pPr marL="9525"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  <a:defRPr sz="2800" b="1">
                <a:solidFill>
                  <a:srgbClr val="074D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Char char="•"/>
              <a:defRPr sz="2400" b="1" i="1">
                <a:solidFill>
                  <a:srgbClr val="074D6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D4D"/>
              </a:buClr>
              <a:buChar char="•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D4D4D"/>
              </a:buClr>
              <a:buChar char="–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50"/>
              </a:spcBef>
              <a:buClr>
                <a:srgbClr val="000000"/>
              </a:buClr>
              <a:buNone/>
            </a:pPr>
            <a:r>
              <a:rPr lang="es-ES" altLang="es-EC" sz="1396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50"/>
              </a:spcBef>
              <a:buClr>
                <a:srgbClr val="000000"/>
              </a:buClr>
              <a:buNone/>
            </a:pPr>
            <a:r>
              <a:rPr lang="es-ES" altLang="es-EC" sz="1396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50"/>
              </a:spcBef>
              <a:buClr>
                <a:srgbClr val="000000"/>
              </a:buClr>
              <a:buNone/>
            </a:pPr>
            <a:endParaRPr lang="es-ES" altLang="es-EC" sz="1794" b="0" dirty="0">
              <a:solidFill>
                <a:schemeClr val="tx1"/>
              </a:solidFill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50"/>
              </a:spcBef>
              <a:buClr>
                <a:srgbClr val="000000"/>
              </a:buClr>
              <a:buNone/>
            </a:pPr>
            <a:endParaRPr lang="es-ES" altLang="es-EC" sz="1794" b="0" dirty="0">
              <a:solidFill>
                <a:schemeClr val="tx1"/>
              </a:solidFill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50"/>
              </a:spcBef>
              <a:buClr>
                <a:srgbClr val="000000"/>
              </a:buClr>
              <a:buNone/>
            </a:pPr>
            <a:endParaRPr lang="es-ES" altLang="es-EC" sz="1794" b="0" dirty="0">
              <a:solidFill>
                <a:schemeClr val="tx1"/>
              </a:solidFill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9" name="CuadroTexto 8"/>
          <p:cNvSpPr txBox="1">
            <a:spLocks noChangeArrowheads="1"/>
          </p:cNvSpPr>
          <p:nvPr/>
        </p:nvSpPr>
        <p:spPr bwMode="auto">
          <a:xfrm>
            <a:off x="2007931" y="2569375"/>
            <a:ext cx="4510236" cy="18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C" altLang="es-EC" sz="1595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ASIGNATURA : </a:t>
            </a:r>
            <a:r>
              <a:rPr lang="es-EC" altLang="es-EC" sz="1595" b="1" dirty="0"/>
              <a:t>GESTIÓN DE LA PRODUCCIÓN </a:t>
            </a:r>
          </a:p>
          <a:p>
            <a:pPr algn="ctr"/>
            <a:endParaRPr lang="es-EC" altLang="es-EC" sz="1595" b="1" dirty="0"/>
          </a:p>
          <a:p>
            <a:pPr algn="ctr"/>
            <a:r>
              <a:rPr lang="es-EC" altLang="es-EC" sz="1329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UNIDAD#2 </a:t>
            </a:r>
            <a:r>
              <a:rPr lang="es-EC" sz="1400" b="1" dirty="0"/>
              <a:t>PLANIFICACIÓNDELAPRODUCCIÓN</a:t>
            </a:r>
            <a:endParaRPr lang="es-EC" altLang="es-EC" sz="1329" b="1" dirty="0" smtClean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es-EC" altLang="es-EC" sz="1329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es-EC" altLang="es-EC" sz="1329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TEMA</a:t>
            </a:r>
            <a:r>
              <a:rPr lang="es-EC" altLang="es-EC" sz="1329" b="1" dirty="0"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s-EC" altLang="es-EC" sz="1329" b="1" dirty="0" smtClean="0">
                <a:cs typeface="Times New Roman" panose="02020603050405020304" pitchFamily="18" charset="0"/>
                <a:sym typeface="Calibri" panose="020F0502020204030204" pitchFamily="34" charset="0"/>
              </a:rPr>
              <a:t>:</a:t>
            </a:r>
            <a:r>
              <a:rPr lang="es-EC" sz="1400" dirty="0"/>
              <a:t>. </a:t>
            </a:r>
            <a:r>
              <a:rPr lang="es-EC" sz="1400" b="1" dirty="0" smtClean="0"/>
              <a:t>PROGRAMACIÓN LINEAL</a:t>
            </a:r>
          </a:p>
          <a:p>
            <a:pPr algn="ctr"/>
            <a:endParaRPr lang="es-EC" altLang="es-EC" sz="1400" b="1" dirty="0">
              <a:cs typeface="Times New Roman" panose="02020603050405020304" pitchFamily="18" charset="0"/>
            </a:endParaRPr>
          </a:p>
          <a:p>
            <a:pPr algn="ctr"/>
            <a:r>
              <a:rPr lang="es-EC" sz="1400" dirty="0"/>
              <a:t>Formulación del modelo de Programación </a:t>
            </a:r>
            <a:r>
              <a:rPr lang="es-EC" sz="1400" dirty="0" smtClean="0"/>
              <a:t>Lineal</a:t>
            </a:r>
          </a:p>
          <a:p>
            <a:pPr algn="ctr"/>
            <a:r>
              <a:rPr lang="es-EC" sz="1400" dirty="0" smtClean="0"/>
              <a:t>Desarrollo </a:t>
            </a:r>
            <a:r>
              <a:rPr lang="es-EC" sz="1400" dirty="0"/>
              <a:t>de Modelos de Programación Lineal</a:t>
            </a:r>
            <a:endParaRPr lang="es-EC" altLang="es-EC" sz="1329" b="1" dirty="0">
              <a:cs typeface="Times New Roman" panose="02020603050405020304" pitchFamily="18" charset="0"/>
            </a:endParaRPr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3693561" y="5504311"/>
            <a:ext cx="796544" cy="3070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897" b="1" dirty="0"/>
              <a:t>2024-2024</a:t>
            </a:r>
            <a:endParaRPr sz="897" b="1" dirty="0"/>
          </a:p>
        </p:txBody>
      </p:sp>
      <p:sp>
        <p:nvSpPr>
          <p:cNvPr id="6151" name="Google Shape;17;p3"/>
          <p:cNvSpPr>
            <a:spLocks noChangeArrowheads="1"/>
          </p:cNvSpPr>
          <p:nvPr/>
        </p:nvSpPr>
        <p:spPr bwMode="auto">
          <a:xfrm>
            <a:off x="2166711" y="808489"/>
            <a:ext cx="4192673" cy="6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  <a:defRPr sz="2800" b="1">
                <a:solidFill>
                  <a:srgbClr val="074D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Char char="•"/>
              <a:defRPr sz="2400" b="1" i="1">
                <a:solidFill>
                  <a:srgbClr val="074D6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D4D"/>
              </a:buClr>
              <a:buChar char="•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D4D4D"/>
              </a:buClr>
              <a:buChar char="–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C" sz="1794" dirty="0">
                <a:solidFill>
                  <a:schemeClr val="tx1"/>
                </a:solidFill>
                <a:latin typeface="Times New Roman" panose="02020603050405020304" pitchFamily="18" charset="0"/>
              </a:rPr>
              <a:t>UNIVERSIDAD NACIONAL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C" sz="1794" dirty="0">
                <a:solidFill>
                  <a:schemeClr val="tx1"/>
                </a:solidFill>
                <a:latin typeface="Times New Roman" panose="02020603050405020304" pitchFamily="18" charset="0"/>
              </a:rPr>
              <a:t>DE </a:t>
            </a:r>
            <a:r>
              <a:rPr lang="es-ES" altLang="es-EC" sz="1794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CHIMBORAZO </a:t>
            </a:r>
            <a:endParaRPr lang="es-EC" altLang="es-EC" sz="1794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3500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24510" y="0"/>
            <a:ext cx="27261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936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15968" y="4080407"/>
            <a:ext cx="7746781" cy="197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663700" y="5549900"/>
            <a:ext cx="4192674" cy="3070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897" dirty="0"/>
          </a:p>
        </p:txBody>
      </p:sp>
      <p:pic>
        <p:nvPicPr>
          <p:cNvPr id="2970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62749" y="0"/>
            <a:ext cx="270642" cy="60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4" y="242003"/>
            <a:ext cx="821454" cy="821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CuadroTexto 7"/>
          <p:cNvSpPr txBox="1">
            <a:spLocks noChangeArrowheads="1"/>
          </p:cNvSpPr>
          <p:nvPr/>
        </p:nvSpPr>
        <p:spPr bwMode="auto">
          <a:xfrm>
            <a:off x="3746500" y="408012"/>
            <a:ext cx="303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  <a:defRPr sz="2800" b="1">
                <a:solidFill>
                  <a:srgbClr val="074D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Char char="•"/>
              <a:defRPr sz="2400" b="1" i="1">
                <a:solidFill>
                  <a:srgbClr val="074D6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D4D"/>
              </a:buClr>
              <a:buChar char="•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D4D4D"/>
              </a:buClr>
              <a:buChar char="–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C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VIDEO</a:t>
            </a:r>
            <a:endParaRPr lang="es-EC" altLang="es-EC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7833" t="19231" r="40630" b="17033"/>
          <a:stretch/>
        </p:blipFill>
        <p:spPr>
          <a:xfrm>
            <a:off x="1242479" y="953407"/>
            <a:ext cx="5449138" cy="359147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23934" y="4862726"/>
            <a:ext cx="70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https://youtu.be/0SSkMnP-3IQ?si=gfkZohGWUwyQNSol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71381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85373" y="4018398"/>
            <a:ext cx="7834295" cy="197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602751" y="5666822"/>
            <a:ext cx="4192674" cy="3070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897" dirty="0"/>
          </a:p>
        </p:txBody>
      </p:sp>
      <p:pic>
        <p:nvPicPr>
          <p:cNvPr id="31748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55970" y="0"/>
            <a:ext cx="271650" cy="60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" y="139700"/>
            <a:ext cx="821454" cy="821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CuadroTexto 7"/>
          <p:cNvSpPr txBox="1">
            <a:spLocks noChangeArrowheads="1"/>
          </p:cNvSpPr>
          <p:nvPr/>
        </p:nvSpPr>
        <p:spPr bwMode="auto">
          <a:xfrm>
            <a:off x="3136900" y="684860"/>
            <a:ext cx="3038475" cy="5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  <a:defRPr sz="2800" b="1">
                <a:solidFill>
                  <a:srgbClr val="074D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Char char="•"/>
              <a:defRPr sz="2400" b="1" i="1">
                <a:solidFill>
                  <a:srgbClr val="074D6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D4D"/>
              </a:buClr>
              <a:buChar char="•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D4D4D"/>
              </a:buClr>
              <a:buChar char="–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»"/>
              <a:defRPr sz="2000" b="1">
                <a:solidFill>
                  <a:srgbClr val="074D6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C" altLang="es-EC" sz="159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595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C" altLang="es-EC" sz="1396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22474" t="25823" r="23646" b="13737"/>
          <a:stretch/>
        </p:blipFill>
        <p:spPr>
          <a:xfrm>
            <a:off x="1384300" y="963605"/>
            <a:ext cx="5705475" cy="34108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98144" y="4653427"/>
            <a:ext cx="6290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https://www.redalyc.org/pdf/2150/215024822007.pdf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7998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8000"/>
            <a:ext cx="75311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0" y="4093108"/>
            <a:ext cx="7968508" cy="197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29985" y="0"/>
            <a:ext cx="27261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9700"/>
            <a:ext cx="1120346" cy="112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765300" y="1727740"/>
            <a:ext cx="5020869" cy="236536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86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1063" dirty="0"/>
          </a:p>
          <a:p>
            <a:pPr>
              <a:defRPr/>
            </a:pPr>
            <a:r>
              <a:rPr lang="es-EC" sz="186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63" dirty="0"/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1063" dirty="0"/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02.OBJETIVOS</a:t>
            </a:r>
            <a:endParaRPr sz="1595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03.DESARROLLO</a:t>
            </a:r>
            <a:endParaRPr sz="1595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04.CONCLUSIONES </a:t>
            </a:r>
            <a:endParaRPr sz="1595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05.BIBLIOGRAFIA</a:t>
            </a:r>
            <a:endParaRPr sz="1595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06.VIDEO</a:t>
            </a:r>
            <a:endParaRPr sz="1595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07.ARTICULO</a:t>
            </a:r>
          </a:p>
          <a:p>
            <a:pPr>
              <a:defRPr/>
            </a:pPr>
            <a:r>
              <a:rPr lang="es-EC" sz="15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08.PREGUNTAS</a:t>
            </a:r>
            <a:r>
              <a:rPr lang="es-EC" sz="89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89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9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897" dirty="0"/>
          </a:p>
          <a:p>
            <a:pPr algn="ctr">
              <a:lnSpc>
                <a:spcPct val="126315"/>
              </a:lnSpc>
              <a:defRPr/>
            </a:pPr>
            <a:endParaRPr sz="94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835"/>
              </a:spcBef>
              <a:defRPr/>
            </a:pPr>
            <a:endParaRPr sz="94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1219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14263" t="37447" r="16144" b="42469"/>
          <a:stretch/>
        </p:blipFill>
        <p:spPr>
          <a:xfrm>
            <a:off x="165100" y="1587500"/>
            <a:ext cx="79375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77</Words>
  <Application>Microsoft Office PowerPoint</Application>
  <PresentationFormat>Personalizado</PresentationFormat>
  <Paragraphs>31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Castro</dc:creator>
  <cp:lastModifiedBy>Equipo</cp:lastModifiedBy>
  <cp:revision>1</cp:revision>
  <dcterms:created xsi:type="dcterms:W3CDTF">2024-06-30T04:56:31Z</dcterms:created>
  <dcterms:modified xsi:type="dcterms:W3CDTF">2024-06-30T05:05:19Z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2024-06-30T00:00:00Z</vt:filetime>
  </property>
  <property fmtid="{D5CDD505-2E9C-101B-9397-08002B2CF9AE}" pid="3" name="Producer">
    <vt:lpwstr>3-Heights(TM) PDF Security Shell 4.8.25.2 (http://www.pdf-tools.com)</vt:lpwstr>
  </property>
</Properties>
</file>