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324" r:id="rId2"/>
    <p:sldId id="325" r:id="rId3"/>
    <p:sldId id="329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28" y="90"/>
      </p:cViewPr>
      <p:guideLst>
        <p:guide orient="horz" pos="288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AC2D-DB53-4696-8860-7B64149F8C4D}" type="datetimeFigureOut">
              <a:rPr lang="es-EC" smtClean="0"/>
              <a:t>10/07/2024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F279-4FAE-4BCD-961C-E6B9A77B8A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96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87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03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43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88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69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1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1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45871" y="4093138"/>
            <a:ext cx="7933725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528311" y="4687939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37849" y="0"/>
            <a:ext cx="272076" cy="60706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4343EC6-C360-4408-9574-737DE74F020E}"/>
              </a:ext>
            </a:extLst>
          </p:cNvPr>
          <p:cNvSpPr txBox="1">
            <a:spLocks/>
          </p:cNvSpPr>
          <p:nvPr/>
        </p:nvSpPr>
        <p:spPr>
          <a:xfrm>
            <a:off x="2670899" y="1557143"/>
            <a:ext cx="3056197" cy="1265977"/>
          </a:xfrm>
          <a:prstGeom prst="rect">
            <a:avLst/>
          </a:prstGeom>
        </p:spPr>
        <p:txBody>
          <a:bodyPr vert="horz" wrap="square" lIns="0" tIns="6022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38" algn="ctr">
              <a:spcBef>
                <a:spcPts val="47"/>
              </a:spcBef>
            </a:pPr>
            <a:r>
              <a:rPr lang="es-ES" sz="139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FACULTAD DE INGENIERIA</a:t>
            </a:r>
          </a:p>
          <a:p>
            <a:pPr marL="6338" algn="ctr">
              <a:spcBef>
                <a:spcPts val="47"/>
              </a:spcBef>
            </a:pPr>
            <a:r>
              <a:rPr lang="es-ES" sz="139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</a:t>
            </a:r>
            <a:r>
              <a:rPr lang="es-ES" sz="1398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AGROINDUSTRIA</a:t>
            </a:r>
            <a:endParaRPr lang="es-ES" sz="1398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6338" algn="ctr">
              <a:spcBef>
                <a:spcPts val="47"/>
              </a:spcBef>
            </a:pPr>
            <a:endParaRPr lang="es-ES" sz="1797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291624" y="2391646"/>
            <a:ext cx="381474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 MICROBIOLOGIA GENERAL</a:t>
            </a:r>
          </a:p>
          <a:p>
            <a:pPr algn="ctr" rtl="0"/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/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4 : </a:t>
            </a:r>
            <a:r>
              <a:rPr lang="es-EC" sz="1200" b="1" dirty="0"/>
              <a:t>MICROBIOLOGÍA INDUSTRIAL</a:t>
            </a:r>
          </a:p>
          <a:p>
            <a:pPr lvl="0" algn="ctr"/>
            <a:endParaRPr lang="es-EC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EC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C" sz="1100" dirty="0" smtClean="0"/>
              <a:t>COMPONENTES GENÉTICOS DE LOS MICROORGANISMOS </a:t>
            </a:r>
          </a:p>
          <a:p>
            <a:pPr algn="ctr"/>
            <a:endParaRPr lang="es-EC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s-EC" sz="1100" dirty="0" smtClean="0"/>
              <a:t>Identificación de microorganismos mediante PCR  Secuenciación genética</a:t>
            </a:r>
            <a:endParaRPr lang="es-EC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755564" y="4890952"/>
            <a:ext cx="797009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S" sz="898" b="1" dirty="0">
                <a:solidFill>
                  <a:schemeClr val="tx1"/>
                </a:solidFill>
              </a:rPr>
              <a:t>2024-2024</a:t>
            </a:r>
            <a:endParaRPr sz="898" b="1" dirty="0">
              <a:solidFill>
                <a:schemeClr val="tx1"/>
              </a:solidFill>
            </a:endParaRPr>
          </a:p>
        </p:txBody>
      </p:sp>
      <p:sp>
        <p:nvSpPr>
          <p:cNvPr id="11" name="Google Shape;17;p3">
            <a:extLst>
              <a:ext uri="{FF2B5EF4-FFF2-40B4-BE49-F238E27FC236}">
                <a16:creationId xmlns:a16="http://schemas.microsoft.com/office/drawing/2014/main" id="{BE50A057-5B5F-4E29-ABD6-EF42A26625CF}"/>
              </a:ext>
            </a:extLst>
          </p:cNvPr>
          <p:cNvSpPr/>
          <p:nvPr/>
        </p:nvSpPr>
        <p:spPr>
          <a:xfrm>
            <a:off x="2054677" y="590151"/>
            <a:ext cx="4198785" cy="66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0"/>
            <a:r>
              <a:rPr lang="es-ES" sz="1797" b="1" dirty="0"/>
              <a:t>UNIVERSIDAD NACIONAL DE CHIMBORAZO</a:t>
            </a:r>
            <a:endParaRPr sz="1797" b="1" dirty="0"/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6" y="1397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8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65100" y="4075591"/>
            <a:ext cx="7733158" cy="198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31185" y="-1"/>
            <a:ext cx="271415" cy="6055841"/>
          </a:xfrm>
          <a:prstGeom prst="rect">
            <a:avLst/>
          </a:prstGeom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59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956736" y="1511300"/>
            <a:ext cx="5027607" cy="236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/>
            <a:r>
              <a:rPr lang="es-EC" sz="13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dirty="0"/>
          </a:p>
          <a:p>
            <a:pPr algn="l" rtl="0"/>
            <a:r>
              <a:rPr lang="es-EC" sz="13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dirty="0"/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02.OBJETIVOS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03.DESARROLLO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04.CONCLUSIONES 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05.BIBLIOGRAFIA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06.VIDEO</a:t>
            </a:r>
            <a:endParaRPr sz="1597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07.ARTICULO</a:t>
            </a:r>
          </a:p>
          <a:p>
            <a:pPr algn="l" rtl="0"/>
            <a:r>
              <a:rPr lang="es-EC" sz="159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08.PREGUNTAS</a:t>
            </a:r>
            <a: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9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algn="ctr" rtl="0">
              <a:lnSpc>
                <a:spcPct val="126315"/>
              </a:lnSpc>
            </a:pPr>
            <a:endParaRPr sz="94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>
              <a:lnSpc>
                <a:spcPct val="126315"/>
              </a:lnSpc>
              <a:spcBef>
                <a:spcPts val="836"/>
              </a:spcBef>
            </a:pPr>
            <a:endParaRPr sz="94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68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85989" y="3644900"/>
            <a:ext cx="7915231" cy="250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739900" y="5657699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62442" y="0"/>
            <a:ext cx="272076" cy="60706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1397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517900" y="654843"/>
            <a:ext cx="304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 smtClean="0"/>
              <a:t>OBJETIVO</a:t>
            </a:r>
            <a:endParaRPr lang="es-EC" b="1" dirty="0"/>
          </a:p>
        </p:txBody>
      </p:sp>
      <p:sp>
        <p:nvSpPr>
          <p:cNvPr id="2" name="Rectángulo 1"/>
          <p:cNvSpPr/>
          <p:nvPr/>
        </p:nvSpPr>
        <p:spPr>
          <a:xfrm>
            <a:off x="713819" y="1816100"/>
            <a:ext cx="6859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Estudiar Componentes genéticos de los microorganismos y su</a:t>
            </a:r>
          </a:p>
          <a:p>
            <a:r>
              <a:rPr lang="es-EC" dirty="0" smtClean="0"/>
              <a:t> Secuenciación genética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8879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0"/>
            <a:ext cx="7899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81026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0264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203200"/>
            <a:ext cx="77343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668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81026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85989" y="3644900"/>
            <a:ext cx="7915231" cy="250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739900" y="5657699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62442" y="0"/>
            <a:ext cx="272076" cy="60706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1397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639307" y="664797"/>
            <a:ext cx="3042713" cy="307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98" b="1" dirty="0"/>
              <a:t>VIDEO</a:t>
            </a:r>
            <a:endParaRPr lang="es-EC" sz="1398" b="1" dirty="0"/>
          </a:p>
        </p:txBody>
      </p:sp>
      <p:sp>
        <p:nvSpPr>
          <p:cNvPr id="4" name="Rectángulo 3"/>
          <p:cNvSpPr/>
          <p:nvPr/>
        </p:nvSpPr>
        <p:spPr>
          <a:xfrm>
            <a:off x="1095604" y="489500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https://youtu.be/qrQZgL6Aqew?si=Rwbt4qIrRLQ_VdZM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8419" t="19231" r="40630" b="20330"/>
          <a:stretch/>
        </p:blipFill>
        <p:spPr>
          <a:xfrm>
            <a:off x="1248011" y="1222300"/>
            <a:ext cx="54240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85989" y="3644900"/>
            <a:ext cx="7915231" cy="250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739900" y="5657699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62442" y="0"/>
            <a:ext cx="272076" cy="60706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1397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213099" y="654843"/>
            <a:ext cx="304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ARTICULO CIENTIFICO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20717" t="13737" r="20717" b="6593"/>
          <a:stretch/>
        </p:blipFill>
        <p:spPr>
          <a:xfrm>
            <a:off x="1917700" y="1024304"/>
            <a:ext cx="4893374" cy="35476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1731" y="4712226"/>
            <a:ext cx="804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http://www.scielo.org.ar/scielo.php?script=sci_arttext&amp;pid=S1852-62332019000200008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8507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85989" y="3644900"/>
            <a:ext cx="7915231" cy="250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739900" y="5657699"/>
            <a:ext cx="4198785" cy="30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 rtl="0">
              <a:lnSpc>
                <a:spcPct val="181277"/>
              </a:lnSpc>
            </a:pPr>
            <a:r>
              <a:rPr lang="es-EC" sz="8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81DAD2-2731-472A-835E-064EA4087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74" t="28744" r="34805" b="12697"/>
          <a:stretch/>
        </p:blipFill>
        <p:spPr>
          <a:xfrm>
            <a:off x="7862442" y="0"/>
            <a:ext cx="272076" cy="6070600"/>
          </a:xfrm>
          <a:prstGeom prst="rect">
            <a:avLst/>
          </a:prstGeom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139700"/>
            <a:ext cx="822599" cy="82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F3BB5C-456B-4593-9978-4771A5FF05DD}"/>
              </a:ext>
            </a:extLst>
          </p:cNvPr>
          <p:cNvSpPr txBox="1"/>
          <p:nvPr/>
        </p:nvSpPr>
        <p:spPr>
          <a:xfrm>
            <a:off x="3369432" y="474883"/>
            <a:ext cx="304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BIBLIOGRAFIA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858448" y="1324840"/>
            <a:ext cx="65703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/>
              <a:t> Paul EA. </a:t>
            </a:r>
            <a:r>
              <a:rPr lang="es-EC" dirty="0" err="1" smtClean="0"/>
              <a:t>Soil</a:t>
            </a:r>
            <a:r>
              <a:rPr lang="es-EC" dirty="0" smtClean="0"/>
              <a:t> </a:t>
            </a:r>
            <a:r>
              <a:rPr lang="es-EC" dirty="0" err="1" smtClean="0"/>
              <a:t>microbiology</a:t>
            </a:r>
            <a:r>
              <a:rPr lang="es-EC" dirty="0" smtClean="0"/>
              <a:t>, </a:t>
            </a:r>
            <a:r>
              <a:rPr lang="es-EC" dirty="0" err="1" smtClean="0"/>
              <a:t>ecology</a:t>
            </a:r>
            <a:r>
              <a:rPr lang="es-EC" dirty="0" smtClean="0"/>
              <a:t>, and </a:t>
            </a:r>
            <a:r>
              <a:rPr lang="es-EC" dirty="0" err="1" smtClean="0"/>
              <a:t>biochemistry</a:t>
            </a:r>
            <a:r>
              <a:rPr lang="es-EC" dirty="0" smtClean="0"/>
              <a:t>, </a:t>
            </a:r>
            <a:r>
              <a:rPr lang="es-EC" dirty="0" err="1" smtClean="0"/>
              <a:t>Academic</a:t>
            </a:r>
            <a:r>
              <a:rPr lang="es-EC" dirty="0" smtClean="0"/>
              <a:t> </a:t>
            </a:r>
            <a:r>
              <a:rPr lang="es-EC" dirty="0" err="1" smtClean="0"/>
              <a:t>Press</a:t>
            </a:r>
            <a:r>
              <a:rPr lang="es-EC" dirty="0" smtClean="0"/>
              <a:t> (2007).</a:t>
            </a: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 Martínez-Romero E y Martínez-Romero J (edit.), Microbios en línea. Disponible en Internet: http://biblioweb.dgsca.unam.mx/libros/microbios/ [Consulta: 9 de septiembre 2004] </a:t>
            </a: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r>
              <a:rPr lang="es-EC" dirty="0" err="1" smtClean="0"/>
              <a:t>Fuhrman</a:t>
            </a:r>
            <a:r>
              <a:rPr lang="es-EC" dirty="0" smtClean="0"/>
              <a:t> JA. </a:t>
            </a:r>
            <a:r>
              <a:rPr lang="es-EC" dirty="0" err="1" smtClean="0"/>
              <a:t>Microbial</a:t>
            </a:r>
            <a:r>
              <a:rPr lang="es-EC" dirty="0" smtClean="0"/>
              <a:t> </a:t>
            </a:r>
            <a:r>
              <a:rPr lang="es-EC" dirty="0" err="1" smtClean="0"/>
              <a:t>community</a:t>
            </a:r>
            <a:r>
              <a:rPr lang="es-EC" dirty="0" smtClean="0"/>
              <a:t> </a:t>
            </a:r>
            <a:r>
              <a:rPr lang="es-EC" dirty="0" err="1" smtClean="0"/>
              <a:t>structure</a:t>
            </a:r>
            <a:r>
              <a:rPr lang="es-EC" dirty="0" smtClean="0"/>
              <a:t> and </a:t>
            </a:r>
            <a:r>
              <a:rPr lang="es-EC" dirty="0" err="1" smtClean="0"/>
              <a:t>its</a:t>
            </a:r>
            <a:r>
              <a:rPr lang="es-EC" dirty="0" smtClean="0"/>
              <a:t> </a:t>
            </a:r>
            <a:r>
              <a:rPr lang="es-EC" dirty="0" err="1" smtClean="0"/>
              <a:t>functional</a:t>
            </a:r>
            <a:r>
              <a:rPr lang="es-EC" dirty="0" smtClean="0"/>
              <a:t> </a:t>
            </a:r>
            <a:r>
              <a:rPr lang="es-EC" dirty="0" err="1" smtClean="0"/>
              <a:t>implications</a:t>
            </a:r>
            <a:r>
              <a:rPr lang="es-EC" dirty="0" smtClean="0"/>
              <a:t>. </a:t>
            </a:r>
            <a:r>
              <a:rPr lang="es-EC" dirty="0" err="1" smtClean="0"/>
              <a:t>Nature</a:t>
            </a:r>
            <a:r>
              <a:rPr lang="es-EC" dirty="0" smtClean="0"/>
              <a:t> 459 (2009) 193-199. </a:t>
            </a: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Ulloa M y Herrera T. Estado actual del conocimiento de bebidas fermentadas indígenas de México. Anales del Instituto de Biología, </a:t>
            </a:r>
            <a:r>
              <a:rPr lang="es-EC" dirty="0" err="1" smtClean="0"/>
              <a:t>unam</a:t>
            </a:r>
            <a:r>
              <a:rPr lang="es-EC" dirty="0" smtClean="0"/>
              <a:t>, Serie Botánica (1982) 145-163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99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200</Words>
  <Application>Microsoft Office PowerPoint</Application>
  <PresentationFormat>Personalizado</PresentationFormat>
  <Paragraphs>42</Paragraphs>
  <Slides>71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6" baseType="lpstr">
      <vt:lpstr>Arial</vt:lpstr>
      <vt:lpstr>Calibri</vt:lpstr>
      <vt:lpstr>Source Serif Pro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Castro</dc:creator>
  <cp:lastModifiedBy>Equipo</cp:lastModifiedBy>
  <cp:revision>4</cp:revision>
  <dcterms:created xsi:type="dcterms:W3CDTF">2024-07-15T03:19:36Z</dcterms:created>
  <dcterms:modified xsi:type="dcterms:W3CDTF">2024-07-10T20:21:14Z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2024-07-15T00:00:00Z</vt:filetime>
  </property>
  <property fmtid="{D5CDD505-2E9C-101B-9397-08002B2CF9AE}" pid="3" name="Producer">
    <vt:lpwstr>3-Heights(TM) PDF Security Shell 4.8.25.2 (http://www.pdf-tools.com)</vt:lpwstr>
  </property>
</Properties>
</file>