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3" r:id="rId9"/>
    <p:sldId id="264" r:id="rId10"/>
    <p:sldId id="265" r:id="rId11"/>
    <p:sldId id="266" r:id="rId12"/>
    <p:sldId id="267" r:id="rId13"/>
    <p:sldId id="271" r:id="rId14"/>
    <p:sldId id="272" r:id="rId15"/>
    <p:sldId id="273" r:id="rId16"/>
    <p:sldId id="274" r:id="rId17"/>
    <p:sldId id="269" r:id="rId18"/>
    <p:sldId id="270" r:id="rId1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102" y="9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AB86D-E971-4237-9A37-0245B9FF6D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36B9B26-2ABA-46F7-A102-5EBAFF455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776FB313-5022-4F4F-B9B2-E05D16909BF4}"/>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5" name="Marcador de pie de página 4">
            <a:extLst>
              <a:ext uri="{FF2B5EF4-FFF2-40B4-BE49-F238E27FC236}">
                <a16:creationId xmlns:a16="http://schemas.microsoft.com/office/drawing/2014/main" id="{46534E42-E393-4072-ADC2-02D1F5EE65C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04E4BE7-60B1-4C15-8603-68512C79B51B}"/>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414153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4944E-32EA-4C95-A0F7-CE39296834C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5872F40-F101-4221-886E-76AD5417C27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0A66497-46CD-4B7B-B873-3B388C4DC105}"/>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5" name="Marcador de pie de página 4">
            <a:extLst>
              <a:ext uri="{FF2B5EF4-FFF2-40B4-BE49-F238E27FC236}">
                <a16:creationId xmlns:a16="http://schemas.microsoft.com/office/drawing/2014/main" id="{11D7A201-0B84-4676-96B9-9E1198BC6E3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6461A43-4420-4E79-8ACF-35FB63014FF8}"/>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4002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6FA1413-29FC-49F2-8E2E-74EE629568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B80079D-9F94-4B68-9E40-4E4BBEDEE17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0956CF1-65C0-4192-A93F-6A9C690B3460}"/>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5" name="Marcador de pie de página 4">
            <a:extLst>
              <a:ext uri="{FF2B5EF4-FFF2-40B4-BE49-F238E27FC236}">
                <a16:creationId xmlns:a16="http://schemas.microsoft.com/office/drawing/2014/main" id="{CF535E15-2E17-443A-B1EB-25ED59EC86D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5D7E948-6931-4B62-B8CD-BD834258D25F}"/>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303114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FD991-6C55-4C08-BFDA-33AED047C30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1AC82C5-4A0F-4053-A860-EC12DB8E3B2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D7DB536-24C9-4F44-A160-15A3D19C7347}"/>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5" name="Marcador de pie de página 4">
            <a:extLst>
              <a:ext uri="{FF2B5EF4-FFF2-40B4-BE49-F238E27FC236}">
                <a16:creationId xmlns:a16="http://schemas.microsoft.com/office/drawing/2014/main" id="{5831E58D-22A7-425A-9C45-74BFD169E7A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69F722E-C9FA-4BA7-B9D1-FDBA42B08F84}"/>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282331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4D6C6-02A7-47FA-910C-015FC7CC7D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3F0AFCA-63EE-40A8-BE23-7F3B8729A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977314F-9F11-4AD5-B4EF-8692F1057D5A}"/>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5" name="Marcador de pie de página 4">
            <a:extLst>
              <a:ext uri="{FF2B5EF4-FFF2-40B4-BE49-F238E27FC236}">
                <a16:creationId xmlns:a16="http://schemas.microsoft.com/office/drawing/2014/main" id="{A8E1D1D9-90F3-4DA7-91CB-572B9A1269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126710D-C6A8-40AD-8723-6D0FDDAB5A3A}"/>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212986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70277E-1C63-41B6-81DB-B97F7AD646A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35519BD-832B-4BB7-B450-3726C6331A1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A38C9CCF-A0DB-46A5-9094-EE12AD009DA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C491B27-BE56-4F02-8A38-3FC31FE50CF0}"/>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6" name="Marcador de pie de página 5">
            <a:extLst>
              <a:ext uri="{FF2B5EF4-FFF2-40B4-BE49-F238E27FC236}">
                <a16:creationId xmlns:a16="http://schemas.microsoft.com/office/drawing/2014/main" id="{A47113F6-2D5C-4917-8F91-0D67E0EC72F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D1F46B7-4370-42DC-9FA4-C3D54E2A571E}"/>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348594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3DE6C-7FF7-4F42-8478-E4706E0841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D93168F-98D8-450F-861B-C4C548D9A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64C12AE-D4BB-4177-B63F-EA5BCAD1D01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562277F-FDFF-4B02-896B-999CF8B11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B9CB1A8-F4E9-423F-88CF-FC92BDFAC8E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0EFE5A2-6C8F-45FB-BBA6-FB6958A44444}"/>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8" name="Marcador de pie de página 7">
            <a:extLst>
              <a:ext uri="{FF2B5EF4-FFF2-40B4-BE49-F238E27FC236}">
                <a16:creationId xmlns:a16="http://schemas.microsoft.com/office/drawing/2014/main" id="{5877B3EC-2E25-41E6-9DB6-3B19CC6556F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9F778E9-2062-4714-9157-062673F92D49}"/>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75367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4942F-AE40-45A2-A080-654A87A9737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023AC003-70D4-4678-96CA-36E7104EA246}"/>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4" name="Marcador de pie de página 3">
            <a:extLst>
              <a:ext uri="{FF2B5EF4-FFF2-40B4-BE49-F238E27FC236}">
                <a16:creationId xmlns:a16="http://schemas.microsoft.com/office/drawing/2014/main" id="{F584338F-A356-4D61-B6BD-82498113377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75ACD6A-A5CF-4B06-90C4-DB36C5C4B6C8}"/>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315348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5C2B2A-92C9-40B3-B5A0-C0A93A3F83A8}"/>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3" name="Marcador de pie de página 2">
            <a:extLst>
              <a:ext uri="{FF2B5EF4-FFF2-40B4-BE49-F238E27FC236}">
                <a16:creationId xmlns:a16="http://schemas.microsoft.com/office/drawing/2014/main" id="{2176AAB1-4E64-4353-B70B-21CE23D737E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10FEF821-2B20-4B08-A221-19835F15A28F}"/>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36665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91D4A-3963-4A06-82B2-6F167CC782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501C744-91C6-4727-8086-7D5379907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1503A8DD-1F34-4936-ACC1-5321CA74B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699A361-B8F8-4C60-A7C5-BC0743C405CF}"/>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6" name="Marcador de pie de página 5">
            <a:extLst>
              <a:ext uri="{FF2B5EF4-FFF2-40B4-BE49-F238E27FC236}">
                <a16:creationId xmlns:a16="http://schemas.microsoft.com/office/drawing/2014/main" id="{226BDBB8-1A1D-4E48-A75A-EBF85FC0CB6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D01AA1D-598F-456A-985B-5404CC69A47D}"/>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230129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B1921-AB83-4855-965C-4AB3E38479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CAD95758-0A0B-4A5E-A412-12A954986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2A71A8C-1690-4AE0-A74A-E9854F8A9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89D407C-1701-4566-9428-AFA7F76FD51B}"/>
              </a:ext>
            </a:extLst>
          </p:cNvPr>
          <p:cNvSpPr>
            <a:spLocks noGrp="1"/>
          </p:cNvSpPr>
          <p:nvPr>
            <p:ph type="dt" sz="half" idx="10"/>
          </p:nvPr>
        </p:nvSpPr>
        <p:spPr/>
        <p:txBody>
          <a:bodyPr/>
          <a:lstStyle/>
          <a:p>
            <a:fld id="{B1E65350-93ED-4290-80EF-A3BA0B7B25D6}" type="datetimeFigureOut">
              <a:rPr lang="es-EC" smtClean="0"/>
              <a:t>24/05/2018</a:t>
            </a:fld>
            <a:endParaRPr lang="es-EC"/>
          </a:p>
        </p:txBody>
      </p:sp>
      <p:sp>
        <p:nvSpPr>
          <p:cNvPr id="6" name="Marcador de pie de página 5">
            <a:extLst>
              <a:ext uri="{FF2B5EF4-FFF2-40B4-BE49-F238E27FC236}">
                <a16:creationId xmlns:a16="http://schemas.microsoft.com/office/drawing/2014/main" id="{A96BE31B-4D72-4CCC-A6D7-69CD9CBDC33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A6D9C80-E6E4-4B1A-8823-D657DC2FBF14}"/>
              </a:ext>
            </a:extLst>
          </p:cNvPr>
          <p:cNvSpPr>
            <a:spLocks noGrp="1"/>
          </p:cNvSpPr>
          <p:nvPr>
            <p:ph type="sldNum" sz="quarter" idx="12"/>
          </p:nvPr>
        </p:nvSpPr>
        <p:spPr/>
        <p:txBody>
          <a:bodyPr/>
          <a:lstStyle/>
          <a:p>
            <a:fld id="{F33C0D83-90D2-4EB7-A99B-8C2721DBEEE7}" type="slidenum">
              <a:rPr lang="es-EC" smtClean="0"/>
              <a:t>‹Nº›</a:t>
            </a:fld>
            <a:endParaRPr lang="es-EC"/>
          </a:p>
        </p:txBody>
      </p:sp>
    </p:spTree>
    <p:extLst>
      <p:ext uri="{BB962C8B-B14F-4D97-AF65-F5344CB8AC3E}">
        <p14:creationId xmlns:p14="http://schemas.microsoft.com/office/powerpoint/2010/main" val="23834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18863C-D2A1-49F4-8B8D-421F68D19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EBCC6DC-695A-4DCA-BEC2-4D758B9BB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BE76181-A1ED-4FA8-AAD9-57F6A70B7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65350-93ED-4290-80EF-A3BA0B7B25D6}" type="datetimeFigureOut">
              <a:rPr lang="es-EC" smtClean="0"/>
              <a:t>24/05/2018</a:t>
            </a:fld>
            <a:endParaRPr lang="es-EC"/>
          </a:p>
        </p:txBody>
      </p:sp>
      <p:sp>
        <p:nvSpPr>
          <p:cNvPr id="5" name="Marcador de pie de página 4">
            <a:extLst>
              <a:ext uri="{FF2B5EF4-FFF2-40B4-BE49-F238E27FC236}">
                <a16:creationId xmlns:a16="http://schemas.microsoft.com/office/drawing/2014/main" id="{A77920F4-31AA-4755-ABFD-3A359206C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F5C47F97-08B1-40AB-8563-0CCA04339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C0D83-90D2-4EB7-A99B-8C2721DBEEE7}" type="slidenum">
              <a:rPr lang="es-EC" smtClean="0"/>
              <a:t>‹Nº›</a:t>
            </a:fld>
            <a:endParaRPr lang="es-EC"/>
          </a:p>
        </p:txBody>
      </p:sp>
    </p:spTree>
    <p:extLst>
      <p:ext uri="{BB962C8B-B14F-4D97-AF65-F5344CB8AC3E}">
        <p14:creationId xmlns:p14="http://schemas.microsoft.com/office/powerpoint/2010/main" val="357503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FF198-E4CE-4C5A-A311-521AD17C6CC1}"/>
              </a:ext>
            </a:extLst>
          </p:cNvPr>
          <p:cNvSpPr>
            <a:spLocks noGrp="1"/>
          </p:cNvSpPr>
          <p:nvPr>
            <p:ph type="ctrTitle"/>
          </p:nvPr>
        </p:nvSpPr>
        <p:spPr/>
        <p:txBody>
          <a:bodyPr/>
          <a:lstStyle/>
          <a:p>
            <a:r>
              <a:rPr lang="es-EC" dirty="0"/>
              <a:t>Catabolismo de Proteínas </a:t>
            </a:r>
          </a:p>
        </p:txBody>
      </p:sp>
      <p:sp>
        <p:nvSpPr>
          <p:cNvPr id="3" name="Subtítulo 2">
            <a:extLst>
              <a:ext uri="{FF2B5EF4-FFF2-40B4-BE49-F238E27FC236}">
                <a16:creationId xmlns:a16="http://schemas.microsoft.com/office/drawing/2014/main" id="{167F0498-7559-4675-932C-804CEB6B1678}"/>
              </a:ext>
            </a:extLst>
          </p:cNvPr>
          <p:cNvSpPr>
            <a:spLocks noGrp="1"/>
          </p:cNvSpPr>
          <p:nvPr>
            <p:ph type="subTitle" idx="1"/>
          </p:nvPr>
        </p:nvSpPr>
        <p:spPr/>
        <p:txBody>
          <a:bodyPr/>
          <a:lstStyle/>
          <a:p>
            <a:r>
              <a:rPr lang="es-EC" dirty="0"/>
              <a:t>DRA ROSA VELEZ MSC </a:t>
            </a:r>
          </a:p>
        </p:txBody>
      </p:sp>
    </p:spTree>
    <p:extLst>
      <p:ext uri="{BB962C8B-B14F-4D97-AF65-F5344CB8AC3E}">
        <p14:creationId xmlns:p14="http://schemas.microsoft.com/office/powerpoint/2010/main" val="136792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9E3CBB4-0263-47F5-B380-8342E99D29EF}"/>
              </a:ext>
            </a:extLst>
          </p:cNvPr>
          <p:cNvSpPr>
            <a:spLocks noGrp="1"/>
          </p:cNvSpPr>
          <p:nvPr>
            <p:ph idx="1"/>
          </p:nvPr>
        </p:nvSpPr>
        <p:spPr>
          <a:xfrm>
            <a:off x="379828" y="393895"/>
            <a:ext cx="11521440" cy="5783068"/>
          </a:xfrm>
        </p:spPr>
        <p:txBody>
          <a:bodyPr>
            <a:normAutofit/>
          </a:bodyPr>
          <a:lstStyle/>
          <a:p>
            <a:pPr algn="just"/>
            <a:r>
              <a:rPr lang="es-EC" sz="2400" dirty="0"/>
              <a:t>La alanina-piruvato aminotransferasa (alanina aminotransferasa) y la glutamato-α-</a:t>
            </a:r>
            <a:r>
              <a:rPr lang="es-EC" sz="2400" dirty="0" err="1"/>
              <a:t>cetoglutarato</a:t>
            </a:r>
            <a:r>
              <a:rPr lang="es-EC" sz="2400" dirty="0"/>
              <a:t> aminotransferasa (glutamato aminotransferasa) catalizan la transferencia de grupos amino hacia piruvato (lo que forma alanina) o hacia α-</a:t>
            </a:r>
            <a:r>
              <a:rPr lang="es-EC" sz="2400" dirty="0" err="1"/>
              <a:t>cetoglutarato</a:t>
            </a:r>
            <a:r>
              <a:rPr lang="es-EC" sz="2400" dirty="0"/>
              <a:t> (lo que forma glutamato). </a:t>
            </a:r>
          </a:p>
          <a:p>
            <a:pPr algn="just"/>
            <a:r>
              <a:rPr lang="es-EC" sz="2400" dirty="0"/>
              <a:t>Cada aminotransferasa es específica para un par de sustratos, pero inespecífica para el otro par. </a:t>
            </a:r>
          </a:p>
          <a:p>
            <a:pPr algn="just"/>
            <a:r>
              <a:rPr lang="es-EC" sz="2400" dirty="0"/>
              <a:t>Alanina también es un sustrato para la glutamato aminotransferasa, todo el nitrógeno amino proveniente de aminoácidos que pasa por transaminación puede concentrarse en el glutamato. Esto es importante porque el glutamato es el único aminoácido que pasa por desaminación oxidativa a un índice apreciable en tejidos de mamífero.</a:t>
            </a:r>
          </a:p>
        </p:txBody>
      </p:sp>
      <p:pic>
        <p:nvPicPr>
          <p:cNvPr id="4" name="Imagen 3">
            <a:extLst>
              <a:ext uri="{FF2B5EF4-FFF2-40B4-BE49-F238E27FC236}">
                <a16:creationId xmlns:a16="http://schemas.microsoft.com/office/drawing/2014/main" id="{0FDA625C-CAA4-424F-BDF0-8C296D7F7881}"/>
              </a:ext>
            </a:extLst>
          </p:cNvPr>
          <p:cNvPicPr>
            <a:picLocks noChangeAspect="1"/>
          </p:cNvPicPr>
          <p:nvPr/>
        </p:nvPicPr>
        <p:blipFill rotWithShape="1">
          <a:blip r:embed="rId2"/>
          <a:srcRect l="8571" t="37242" r="56786" b="28878"/>
          <a:stretch/>
        </p:blipFill>
        <p:spPr>
          <a:xfrm>
            <a:off x="3277773" y="4141819"/>
            <a:ext cx="6471138" cy="2322286"/>
          </a:xfrm>
          <a:prstGeom prst="rect">
            <a:avLst/>
          </a:prstGeom>
        </p:spPr>
      </p:pic>
    </p:spTree>
    <p:extLst>
      <p:ext uri="{BB962C8B-B14F-4D97-AF65-F5344CB8AC3E}">
        <p14:creationId xmlns:p14="http://schemas.microsoft.com/office/powerpoint/2010/main" val="301797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E5327-9CE5-4017-BEFD-D429E930CFBF}"/>
              </a:ext>
            </a:extLst>
          </p:cNvPr>
          <p:cNvSpPr>
            <a:spLocks noGrp="1"/>
          </p:cNvSpPr>
          <p:nvPr>
            <p:ph type="title"/>
          </p:nvPr>
        </p:nvSpPr>
        <p:spPr>
          <a:xfrm>
            <a:off x="1699987" y="8690"/>
            <a:ext cx="10515600" cy="1325563"/>
          </a:xfrm>
        </p:spPr>
        <p:txBody>
          <a:bodyPr/>
          <a:lstStyle/>
          <a:p>
            <a:r>
              <a:rPr lang="es-EC" dirty="0"/>
              <a:t>Desaminación </a:t>
            </a:r>
          </a:p>
        </p:txBody>
      </p:sp>
      <p:sp>
        <p:nvSpPr>
          <p:cNvPr id="3" name="Marcador de contenido 2">
            <a:extLst>
              <a:ext uri="{FF2B5EF4-FFF2-40B4-BE49-F238E27FC236}">
                <a16:creationId xmlns:a16="http://schemas.microsoft.com/office/drawing/2014/main" id="{4BA841B6-8CDA-4E19-B0CC-D913FDAF4E9C}"/>
              </a:ext>
            </a:extLst>
          </p:cNvPr>
          <p:cNvSpPr>
            <a:spLocks noGrp="1"/>
          </p:cNvSpPr>
          <p:nvPr>
            <p:ph idx="1"/>
          </p:nvPr>
        </p:nvSpPr>
        <p:spPr>
          <a:xfrm>
            <a:off x="838200" y="970670"/>
            <a:ext cx="6477000" cy="5878639"/>
          </a:xfrm>
        </p:spPr>
        <p:txBody>
          <a:bodyPr>
            <a:normAutofit fontScale="85000" lnSpcReduction="20000"/>
          </a:bodyPr>
          <a:lstStyle/>
          <a:p>
            <a:pPr algn="just"/>
            <a:r>
              <a:rPr lang="es-EC" dirty="0"/>
              <a:t>La transferencia de nitrógeno amino hacia α-</a:t>
            </a:r>
            <a:r>
              <a:rPr lang="es-EC" dirty="0" err="1"/>
              <a:t>cetoglutarato</a:t>
            </a:r>
            <a:r>
              <a:rPr lang="es-EC" dirty="0"/>
              <a:t> forma l- glutamato. La l-glutamato deshidrogenasa hepática (</a:t>
            </a:r>
            <a:r>
              <a:rPr lang="es-EC" dirty="0" err="1"/>
              <a:t>GDH</a:t>
            </a:r>
            <a:r>
              <a:rPr lang="es-EC" dirty="0"/>
              <a:t>), que puede usar </a:t>
            </a:r>
            <a:r>
              <a:rPr lang="es-EC" dirty="0" err="1"/>
              <a:t>NAD</a:t>
            </a:r>
            <a:r>
              <a:rPr lang="es-EC" dirty="0"/>
              <a:t>+ o </a:t>
            </a:r>
            <a:r>
              <a:rPr lang="es-EC" dirty="0" err="1"/>
              <a:t>NADP</a:t>
            </a:r>
            <a:r>
              <a:rPr lang="es-EC" dirty="0"/>
              <a:t>+, libera este nitrógeno como amoniaco.</a:t>
            </a:r>
          </a:p>
          <a:p>
            <a:pPr algn="just"/>
            <a:r>
              <a:rPr lang="es-EC" dirty="0"/>
              <a:t>La conversión de nitrógeno α-amino en amoniaco por la acción concertada de la glutamato aminotransferasa y la </a:t>
            </a:r>
            <a:r>
              <a:rPr lang="es-EC" dirty="0" err="1"/>
              <a:t>GDH</a:t>
            </a:r>
            <a:r>
              <a:rPr lang="es-EC" dirty="0"/>
              <a:t> suele denominarse “</a:t>
            </a:r>
            <a:r>
              <a:rPr lang="es-EC" dirty="0" err="1"/>
              <a:t>transdesaminación</a:t>
            </a:r>
            <a:r>
              <a:rPr lang="es-EC" dirty="0"/>
              <a:t>”. </a:t>
            </a:r>
          </a:p>
          <a:p>
            <a:pPr algn="just"/>
            <a:r>
              <a:rPr lang="es-EC" dirty="0"/>
              <a:t>Las aminoácido oxidasas también eliminan nitrógeno como amoniaco.</a:t>
            </a:r>
          </a:p>
          <a:p>
            <a:pPr algn="just"/>
            <a:r>
              <a:rPr lang="es-EC" dirty="0"/>
              <a:t> Las l-aminoácido oxidasas del hígado y los riñones convierten un aminoácido en un α-</a:t>
            </a:r>
            <a:r>
              <a:rPr lang="es-EC" dirty="0" err="1"/>
              <a:t>iminoácido</a:t>
            </a:r>
            <a:r>
              <a:rPr lang="es-EC" dirty="0"/>
              <a:t> que se descompone hacia un α-cetoácido con liberación de ion amonio</a:t>
            </a:r>
          </a:p>
          <a:p>
            <a:pPr algn="just"/>
            <a:r>
              <a:rPr lang="es-EC" dirty="0"/>
              <a:t>El oxígeno molecular </a:t>
            </a:r>
            <a:r>
              <a:rPr lang="es-EC" dirty="0" err="1"/>
              <a:t>reoxida</a:t>
            </a:r>
            <a:r>
              <a:rPr lang="es-EC" dirty="0"/>
              <a:t> a la flavina reducida, lo que forma peróxido de hidrógeno (H2O2), al cual luego la catalasa divide hacia O2 y H2O</a:t>
            </a:r>
          </a:p>
        </p:txBody>
      </p:sp>
      <p:pic>
        <p:nvPicPr>
          <p:cNvPr id="4" name="Imagen 3">
            <a:extLst>
              <a:ext uri="{FF2B5EF4-FFF2-40B4-BE49-F238E27FC236}">
                <a16:creationId xmlns:a16="http://schemas.microsoft.com/office/drawing/2014/main" id="{3BF36B70-9801-4EBC-8312-798ADE6E3561}"/>
              </a:ext>
            </a:extLst>
          </p:cNvPr>
          <p:cNvPicPr>
            <a:picLocks noChangeAspect="1"/>
          </p:cNvPicPr>
          <p:nvPr/>
        </p:nvPicPr>
        <p:blipFill rotWithShape="1">
          <a:blip r:embed="rId2"/>
          <a:srcRect l="38928" t="14586" r="13809" b="17445"/>
          <a:stretch/>
        </p:blipFill>
        <p:spPr>
          <a:xfrm>
            <a:off x="7315200" y="1334253"/>
            <a:ext cx="4539175" cy="4189493"/>
          </a:xfrm>
          <a:prstGeom prst="rect">
            <a:avLst/>
          </a:prstGeom>
        </p:spPr>
      </p:pic>
    </p:spTree>
    <p:extLst>
      <p:ext uri="{BB962C8B-B14F-4D97-AF65-F5344CB8AC3E}">
        <p14:creationId xmlns:p14="http://schemas.microsoft.com/office/powerpoint/2010/main" val="248975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D3A1D9-BBF9-41F6-84B4-893D125797AF}"/>
              </a:ext>
            </a:extLst>
          </p:cNvPr>
          <p:cNvSpPr>
            <a:spLocks noGrp="1"/>
          </p:cNvSpPr>
          <p:nvPr>
            <p:ph type="title"/>
          </p:nvPr>
        </p:nvSpPr>
        <p:spPr>
          <a:xfrm>
            <a:off x="838200" y="365125"/>
            <a:ext cx="10515600" cy="633681"/>
          </a:xfrm>
        </p:spPr>
        <p:txBody>
          <a:bodyPr>
            <a:normAutofit fontScale="90000"/>
          </a:bodyPr>
          <a:lstStyle/>
          <a:p>
            <a:pPr algn="ctr"/>
            <a:r>
              <a:rPr lang="es-EC" dirty="0"/>
              <a:t>CICLO DE LA UREA </a:t>
            </a:r>
          </a:p>
        </p:txBody>
      </p:sp>
      <p:sp>
        <p:nvSpPr>
          <p:cNvPr id="3" name="Marcador de contenido 2">
            <a:extLst>
              <a:ext uri="{FF2B5EF4-FFF2-40B4-BE49-F238E27FC236}">
                <a16:creationId xmlns:a16="http://schemas.microsoft.com/office/drawing/2014/main" id="{1DE645A5-3092-487D-AE34-5DA5ECD3C9A4}"/>
              </a:ext>
            </a:extLst>
          </p:cNvPr>
          <p:cNvSpPr>
            <a:spLocks noGrp="1"/>
          </p:cNvSpPr>
          <p:nvPr>
            <p:ph idx="1"/>
          </p:nvPr>
        </p:nvSpPr>
        <p:spPr/>
        <p:txBody>
          <a:bodyPr/>
          <a:lstStyle/>
          <a:p>
            <a:endParaRPr lang="es-EC"/>
          </a:p>
        </p:txBody>
      </p:sp>
      <p:pic>
        <p:nvPicPr>
          <p:cNvPr id="2050" name="Picture 2" descr="http://3.bp.blogspot.com/-AiTVxFs4SCM/T32iXYhZ_DI/AAAAAAAAAPs/NBVFAp-2_RY/s1600/urea.gif">
            <a:extLst>
              <a:ext uri="{FF2B5EF4-FFF2-40B4-BE49-F238E27FC236}">
                <a16:creationId xmlns:a16="http://schemas.microsoft.com/office/drawing/2014/main" id="{6A34D4C1-7B37-41AA-BF23-FFFC8A3F8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36" y="998806"/>
            <a:ext cx="10908323" cy="520055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583A6E7-A334-4FF7-8D9D-E8BA0218D8F5}"/>
              </a:ext>
            </a:extLst>
          </p:cNvPr>
          <p:cNvSpPr txBox="1"/>
          <p:nvPr/>
        </p:nvSpPr>
        <p:spPr>
          <a:xfrm>
            <a:off x="838200" y="681037"/>
            <a:ext cx="1506875" cy="369332"/>
          </a:xfrm>
          <a:prstGeom prst="rect">
            <a:avLst/>
          </a:prstGeom>
          <a:noFill/>
        </p:spPr>
        <p:txBody>
          <a:bodyPr wrap="square" rtlCol="0">
            <a:spAutoFit/>
          </a:bodyPr>
          <a:lstStyle/>
          <a:p>
            <a:r>
              <a:rPr lang="es-EC" b="1" dirty="0"/>
              <a:t>Ciclo de Krebs </a:t>
            </a:r>
          </a:p>
        </p:txBody>
      </p:sp>
      <p:sp>
        <p:nvSpPr>
          <p:cNvPr id="5" name="CuadroTexto 4">
            <a:extLst>
              <a:ext uri="{FF2B5EF4-FFF2-40B4-BE49-F238E27FC236}">
                <a16:creationId xmlns:a16="http://schemas.microsoft.com/office/drawing/2014/main" id="{822A399D-2EC3-4112-9518-DFA0BA44B7B6}"/>
              </a:ext>
            </a:extLst>
          </p:cNvPr>
          <p:cNvSpPr txBox="1"/>
          <p:nvPr/>
        </p:nvSpPr>
        <p:spPr>
          <a:xfrm>
            <a:off x="838200" y="171987"/>
            <a:ext cx="1609578" cy="369332"/>
          </a:xfrm>
          <a:prstGeom prst="rect">
            <a:avLst/>
          </a:prstGeom>
          <a:noFill/>
        </p:spPr>
        <p:txBody>
          <a:bodyPr wrap="square" rtlCol="0">
            <a:spAutoFit/>
          </a:bodyPr>
          <a:lstStyle/>
          <a:p>
            <a:r>
              <a:rPr lang="es-EC" b="1" dirty="0"/>
              <a:t>Oxalacetato</a:t>
            </a:r>
          </a:p>
        </p:txBody>
      </p:sp>
      <p:cxnSp>
        <p:nvCxnSpPr>
          <p:cNvPr id="8" name="Conector recto de flecha 7">
            <a:extLst>
              <a:ext uri="{FF2B5EF4-FFF2-40B4-BE49-F238E27FC236}">
                <a16:creationId xmlns:a16="http://schemas.microsoft.com/office/drawing/2014/main" id="{AB8B89AA-7E9C-45DB-AA00-EACB35813222}"/>
              </a:ext>
            </a:extLst>
          </p:cNvPr>
          <p:cNvCxnSpPr/>
          <p:nvPr/>
        </p:nvCxnSpPr>
        <p:spPr>
          <a:xfrm flipH="1" flipV="1">
            <a:off x="1702191" y="998806"/>
            <a:ext cx="745587"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55EF4360-1704-4A82-98E0-D3692D8E2021}"/>
              </a:ext>
            </a:extLst>
          </p:cNvPr>
          <p:cNvCxnSpPr>
            <a:cxnSpLocks/>
          </p:cNvCxnSpPr>
          <p:nvPr/>
        </p:nvCxnSpPr>
        <p:spPr>
          <a:xfrm flipV="1">
            <a:off x="1414947" y="455948"/>
            <a:ext cx="0" cy="2785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81201F6B-CFE4-4A30-AF55-95CE0D2DE45A}"/>
              </a:ext>
            </a:extLst>
          </p:cNvPr>
          <p:cNvCxnSpPr>
            <a:cxnSpLocks/>
            <a:stCxn id="5" idx="1"/>
          </p:cNvCxnSpPr>
          <p:nvPr/>
        </p:nvCxnSpPr>
        <p:spPr>
          <a:xfrm rot="10800000" flipH="1" flipV="1">
            <a:off x="838200" y="356653"/>
            <a:ext cx="1506874" cy="4187212"/>
          </a:xfrm>
          <a:prstGeom prst="bentConnector4">
            <a:avLst>
              <a:gd name="adj1" fmla="val -15170"/>
              <a:gd name="adj2" fmla="val 8849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12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5D9877-572E-452B-8CDD-5712A3BAE729}"/>
              </a:ext>
            </a:extLst>
          </p:cNvPr>
          <p:cNvSpPr>
            <a:spLocks noGrp="1"/>
          </p:cNvSpPr>
          <p:nvPr>
            <p:ph type="title"/>
          </p:nvPr>
        </p:nvSpPr>
        <p:spPr/>
        <p:txBody>
          <a:bodyPr/>
          <a:lstStyle/>
          <a:p>
            <a:r>
              <a:rPr lang="es-EC" dirty="0"/>
              <a:t>CICLO DE LA UREA </a:t>
            </a:r>
          </a:p>
        </p:txBody>
      </p:sp>
      <p:sp>
        <p:nvSpPr>
          <p:cNvPr id="3" name="Marcador de contenido 2">
            <a:extLst>
              <a:ext uri="{FF2B5EF4-FFF2-40B4-BE49-F238E27FC236}">
                <a16:creationId xmlns:a16="http://schemas.microsoft.com/office/drawing/2014/main" id="{1E1602C4-26D4-441B-8029-F5ABDAC4FAED}"/>
              </a:ext>
            </a:extLst>
          </p:cNvPr>
          <p:cNvSpPr>
            <a:spLocks noGrp="1"/>
          </p:cNvSpPr>
          <p:nvPr>
            <p:ph idx="1"/>
          </p:nvPr>
        </p:nvSpPr>
        <p:spPr>
          <a:xfrm>
            <a:off x="838200" y="1589649"/>
            <a:ext cx="10515600" cy="4587314"/>
          </a:xfrm>
        </p:spPr>
        <p:txBody>
          <a:bodyPr>
            <a:normAutofit/>
          </a:bodyPr>
          <a:lstStyle/>
          <a:p>
            <a:pPr marL="0" indent="0" algn="just">
              <a:buNone/>
            </a:pPr>
            <a:r>
              <a:rPr lang="es-EC" dirty="0"/>
              <a:t>La urea se forma a lo largo de una secuencia de cinco reacciones en el hígado, de las cuales cuatro forman un ciclo:</a:t>
            </a:r>
          </a:p>
          <a:p>
            <a:pPr algn="just"/>
            <a:r>
              <a:rPr lang="es-EC" dirty="0"/>
              <a:t>1) </a:t>
            </a:r>
            <a:r>
              <a:rPr lang="es-EC" dirty="0">
                <a:solidFill>
                  <a:srgbClr val="C00000"/>
                </a:solidFill>
              </a:rPr>
              <a:t>En la mitocondria</a:t>
            </a:r>
            <a:r>
              <a:rPr lang="es-EC" dirty="0"/>
              <a:t>, la enzima mitocondrial </a:t>
            </a:r>
            <a:r>
              <a:rPr lang="es-EC" dirty="0" err="1"/>
              <a:t>cabamoil</a:t>
            </a:r>
            <a:r>
              <a:rPr lang="es-EC" dirty="0"/>
              <a:t> fosfato sintetasa I, cataliza la reacción limitante. Condensa amonio y bicarbonato para formar </a:t>
            </a:r>
            <a:r>
              <a:rPr lang="es-EC" dirty="0" err="1">
                <a:solidFill>
                  <a:srgbClr val="C00000"/>
                </a:solidFill>
              </a:rPr>
              <a:t>carbamoil</a:t>
            </a:r>
            <a:r>
              <a:rPr lang="es-EC" dirty="0">
                <a:solidFill>
                  <a:srgbClr val="C00000"/>
                </a:solidFill>
              </a:rPr>
              <a:t> fosfato</a:t>
            </a:r>
            <a:r>
              <a:rPr lang="es-EC" dirty="0"/>
              <a:t>, quien proporciona uno de los dos átomos de nitrógeno de la urea. </a:t>
            </a:r>
          </a:p>
          <a:p>
            <a:pPr algn="just"/>
            <a:r>
              <a:rPr lang="es-EC" dirty="0"/>
              <a:t>Esta reacción es irreversible y requiere de 2 ATP. En los eucariotas la </a:t>
            </a:r>
            <a:r>
              <a:rPr lang="es-EC" dirty="0" err="1"/>
              <a:t>carbamoil</a:t>
            </a:r>
            <a:r>
              <a:rPr lang="es-EC" dirty="0"/>
              <a:t> fosfato sintetasa II es citosólica, usa glutamina como donador de nitrógeno y esta involucrada en la síntesis de pirimidinas.</a:t>
            </a:r>
          </a:p>
          <a:p>
            <a:endParaRPr lang="es-EC" dirty="0"/>
          </a:p>
        </p:txBody>
      </p:sp>
    </p:spTree>
    <p:extLst>
      <p:ext uri="{BB962C8B-B14F-4D97-AF65-F5344CB8AC3E}">
        <p14:creationId xmlns:p14="http://schemas.microsoft.com/office/powerpoint/2010/main" val="73703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CB761-7B14-40AB-895F-23D95DC3D422}"/>
              </a:ext>
            </a:extLst>
          </p:cNvPr>
          <p:cNvSpPr>
            <a:spLocks noGrp="1"/>
          </p:cNvSpPr>
          <p:nvPr>
            <p:ph type="title"/>
          </p:nvPr>
        </p:nvSpPr>
        <p:spPr/>
        <p:txBody>
          <a:bodyPr/>
          <a:lstStyle/>
          <a:p>
            <a:r>
              <a:rPr lang="es-EC" dirty="0"/>
              <a:t>CICLO DE LA UREA </a:t>
            </a:r>
          </a:p>
        </p:txBody>
      </p:sp>
      <p:sp>
        <p:nvSpPr>
          <p:cNvPr id="3" name="Marcador de contenido 2">
            <a:extLst>
              <a:ext uri="{FF2B5EF4-FFF2-40B4-BE49-F238E27FC236}">
                <a16:creationId xmlns:a16="http://schemas.microsoft.com/office/drawing/2014/main" id="{C5751960-9037-4D9D-8C58-C5D3384B42DA}"/>
              </a:ext>
            </a:extLst>
          </p:cNvPr>
          <p:cNvSpPr>
            <a:spLocks noGrp="1"/>
          </p:cNvSpPr>
          <p:nvPr>
            <p:ph idx="1"/>
          </p:nvPr>
        </p:nvSpPr>
        <p:spPr/>
        <p:txBody>
          <a:bodyPr/>
          <a:lstStyle/>
          <a:p>
            <a:pPr algn="just"/>
            <a:r>
              <a:rPr lang="es-EC" dirty="0"/>
              <a:t>2) El grupo </a:t>
            </a:r>
            <a:r>
              <a:rPr lang="es-EC" dirty="0" err="1"/>
              <a:t>carbamoil</a:t>
            </a:r>
            <a:r>
              <a:rPr lang="es-EC" dirty="0"/>
              <a:t> del </a:t>
            </a:r>
            <a:r>
              <a:rPr lang="es-EC" dirty="0" err="1"/>
              <a:t>carbamoil</a:t>
            </a:r>
            <a:r>
              <a:rPr lang="es-EC" dirty="0"/>
              <a:t> fosfato es transferido a la ornitina </a:t>
            </a:r>
            <a:r>
              <a:rPr lang="es-EC" dirty="0">
                <a:solidFill>
                  <a:srgbClr val="C00000"/>
                </a:solidFill>
              </a:rPr>
              <a:t>formando citrulina</a:t>
            </a:r>
            <a:r>
              <a:rPr lang="es-EC" dirty="0"/>
              <a:t>. Esto ocurre dentro de la mitocondria gracias a la ornitina-</a:t>
            </a:r>
            <a:r>
              <a:rPr lang="es-EC" dirty="0" err="1"/>
              <a:t>transcarbamoilasa</a:t>
            </a:r>
            <a:r>
              <a:rPr lang="es-EC" dirty="0"/>
              <a:t>. La citrulina debe salir de la mitocondria para que pueda continuar el ciclo de reacciones.</a:t>
            </a:r>
          </a:p>
          <a:p>
            <a:pPr algn="just"/>
            <a:r>
              <a:rPr lang="es-EC" dirty="0"/>
              <a:t>3) La citrulina, en el citosol, se condensa con el aspartato produciendo </a:t>
            </a:r>
            <a:r>
              <a:rPr lang="es-EC" dirty="0" err="1"/>
              <a:t>argininsuccinato</a:t>
            </a:r>
            <a:r>
              <a:rPr lang="es-EC" dirty="0"/>
              <a:t>, el aspartato proporciona el segundo átomo de nitrógeno de la urea. La </a:t>
            </a:r>
            <a:r>
              <a:rPr lang="es-EC" dirty="0" err="1"/>
              <a:t>argininsuccinato</a:t>
            </a:r>
            <a:r>
              <a:rPr lang="es-EC" dirty="0"/>
              <a:t> sintetasa, responsable de la reacción, requiere de dos enlaces de alta energía del ATP.</a:t>
            </a:r>
          </a:p>
        </p:txBody>
      </p:sp>
    </p:spTree>
    <p:extLst>
      <p:ext uri="{BB962C8B-B14F-4D97-AF65-F5344CB8AC3E}">
        <p14:creationId xmlns:p14="http://schemas.microsoft.com/office/powerpoint/2010/main" val="34077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29657-A36C-4941-89F7-DE2FEC03D79C}"/>
              </a:ext>
            </a:extLst>
          </p:cNvPr>
          <p:cNvSpPr>
            <a:spLocks noGrp="1"/>
          </p:cNvSpPr>
          <p:nvPr>
            <p:ph type="title"/>
          </p:nvPr>
        </p:nvSpPr>
        <p:spPr/>
        <p:txBody>
          <a:bodyPr/>
          <a:lstStyle/>
          <a:p>
            <a:r>
              <a:rPr lang="es-EC" dirty="0"/>
              <a:t>CICLO DE LA UREA </a:t>
            </a:r>
          </a:p>
        </p:txBody>
      </p:sp>
      <p:sp>
        <p:nvSpPr>
          <p:cNvPr id="3" name="Marcador de contenido 2">
            <a:extLst>
              <a:ext uri="{FF2B5EF4-FFF2-40B4-BE49-F238E27FC236}">
                <a16:creationId xmlns:a16="http://schemas.microsoft.com/office/drawing/2014/main" id="{EFBDFF14-8879-4DA0-90FE-972C935F1834}"/>
              </a:ext>
            </a:extLst>
          </p:cNvPr>
          <p:cNvSpPr>
            <a:spLocks noGrp="1"/>
          </p:cNvSpPr>
          <p:nvPr>
            <p:ph idx="1"/>
          </p:nvPr>
        </p:nvSpPr>
        <p:spPr/>
        <p:txBody>
          <a:bodyPr/>
          <a:lstStyle/>
          <a:p>
            <a:pPr algn="just"/>
            <a:r>
              <a:rPr lang="es-EC" dirty="0"/>
              <a:t>4) El </a:t>
            </a:r>
            <a:r>
              <a:rPr lang="es-EC" dirty="0" err="1"/>
              <a:t>argininsuccinato</a:t>
            </a:r>
            <a:r>
              <a:rPr lang="es-EC" dirty="0"/>
              <a:t> se convierte en arginina al liberar fumarato, con la participación de la </a:t>
            </a:r>
            <a:r>
              <a:rPr lang="es-EC" dirty="0" err="1"/>
              <a:t>argininosuccinasa</a:t>
            </a:r>
            <a:r>
              <a:rPr lang="es-EC" dirty="0"/>
              <a:t>. </a:t>
            </a:r>
            <a:r>
              <a:rPr lang="es-EC" dirty="0">
                <a:solidFill>
                  <a:srgbClr val="C00000"/>
                </a:solidFill>
              </a:rPr>
              <a:t>La arginina </a:t>
            </a:r>
            <a:r>
              <a:rPr lang="es-EC" dirty="0"/>
              <a:t>es el precursor inmediato de la urea. En el ciclo de Krebs el fumarato se transforma en oxalacetato, el cual por transaminación se convierte nuevamente en aspartato.</a:t>
            </a:r>
          </a:p>
          <a:p>
            <a:pPr algn="just"/>
            <a:r>
              <a:rPr lang="es-EC" dirty="0"/>
              <a:t>5) Por último la </a:t>
            </a:r>
            <a:r>
              <a:rPr lang="es-EC" dirty="0" err="1"/>
              <a:t>arginasa</a:t>
            </a:r>
            <a:r>
              <a:rPr lang="es-EC" dirty="0"/>
              <a:t> hidroliza a la arginina con lo que se restaura la ornitina y se libera la urea. La urea es excretada a través de la orina y la ornitina es trasladada a la mitocondria, para que nuevamente reaccione con el </a:t>
            </a:r>
            <a:r>
              <a:rPr lang="es-EC" dirty="0" err="1"/>
              <a:t>carbamoil</a:t>
            </a:r>
            <a:r>
              <a:rPr lang="es-EC" dirty="0"/>
              <a:t> fosfato y el ciclo continúe.</a:t>
            </a:r>
          </a:p>
        </p:txBody>
      </p:sp>
    </p:spTree>
    <p:extLst>
      <p:ext uri="{BB962C8B-B14F-4D97-AF65-F5344CB8AC3E}">
        <p14:creationId xmlns:p14="http://schemas.microsoft.com/office/powerpoint/2010/main" val="18598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58FBE2-A3D5-443A-BF67-BD5002A9B7AD}"/>
              </a:ext>
            </a:extLst>
          </p:cNvPr>
          <p:cNvSpPr>
            <a:spLocks noGrp="1"/>
          </p:cNvSpPr>
          <p:nvPr>
            <p:ph idx="1"/>
          </p:nvPr>
        </p:nvSpPr>
        <p:spPr>
          <a:xfrm>
            <a:off x="838200" y="492369"/>
            <a:ext cx="10515600" cy="5684594"/>
          </a:xfrm>
        </p:spPr>
        <p:txBody>
          <a:bodyPr>
            <a:normAutofit fontScale="92500" lnSpcReduction="10000"/>
          </a:bodyPr>
          <a:lstStyle/>
          <a:p>
            <a:pPr algn="just"/>
            <a:r>
              <a:rPr lang="es-EC" dirty="0">
                <a:solidFill>
                  <a:srgbClr val="FF0000"/>
                </a:solidFill>
              </a:rPr>
              <a:t>Los trastornos del ciclo de la urea </a:t>
            </a:r>
            <a:r>
              <a:rPr lang="es-EC" dirty="0"/>
              <a:t>se caracterizan por hiperamonemia, encefalopatía y alcalosis respiratoria.</a:t>
            </a:r>
          </a:p>
          <a:p>
            <a:pPr algn="just"/>
            <a:r>
              <a:rPr lang="es-EC" dirty="0"/>
              <a:t> Los síntomas clínicos comunes a todos los trastornos del ciclo de la urea comprenden vómito, evitación de alimentos con alto contenido de proteína, ataxia intermitente, irritabilidad, letargo y retraso mental grave. La presentación clínica más notoria sucede en lactantes a término que en un inicio parecen normales pero luego muestran letargo progresivo, hipotermia y apnea debido a las cifras plasmáticas altas de amoniaco. </a:t>
            </a:r>
          </a:p>
          <a:p>
            <a:pPr algn="just"/>
            <a:r>
              <a:rPr lang="es-EC" dirty="0"/>
              <a:t> Una dieta </a:t>
            </a:r>
            <a:r>
              <a:rPr lang="es-EC" dirty="0" err="1"/>
              <a:t>hipoproteínica</a:t>
            </a:r>
            <a:r>
              <a:rPr lang="es-EC" dirty="0"/>
              <a:t> ingerida como comidas frecuentes pequeñas con el fin de evitar incrementos repentinos de las concentraciones sanguíneas de amoniaco puede ir acompañada de mejoría y minimización del daño cerebral significativas. </a:t>
            </a:r>
          </a:p>
          <a:p>
            <a:pPr algn="just"/>
            <a:r>
              <a:rPr lang="es-EC" dirty="0"/>
              <a:t>El objetivo de la </a:t>
            </a:r>
            <a:r>
              <a:rPr lang="es-EC" dirty="0" err="1"/>
              <a:t>dietoterapia</a:t>
            </a:r>
            <a:r>
              <a:rPr lang="es-EC" dirty="0"/>
              <a:t> es proporcionar suficiente proteína, arginina y energía para promover el crecimiento y desarrollo, mientras que al mismo tiempo se minimizan las perturbaciones metabólicas relacionadas con </a:t>
            </a:r>
            <a:r>
              <a:rPr lang="es-EC"/>
              <a:t>estas enfermedades.</a:t>
            </a:r>
            <a:endParaRPr lang="es-EC" dirty="0"/>
          </a:p>
        </p:txBody>
      </p:sp>
    </p:spTree>
    <p:extLst>
      <p:ext uri="{BB962C8B-B14F-4D97-AF65-F5344CB8AC3E}">
        <p14:creationId xmlns:p14="http://schemas.microsoft.com/office/powerpoint/2010/main" val="133313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386D4-39BA-493F-80B6-1FB760E51CAF}"/>
              </a:ext>
            </a:extLst>
          </p:cNvPr>
          <p:cNvSpPr>
            <a:spLocks noGrp="1"/>
          </p:cNvSpPr>
          <p:nvPr>
            <p:ph type="title"/>
          </p:nvPr>
        </p:nvSpPr>
        <p:spPr>
          <a:xfrm>
            <a:off x="838200" y="365125"/>
            <a:ext cx="10515600" cy="647749"/>
          </a:xfrm>
        </p:spPr>
        <p:txBody>
          <a:bodyPr>
            <a:normAutofit fontScale="90000"/>
          </a:bodyPr>
          <a:lstStyle/>
          <a:p>
            <a:r>
              <a:rPr lang="es-EC" dirty="0"/>
              <a:t>RESUMEN </a:t>
            </a:r>
          </a:p>
        </p:txBody>
      </p:sp>
      <p:sp>
        <p:nvSpPr>
          <p:cNvPr id="3" name="Marcador de contenido 2">
            <a:extLst>
              <a:ext uri="{FF2B5EF4-FFF2-40B4-BE49-F238E27FC236}">
                <a16:creationId xmlns:a16="http://schemas.microsoft.com/office/drawing/2014/main" id="{11F42AB3-8637-4609-8201-79E6D572C4C1}"/>
              </a:ext>
            </a:extLst>
          </p:cNvPr>
          <p:cNvSpPr>
            <a:spLocks noGrp="1"/>
          </p:cNvSpPr>
          <p:nvPr>
            <p:ph idx="1"/>
          </p:nvPr>
        </p:nvSpPr>
        <p:spPr>
          <a:xfrm>
            <a:off x="838200" y="1012874"/>
            <a:ext cx="10515600" cy="5164089"/>
          </a:xfrm>
        </p:spPr>
        <p:txBody>
          <a:bodyPr>
            <a:normAutofit fontScale="85000" lnSpcReduction="20000"/>
          </a:bodyPr>
          <a:lstStyle/>
          <a:p>
            <a:pPr algn="just"/>
            <a:r>
              <a:rPr lang="es-EC" dirty="0"/>
              <a:t>Los vertebrados superiores convierten el NH3 en urea.</a:t>
            </a:r>
          </a:p>
          <a:p>
            <a:pPr algn="just"/>
            <a:r>
              <a:rPr lang="es-EC" dirty="0"/>
              <a:t> La transaminación canaliza el nitrógeno de aminoácidos hacia glutamato. La l-glutamato deshidrogenasa (</a:t>
            </a:r>
            <a:r>
              <a:rPr lang="es-EC" dirty="0" err="1"/>
              <a:t>GDH</a:t>
            </a:r>
            <a:r>
              <a:rPr lang="es-EC" dirty="0"/>
              <a:t>) ocupa una posición fundamental en el metabolismo del nitrógeno. </a:t>
            </a:r>
          </a:p>
          <a:p>
            <a:pPr algn="just"/>
            <a:r>
              <a:rPr lang="es-EC" dirty="0"/>
              <a:t>La glutamina sintetasa convierte el NH3 en glutamina no tóxica. La glutamina libera NH3 para uso en la síntesis de urea. </a:t>
            </a:r>
          </a:p>
          <a:p>
            <a:pPr algn="just"/>
            <a:r>
              <a:rPr lang="es-EC" dirty="0"/>
              <a:t>El NH3, el CO2 y el nitrógeno amida del aspartato proporcionan los átomos de la urea. </a:t>
            </a:r>
          </a:p>
          <a:p>
            <a:pPr algn="just"/>
            <a:r>
              <a:rPr lang="es-EC" dirty="0"/>
              <a:t>La síntesis de urea en el hígado tiene lugar en parte en la matriz mitocondrial, y en parte en el citosol.</a:t>
            </a:r>
          </a:p>
          <a:p>
            <a:pPr algn="just"/>
            <a:r>
              <a:rPr lang="es-EC" dirty="0"/>
              <a:t> Los cambios de las concentraciones de enzima y la regulación alostérica de la </a:t>
            </a:r>
            <a:r>
              <a:rPr lang="es-EC" dirty="0" err="1"/>
              <a:t>carbamoil</a:t>
            </a:r>
            <a:r>
              <a:rPr lang="es-EC" dirty="0"/>
              <a:t> fosfato sintetasa por N-</a:t>
            </a:r>
            <a:r>
              <a:rPr lang="es-EC" dirty="0" err="1"/>
              <a:t>acetilglucosamina</a:t>
            </a:r>
            <a:r>
              <a:rPr lang="es-EC" dirty="0"/>
              <a:t> regulan la síntesis de la urea. </a:t>
            </a:r>
          </a:p>
          <a:p>
            <a:pPr algn="just"/>
            <a:r>
              <a:rPr lang="es-EC" dirty="0"/>
              <a:t>Las enfermedades metabólicas se relacionan con defectos en cada enzima del ciclo de la urea, del transportador de ornitina relacionado con membrana, y de la N-</a:t>
            </a:r>
            <a:r>
              <a:rPr lang="es-EC" dirty="0" err="1"/>
              <a:t>acetilglutamato</a:t>
            </a:r>
            <a:r>
              <a:rPr lang="es-EC" dirty="0"/>
              <a:t> sintetasa.</a:t>
            </a:r>
          </a:p>
          <a:p>
            <a:endParaRPr lang="es-EC" dirty="0"/>
          </a:p>
        </p:txBody>
      </p:sp>
    </p:spTree>
    <p:extLst>
      <p:ext uri="{BB962C8B-B14F-4D97-AF65-F5344CB8AC3E}">
        <p14:creationId xmlns:p14="http://schemas.microsoft.com/office/powerpoint/2010/main" val="369609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5683F-C87D-4E7B-91E9-3EC80A17B29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E04E3BE-1257-419D-B244-27359A0133EC}"/>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17642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971438-9FB2-4543-82F8-716E03D7CA23}"/>
              </a:ext>
            </a:extLst>
          </p:cNvPr>
          <p:cNvSpPr>
            <a:spLocks noGrp="1"/>
          </p:cNvSpPr>
          <p:nvPr>
            <p:ph idx="1"/>
          </p:nvPr>
        </p:nvSpPr>
        <p:spPr>
          <a:xfrm>
            <a:off x="838200" y="450166"/>
            <a:ext cx="7019778" cy="5726797"/>
          </a:xfrm>
        </p:spPr>
        <p:txBody>
          <a:bodyPr>
            <a:normAutofit/>
          </a:bodyPr>
          <a:lstStyle/>
          <a:p>
            <a:pPr algn="just"/>
            <a:r>
              <a:rPr lang="es-EC" dirty="0"/>
              <a:t>Se describe de qué modo el nitrógeno de los aminoácidos se convierte en urea y los raros trastornos metabólicos que acompañan a los defectos de la biosíntesis de urea.</a:t>
            </a:r>
          </a:p>
          <a:p>
            <a:pPr algn="just"/>
            <a:r>
              <a:rPr lang="es-EC" dirty="0"/>
              <a:t> En adultos normales, la ingestión de nitrógeno es igual al nitrógeno excretado.</a:t>
            </a:r>
          </a:p>
          <a:p>
            <a:pPr algn="just"/>
            <a:r>
              <a:rPr lang="es-EC" dirty="0"/>
              <a:t> En el embarazo y en el crecimiento son acompañados por un exceso de nitrógeno ingerido sobre el que se excreta. </a:t>
            </a:r>
          </a:p>
          <a:p>
            <a:pPr algn="just"/>
            <a:r>
              <a:rPr lang="es-EC" dirty="0"/>
              <a:t>El balance negativo de nitrógeno, en el cual el gasto excede a la ingestión, puede observarse después de una intervención quirúrgica, así como en el cáncer avanzado. </a:t>
            </a:r>
          </a:p>
        </p:txBody>
      </p:sp>
      <p:pic>
        <p:nvPicPr>
          <p:cNvPr id="5" name="Imagen 4">
            <a:extLst>
              <a:ext uri="{FF2B5EF4-FFF2-40B4-BE49-F238E27FC236}">
                <a16:creationId xmlns:a16="http://schemas.microsoft.com/office/drawing/2014/main" id="{BB99F0D2-3C58-43F7-90B9-73CD7BEF7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858" y="1434904"/>
            <a:ext cx="3988191" cy="3988191"/>
          </a:xfrm>
          <a:prstGeom prst="rect">
            <a:avLst/>
          </a:prstGeom>
        </p:spPr>
      </p:pic>
    </p:spTree>
    <p:extLst>
      <p:ext uri="{BB962C8B-B14F-4D97-AF65-F5344CB8AC3E}">
        <p14:creationId xmlns:p14="http://schemas.microsoft.com/office/powerpoint/2010/main" val="279347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48365-3685-4826-B03F-EB952DDA0F31}"/>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784CA62-1505-4170-81B4-0F7773C03F29}"/>
              </a:ext>
            </a:extLst>
          </p:cNvPr>
          <p:cNvSpPr>
            <a:spLocks noGrp="1"/>
          </p:cNvSpPr>
          <p:nvPr>
            <p:ph idx="1"/>
          </p:nvPr>
        </p:nvSpPr>
        <p:spPr/>
        <p:txBody>
          <a:bodyPr/>
          <a:lstStyle/>
          <a:p>
            <a:pPr algn="just"/>
            <a:r>
              <a:rPr lang="es-EC" dirty="0"/>
              <a:t> El amoniaco, derivado principalmente del nitrógeno α-amino de aminoácidos, es muy tóxico. </a:t>
            </a:r>
          </a:p>
          <a:p>
            <a:pPr algn="just"/>
            <a:r>
              <a:rPr lang="es-EC" dirty="0"/>
              <a:t>Los tejidos convierten el amoniaco en el aminoácido glutamina (NO TOXICO). </a:t>
            </a:r>
          </a:p>
          <a:p>
            <a:pPr algn="just"/>
            <a:r>
              <a:rPr lang="es-EC" dirty="0"/>
              <a:t>La desaminación subsiguiente de la glutamina en el hígado libera amoniaco, que luego se convierte en urea (NO TOXICA). </a:t>
            </a:r>
          </a:p>
          <a:p>
            <a:pPr algn="just"/>
            <a:r>
              <a:rPr lang="es-EC" dirty="0"/>
              <a:t>Si la función del hígado está alterada, como en la cirrosis o la hepatitis, las concentraciones sanguíneas altas de amonio generan signos y síntomas clínicos.</a:t>
            </a:r>
          </a:p>
        </p:txBody>
      </p:sp>
    </p:spTree>
    <p:extLst>
      <p:ext uri="{BB962C8B-B14F-4D97-AF65-F5344CB8AC3E}">
        <p14:creationId xmlns:p14="http://schemas.microsoft.com/office/powerpoint/2010/main" val="66727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higado">
            <a:extLst>
              <a:ext uri="{FF2B5EF4-FFF2-40B4-BE49-F238E27FC236}">
                <a16:creationId xmlns:a16="http://schemas.microsoft.com/office/drawing/2014/main" id="{050BEE31-24C9-40BF-8072-958F93C5E7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3" r="-5" b="12843"/>
          <a:stretch/>
        </p:blipFill>
        <p:spPr bwMode="auto">
          <a:xfrm>
            <a:off x="7829551" y="306909"/>
            <a:ext cx="4042409" cy="23096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0A03DC5-FE36-4C1C-9EAB-E4BCA2B0E29F}"/>
              </a:ext>
            </a:extLst>
          </p:cNvPr>
          <p:cNvPicPr>
            <a:picLocks noChangeAspect="1"/>
          </p:cNvPicPr>
          <p:nvPr/>
        </p:nvPicPr>
        <p:blipFill rotWithShape="1">
          <a:blip r:embed="rId3">
            <a:extLst>
              <a:ext uri="{28A0092B-C50C-407E-A947-70E740481C1C}">
                <a14:useLocalDpi xmlns:a14="http://schemas.microsoft.com/office/drawing/2010/main" val="0"/>
              </a:ext>
            </a:extLst>
          </a:blip>
          <a:srcRect l="11182" r="9499" b="3"/>
          <a:stretch/>
        </p:blipFill>
        <p:spPr>
          <a:xfrm>
            <a:off x="7829551" y="3052689"/>
            <a:ext cx="4042410" cy="3165230"/>
          </a:xfrm>
          <a:prstGeom prst="rect">
            <a:avLst/>
          </a:prstGeom>
        </p:spPr>
      </p:pic>
      <p:sp>
        <p:nvSpPr>
          <p:cNvPr id="2" name="Título 1">
            <a:extLst>
              <a:ext uri="{FF2B5EF4-FFF2-40B4-BE49-F238E27FC236}">
                <a16:creationId xmlns:a16="http://schemas.microsoft.com/office/drawing/2014/main" id="{C4D835EE-2AD4-47A8-977A-7514FAFF0391}"/>
              </a:ext>
            </a:extLst>
          </p:cNvPr>
          <p:cNvSpPr>
            <a:spLocks noGrp="1"/>
          </p:cNvSpPr>
          <p:nvPr>
            <p:ph type="title"/>
          </p:nvPr>
        </p:nvSpPr>
        <p:spPr>
          <a:xfrm>
            <a:off x="821516" y="640263"/>
            <a:ext cx="6204984" cy="1344975"/>
          </a:xfrm>
        </p:spPr>
        <p:txBody>
          <a:bodyPr>
            <a:normAutofit/>
          </a:bodyPr>
          <a:lstStyle/>
          <a:p>
            <a:pPr algn="just"/>
            <a:r>
              <a:rPr lang="es-EC" sz="2200" b="1" dirty="0"/>
              <a:t>EL INTERCAMBIO INTER-ÓRGANO MANTIENE LAS CONCENTRACIONES CIRCULANTES DE AMINOÁCIDOS </a:t>
            </a:r>
            <a:br>
              <a:rPr lang="es-EC" sz="2200" dirty="0"/>
            </a:br>
            <a:endParaRPr lang="es-EC" sz="2200" dirty="0"/>
          </a:p>
        </p:txBody>
      </p:sp>
      <p:sp>
        <p:nvSpPr>
          <p:cNvPr id="3" name="Marcador de contenido 2">
            <a:extLst>
              <a:ext uri="{FF2B5EF4-FFF2-40B4-BE49-F238E27FC236}">
                <a16:creationId xmlns:a16="http://schemas.microsoft.com/office/drawing/2014/main" id="{11D44E01-6F6C-42A4-A3B9-47972C10E46E}"/>
              </a:ext>
            </a:extLst>
          </p:cNvPr>
          <p:cNvSpPr>
            <a:spLocks noGrp="1"/>
          </p:cNvSpPr>
          <p:nvPr>
            <p:ph idx="1"/>
          </p:nvPr>
        </p:nvSpPr>
        <p:spPr>
          <a:xfrm>
            <a:off x="821515" y="1603718"/>
            <a:ext cx="6204984" cy="4346916"/>
          </a:xfrm>
        </p:spPr>
        <p:txBody>
          <a:bodyPr>
            <a:normAutofit fontScale="92500"/>
          </a:bodyPr>
          <a:lstStyle/>
          <a:p>
            <a:pPr algn="just"/>
            <a:r>
              <a:rPr lang="es-EC" sz="2400" dirty="0"/>
              <a:t>El mantenimiento de cifras de estado estable de aminoácidos que circulan en el plasma entre las comidas depende del balance neto entre la liberación desde reservas de proteína endógenas y la utilización por diversos tejidos. </a:t>
            </a:r>
          </a:p>
          <a:p>
            <a:pPr algn="just"/>
            <a:r>
              <a:rPr lang="es-EC" sz="2400" dirty="0"/>
              <a:t>El músculo genera más de la mitad del fondo común corporal total de aminoácidos libres, y el hígado es el sitio de las enzimas del ciclo de la urea necesarias para la eliminación del nitrógeno excesivo. </a:t>
            </a:r>
          </a:p>
          <a:p>
            <a:pPr algn="just"/>
            <a:r>
              <a:rPr lang="es-EC" sz="2400" dirty="0"/>
              <a:t>Así, el músculo y el hígado desempeñan funciones importantes en el mantenimiento de las concentraciones de aminoácidos en la circulación. </a:t>
            </a:r>
          </a:p>
        </p:txBody>
      </p:sp>
    </p:spTree>
    <p:extLst>
      <p:ext uri="{BB962C8B-B14F-4D97-AF65-F5344CB8AC3E}">
        <p14:creationId xmlns:p14="http://schemas.microsoft.com/office/powerpoint/2010/main" val="22506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4C47CA-9903-4F68-9BDD-6C6E480A0347}"/>
              </a:ext>
            </a:extLst>
          </p:cNvPr>
          <p:cNvSpPr>
            <a:spLocks noGrp="1"/>
          </p:cNvSpPr>
          <p:nvPr>
            <p:ph idx="1"/>
          </p:nvPr>
        </p:nvSpPr>
        <p:spPr>
          <a:xfrm>
            <a:off x="838200" y="618978"/>
            <a:ext cx="7304314" cy="5970508"/>
          </a:xfrm>
        </p:spPr>
        <p:txBody>
          <a:bodyPr>
            <a:normAutofit fontScale="92500" lnSpcReduction="20000"/>
          </a:bodyPr>
          <a:lstStyle/>
          <a:p>
            <a:pPr algn="just"/>
            <a:r>
              <a:rPr lang="es-EC" dirty="0"/>
              <a:t>Los aminoácidos libres, en especial alanina y glutamina, se liberan desde el músculo hacia la circulación. </a:t>
            </a:r>
          </a:p>
          <a:p>
            <a:pPr algn="just"/>
            <a:r>
              <a:rPr lang="es-EC" dirty="0">
                <a:solidFill>
                  <a:srgbClr val="C00000"/>
                </a:solidFill>
              </a:rPr>
              <a:t>La alanina</a:t>
            </a:r>
            <a:r>
              <a:rPr lang="es-EC" dirty="0"/>
              <a:t>, que parece ser el vehículo de transporte de nitrógeno en el plasma, se extrae principalmente en el hígado. </a:t>
            </a:r>
          </a:p>
          <a:p>
            <a:pPr algn="just"/>
            <a:r>
              <a:rPr lang="es-EC" dirty="0">
                <a:solidFill>
                  <a:srgbClr val="C00000"/>
                </a:solidFill>
              </a:rPr>
              <a:t>La glutamina </a:t>
            </a:r>
            <a:r>
              <a:rPr lang="es-EC" dirty="0"/>
              <a:t>se extrae en el intestino y los riñones, y ambos convierten una porción importante en alanina. </a:t>
            </a:r>
          </a:p>
          <a:p>
            <a:pPr algn="just"/>
            <a:r>
              <a:rPr lang="es-EC" dirty="0"/>
              <a:t>La glutamina también sirve como una fuente de amoniaco para excreción por los riñones. </a:t>
            </a:r>
          </a:p>
          <a:p>
            <a:pPr algn="just"/>
            <a:r>
              <a:rPr lang="es-EC" dirty="0"/>
              <a:t>Estos últimos proporcionan una fuente importante de serina para captación por tejidos periféricos, incluso hígado y músculo. </a:t>
            </a:r>
          </a:p>
          <a:p>
            <a:pPr algn="just"/>
            <a:r>
              <a:rPr lang="es-EC" dirty="0"/>
              <a:t>Los aminoácidos de cadena ramificada, en particular </a:t>
            </a:r>
            <a:r>
              <a:rPr lang="es-EC" dirty="0">
                <a:solidFill>
                  <a:srgbClr val="C00000"/>
                </a:solidFill>
              </a:rPr>
              <a:t>la valina</a:t>
            </a:r>
            <a:r>
              <a:rPr lang="es-EC" dirty="0"/>
              <a:t>, son liberados por el músculo y captados de forma predominante por el cerebro.</a:t>
            </a:r>
          </a:p>
        </p:txBody>
      </p:sp>
      <p:pic>
        <p:nvPicPr>
          <p:cNvPr id="4" name="Imagen 3">
            <a:extLst>
              <a:ext uri="{FF2B5EF4-FFF2-40B4-BE49-F238E27FC236}">
                <a16:creationId xmlns:a16="http://schemas.microsoft.com/office/drawing/2014/main" id="{F61C903D-2219-4608-B5D3-C3F128645148}"/>
              </a:ext>
            </a:extLst>
          </p:cNvPr>
          <p:cNvPicPr>
            <a:picLocks noChangeAspect="1"/>
          </p:cNvPicPr>
          <p:nvPr/>
        </p:nvPicPr>
        <p:blipFill>
          <a:blip r:embed="rId2"/>
          <a:stretch>
            <a:fillRect/>
          </a:stretch>
        </p:blipFill>
        <p:spPr>
          <a:xfrm>
            <a:off x="7746608" y="1139483"/>
            <a:ext cx="4445392" cy="4360984"/>
          </a:xfrm>
          <a:prstGeom prst="rect">
            <a:avLst/>
          </a:prstGeom>
        </p:spPr>
      </p:pic>
    </p:spTree>
    <p:extLst>
      <p:ext uri="{BB962C8B-B14F-4D97-AF65-F5344CB8AC3E}">
        <p14:creationId xmlns:p14="http://schemas.microsoft.com/office/powerpoint/2010/main" val="379099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EB384F-68EF-4F25-8373-A6E674CB2966}"/>
              </a:ext>
            </a:extLst>
          </p:cNvPr>
          <p:cNvSpPr>
            <a:spLocks noGrp="1"/>
          </p:cNvSpPr>
          <p:nvPr>
            <p:ph idx="1"/>
          </p:nvPr>
        </p:nvSpPr>
        <p:spPr>
          <a:xfrm>
            <a:off x="444304" y="611944"/>
            <a:ext cx="7110046" cy="5824025"/>
          </a:xfrm>
        </p:spPr>
        <p:txBody>
          <a:bodyPr>
            <a:normAutofit fontScale="92500" lnSpcReduction="20000"/>
          </a:bodyPr>
          <a:lstStyle/>
          <a:p>
            <a:pPr algn="just"/>
            <a:r>
              <a:rPr lang="es-EC" dirty="0">
                <a:solidFill>
                  <a:srgbClr val="C00000"/>
                </a:solidFill>
              </a:rPr>
              <a:t>La alanina es un aminoácido </a:t>
            </a:r>
            <a:r>
              <a:rPr lang="es-EC" dirty="0" err="1">
                <a:solidFill>
                  <a:srgbClr val="C00000"/>
                </a:solidFill>
              </a:rPr>
              <a:t>gluconeogénico</a:t>
            </a:r>
            <a:r>
              <a:rPr lang="es-EC" dirty="0">
                <a:solidFill>
                  <a:srgbClr val="C00000"/>
                </a:solidFill>
              </a:rPr>
              <a:t>. </a:t>
            </a:r>
            <a:endParaRPr lang="es-EC" dirty="0"/>
          </a:p>
          <a:p>
            <a:pPr algn="just"/>
            <a:r>
              <a:rPr lang="es-EC" dirty="0"/>
              <a:t>El índice de gluconeogénesis hepática a partir de alanina es mucho más alto que el proveniente de todos los otros aminoácidos. </a:t>
            </a:r>
          </a:p>
          <a:p>
            <a:pPr algn="just"/>
            <a:r>
              <a:rPr lang="es-EC" dirty="0"/>
              <a:t>Luego de una comida con alto contenido de proteína, los tejidos esplácnicos liberan aminoácidos mientras que los músculos periféricos extraen aminoácidos, en ambos casos de manera predominante aminoácidos de cadena ramificada. </a:t>
            </a:r>
          </a:p>
          <a:p>
            <a:pPr algn="just"/>
            <a:r>
              <a:rPr lang="es-EC" dirty="0"/>
              <a:t>De ese modo, éstos desempeñan una función especial en el metabolismo de nitrógeno, tanto en el estado de ayuno, cuando proporcionan una fuente de energía al cerebro, como después de la alimentación, cuando son extraídos predominantemente por los músculos, una vez que han sido preservados por el hígado.</a:t>
            </a:r>
          </a:p>
          <a:p>
            <a:endParaRPr lang="es-EC" dirty="0"/>
          </a:p>
        </p:txBody>
      </p:sp>
      <p:pic>
        <p:nvPicPr>
          <p:cNvPr id="5" name="Imagen 4">
            <a:extLst>
              <a:ext uri="{FF2B5EF4-FFF2-40B4-BE49-F238E27FC236}">
                <a16:creationId xmlns:a16="http://schemas.microsoft.com/office/drawing/2014/main" id="{6EE318FE-A64A-49DA-8395-965C5BD513F5}"/>
              </a:ext>
            </a:extLst>
          </p:cNvPr>
          <p:cNvPicPr>
            <a:picLocks noChangeAspect="1"/>
          </p:cNvPicPr>
          <p:nvPr/>
        </p:nvPicPr>
        <p:blipFill>
          <a:blip r:embed="rId2"/>
          <a:stretch>
            <a:fillRect/>
          </a:stretch>
        </p:blipFill>
        <p:spPr>
          <a:xfrm>
            <a:off x="7554350" y="1174458"/>
            <a:ext cx="4511431" cy="5071598"/>
          </a:xfrm>
          <a:prstGeom prst="rect">
            <a:avLst/>
          </a:prstGeom>
        </p:spPr>
      </p:pic>
    </p:spTree>
    <p:extLst>
      <p:ext uri="{BB962C8B-B14F-4D97-AF65-F5344CB8AC3E}">
        <p14:creationId xmlns:p14="http://schemas.microsoft.com/office/powerpoint/2010/main" val="261892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28624-B9EF-4B6B-A9C8-98377639936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EB702F9-70B2-4CA4-8BD0-29789FF763D8}"/>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910CA1B-3BCE-4C69-BE63-5C063F1065AA}"/>
              </a:ext>
            </a:extLst>
          </p:cNvPr>
          <p:cNvPicPr>
            <a:picLocks noChangeAspect="1"/>
          </p:cNvPicPr>
          <p:nvPr/>
        </p:nvPicPr>
        <p:blipFill rotWithShape="1">
          <a:blip r:embed="rId2"/>
          <a:srcRect l="9167" t="22209" r="50000" b="22102"/>
          <a:stretch/>
        </p:blipFill>
        <p:spPr>
          <a:xfrm>
            <a:off x="2002970" y="365125"/>
            <a:ext cx="8490857" cy="6127750"/>
          </a:xfrm>
          <a:prstGeom prst="rect">
            <a:avLst/>
          </a:prstGeom>
        </p:spPr>
      </p:pic>
    </p:spTree>
    <p:extLst>
      <p:ext uri="{BB962C8B-B14F-4D97-AF65-F5344CB8AC3E}">
        <p14:creationId xmlns:p14="http://schemas.microsoft.com/office/powerpoint/2010/main" val="83273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65C97-53B4-496C-9918-89168EF05F28}"/>
              </a:ext>
            </a:extLst>
          </p:cNvPr>
          <p:cNvSpPr>
            <a:spLocks noGrp="1"/>
          </p:cNvSpPr>
          <p:nvPr>
            <p:ph type="title"/>
          </p:nvPr>
        </p:nvSpPr>
        <p:spPr/>
        <p:txBody>
          <a:bodyPr/>
          <a:lstStyle/>
          <a:p>
            <a:pPr algn="just"/>
            <a:r>
              <a:rPr lang="es-EC" b="1" dirty="0">
                <a:solidFill>
                  <a:srgbClr val="0070C0"/>
                </a:solidFill>
              </a:rPr>
              <a:t>BIOSÍNTESIS DE UREA</a:t>
            </a:r>
          </a:p>
        </p:txBody>
      </p:sp>
      <p:sp>
        <p:nvSpPr>
          <p:cNvPr id="3" name="Marcador de contenido 2">
            <a:extLst>
              <a:ext uri="{FF2B5EF4-FFF2-40B4-BE49-F238E27FC236}">
                <a16:creationId xmlns:a16="http://schemas.microsoft.com/office/drawing/2014/main" id="{4C5F04D8-3628-44B1-B362-A9D04FF5349C}"/>
              </a:ext>
            </a:extLst>
          </p:cNvPr>
          <p:cNvSpPr>
            <a:spLocks noGrp="1"/>
          </p:cNvSpPr>
          <p:nvPr>
            <p:ph idx="1"/>
          </p:nvPr>
        </p:nvSpPr>
        <p:spPr>
          <a:xfrm>
            <a:off x="838200" y="1825625"/>
            <a:ext cx="6665686" cy="4351338"/>
          </a:xfrm>
        </p:spPr>
        <p:txBody>
          <a:bodyPr>
            <a:normAutofit lnSpcReduction="10000"/>
          </a:bodyPr>
          <a:lstStyle/>
          <a:p>
            <a:pPr algn="just"/>
            <a:r>
              <a:rPr lang="es-EC" dirty="0"/>
              <a:t>Ocurre en cuatro etapas: </a:t>
            </a:r>
          </a:p>
          <a:p>
            <a:pPr algn="just"/>
            <a:r>
              <a:rPr lang="es-EC" dirty="0"/>
              <a:t>1) Transaminación</a:t>
            </a:r>
          </a:p>
          <a:p>
            <a:pPr algn="just"/>
            <a:r>
              <a:rPr lang="es-EC" dirty="0"/>
              <a:t>2) Desaminación oxidativa de glutamato; </a:t>
            </a:r>
          </a:p>
          <a:p>
            <a:pPr algn="just"/>
            <a:r>
              <a:rPr lang="es-EC" dirty="0"/>
              <a:t>3) Transporte de amoniaco, y </a:t>
            </a:r>
          </a:p>
          <a:p>
            <a:pPr algn="just"/>
            <a:r>
              <a:rPr lang="es-EC" dirty="0"/>
              <a:t>4) Reacciones del ciclo de la urea.</a:t>
            </a:r>
          </a:p>
          <a:p>
            <a:pPr algn="just"/>
            <a:r>
              <a:rPr lang="es-EC" dirty="0"/>
              <a:t>El uso de sondas de DNA complementarias ha mostrado que la expresión en el hígado de los </a:t>
            </a:r>
            <a:r>
              <a:rPr lang="es-EC" dirty="0" err="1"/>
              <a:t>RNA</a:t>
            </a:r>
            <a:r>
              <a:rPr lang="es-EC" dirty="0"/>
              <a:t> que codifican para todas las enzimas del ciclo de la urea aumenta varias veces durante la inanición.</a:t>
            </a:r>
          </a:p>
          <a:p>
            <a:endParaRPr lang="es-EC" dirty="0"/>
          </a:p>
        </p:txBody>
      </p:sp>
      <p:pic>
        <p:nvPicPr>
          <p:cNvPr id="5" name="Imagen 4">
            <a:extLst>
              <a:ext uri="{FF2B5EF4-FFF2-40B4-BE49-F238E27FC236}">
                <a16:creationId xmlns:a16="http://schemas.microsoft.com/office/drawing/2014/main" id="{BF2839C0-7C40-48E0-A5FC-81AA064F8043}"/>
              </a:ext>
            </a:extLst>
          </p:cNvPr>
          <p:cNvPicPr>
            <a:picLocks noChangeAspect="1"/>
          </p:cNvPicPr>
          <p:nvPr/>
        </p:nvPicPr>
        <p:blipFill rotWithShape="1">
          <a:blip r:embed="rId2"/>
          <a:srcRect l="57857" t="19244" r="6875" b="27820"/>
          <a:stretch/>
        </p:blipFill>
        <p:spPr>
          <a:xfrm>
            <a:off x="7503885" y="365126"/>
            <a:ext cx="3849915" cy="5701846"/>
          </a:xfrm>
          <a:prstGeom prst="rect">
            <a:avLst/>
          </a:prstGeom>
        </p:spPr>
      </p:pic>
    </p:spTree>
    <p:extLst>
      <p:ext uri="{BB962C8B-B14F-4D97-AF65-F5344CB8AC3E}">
        <p14:creationId xmlns:p14="http://schemas.microsoft.com/office/powerpoint/2010/main" val="363305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3B73C-D67F-4F1E-8896-4D98FEAD3D1C}"/>
              </a:ext>
            </a:extLst>
          </p:cNvPr>
          <p:cNvSpPr>
            <a:spLocks noGrp="1"/>
          </p:cNvSpPr>
          <p:nvPr>
            <p:ph type="title"/>
          </p:nvPr>
        </p:nvSpPr>
        <p:spPr>
          <a:xfrm>
            <a:off x="838200" y="365126"/>
            <a:ext cx="10515600" cy="760290"/>
          </a:xfrm>
        </p:spPr>
        <p:txBody>
          <a:bodyPr/>
          <a:lstStyle/>
          <a:p>
            <a:r>
              <a:rPr lang="es-EC" dirty="0"/>
              <a:t>TRANSAMINACIÓN </a:t>
            </a:r>
          </a:p>
        </p:txBody>
      </p:sp>
      <p:sp>
        <p:nvSpPr>
          <p:cNvPr id="3" name="Marcador de contenido 2">
            <a:extLst>
              <a:ext uri="{FF2B5EF4-FFF2-40B4-BE49-F238E27FC236}">
                <a16:creationId xmlns:a16="http://schemas.microsoft.com/office/drawing/2014/main" id="{F9B262C8-3F8C-4C84-8D54-A2E8D6567B1F}"/>
              </a:ext>
            </a:extLst>
          </p:cNvPr>
          <p:cNvSpPr>
            <a:spLocks noGrp="1"/>
          </p:cNvSpPr>
          <p:nvPr>
            <p:ph idx="1"/>
          </p:nvPr>
        </p:nvSpPr>
        <p:spPr>
          <a:xfrm>
            <a:off x="838200" y="970670"/>
            <a:ext cx="7681687" cy="5697415"/>
          </a:xfrm>
        </p:spPr>
        <p:txBody>
          <a:bodyPr>
            <a:normAutofit fontScale="85000" lnSpcReduction="10000"/>
          </a:bodyPr>
          <a:lstStyle/>
          <a:p>
            <a:pPr algn="just"/>
            <a:r>
              <a:rPr lang="es-EC" dirty="0"/>
              <a:t>Las reacciones de transaminación, que </a:t>
            </a:r>
            <a:r>
              <a:rPr lang="es-EC" dirty="0" err="1"/>
              <a:t>interconvierten</a:t>
            </a:r>
            <a:r>
              <a:rPr lang="es-EC" dirty="0"/>
              <a:t> pares de α-aminoácidos y α-cetoácidos, son reversibles.</a:t>
            </a:r>
          </a:p>
          <a:p>
            <a:pPr algn="just"/>
            <a:r>
              <a:rPr lang="es-EC" dirty="0"/>
              <a:t> Todos los AA excepto lisina, treonina, prolina e hidroxiprolina, participan en la transaminación.</a:t>
            </a:r>
          </a:p>
          <a:p>
            <a:pPr algn="just"/>
            <a:r>
              <a:rPr lang="es-EC" dirty="0">
                <a:solidFill>
                  <a:srgbClr val="C00000"/>
                </a:solidFill>
              </a:rPr>
              <a:t>La coenzima fosfato de piridoxal (</a:t>
            </a:r>
            <a:r>
              <a:rPr lang="es-EC" dirty="0" err="1">
                <a:solidFill>
                  <a:srgbClr val="C00000"/>
                </a:solidFill>
              </a:rPr>
              <a:t>PLP</a:t>
            </a:r>
            <a:r>
              <a:rPr lang="es-EC" dirty="0">
                <a:solidFill>
                  <a:srgbClr val="C00000"/>
                </a:solidFill>
              </a:rPr>
              <a:t>) </a:t>
            </a:r>
            <a:r>
              <a:rPr lang="es-EC" dirty="0"/>
              <a:t>está presente en el sitio catalítico de todas las aminotransferasas (y de muchas otras enzimas que actúan sobre aminoácidos). </a:t>
            </a:r>
          </a:p>
          <a:p>
            <a:pPr algn="just"/>
            <a:r>
              <a:rPr lang="es-EC" dirty="0"/>
              <a:t>Durante la transaminación, el </a:t>
            </a:r>
            <a:r>
              <a:rPr lang="es-EC" dirty="0" err="1"/>
              <a:t>PLP</a:t>
            </a:r>
            <a:r>
              <a:rPr lang="es-EC" dirty="0"/>
              <a:t> unido a enzima sirve como un acarreador de grupos amino. </a:t>
            </a:r>
          </a:p>
          <a:p>
            <a:pPr algn="just"/>
            <a:r>
              <a:rPr lang="es-EC" dirty="0"/>
              <a:t>El reordenamiento forma un α-cetoácido y fosfato de </a:t>
            </a:r>
            <a:r>
              <a:rPr lang="es-EC" dirty="0" err="1"/>
              <a:t>piridoxamina</a:t>
            </a:r>
            <a:r>
              <a:rPr lang="es-EC" dirty="0"/>
              <a:t> unido a enzima, que luego forma una base de </a:t>
            </a:r>
            <a:r>
              <a:rPr lang="es-EC" dirty="0" err="1"/>
              <a:t>Schiff</a:t>
            </a:r>
            <a:r>
              <a:rPr lang="es-EC" dirty="0"/>
              <a:t> con un segundo cetoácido. </a:t>
            </a:r>
          </a:p>
          <a:p>
            <a:pPr algn="just"/>
            <a:r>
              <a:rPr lang="es-EC" dirty="0"/>
              <a:t>Después de la eliminación de su nitrógeno α-amino mediante transaminación, el “esqueleto” de carbono restante de un aminoácido es degradado por medio de las vías.</a:t>
            </a:r>
          </a:p>
        </p:txBody>
      </p:sp>
      <p:pic>
        <p:nvPicPr>
          <p:cNvPr id="4" name="Imagen 3">
            <a:extLst>
              <a:ext uri="{FF2B5EF4-FFF2-40B4-BE49-F238E27FC236}">
                <a16:creationId xmlns:a16="http://schemas.microsoft.com/office/drawing/2014/main" id="{78C7545C-C765-4489-8A0C-7E226786C093}"/>
              </a:ext>
            </a:extLst>
          </p:cNvPr>
          <p:cNvPicPr>
            <a:picLocks noChangeAspect="1"/>
          </p:cNvPicPr>
          <p:nvPr/>
        </p:nvPicPr>
        <p:blipFill rotWithShape="1">
          <a:blip r:embed="rId2"/>
          <a:srcRect l="60953" t="38301" r="8929" b="18292"/>
          <a:stretch/>
        </p:blipFill>
        <p:spPr>
          <a:xfrm>
            <a:off x="8519887" y="843949"/>
            <a:ext cx="3672114" cy="2975428"/>
          </a:xfrm>
          <a:prstGeom prst="rect">
            <a:avLst/>
          </a:prstGeom>
        </p:spPr>
      </p:pic>
      <p:pic>
        <p:nvPicPr>
          <p:cNvPr id="6" name="Imagen 5">
            <a:extLst>
              <a:ext uri="{FF2B5EF4-FFF2-40B4-BE49-F238E27FC236}">
                <a16:creationId xmlns:a16="http://schemas.microsoft.com/office/drawing/2014/main" id="{B61C84C6-B947-405C-A6BB-9904B2F16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076" y="4693792"/>
            <a:ext cx="1016052" cy="1099877"/>
          </a:xfrm>
          <a:prstGeom prst="rect">
            <a:avLst/>
          </a:prstGeom>
        </p:spPr>
      </p:pic>
      <p:sp>
        <p:nvSpPr>
          <p:cNvPr id="7" name="CuadroTexto 6">
            <a:extLst>
              <a:ext uri="{FF2B5EF4-FFF2-40B4-BE49-F238E27FC236}">
                <a16:creationId xmlns:a16="http://schemas.microsoft.com/office/drawing/2014/main" id="{6831D9D2-AD6F-4542-AADB-D86A8ADA6A9C}"/>
              </a:ext>
            </a:extLst>
          </p:cNvPr>
          <p:cNvSpPr txBox="1"/>
          <p:nvPr/>
        </p:nvSpPr>
        <p:spPr>
          <a:xfrm>
            <a:off x="9411286" y="5880295"/>
            <a:ext cx="1981633" cy="369332"/>
          </a:xfrm>
          <a:prstGeom prst="rect">
            <a:avLst/>
          </a:prstGeom>
          <a:noFill/>
        </p:spPr>
        <p:txBody>
          <a:bodyPr wrap="none" rtlCol="0">
            <a:spAutoFit/>
          </a:bodyPr>
          <a:lstStyle/>
          <a:p>
            <a:r>
              <a:rPr lang="es-EC" dirty="0"/>
              <a:t>Enlace doble C – N </a:t>
            </a:r>
          </a:p>
        </p:txBody>
      </p:sp>
    </p:spTree>
    <p:extLst>
      <p:ext uri="{BB962C8B-B14F-4D97-AF65-F5344CB8AC3E}">
        <p14:creationId xmlns:p14="http://schemas.microsoft.com/office/powerpoint/2010/main" val="30989183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1595</Words>
  <Application>Microsoft Office PowerPoint</Application>
  <PresentationFormat>Panorámica</PresentationFormat>
  <Paragraphs>73</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Catabolismo de Proteínas </vt:lpstr>
      <vt:lpstr>Presentación de PowerPoint</vt:lpstr>
      <vt:lpstr>Presentación de PowerPoint</vt:lpstr>
      <vt:lpstr>EL INTERCAMBIO INTER-ÓRGANO MANTIENE LAS CONCENTRACIONES CIRCULANTES DE AMINOÁCIDOS  </vt:lpstr>
      <vt:lpstr>Presentación de PowerPoint</vt:lpstr>
      <vt:lpstr>Presentación de PowerPoint</vt:lpstr>
      <vt:lpstr>Presentación de PowerPoint</vt:lpstr>
      <vt:lpstr>BIOSÍNTESIS DE UREA</vt:lpstr>
      <vt:lpstr>TRANSAMINACIÓN </vt:lpstr>
      <vt:lpstr>Presentación de PowerPoint</vt:lpstr>
      <vt:lpstr>Desaminación </vt:lpstr>
      <vt:lpstr>CICLO DE LA UREA </vt:lpstr>
      <vt:lpstr>CICLO DE LA UREA </vt:lpstr>
      <vt:lpstr>CICLO DE LA UREA </vt:lpstr>
      <vt:lpstr>CICLO DE LA UREA </vt:lpstr>
      <vt:lpstr>Presentación de PowerPoint</vt:lpstr>
      <vt:lpstr>RESUMEN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 VELEZ</dc:creator>
  <cp:lastModifiedBy>ROSA VELEZ</cp:lastModifiedBy>
  <cp:revision>68</cp:revision>
  <dcterms:created xsi:type="dcterms:W3CDTF">2018-05-24T04:12:11Z</dcterms:created>
  <dcterms:modified xsi:type="dcterms:W3CDTF">2018-05-24T11:45:25Z</dcterms:modified>
</cp:coreProperties>
</file>