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8" r:id="rId4"/>
    <p:sldId id="266" r:id="rId5"/>
    <p:sldId id="269" r:id="rId6"/>
    <p:sldId id="270" r:id="rId7"/>
    <p:sldId id="267" r:id="rId8"/>
    <p:sldId id="272" r:id="rId9"/>
    <p:sldId id="273" r:id="rId10"/>
    <p:sldId id="260" r:id="rId11"/>
    <p:sldId id="262" r:id="rId12"/>
    <p:sldId id="257" r:id="rId13"/>
    <p:sldId id="271" r:id="rId14"/>
    <p:sldId id="261" r:id="rId15"/>
    <p:sldId id="274" r:id="rId16"/>
    <p:sldId id="275" r:id="rId17"/>
    <p:sldId id="276" r:id="rId18"/>
    <p:sldId id="277" r:id="rId19"/>
    <p:sldId id="280" r:id="rId20"/>
    <p:sldId id="279" r:id="rId21"/>
    <p:sldId id="278" r:id="rId22"/>
    <p:sldId id="288" r:id="rId23"/>
    <p:sldId id="284" r:id="rId24"/>
    <p:sldId id="281" r:id="rId25"/>
    <p:sldId id="283" r:id="rId26"/>
    <p:sldId id="287" r:id="rId27"/>
    <p:sldId id="282" r:id="rId2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8" d="100"/>
          <a:sy n="68" d="100"/>
        </p:scale>
        <p:origin x="792" y="72"/>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FA4F6C-35E8-4977-A4A6-111F6DBB2E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60A23BE3-0A5E-4F43-8831-55842E2ACB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29B2450C-1AC1-4E9F-94BD-94E298AEB4EE}"/>
              </a:ext>
            </a:extLst>
          </p:cNvPr>
          <p:cNvSpPr>
            <a:spLocks noGrp="1"/>
          </p:cNvSpPr>
          <p:nvPr>
            <p:ph type="dt" sz="half" idx="10"/>
          </p:nvPr>
        </p:nvSpPr>
        <p:spPr/>
        <p:txBody>
          <a:bodyPr/>
          <a:lstStyle/>
          <a:p>
            <a:fld id="{BA312E34-15C6-4260-A29D-FF5BA90DA0FA}" type="datetimeFigureOut">
              <a:rPr lang="es-EC" smtClean="0"/>
              <a:t>28/05/2018</a:t>
            </a:fld>
            <a:endParaRPr lang="es-EC"/>
          </a:p>
        </p:txBody>
      </p:sp>
      <p:sp>
        <p:nvSpPr>
          <p:cNvPr id="5" name="Marcador de pie de página 4">
            <a:extLst>
              <a:ext uri="{FF2B5EF4-FFF2-40B4-BE49-F238E27FC236}">
                <a16:creationId xmlns:a16="http://schemas.microsoft.com/office/drawing/2014/main" id="{BF7B6DF3-D9E0-4D19-BC55-18FF3621159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3836C3A-2D90-4A26-B3AC-70D8705E6DB1}"/>
              </a:ext>
            </a:extLst>
          </p:cNvPr>
          <p:cNvSpPr>
            <a:spLocks noGrp="1"/>
          </p:cNvSpPr>
          <p:nvPr>
            <p:ph type="sldNum" sz="quarter" idx="12"/>
          </p:nvPr>
        </p:nvSpPr>
        <p:spPr/>
        <p:txBody>
          <a:bodyPr/>
          <a:lstStyle/>
          <a:p>
            <a:fld id="{374FEFFD-E752-4A36-B438-3D69C4CFD96E}" type="slidenum">
              <a:rPr lang="es-EC" smtClean="0"/>
              <a:t>‹Nº›</a:t>
            </a:fld>
            <a:endParaRPr lang="es-EC"/>
          </a:p>
        </p:txBody>
      </p:sp>
    </p:spTree>
    <p:extLst>
      <p:ext uri="{BB962C8B-B14F-4D97-AF65-F5344CB8AC3E}">
        <p14:creationId xmlns:p14="http://schemas.microsoft.com/office/powerpoint/2010/main" val="377016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3807AA-8229-422F-8CFB-5F30E7E76ED5}"/>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B9497C46-8834-465F-A373-3868465FA6CE}"/>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6E1B52F3-6484-4057-901A-73426503F528}"/>
              </a:ext>
            </a:extLst>
          </p:cNvPr>
          <p:cNvSpPr>
            <a:spLocks noGrp="1"/>
          </p:cNvSpPr>
          <p:nvPr>
            <p:ph type="dt" sz="half" idx="10"/>
          </p:nvPr>
        </p:nvSpPr>
        <p:spPr/>
        <p:txBody>
          <a:bodyPr/>
          <a:lstStyle/>
          <a:p>
            <a:fld id="{BA312E34-15C6-4260-A29D-FF5BA90DA0FA}" type="datetimeFigureOut">
              <a:rPr lang="es-EC" smtClean="0"/>
              <a:t>28/05/2018</a:t>
            </a:fld>
            <a:endParaRPr lang="es-EC"/>
          </a:p>
        </p:txBody>
      </p:sp>
      <p:sp>
        <p:nvSpPr>
          <p:cNvPr id="5" name="Marcador de pie de página 4">
            <a:extLst>
              <a:ext uri="{FF2B5EF4-FFF2-40B4-BE49-F238E27FC236}">
                <a16:creationId xmlns:a16="http://schemas.microsoft.com/office/drawing/2014/main" id="{BC69584B-4927-46D0-A5AD-CAC9FD83A18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DF1C70B-0AB5-4DAD-94A2-EA36683EFC2C}"/>
              </a:ext>
            </a:extLst>
          </p:cNvPr>
          <p:cNvSpPr>
            <a:spLocks noGrp="1"/>
          </p:cNvSpPr>
          <p:nvPr>
            <p:ph type="sldNum" sz="quarter" idx="12"/>
          </p:nvPr>
        </p:nvSpPr>
        <p:spPr/>
        <p:txBody>
          <a:bodyPr/>
          <a:lstStyle/>
          <a:p>
            <a:fld id="{374FEFFD-E752-4A36-B438-3D69C4CFD96E}" type="slidenum">
              <a:rPr lang="es-EC" smtClean="0"/>
              <a:t>‹Nº›</a:t>
            </a:fld>
            <a:endParaRPr lang="es-EC"/>
          </a:p>
        </p:txBody>
      </p:sp>
    </p:spTree>
    <p:extLst>
      <p:ext uri="{BB962C8B-B14F-4D97-AF65-F5344CB8AC3E}">
        <p14:creationId xmlns:p14="http://schemas.microsoft.com/office/powerpoint/2010/main" val="2851149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4A4E9D0-CDCE-4BDC-A32E-D8B3E1F97C3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B1F5FCB2-F160-4051-AC9A-7F83BA6C54A0}"/>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D7F9F0F2-DD8A-4370-9CA2-AB9CC8861151}"/>
              </a:ext>
            </a:extLst>
          </p:cNvPr>
          <p:cNvSpPr>
            <a:spLocks noGrp="1"/>
          </p:cNvSpPr>
          <p:nvPr>
            <p:ph type="dt" sz="half" idx="10"/>
          </p:nvPr>
        </p:nvSpPr>
        <p:spPr/>
        <p:txBody>
          <a:bodyPr/>
          <a:lstStyle/>
          <a:p>
            <a:fld id="{BA312E34-15C6-4260-A29D-FF5BA90DA0FA}" type="datetimeFigureOut">
              <a:rPr lang="es-EC" smtClean="0"/>
              <a:t>28/05/2018</a:t>
            </a:fld>
            <a:endParaRPr lang="es-EC"/>
          </a:p>
        </p:txBody>
      </p:sp>
      <p:sp>
        <p:nvSpPr>
          <p:cNvPr id="5" name="Marcador de pie de página 4">
            <a:extLst>
              <a:ext uri="{FF2B5EF4-FFF2-40B4-BE49-F238E27FC236}">
                <a16:creationId xmlns:a16="http://schemas.microsoft.com/office/drawing/2014/main" id="{6714F9C7-059E-4562-972B-EF775D3408A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14857C3-B41B-4E14-BE9B-255EE08A9D3B}"/>
              </a:ext>
            </a:extLst>
          </p:cNvPr>
          <p:cNvSpPr>
            <a:spLocks noGrp="1"/>
          </p:cNvSpPr>
          <p:nvPr>
            <p:ph type="sldNum" sz="quarter" idx="12"/>
          </p:nvPr>
        </p:nvSpPr>
        <p:spPr/>
        <p:txBody>
          <a:bodyPr/>
          <a:lstStyle/>
          <a:p>
            <a:fld id="{374FEFFD-E752-4A36-B438-3D69C4CFD96E}" type="slidenum">
              <a:rPr lang="es-EC" smtClean="0"/>
              <a:t>‹Nº›</a:t>
            </a:fld>
            <a:endParaRPr lang="es-EC"/>
          </a:p>
        </p:txBody>
      </p:sp>
    </p:spTree>
    <p:extLst>
      <p:ext uri="{BB962C8B-B14F-4D97-AF65-F5344CB8AC3E}">
        <p14:creationId xmlns:p14="http://schemas.microsoft.com/office/powerpoint/2010/main" val="2647472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E9D715-ECD0-4BD0-9DB0-432D87A23B0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EB1A3BF0-964E-42B6-B782-A41A44259E0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A0C6826-42D0-422D-B25E-E559DE3698F9}"/>
              </a:ext>
            </a:extLst>
          </p:cNvPr>
          <p:cNvSpPr>
            <a:spLocks noGrp="1"/>
          </p:cNvSpPr>
          <p:nvPr>
            <p:ph type="dt" sz="half" idx="10"/>
          </p:nvPr>
        </p:nvSpPr>
        <p:spPr/>
        <p:txBody>
          <a:bodyPr/>
          <a:lstStyle/>
          <a:p>
            <a:fld id="{BA312E34-15C6-4260-A29D-FF5BA90DA0FA}" type="datetimeFigureOut">
              <a:rPr lang="es-EC" smtClean="0"/>
              <a:t>28/05/2018</a:t>
            </a:fld>
            <a:endParaRPr lang="es-EC"/>
          </a:p>
        </p:txBody>
      </p:sp>
      <p:sp>
        <p:nvSpPr>
          <p:cNvPr id="5" name="Marcador de pie de página 4">
            <a:extLst>
              <a:ext uri="{FF2B5EF4-FFF2-40B4-BE49-F238E27FC236}">
                <a16:creationId xmlns:a16="http://schemas.microsoft.com/office/drawing/2014/main" id="{55F3B63F-2ABA-4BB0-BD36-F2819464EF0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1D13F1F0-173F-4D60-B9B1-80AA9A9B2BAF}"/>
              </a:ext>
            </a:extLst>
          </p:cNvPr>
          <p:cNvSpPr>
            <a:spLocks noGrp="1"/>
          </p:cNvSpPr>
          <p:nvPr>
            <p:ph type="sldNum" sz="quarter" idx="12"/>
          </p:nvPr>
        </p:nvSpPr>
        <p:spPr/>
        <p:txBody>
          <a:bodyPr/>
          <a:lstStyle/>
          <a:p>
            <a:fld id="{374FEFFD-E752-4A36-B438-3D69C4CFD96E}" type="slidenum">
              <a:rPr lang="es-EC" smtClean="0"/>
              <a:t>‹Nº›</a:t>
            </a:fld>
            <a:endParaRPr lang="es-EC"/>
          </a:p>
        </p:txBody>
      </p:sp>
    </p:spTree>
    <p:extLst>
      <p:ext uri="{BB962C8B-B14F-4D97-AF65-F5344CB8AC3E}">
        <p14:creationId xmlns:p14="http://schemas.microsoft.com/office/powerpoint/2010/main" val="2036954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E68F6-19A7-4612-8AD1-84B8AC4E00F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996CBB51-884D-42D9-8526-60A7E79259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DF217413-1AAF-40F2-8A93-F16323BEE249}"/>
              </a:ext>
            </a:extLst>
          </p:cNvPr>
          <p:cNvSpPr>
            <a:spLocks noGrp="1"/>
          </p:cNvSpPr>
          <p:nvPr>
            <p:ph type="dt" sz="half" idx="10"/>
          </p:nvPr>
        </p:nvSpPr>
        <p:spPr/>
        <p:txBody>
          <a:bodyPr/>
          <a:lstStyle/>
          <a:p>
            <a:fld id="{BA312E34-15C6-4260-A29D-FF5BA90DA0FA}" type="datetimeFigureOut">
              <a:rPr lang="es-EC" smtClean="0"/>
              <a:t>28/05/2018</a:t>
            </a:fld>
            <a:endParaRPr lang="es-EC"/>
          </a:p>
        </p:txBody>
      </p:sp>
      <p:sp>
        <p:nvSpPr>
          <p:cNvPr id="5" name="Marcador de pie de página 4">
            <a:extLst>
              <a:ext uri="{FF2B5EF4-FFF2-40B4-BE49-F238E27FC236}">
                <a16:creationId xmlns:a16="http://schemas.microsoft.com/office/drawing/2014/main" id="{7CA1AF21-30DC-4035-9FB6-F2499EB3327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73FE148-E9C9-491E-BF35-745BBB974C20}"/>
              </a:ext>
            </a:extLst>
          </p:cNvPr>
          <p:cNvSpPr>
            <a:spLocks noGrp="1"/>
          </p:cNvSpPr>
          <p:nvPr>
            <p:ph type="sldNum" sz="quarter" idx="12"/>
          </p:nvPr>
        </p:nvSpPr>
        <p:spPr/>
        <p:txBody>
          <a:bodyPr/>
          <a:lstStyle/>
          <a:p>
            <a:fld id="{374FEFFD-E752-4A36-B438-3D69C4CFD96E}" type="slidenum">
              <a:rPr lang="es-EC" smtClean="0"/>
              <a:t>‹Nº›</a:t>
            </a:fld>
            <a:endParaRPr lang="es-EC"/>
          </a:p>
        </p:txBody>
      </p:sp>
    </p:spTree>
    <p:extLst>
      <p:ext uri="{BB962C8B-B14F-4D97-AF65-F5344CB8AC3E}">
        <p14:creationId xmlns:p14="http://schemas.microsoft.com/office/powerpoint/2010/main" val="54782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686AEC-F593-4D4E-827A-3D7CD3672FA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332C621-0ABE-4B95-82FA-35F450D78F0A}"/>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84B3D90E-2DCE-4E4D-8B52-175DE4C7F4AC}"/>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A4D83561-4819-44B1-81D3-50D34BF205CA}"/>
              </a:ext>
            </a:extLst>
          </p:cNvPr>
          <p:cNvSpPr>
            <a:spLocks noGrp="1"/>
          </p:cNvSpPr>
          <p:nvPr>
            <p:ph type="dt" sz="half" idx="10"/>
          </p:nvPr>
        </p:nvSpPr>
        <p:spPr/>
        <p:txBody>
          <a:bodyPr/>
          <a:lstStyle/>
          <a:p>
            <a:fld id="{BA312E34-15C6-4260-A29D-FF5BA90DA0FA}" type="datetimeFigureOut">
              <a:rPr lang="es-EC" smtClean="0"/>
              <a:t>28/05/2018</a:t>
            </a:fld>
            <a:endParaRPr lang="es-EC"/>
          </a:p>
        </p:txBody>
      </p:sp>
      <p:sp>
        <p:nvSpPr>
          <p:cNvPr id="6" name="Marcador de pie de página 5">
            <a:extLst>
              <a:ext uri="{FF2B5EF4-FFF2-40B4-BE49-F238E27FC236}">
                <a16:creationId xmlns:a16="http://schemas.microsoft.com/office/drawing/2014/main" id="{A0D59253-9D88-4DF2-9C13-C7674D5477BE}"/>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4A944136-6A9C-4B98-99B0-D523BD056B6F}"/>
              </a:ext>
            </a:extLst>
          </p:cNvPr>
          <p:cNvSpPr>
            <a:spLocks noGrp="1"/>
          </p:cNvSpPr>
          <p:nvPr>
            <p:ph type="sldNum" sz="quarter" idx="12"/>
          </p:nvPr>
        </p:nvSpPr>
        <p:spPr/>
        <p:txBody>
          <a:bodyPr/>
          <a:lstStyle/>
          <a:p>
            <a:fld id="{374FEFFD-E752-4A36-B438-3D69C4CFD96E}" type="slidenum">
              <a:rPr lang="es-EC" smtClean="0"/>
              <a:t>‹Nº›</a:t>
            </a:fld>
            <a:endParaRPr lang="es-EC"/>
          </a:p>
        </p:txBody>
      </p:sp>
    </p:spTree>
    <p:extLst>
      <p:ext uri="{BB962C8B-B14F-4D97-AF65-F5344CB8AC3E}">
        <p14:creationId xmlns:p14="http://schemas.microsoft.com/office/powerpoint/2010/main" val="1864263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1D1E0C-9715-4CC3-8D18-610A6B84A4A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8F4055F-A9F7-49F7-A0BE-72C8992332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79A26DF8-93F9-47F2-BC4A-F995F37BFE19}"/>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09C371DF-CCF1-43E9-82B7-B2F8D08A4A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4C85FBA9-0ABA-41E1-8DB8-581F18594021}"/>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3E107C24-84CB-4029-AF2B-F4F8885EE39B}"/>
              </a:ext>
            </a:extLst>
          </p:cNvPr>
          <p:cNvSpPr>
            <a:spLocks noGrp="1"/>
          </p:cNvSpPr>
          <p:nvPr>
            <p:ph type="dt" sz="half" idx="10"/>
          </p:nvPr>
        </p:nvSpPr>
        <p:spPr/>
        <p:txBody>
          <a:bodyPr/>
          <a:lstStyle/>
          <a:p>
            <a:fld id="{BA312E34-15C6-4260-A29D-FF5BA90DA0FA}" type="datetimeFigureOut">
              <a:rPr lang="es-EC" smtClean="0"/>
              <a:t>28/05/2018</a:t>
            </a:fld>
            <a:endParaRPr lang="es-EC"/>
          </a:p>
        </p:txBody>
      </p:sp>
      <p:sp>
        <p:nvSpPr>
          <p:cNvPr id="8" name="Marcador de pie de página 7">
            <a:extLst>
              <a:ext uri="{FF2B5EF4-FFF2-40B4-BE49-F238E27FC236}">
                <a16:creationId xmlns:a16="http://schemas.microsoft.com/office/drawing/2014/main" id="{7177C9A7-BFD9-4BEB-ACE4-B71BB5E04AD9}"/>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1B1BCC23-094B-4428-8576-AAF75E67498B}"/>
              </a:ext>
            </a:extLst>
          </p:cNvPr>
          <p:cNvSpPr>
            <a:spLocks noGrp="1"/>
          </p:cNvSpPr>
          <p:nvPr>
            <p:ph type="sldNum" sz="quarter" idx="12"/>
          </p:nvPr>
        </p:nvSpPr>
        <p:spPr/>
        <p:txBody>
          <a:bodyPr/>
          <a:lstStyle/>
          <a:p>
            <a:fld id="{374FEFFD-E752-4A36-B438-3D69C4CFD96E}" type="slidenum">
              <a:rPr lang="es-EC" smtClean="0"/>
              <a:t>‹Nº›</a:t>
            </a:fld>
            <a:endParaRPr lang="es-EC"/>
          </a:p>
        </p:txBody>
      </p:sp>
    </p:spTree>
    <p:extLst>
      <p:ext uri="{BB962C8B-B14F-4D97-AF65-F5344CB8AC3E}">
        <p14:creationId xmlns:p14="http://schemas.microsoft.com/office/powerpoint/2010/main" val="3986688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2AFC91-CCE3-4706-B4ED-D02F6C3644CB}"/>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496CD6C3-2AA4-4DB3-BBAC-169413D78989}"/>
              </a:ext>
            </a:extLst>
          </p:cNvPr>
          <p:cNvSpPr>
            <a:spLocks noGrp="1"/>
          </p:cNvSpPr>
          <p:nvPr>
            <p:ph type="dt" sz="half" idx="10"/>
          </p:nvPr>
        </p:nvSpPr>
        <p:spPr/>
        <p:txBody>
          <a:bodyPr/>
          <a:lstStyle/>
          <a:p>
            <a:fld id="{BA312E34-15C6-4260-A29D-FF5BA90DA0FA}" type="datetimeFigureOut">
              <a:rPr lang="es-EC" smtClean="0"/>
              <a:t>28/05/2018</a:t>
            </a:fld>
            <a:endParaRPr lang="es-EC"/>
          </a:p>
        </p:txBody>
      </p:sp>
      <p:sp>
        <p:nvSpPr>
          <p:cNvPr id="4" name="Marcador de pie de página 3">
            <a:extLst>
              <a:ext uri="{FF2B5EF4-FFF2-40B4-BE49-F238E27FC236}">
                <a16:creationId xmlns:a16="http://schemas.microsoft.com/office/drawing/2014/main" id="{312D60EA-7301-4FE2-B194-1BE67B6DA19B}"/>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6B33F31F-2BE2-4878-8F5B-47C81BE19A47}"/>
              </a:ext>
            </a:extLst>
          </p:cNvPr>
          <p:cNvSpPr>
            <a:spLocks noGrp="1"/>
          </p:cNvSpPr>
          <p:nvPr>
            <p:ph type="sldNum" sz="quarter" idx="12"/>
          </p:nvPr>
        </p:nvSpPr>
        <p:spPr/>
        <p:txBody>
          <a:bodyPr/>
          <a:lstStyle/>
          <a:p>
            <a:fld id="{374FEFFD-E752-4A36-B438-3D69C4CFD96E}" type="slidenum">
              <a:rPr lang="es-EC" smtClean="0"/>
              <a:t>‹Nº›</a:t>
            </a:fld>
            <a:endParaRPr lang="es-EC"/>
          </a:p>
        </p:txBody>
      </p:sp>
    </p:spTree>
    <p:extLst>
      <p:ext uri="{BB962C8B-B14F-4D97-AF65-F5344CB8AC3E}">
        <p14:creationId xmlns:p14="http://schemas.microsoft.com/office/powerpoint/2010/main" val="886737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9D00348-509C-41B7-BB96-C52E558CA393}"/>
              </a:ext>
            </a:extLst>
          </p:cNvPr>
          <p:cNvSpPr>
            <a:spLocks noGrp="1"/>
          </p:cNvSpPr>
          <p:nvPr>
            <p:ph type="dt" sz="half" idx="10"/>
          </p:nvPr>
        </p:nvSpPr>
        <p:spPr/>
        <p:txBody>
          <a:bodyPr/>
          <a:lstStyle/>
          <a:p>
            <a:fld id="{BA312E34-15C6-4260-A29D-FF5BA90DA0FA}" type="datetimeFigureOut">
              <a:rPr lang="es-EC" smtClean="0"/>
              <a:t>28/05/2018</a:t>
            </a:fld>
            <a:endParaRPr lang="es-EC"/>
          </a:p>
        </p:txBody>
      </p:sp>
      <p:sp>
        <p:nvSpPr>
          <p:cNvPr id="3" name="Marcador de pie de página 2">
            <a:extLst>
              <a:ext uri="{FF2B5EF4-FFF2-40B4-BE49-F238E27FC236}">
                <a16:creationId xmlns:a16="http://schemas.microsoft.com/office/drawing/2014/main" id="{C0041225-8438-4FAC-90EF-F96F50A70B5B}"/>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BD41B2C9-5F49-4C30-ADD0-51871FCE14C9}"/>
              </a:ext>
            </a:extLst>
          </p:cNvPr>
          <p:cNvSpPr>
            <a:spLocks noGrp="1"/>
          </p:cNvSpPr>
          <p:nvPr>
            <p:ph type="sldNum" sz="quarter" idx="12"/>
          </p:nvPr>
        </p:nvSpPr>
        <p:spPr/>
        <p:txBody>
          <a:bodyPr/>
          <a:lstStyle/>
          <a:p>
            <a:fld id="{374FEFFD-E752-4A36-B438-3D69C4CFD96E}" type="slidenum">
              <a:rPr lang="es-EC" smtClean="0"/>
              <a:t>‹Nº›</a:t>
            </a:fld>
            <a:endParaRPr lang="es-EC"/>
          </a:p>
        </p:txBody>
      </p:sp>
    </p:spTree>
    <p:extLst>
      <p:ext uri="{BB962C8B-B14F-4D97-AF65-F5344CB8AC3E}">
        <p14:creationId xmlns:p14="http://schemas.microsoft.com/office/powerpoint/2010/main" val="1824421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43AEB8-DC7E-4EFB-9229-E0299A1E59E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A82A392E-EC6B-4FF1-B4C3-61B0CA70AD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7F4184C6-D2C6-4D76-B659-15F2A343DC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7F6A99E8-7378-45C1-826E-0383745FA71A}"/>
              </a:ext>
            </a:extLst>
          </p:cNvPr>
          <p:cNvSpPr>
            <a:spLocks noGrp="1"/>
          </p:cNvSpPr>
          <p:nvPr>
            <p:ph type="dt" sz="half" idx="10"/>
          </p:nvPr>
        </p:nvSpPr>
        <p:spPr/>
        <p:txBody>
          <a:bodyPr/>
          <a:lstStyle/>
          <a:p>
            <a:fld id="{BA312E34-15C6-4260-A29D-FF5BA90DA0FA}" type="datetimeFigureOut">
              <a:rPr lang="es-EC" smtClean="0"/>
              <a:t>28/05/2018</a:t>
            </a:fld>
            <a:endParaRPr lang="es-EC"/>
          </a:p>
        </p:txBody>
      </p:sp>
      <p:sp>
        <p:nvSpPr>
          <p:cNvPr id="6" name="Marcador de pie de página 5">
            <a:extLst>
              <a:ext uri="{FF2B5EF4-FFF2-40B4-BE49-F238E27FC236}">
                <a16:creationId xmlns:a16="http://schemas.microsoft.com/office/drawing/2014/main" id="{41F89419-E814-42FA-8EDF-142D2A72EE0E}"/>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D53A36B5-EDAA-4392-8D86-C2FE65C810D9}"/>
              </a:ext>
            </a:extLst>
          </p:cNvPr>
          <p:cNvSpPr>
            <a:spLocks noGrp="1"/>
          </p:cNvSpPr>
          <p:nvPr>
            <p:ph type="sldNum" sz="quarter" idx="12"/>
          </p:nvPr>
        </p:nvSpPr>
        <p:spPr/>
        <p:txBody>
          <a:bodyPr/>
          <a:lstStyle/>
          <a:p>
            <a:fld id="{374FEFFD-E752-4A36-B438-3D69C4CFD96E}" type="slidenum">
              <a:rPr lang="es-EC" smtClean="0"/>
              <a:t>‹Nº›</a:t>
            </a:fld>
            <a:endParaRPr lang="es-EC"/>
          </a:p>
        </p:txBody>
      </p:sp>
    </p:spTree>
    <p:extLst>
      <p:ext uri="{BB962C8B-B14F-4D97-AF65-F5344CB8AC3E}">
        <p14:creationId xmlns:p14="http://schemas.microsoft.com/office/powerpoint/2010/main" val="3899399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1DC37-0150-4B02-BEFD-2274254C1F1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61389EAD-DA5F-4E64-8266-A6D0B31611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5F698BDF-7BD3-4BDC-8BCE-1C43350092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79D5D47-6FA3-490A-8760-0BD7CE602699}"/>
              </a:ext>
            </a:extLst>
          </p:cNvPr>
          <p:cNvSpPr>
            <a:spLocks noGrp="1"/>
          </p:cNvSpPr>
          <p:nvPr>
            <p:ph type="dt" sz="half" idx="10"/>
          </p:nvPr>
        </p:nvSpPr>
        <p:spPr/>
        <p:txBody>
          <a:bodyPr/>
          <a:lstStyle/>
          <a:p>
            <a:fld id="{BA312E34-15C6-4260-A29D-FF5BA90DA0FA}" type="datetimeFigureOut">
              <a:rPr lang="es-EC" smtClean="0"/>
              <a:t>28/05/2018</a:t>
            </a:fld>
            <a:endParaRPr lang="es-EC"/>
          </a:p>
        </p:txBody>
      </p:sp>
      <p:sp>
        <p:nvSpPr>
          <p:cNvPr id="6" name="Marcador de pie de página 5">
            <a:extLst>
              <a:ext uri="{FF2B5EF4-FFF2-40B4-BE49-F238E27FC236}">
                <a16:creationId xmlns:a16="http://schemas.microsoft.com/office/drawing/2014/main" id="{55F16E65-166A-4474-A2BA-48FECCE38F2A}"/>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9CB80B2B-6E28-4245-8FD4-78DAF26461BC}"/>
              </a:ext>
            </a:extLst>
          </p:cNvPr>
          <p:cNvSpPr>
            <a:spLocks noGrp="1"/>
          </p:cNvSpPr>
          <p:nvPr>
            <p:ph type="sldNum" sz="quarter" idx="12"/>
          </p:nvPr>
        </p:nvSpPr>
        <p:spPr/>
        <p:txBody>
          <a:bodyPr/>
          <a:lstStyle/>
          <a:p>
            <a:fld id="{374FEFFD-E752-4A36-B438-3D69C4CFD96E}" type="slidenum">
              <a:rPr lang="es-EC" smtClean="0"/>
              <a:t>‹Nº›</a:t>
            </a:fld>
            <a:endParaRPr lang="es-EC"/>
          </a:p>
        </p:txBody>
      </p:sp>
    </p:spTree>
    <p:extLst>
      <p:ext uri="{BB962C8B-B14F-4D97-AF65-F5344CB8AC3E}">
        <p14:creationId xmlns:p14="http://schemas.microsoft.com/office/powerpoint/2010/main" val="2665750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51BD47D-9EE1-4539-839A-3DC5C3DFEB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864287F2-95EC-44D2-A199-C0E692F890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C5C34E3-1A9D-4D47-8B2D-6294822E98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12E34-15C6-4260-A29D-FF5BA90DA0FA}" type="datetimeFigureOut">
              <a:rPr lang="es-EC" smtClean="0"/>
              <a:t>28/05/2018</a:t>
            </a:fld>
            <a:endParaRPr lang="es-EC"/>
          </a:p>
        </p:txBody>
      </p:sp>
      <p:sp>
        <p:nvSpPr>
          <p:cNvPr id="5" name="Marcador de pie de página 4">
            <a:extLst>
              <a:ext uri="{FF2B5EF4-FFF2-40B4-BE49-F238E27FC236}">
                <a16:creationId xmlns:a16="http://schemas.microsoft.com/office/drawing/2014/main" id="{2370BE10-4AD9-43B0-A5CA-E9DE905226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1BB627AC-911E-492F-B84F-D5CB657171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4FEFFD-E752-4A36-B438-3D69C4CFD96E}" type="slidenum">
              <a:rPr lang="es-EC" smtClean="0"/>
              <a:t>‹Nº›</a:t>
            </a:fld>
            <a:endParaRPr lang="es-EC"/>
          </a:p>
        </p:txBody>
      </p:sp>
    </p:spTree>
    <p:extLst>
      <p:ext uri="{BB962C8B-B14F-4D97-AF65-F5344CB8AC3E}">
        <p14:creationId xmlns:p14="http://schemas.microsoft.com/office/powerpoint/2010/main" val="911478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es.wikipedia.org/wiki/ARN_mensajer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s.wikipedia.org/wiki/ARN_ribos%C3%B3mico" TargetMode="External"/><Relationship Id="rId2" Type="http://schemas.openxmlformats.org/officeDocument/2006/relationships/hyperlink" Target="https://es.wikipedia.org/wiki/ARN_de_transferenci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C1E068-AD24-43DF-871D-E113E7841F64}"/>
              </a:ext>
            </a:extLst>
          </p:cNvPr>
          <p:cNvSpPr>
            <a:spLocks noGrp="1"/>
          </p:cNvSpPr>
          <p:nvPr>
            <p:ph type="ctrTitle"/>
          </p:nvPr>
        </p:nvSpPr>
        <p:spPr/>
        <p:txBody>
          <a:bodyPr/>
          <a:lstStyle/>
          <a:p>
            <a:r>
              <a:rPr lang="es-EC" dirty="0" err="1"/>
              <a:t>ACIDOS</a:t>
            </a:r>
            <a:r>
              <a:rPr lang="es-EC" dirty="0"/>
              <a:t> NUCLEICOS </a:t>
            </a:r>
          </a:p>
        </p:txBody>
      </p:sp>
      <p:sp>
        <p:nvSpPr>
          <p:cNvPr id="3" name="Subtítulo 2">
            <a:extLst>
              <a:ext uri="{FF2B5EF4-FFF2-40B4-BE49-F238E27FC236}">
                <a16:creationId xmlns:a16="http://schemas.microsoft.com/office/drawing/2014/main" id="{D7934144-B26D-420A-AA68-918ACF78208F}"/>
              </a:ext>
            </a:extLst>
          </p:cNvPr>
          <p:cNvSpPr>
            <a:spLocks noGrp="1"/>
          </p:cNvSpPr>
          <p:nvPr>
            <p:ph type="subTitle" idx="1"/>
          </p:nvPr>
        </p:nvSpPr>
        <p:spPr/>
        <p:txBody>
          <a:bodyPr/>
          <a:lstStyle/>
          <a:p>
            <a:r>
              <a:rPr lang="es-EC" dirty="0" err="1"/>
              <a:t>Dra</a:t>
            </a:r>
            <a:r>
              <a:rPr lang="es-EC" dirty="0"/>
              <a:t> Rosa Vélez Pazmiño MSC</a:t>
            </a:r>
          </a:p>
        </p:txBody>
      </p:sp>
    </p:spTree>
    <p:extLst>
      <p:ext uri="{BB962C8B-B14F-4D97-AF65-F5344CB8AC3E}">
        <p14:creationId xmlns:p14="http://schemas.microsoft.com/office/powerpoint/2010/main" val="2534783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65CBCE-5B0D-4DCA-9F97-138E971EC463}"/>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465766D0-434A-49B3-AB17-C7A8A9A11A68}"/>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78788B63-CED7-447D-BA2F-9DC5229D3175}"/>
              </a:ext>
            </a:extLst>
          </p:cNvPr>
          <p:cNvPicPr>
            <a:picLocks noChangeAspect="1"/>
          </p:cNvPicPr>
          <p:nvPr/>
        </p:nvPicPr>
        <p:blipFill rotWithShape="1">
          <a:blip r:embed="rId2"/>
          <a:srcRect l="22857" t="19244" r="20833" b="6434"/>
          <a:stretch/>
        </p:blipFill>
        <p:spPr>
          <a:xfrm>
            <a:off x="580571" y="116114"/>
            <a:ext cx="11168741" cy="6741886"/>
          </a:xfrm>
          <a:prstGeom prst="rect">
            <a:avLst/>
          </a:prstGeom>
        </p:spPr>
      </p:pic>
    </p:spTree>
    <p:extLst>
      <p:ext uri="{BB962C8B-B14F-4D97-AF65-F5344CB8AC3E}">
        <p14:creationId xmlns:p14="http://schemas.microsoft.com/office/powerpoint/2010/main" val="3539161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FA922D-C9F0-4C52-9F6E-90296A25BF6A}"/>
              </a:ext>
            </a:extLst>
          </p:cNvPr>
          <p:cNvSpPr>
            <a:spLocks noGrp="1"/>
          </p:cNvSpPr>
          <p:nvPr>
            <p:ph type="title"/>
          </p:nvPr>
        </p:nvSpPr>
        <p:spPr/>
        <p:txBody>
          <a:bodyPr/>
          <a:lstStyle/>
          <a:p>
            <a:r>
              <a:rPr lang="es-EC" dirty="0"/>
              <a:t>ÁCIDOS NUCLEICOS - NUCLEÓTIDOS</a:t>
            </a:r>
          </a:p>
        </p:txBody>
      </p:sp>
      <p:sp>
        <p:nvSpPr>
          <p:cNvPr id="3" name="Marcador de contenido 2">
            <a:extLst>
              <a:ext uri="{FF2B5EF4-FFF2-40B4-BE49-F238E27FC236}">
                <a16:creationId xmlns:a16="http://schemas.microsoft.com/office/drawing/2014/main" id="{13DA3985-1FE0-4923-8034-DBAD4F192033}"/>
              </a:ext>
            </a:extLst>
          </p:cNvPr>
          <p:cNvSpPr>
            <a:spLocks noGrp="1"/>
          </p:cNvSpPr>
          <p:nvPr>
            <p:ph idx="1"/>
          </p:nvPr>
        </p:nvSpPr>
        <p:spPr>
          <a:xfrm>
            <a:off x="838200" y="1547446"/>
            <a:ext cx="10515600" cy="4797083"/>
          </a:xfrm>
        </p:spPr>
        <p:txBody>
          <a:bodyPr>
            <a:normAutofit lnSpcReduction="10000"/>
          </a:bodyPr>
          <a:lstStyle/>
          <a:p>
            <a:pPr algn="just"/>
            <a:r>
              <a:rPr lang="es-EC" b="1" dirty="0">
                <a:solidFill>
                  <a:srgbClr val="7030A0"/>
                </a:solidFill>
              </a:rPr>
              <a:t>Los nucleótidos son ácidos polifuncionales </a:t>
            </a:r>
            <a:r>
              <a:rPr lang="es-EC" dirty="0"/>
              <a:t>Los grupos fosforilo de nucleósidos tienen valores de pKa de alrededor de 1.0; por ende, los nucleótidos portan carga negativa importante a pH fisiológico. En contraste, los valores de pKa de los grupos fosforilo secundarios son de aproximadamente 6.2, de manera que éstos pueden servir como donadores o aceptores de protones a valores de pH de alrededor de dos o más unidades por arriba o por debajo de la neutralidad.</a:t>
            </a:r>
          </a:p>
          <a:p>
            <a:pPr algn="just"/>
            <a:r>
              <a:rPr lang="es-EC" b="1" dirty="0">
                <a:solidFill>
                  <a:srgbClr val="7030A0"/>
                </a:solidFill>
              </a:rPr>
              <a:t>Los nucleótidos absorben luz ultravioleta </a:t>
            </a:r>
            <a:r>
              <a:rPr lang="es-EC" dirty="0"/>
              <a:t>Los dobles enlaces conjugados de derivados de purina y pirimidina absorben luz ultravioleta. A pH de 7.0 todos los nucleótidos comunes absorben luz a una longitud de onda cercana a 260 nm. Por eso la concentración de nucleótidos y ácidos nucleicos suele expresarse en términos de “absorbancia a 260 nm”.</a:t>
            </a:r>
          </a:p>
          <a:p>
            <a:endParaRPr lang="es-EC" dirty="0"/>
          </a:p>
          <a:p>
            <a:endParaRPr lang="es-EC" dirty="0"/>
          </a:p>
        </p:txBody>
      </p:sp>
    </p:spTree>
    <p:extLst>
      <p:ext uri="{BB962C8B-B14F-4D97-AF65-F5344CB8AC3E}">
        <p14:creationId xmlns:p14="http://schemas.microsoft.com/office/powerpoint/2010/main" val="1614009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44EC6B-1137-4465-9222-8E17FF127941}"/>
              </a:ext>
            </a:extLst>
          </p:cNvPr>
          <p:cNvSpPr>
            <a:spLocks noGrp="1"/>
          </p:cNvSpPr>
          <p:nvPr>
            <p:ph type="title"/>
          </p:nvPr>
        </p:nvSpPr>
        <p:spPr/>
        <p:txBody>
          <a:bodyPr/>
          <a:lstStyle/>
          <a:p>
            <a:r>
              <a:rPr lang="es-EC" dirty="0"/>
              <a:t>ÁCIDOS NUCLEICOS - NUCLEÓTIDOS</a:t>
            </a:r>
          </a:p>
        </p:txBody>
      </p:sp>
      <p:sp>
        <p:nvSpPr>
          <p:cNvPr id="3" name="Marcador de contenido 2">
            <a:extLst>
              <a:ext uri="{FF2B5EF4-FFF2-40B4-BE49-F238E27FC236}">
                <a16:creationId xmlns:a16="http://schemas.microsoft.com/office/drawing/2014/main" id="{A962DA2F-DEF7-48C2-87FF-051A4586D57B}"/>
              </a:ext>
            </a:extLst>
          </p:cNvPr>
          <p:cNvSpPr>
            <a:spLocks noGrp="1"/>
          </p:cNvSpPr>
          <p:nvPr>
            <p:ph idx="1"/>
          </p:nvPr>
        </p:nvSpPr>
        <p:spPr>
          <a:xfrm>
            <a:off x="838200" y="1336431"/>
            <a:ext cx="10515600" cy="5289452"/>
          </a:xfrm>
        </p:spPr>
        <p:txBody>
          <a:bodyPr>
            <a:normAutofit fontScale="92500" lnSpcReduction="20000"/>
          </a:bodyPr>
          <a:lstStyle/>
          <a:p>
            <a:r>
              <a:rPr lang="es-EC" b="1" dirty="0">
                <a:solidFill>
                  <a:srgbClr val="7030A0"/>
                </a:solidFill>
              </a:rPr>
              <a:t>IMPORTANCIA </a:t>
            </a:r>
          </a:p>
          <a:p>
            <a:pPr algn="just"/>
            <a:r>
              <a:rPr lang="es-EC" dirty="0"/>
              <a:t>A mas de ser parte constitutiva de los ácidos nucleicos (purina y pirimidina) participan en funciones metabólicas tan diversas como el metabolismo de energía, la síntesis de proteína, la regulación de la actividad enzimática y la transducción de señal. </a:t>
            </a:r>
          </a:p>
          <a:p>
            <a:pPr algn="just"/>
            <a:r>
              <a:rPr lang="es-EC" dirty="0"/>
              <a:t>Cuando se enlazan a vitaminas o derivados de vitaminas, los nucleótidos forman parte de muchas coenzimas. </a:t>
            </a:r>
          </a:p>
          <a:p>
            <a:pPr algn="just"/>
            <a:r>
              <a:rPr lang="es-EC" dirty="0"/>
              <a:t>Como los principales donadores y receptores de grupos fosforilo en el metabolismo, los nucleósidos trifosfatos y difosfatos, como el ATP y </a:t>
            </a:r>
            <a:r>
              <a:rPr lang="es-EC" dirty="0" err="1"/>
              <a:t>ADP</a:t>
            </a:r>
            <a:r>
              <a:rPr lang="es-EC" dirty="0"/>
              <a:t>, son los principales elementos en las transducciones de energía que acompañan a las </a:t>
            </a:r>
            <a:r>
              <a:rPr lang="es-EC" dirty="0" err="1"/>
              <a:t>interconversiones</a:t>
            </a:r>
            <a:r>
              <a:rPr lang="es-EC" dirty="0"/>
              <a:t> metabólicas y la fosforilación oxidativa.</a:t>
            </a:r>
          </a:p>
          <a:p>
            <a:pPr algn="just"/>
            <a:r>
              <a:rPr lang="es-EC" dirty="0"/>
              <a:t> Enlazados a azúcares o lípidos, los nucleósidos constituyen intermediarios biosintéticos clave. Los derivados del azúcar UDP-glucosa y UDP-galactosa participan en </a:t>
            </a:r>
            <a:r>
              <a:rPr lang="es-EC" dirty="0" err="1"/>
              <a:t>interconversiones</a:t>
            </a:r>
            <a:r>
              <a:rPr lang="es-EC" dirty="0"/>
              <a:t> de azúcar y en la biosíntesis de almidón y glucógeno. </a:t>
            </a:r>
          </a:p>
          <a:p>
            <a:endParaRPr lang="es-EC" dirty="0"/>
          </a:p>
        </p:txBody>
      </p:sp>
    </p:spTree>
    <p:extLst>
      <p:ext uri="{BB962C8B-B14F-4D97-AF65-F5344CB8AC3E}">
        <p14:creationId xmlns:p14="http://schemas.microsoft.com/office/powerpoint/2010/main" val="1419642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20C9F-3FE5-4626-BE6D-5F1884A6F0D9}"/>
              </a:ext>
            </a:extLst>
          </p:cNvPr>
          <p:cNvSpPr>
            <a:spLocks noGrp="1"/>
          </p:cNvSpPr>
          <p:nvPr>
            <p:ph type="title"/>
          </p:nvPr>
        </p:nvSpPr>
        <p:spPr/>
        <p:txBody>
          <a:bodyPr/>
          <a:lstStyle/>
          <a:p>
            <a:r>
              <a:rPr lang="es-EC" dirty="0"/>
              <a:t>ÁCIDOS NUCLEICOS - NUCLEÓTIDOS</a:t>
            </a:r>
          </a:p>
        </p:txBody>
      </p:sp>
      <p:sp>
        <p:nvSpPr>
          <p:cNvPr id="3" name="Marcador de contenido 2">
            <a:extLst>
              <a:ext uri="{FF2B5EF4-FFF2-40B4-BE49-F238E27FC236}">
                <a16:creationId xmlns:a16="http://schemas.microsoft.com/office/drawing/2014/main" id="{5DB4566E-CFCA-4F97-9DB2-D74F4730675F}"/>
              </a:ext>
            </a:extLst>
          </p:cNvPr>
          <p:cNvSpPr>
            <a:spLocks noGrp="1"/>
          </p:cNvSpPr>
          <p:nvPr>
            <p:ph idx="1"/>
          </p:nvPr>
        </p:nvSpPr>
        <p:spPr>
          <a:xfrm>
            <a:off x="838200" y="1350498"/>
            <a:ext cx="7011572" cy="4966494"/>
          </a:xfrm>
        </p:spPr>
        <p:txBody>
          <a:bodyPr>
            <a:normAutofit fontScale="92500"/>
          </a:bodyPr>
          <a:lstStyle/>
          <a:p>
            <a:pPr algn="just"/>
            <a:r>
              <a:rPr lang="es-EC" dirty="0"/>
              <a:t>De modo similar, los derivados nucleósido-lípido, como el </a:t>
            </a:r>
            <a:r>
              <a:rPr lang="es-EC" dirty="0" err="1"/>
              <a:t>CDP-acilglicerol</a:t>
            </a:r>
            <a:r>
              <a:rPr lang="es-EC" dirty="0"/>
              <a:t>, son intermediarios en la biosíntesis de lípidos. Las funciones de los nucleótidos en la regulación metabólica son fosforilación (dependiente de ATP) de enzimas metabólicas clave, regulación alostérica de enzimas por ATP, </a:t>
            </a:r>
            <a:r>
              <a:rPr lang="es-EC" dirty="0" err="1"/>
              <a:t>AMP</a:t>
            </a:r>
            <a:r>
              <a:rPr lang="es-EC" dirty="0"/>
              <a:t> y </a:t>
            </a:r>
            <a:r>
              <a:rPr lang="es-EC" dirty="0" err="1"/>
              <a:t>CTP</a:t>
            </a:r>
            <a:r>
              <a:rPr lang="es-EC" dirty="0"/>
              <a:t>, y control por el </a:t>
            </a:r>
            <a:r>
              <a:rPr lang="es-EC" dirty="0" err="1"/>
              <a:t>ADP</a:t>
            </a:r>
            <a:r>
              <a:rPr lang="es-EC" dirty="0"/>
              <a:t> del índice de fosforilación oxidativa. Los nucleótidos cíclicos </a:t>
            </a:r>
            <a:r>
              <a:rPr lang="es-EC" dirty="0" err="1"/>
              <a:t>cAMP</a:t>
            </a:r>
            <a:r>
              <a:rPr lang="es-EC" dirty="0"/>
              <a:t> y </a:t>
            </a:r>
            <a:r>
              <a:rPr lang="es-EC" dirty="0" err="1"/>
              <a:t>cGMP</a:t>
            </a:r>
            <a:r>
              <a:rPr lang="es-EC" dirty="0"/>
              <a:t> sirven como los segundos mensajeros en eventos regulados por hormonas, y el </a:t>
            </a:r>
            <a:r>
              <a:rPr lang="es-EC" dirty="0" err="1"/>
              <a:t>GTP</a:t>
            </a:r>
            <a:r>
              <a:rPr lang="es-EC" dirty="0"/>
              <a:t> y </a:t>
            </a:r>
            <a:r>
              <a:rPr lang="es-EC" dirty="0" err="1"/>
              <a:t>GDP</a:t>
            </a:r>
            <a:r>
              <a:rPr lang="es-EC" dirty="0"/>
              <a:t> desempeñan funciones clave en la cascada de eventos que caracterizan a las vías de transducción de señal. </a:t>
            </a:r>
          </a:p>
          <a:p>
            <a:endParaRPr lang="es-EC" dirty="0"/>
          </a:p>
        </p:txBody>
      </p:sp>
      <p:pic>
        <p:nvPicPr>
          <p:cNvPr id="4" name="Imagen 3">
            <a:extLst>
              <a:ext uri="{FF2B5EF4-FFF2-40B4-BE49-F238E27FC236}">
                <a16:creationId xmlns:a16="http://schemas.microsoft.com/office/drawing/2014/main" id="{6EAC6323-6C7D-4302-AFF0-C43072F5C873}"/>
              </a:ext>
            </a:extLst>
          </p:cNvPr>
          <p:cNvPicPr>
            <a:picLocks noChangeAspect="1"/>
          </p:cNvPicPr>
          <p:nvPr/>
        </p:nvPicPr>
        <p:blipFill rotWithShape="1">
          <a:blip r:embed="rId2"/>
          <a:srcRect l="46190" t="23056" r="9048" b="24644"/>
          <a:stretch/>
        </p:blipFill>
        <p:spPr>
          <a:xfrm>
            <a:off x="8287043" y="1350498"/>
            <a:ext cx="3473548" cy="4966494"/>
          </a:xfrm>
          <a:prstGeom prst="rect">
            <a:avLst/>
          </a:prstGeom>
        </p:spPr>
      </p:pic>
    </p:spTree>
    <p:extLst>
      <p:ext uri="{BB962C8B-B14F-4D97-AF65-F5344CB8AC3E}">
        <p14:creationId xmlns:p14="http://schemas.microsoft.com/office/powerpoint/2010/main" val="2494121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10CE9E-4768-472E-8852-4997321C9C30}"/>
              </a:ext>
            </a:extLst>
          </p:cNvPr>
          <p:cNvSpPr>
            <a:spLocks noGrp="1"/>
          </p:cNvSpPr>
          <p:nvPr>
            <p:ph type="title"/>
          </p:nvPr>
        </p:nvSpPr>
        <p:spPr>
          <a:xfrm>
            <a:off x="330200" y="0"/>
            <a:ext cx="10515600" cy="1325563"/>
          </a:xfrm>
        </p:spPr>
        <p:txBody>
          <a:bodyPr/>
          <a:lstStyle/>
          <a:p>
            <a:r>
              <a:rPr lang="es-EC" dirty="0"/>
              <a:t>ÁCIDOS NUCLEICOS - NUCLEÓTIDOS</a:t>
            </a:r>
          </a:p>
        </p:txBody>
      </p:sp>
      <p:sp>
        <p:nvSpPr>
          <p:cNvPr id="3" name="Marcador de contenido 2">
            <a:extLst>
              <a:ext uri="{FF2B5EF4-FFF2-40B4-BE49-F238E27FC236}">
                <a16:creationId xmlns:a16="http://schemas.microsoft.com/office/drawing/2014/main" id="{61E5CB44-DEAF-448E-8BB8-FD7EB07FF799}"/>
              </a:ext>
            </a:extLst>
          </p:cNvPr>
          <p:cNvSpPr>
            <a:spLocks noGrp="1"/>
          </p:cNvSpPr>
          <p:nvPr>
            <p:ph idx="1"/>
          </p:nvPr>
        </p:nvSpPr>
        <p:spPr>
          <a:xfrm>
            <a:off x="1055076" y="1244357"/>
            <a:ext cx="10369257" cy="5373461"/>
          </a:xfrm>
        </p:spPr>
        <p:txBody>
          <a:bodyPr>
            <a:normAutofit fontScale="92500"/>
          </a:bodyPr>
          <a:lstStyle/>
          <a:p>
            <a:pPr algn="just"/>
            <a:r>
              <a:rPr lang="es-EC" b="1" dirty="0">
                <a:solidFill>
                  <a:srgbClr val="7030A0"/>
                </a:solidFill>
              </a:rPr>
              <a:t>Los nucleótidos desempeñan diversas funciones fisiológicas </a:t>
            </a:r>
            <a:r>
              <a:rPr lang="es-EC" dirty="0"/>
              <a:t>Además de sus funciones como precursores de ácidos nucleicos, ATP, </a:t>
            </a:r>
            <a:r>
              <a:rPr lang="es-EC" dirty="0" err="1"/>
              <a:t>GTP</a:t>
            </a:r>
            <a:r>
              <a:rPr lang="es-EC" dirty="0"/>
              <a:t>, UTP, </a:t>
            </a:r>
            <a:r>
              <a:rPr lang="es-EC" dirty="0" err="1"/>
              <a:t>CTP</a:t>
            </a:r>
            <a:r>
              <a:rPr lang="es-EC" dirty="0"/>
              <a:t> y sus derivados, cada uno desempeña funciones fisiológicas singulares que se comentan en otros capítulos. Algunos ejemplos seleccionados incluyen la función del ATP como el principal transductor biológico de energía libre, y el segundo mensajero </a:t>
            </a:r>
            <a:r>
              <a:rPr lang="es-EC" dirty="0" err="1"/>
              <a:t>cAMP</a:t>
            </a:r>
            <a:r>
              <a:rPr lang="es-EC" dirty="0"/>
              <a:t>. </a:t>
            </a:r>
          </a:p>
          <a:p>
            <a:pPr algn="just"/>
            <a:r>
              <a:rPr lang="es-EC" dirty="0"/>
              <a:t>Otros ejemplos son la adenosina 3ʹ-fosfato-5ʹ-</a:t>
            </a:r>
            <a:r>
              <a:rPr lang="es-EC" dirty="0" err="1"/>
              <a:t>fosfosulfato</a:t>
            </a:r>
            <a:r>
              <a:rPr lang="es-EC" dirty="0"/>
              <a:t> que es el donador de sulfato para proteoglucanos sulfatados y para conjugados sulfato de fármacos, y el donador de grupo metilo S-</a:t>
            </a:r>
            <a:r>
              <a:rPr lang="es-EC" dirty="0" err="1"/>
              <a:t>adenosilmetionina</a:t>
            </a:r>
            <a:endParaRPr lang="es-EC" dirty="0"/>
          </a:p>
          <a:p>
            <a:pPr algn="just"/>
            <a:r>
              <a:rPr lang="es-EC" dirty="0"/>
              <a:t> Las aplicaciones específicamente médicas son el uso de análogos de purina y pirimidina sintéticos que contienen halógenos, tioles, o átomos de nitrógeno adicionales, en la quimioterapia de cáncer y SIDA, y como supresores de la respuesta inmunitaria durante trasplante de órganos.</a:t>
            </a:r>
          </a:p>
        </p:txBody>
      </p:sp>
    </p:spTree>
    <p:extLst>
      <p:ext uri="{BB962C8B-B14F-4D97-AF65-F5344CB8AC3E}">
        <p14:creationId xmlns:p14="http://schemas.microsoft.com/office/powerpoint/2010/main" val="4188988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D713D4-80A7-41EE-BB61-456DA2A32C67}"/>
              </a:ext>
            </a:extLst>
          </p:cNvPr>
          <p:cNvSpPr>
            <a:spLocks noGrp="1"/>
          </p:cNvSpPr>
          <p:nvPr>
            <p:ph type="title"/>
          </p:nvPr>
        </p:nvSpPr>
        <p:spPr/>
        <p:txBody>
          <a:bodyPr/>
          <a:lstStyle/>
          <a:p>
            <a:r>
              <a:rPr lang="es-EC" dirty="0"/>
              <a:t>Resumen funciones </a:t>
            </a:r>
          </a:p>
        </p:txBody>
      </p:sp>
      <p:sp>
        <p:nvSpPr>
          <p:cNvPr id="3" name="Marcador de contenido 2">
            <a:extLst>
              <a:ext uri="{FF2B5EF4-FFF2-40B4-BE49-F238E27FC236}">
                <a16:creationId xmlns:a16="http://schemas.microsoft.com/office/drawing/2014/main" id="{9A64FC91-D6CE-414A-B462-DA6D2581638A}"/>
              </a:ext>
            </a:extLst>
          </p:cNvPr>
          <p:cNvSpPr>
            <a:spLocks noGrp="1"/>
          </p:cNvSpPr>
          <p:nvPr>
            <p:ph idx="1"/>
          </p:nvPr>
        </p:nvSpPr>
        <p:spPr/>
        <p:txBody>
          <a:bodyPr/>
          <a:lstStyle/>
          <a:p>
            <a:r>
              <a:rPr lang="es-EC" dirty="0"/>
              <a:t>El nucleósido Adenosina tiene funciones de neurotransmisor.</a:t>
            </a:r>
          </a:p>
          <a:p>
            <a:r>
              <a:rPr lang="es-EC" dirty="0"/>
              <a:t>ATP es la molécula universal para transferencia de energía.</a:t>
            </a:r>
          </a:p>
          <a:p>
            <a:r>
              <a:rPr lang="es-EC" dirty="0"/>
              <a:t>UDP y el </a:t>
            </a:r>
            <a:r>
              <a:rPr lang="es-EC" dirty="0" err="1"/>
              <a:t>CDP</a:t>
            </a:r>
            <a:r>
              <a:rPr lang="es-EC" dirty="0"/>
              <a:t> sirven como transportadores en el metabolismo de glúcidos, lípidos y otras moléculas.</a:t>
            </a:r>
          </a:p>
          <a:p>
            <a:r>
              <a:rPr lang="es-EC" dirty="0"/>
              <a:t>AMPc, </a:t>
            </a:r>
            <a:r>
              <a:rPr lang="es-EC" dirty="0" err="1"/>
              <a:t>GMPc</a:t>
            </a:r>
            <a:r>
              <a:rPr lang="es-EC" dirty="0"/>
              <a:t> y el propio ATP cumplen funciones reguladoras.</a:t>
            </a:r>
          </a:p>
          <a:p>
            <a:r>
              <a:rPr lang="es-EC" dirty="0" err="1"/>
              <a:t>AMP</a:t>
            </a:r>
            <a:r>
              <a:rPr lang="es-EC" dirty="0"/>
              <a:t> forma parte de la estructura de coenzimas como </a:t>
            </a:r>
            <a:r>
              <a:rPr lang="es-EC" dirty="0" err="1"/>
              <a:t>FAD</a:t>
            </a:r>
            <a:r>
              <a:rPr lang="es-EC" dirty="0"/>
              <a:t>, </a:t>
            </a:r>
            <a:r>
              <a:rPr lang="es-EC" dirty="0" err="1"/>
              <a:t>NAD</a:t>
            </a:r>
            <a:r>
              <a:rPr lang="es-EC" dirty="0"/>
              <a:t>+, </a:t>
            </a:r>
            <a:r>
              <a:rPr lang="es-EC" dirty="0" err="1"/>
              <a:t>NADP</a:t>
            </a:r>
            <a:r>
              <a:rPr lang="es-EC" dirty="0"/>
              <a:t>+ y </a:t>
            </a:r>
            <a:r>
              <a:rPr lang="es-EC" dirty="0" err="1"/>
              <a:t>CoA</a:t>
            </a:r>
            <a:r>
              <a:rPr lang="es-EC" dirty="0"/>
              <a:t>.</a:t>
            </a:r>
          </a:p>
          <a:p>
            <a:endParaRPr lang="es-EC" dirty="0"/>
          </a:p>
        </p:txBody>
      </p:sp>
    </p:spTree>
    <p:extLst>
      <p:ext uri="{BB962C8B-B14F-4D97-AF65-F5344CB8AC3E}">
        <p14:creationId xmlns:p14="http://schemas.microsoft.com/office/powerpoint/2010/main" val="147249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8D3472-DDC2-4032-867F-6E5612CC78C7}"/>
              </a:ext>
            </a:extLst>
          </p:cNvPr>
          <p:cNvSpPr>
            <a:spLocks noGrp="1"/>
          </p:cNvSpPr>
          <p:nvPr>
            <p:ph type="title"/>
          </p:nvPr>
        </p:nvSpPr>
        <p:spPr/>
        <p:txBody>
          <a:bodyPr/>
          <a:lstStyle/>
          <a:p>
            <a:r>
              <a:rPr lang="es-EC" dirty="0"/>
              <a:t>ACIDO RIBONUCLEICO  ( ARN ) </a:t>
            </a:r>
          </a:p>
        </p:txBody>
      </p:sp>
      <p:sp>
        <p:nvSpPr>
          <p:cNvPr id="3" name="Marcador de contenido 2">
            <a:extLst>
              <a:ext uri="{FF2B5EF4-FFF2-40B4-BE49-F238E27FC236}">
                <a16:creationId xmlns:a16="http://schemas.microsoft.com/office/drawing/2014/main" id="{2C2E2BC3-AFE0-4C46-8AD3-AEFED2752F2E}"/>
              </a:ext>
            </a:extLst>
          </p:cNvPr>
          <p:cNvSpPr>
            <a:spLocks noGrp="1"/>
          </p:cNvSpPr>
          <p:nvPr>
            <p:ph idx="1"/>
          </p:nvPr>
        </p:nvSpPr>
        <p:spPr>
          <a:xfrm>
            <a:off x="838200" y="1825625"/>
            <a:ext cx="8291732" cy="4351338"/>
          </a:xfrm>
        </p:spPr>
        <p:txBody>
          <a:bodyPr>
            <a:normAutofit/>
          </a:bodyPr>
          <a:lstStyle/>
          <a:p>
            <a:endParaRPr lang="es-EC" dirty="0"/>
          </a:p>
          <a:p>
            <a:r>
              <a:rPr lang="es-EC" dirty="0"/>
              <a:t>El ARN posee una pentosa llamada  ribosa y cuatro bases que son: A, G, C, U. Las cadenas de ARN son más cortas.</a:t>
            </a:r>
          </a:p>
          <a:p>
            <a:r>
              <a:rPr lang="es-EC" dirty="0"/>
              <a:t> El ARN está constituido casi siempre por una única cadena (es monocatenario), aunque en ciertas situaciones, como en los ARNt y ARNr puede formar estructuras plegadas complejas y estables.</a:t>
            </a:r>
          </a:p>
        </p:txBody>
      </p:sp>
      <p:pic>
        <p:nvPicPr>
          <p:cNvPr id="4" name="Imagen 3">
            <a:extLst>
              <a:ext uri="{FF2B5EF4-FFF2-40B4-BE49-F238E27FC236}">
                <a16:creationId xmlns:a16="http://schemas.microsoft.com/office/drawing/2014/main" id="{9ED3ED7F-E61D-42F6-B97E-DD5AAFAF299D}"/>
              </a:ext>
            </a:extLst>
          </p:cNvPr>
          <p:cNvPicPr>
            <a:picLocks noChangeAspect="1"/>
          </p:cNvPicPr>
          <p:nvPr/>
        </p:nvPicPr>
        <p:blipFill rotWithShape="1">
          <a:blip r:embed="rId2"/>
          <a:srcRect l="81115" t="33839" r="2270" b="19780"/>
          <a:stretch/>
        </p:blipFill>
        <p:spPr>
          <a:xfrm>
            <a:off x="9129932" y="942535"/>
            <a:ext cx="3062068" cy="5550339"/>
          </a:xfrm>
          <a:prstGeom prst="rect">
            <a:avLst/>
          </a:prstGeom>
        </p:spPr>
      </p:pic>
    </p:spTree>
    <p:extLst>
      <p:ext uri="{BB962C8B-B14F-4D97-AF65-F5344CB8AC3E}">
        <p14:creationId xmlns:p14="http://schemas.microsoft.com/office/powerpoint/2010/main" val="3889800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D75A61-A784-4D2A-8D9F-D10CD337AD1C}"/>
              </a:ext>
            </a:extLst>
          </p:cNvPr>
          <p:cNvSpPr>
            <a:spLocks noGrp="1"/>
          </p:cNvSpPr>
          <p:nvPr>
            <p:ph type="title"/>
          </p:nvPr>
        </p:nvSpPr>
        <p:spPr/>
        <p:txBody>
          <a:bodyPr/>
          <a:lstStyle/>
          <a:p>
            <a:r>
              <a:rPr lang="es-EC" dirty="0"/>
              <a:t>ACIDO RIBONUCLEICO  ( ARN ) </a:t>
            </a:r>
          </a:p>
        </p:txBody>
      </p:sp>
      <p:sp>
        <p:nvSpPr>
          <p:cNvPr id="3" name="Marcador de contenido 2">
            <a:extLst>
              <a:ext uri="{FF2B5EF4-FFF2-40B4-BE49-F238E27FC236}">
                <a16:creationId xmlns:a16="http://schemas.microsoft.com/office/drawing/2014/main" id="{2511DD93-4033-4FC6-A2E7-03351A15FA71}"/>
              </a:ext>
            </a:extLst>
          </p:cNvPr>
          <p:cNvSpPr>
            <a:spLocks noGrp="1"/>
          </p:cNvSpPr>
          <p:nvPr>
            <p:ph idx="1"/>
          </p:nvPr>
        </p:nvSpPr>
        <p:spPr/>
        <p:txBody>
          <a:bodyPr>
            <a:normAutofit fontScale="92500"/>
          </a:bodyPr>
          <a:lstStyle/>
          <a:p>
            <a:pPr algn="just"/>
            <a:r>
              <a:rPr lang="es-EC" dirty="0"/>
              <a:t>El ARN expresa la información del ADN,​ pasando de una secuencia lineal de nucleótidos, a una secuencia lineal de aminoácidos en una proteína. </a:t>
            </a:r>
          </a:p>
          <a:p>
            <a:pPr algn="just"/>
            <a:r>
              <a:rPr lang="es-EC" dirty="0"/>
              <a:t>Para expresar dicha información, se necesitan varias etapas y, en consecuencia existen varios tipos de ARN:</a:t>
            </a:r>
          </a:p>
          <a:p>
            <a:pPr algn="just"/>
            <a:r>
              <a:rPr lang="es-EC" dirty="0"/>
              <a:t>El </a:t>
            </a:r>
            <a:r>
              <a:rPr lang="es-EC" b="1" dirty="0">
                <a:hlinkClick r:id="rId2" tooltip="ARN mensajero"/>
              </a:rPr>
              <a:t>ARN mensajero</a:t>
            </a:r>
            <a:r>
              <a:rPr lang="es-EC" dirty="0"/>
              <a:t> se sintetiza en el núcleo de la célula, y su secuencia de bases es complementaria de un fragmento de una de las cadenas de ADN.</a:t>
            </a:r>
            <a:r>
              <a:rPr lang="es-EC" baseline="30000" dirty="0"/>
              <a:t> </a:t>
            </a:r>
            <a:r>
              <a:rPr lang="es-EC" dirty="0"/>
              <a:t>Actúa como intermediario en el traslado de la información genética desde el núcleo hasta el citoplasma. Poco después de su síntesis sale del núcleo a través de los poros nucleares asociándose a los ribosomas donde actúa como matriz o molde que ordena los aminoácidos en la cadena proteica. Su vida es muy corta: una vez cumplida su misión, se destruye.</a:t>
            </a:r>
          </a:p>
          <a:p>
            <a:endParaRPr lang="es-EC" dirty="0"/>
          </a:p>
        </p:txBody>
      </p:sp>
    </p:spTree>
    <p:extLst>
      <p:ext uri="{BB962C8B-B14F-4D97-AF65-F5344CB8AC3E}">
        <p14:creationId xmlns:p14="http://schemas.microsoft.com/office/powerpoint/2010/main" val="2789268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2BAC8A-7ADE-48E4-82B8-45AADDF34F98}"/>
              </a:ext>
            </a:extLst>
          </p:cNvPr>
          <p:cNvSpPr>
            <a:spLocks noGrp="1"/>
          </p:cNvSpPr>
          <p:nvPr>
            <p:ph type="title"/>
          </p:nvPr>
        </p:nvSpPr>
        <p:spPr/>
        <p:txBody>
          <a:bodyPr/>
          <a:lstStyle/>
          <a:p>
            <a:r>
              <a:rPr lang="es-EC" dirty="0"/>
              <a:t>ACIDO RIBONUCLEICO  ( ARN ) </a:t>
            </a:r>
          </a:p>
        </p:txBody>
      </p:sp>
      <p:sp>
        <p:nvSpPr>
          <p:cNvPr id="3" name="Marcador de contenido 2">
            <a:extLst>
              <a:ext uri="{FF2B5EF4-FFF2-40B4-BE49-F238E27FC236}">
                <a16:creationId xmlns:a16="http://schemas.microsoft.com/office/drawing/2014/main" id="{A6701DF6-081E-40E9-8BB3-08A76E5C10E1}"/>
              </a:ext>
            </a:extLst>
          </p:cNvPr>
          <p:cNvSpPr>
            <a:spLocks noGrp="1"/>
          </p:cNvSpPr>
          <p:nvPr>
            <p:ph idx="1"/>
          </p:nvPr>
        </p:nvSpPr>
        <p:spPr/>
        <p:txBody>
          <a:bodyPr>
            <a:normAutofit fontScale="85000" lnSpcReduction="10000"/>
          </a:bodyPr>
          <a:lstStyle/>
          <a:p>
            <a:pPr algn="just"/>
            <a:r>
              <a:rPr lang="es-EC" dirty="0"/>
              <a:t>El </a:t>
            </a:r>
            <a:r>
              <a:rPr lang="es-EC" b="1" dirty="0">
                <a:hlinkClick r:id="rId2" tooltip="ARN de transferencia"/>
              </a:rPr>
              <a:t>ARN de transferencia</a:t>
            </a:r>
            <a:r>
              <a:rPr lang="es-EC" dirty="0"/>
              <a:t> existe en forma de moléculas relativamente pequeñas. La única hebra de la que consta la molécula puede llegar a presentar zonas de estructura secundaria gracias a los enlaces por puente de hidrógeno que se forman entre bases complementarias, lo que da lugar a que se formen una serie de brazos, bucles o asas. Su función es la de captar aminoácidos en el citoplasma uniéndose a ellos y transportándolos hasta los ribosomas, colocándolos en el lugar adecuado que indica la secuencia de nucleótidos del ARN mensajero ​para llegar a la síntesis de una cadena polipeptídica determinada y por lo tanto, a la síntesis de una proteína</a:t>
            </a:r>
          </a:p>
          <a:p>
            <a:pPr algn="just"/>
            <a:r>
              <a:rPr lang="es-EC" dirty="0"/>
              <a:t>El </a:t>
            </a:r>
            <a:r>
              <a:rPr lang="es-EC" b="1" dirty="0">
                <a:hlinkClick r:id="rId3" tooltip="ARN ribosómico"/>
              </a:rPr>
              <a:t>ARN ribosómico</a:t>
            </a:r>
            <a:r>
              <a:rPr lang="es-EC" dirty="0"/>
              <a:t> es el más abundante (80 por ciento del total del ARN), se encuentra en los ribosomas y forma parte de ellos, aunque también existen proteínas ribosómicas. El ARN ribosómico recién sintetizado es empaquetado inmediatamente con proteínas ribosómicas, dando lugar a las subunidades del ribosoma.</a:t>
            </a:r>
          </a:p>
          <a:p>
            <a:endParaRPr lang="es-EC" dirty="0"/>
          </a:p>
        </p:txBody>
      </p:sp>
    </p:spTree>
    <p:extLst>
      <p:ext uri="{BB962C8B-B14F-4D97-AF65-F5344CB8AC3E}">
        <p14:creationId xmlns:p14="http://schemas.microsoft.com/office/powerpoint/2010/main" val="3457505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774ED2-9681-4F17-A66D-574E8E793452}"/>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24973505-8FEE-4400-825A-D19129392715}"/>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800AAB68-B3D5-45EB-96C9-C407EC3C6D83}"/>
              </a:ext>
            </a:extLst>
          </p:cNvPr>
          <p:cNvPicPr>
            <a:picLocks noChangeAspect="1"/>
          </p:cNvPicPr>
          <p:nvPr/>
        </p:nvPicPr>
        <p:blipFill rotWithShape="1">
          <a:blip r:embed="rId2"/>
          <a:srcRect l="13750" t="20938" r="13691" b="59723"/>
          <a:stretch/>
        </p:blipFill>
        <p:spPr>
          <a:xfrm>
            <a:off x="551544" y="1001485"/>
            <a:ext cx="11045370" cy="4034971"/>
          </a:xfrm>
          <a:prstGeom prst="rect">
            <a:avLst/>
          </a:prstGeom>
        </p:spPr>
      </p:pic>
    </p:spTree>
    <p:extLst>
      <p:ext uri="{BB962C8B-B14F-4D97-AF65-F5344CB8AC3E}">
        <p14:creationId xmlns:p14="http://schemas.microsoft.com/office/powerpoint/2010/main" val="48892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B41C5C-0F34-4DDA-9D7C-5E717F35F6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FA1266BF-AD72-450B-A4F9-15EAC17398F1}"/>
              </a:ext>
            </a:extLst>
          </p:cNvPr>
          <p:cNvPicPr>
            <a:picLocks noChangeAspect="1"/>
          </p:cNvPicPr>
          <p:nvPr/>
        </p:nvPicPr>
        <p:blipFill rotWithShape="1">
          <a:blip r:embed="rId2"/>
          <a:srcRect l="24524" t="29831" r="38095" b="44971"/>
          <a:stretch/>
        </p:blipFill>
        <p:spPr>
          <a:xfrm>
            <a:off x="484632" y="2379315"/>
            <a:ext cx="5126736" cy="1943920"/>
          </a:xfrm>
          <a:prstGeom prst="rect">
            <a:avLst/>
          </a:prstGeom>
        </p:spPr>
      </p:pic>
      <p:sp>
        <p:nvSpPr>
          <p:cNvPr id="2" name="Título 1">
            <a:extLst>
              <a:ext uri="{FF2B5EF4-FFF2-40B4-BE49-F238E27FC236}">
                <a16:creationId xmlns:a16="http://schemas.microsoft.com/office/drawing/2014/main" id="{70F7E02C-EC88-4290-A055-0855E7035F68}"/>
              </a:ext>
            </a:extLst>
          </p:cNvPr>
          <p:cNvSpPr>
            <a:spLocks noGrp="1"/>
          </p:cNvSpPr>
          <p:nvPr>
            <p:ph type="title"/>
          </p:nvPr>
        </p:nvSpPr>
        <p:spPr>
          <a:xfrm>
            <a:off x="6406127" y="174334"/>
            <a:ext cx="5221266" cy="1344975"/>
          </a:xfrm>
        </p:spPr>
        <p:txBody>
          <a:bodyPr>
            <a:normAutofit/>
          </a:bodyPr>
          <a:lstStyle/>
          <a:p>
            <a:pPr algn="ctr"/>
            <a:r>
              <a:rPr lang="es-EC" sz="4000" dirty="0"/>
              <a:t>ÁCIDOS NUCLEICOS </a:t>
            </a:r>
          </a:p>
        </p:txBody>
      </p:sp>
      <p:sp>
        <p:nvSpPr>
          <p:cNvPr id="3" name="Marcador de contenido 2">
            <a:extLst>
              <a:ext uri="{FF2B5EF4-FFF2-40B4-BE49-F238E27FC236}">
                <a16:creationId xmlns:a16="http://schemas.microsoft.com/office/drawing/2014/main" id="{B321E933-34C6-431B-9D05-9F19F06D3C44}"/>
              </a:ext>
            </a:extLst>
          </p:cNvPr>
          <p:cNvSpPr>
            <a:spLocks noGrp="1"/>
          </p:cNvSpPr>
          <p:nvPr>
            <p:ph idx="1"/>
          </p:nvPr>
        </p:nvSpPr>
        <p:spPr>
          <a:xfrm>
            <a:off x="6391903" y="1519310"/>
            <a:ext cx="5235490" cy="4681023"/>
          </a:xfrm>
        </p:spPr>
        <p:txBody>
          <a:bodyPr>
            <a:normAutofit lnSpcReduction="10000"/>
          </a:bodyPr>
          <a:lstStyle/>
          <a:p>
            <a:pPr algn="just"/>
            <a:r>
              <a:rPr lang="es-EC" sz="1800" dirty="0"/>
              <a:t>Los </a:t>
            </a:r>
            <a:r>
              <a:rPr lang="es-EC" sz="1800" b="1" dirty="0"/>
              <a:t>ácidos nucleicos</a:t>
            </a:r>
            <a:r>
              <a:rPr lang="es-EC" sz="1800" dirty="0"/>
              <a:t> son grandes polímeros formados por la repetición de monómeros denominados </a:t>
            </a:r>
            <a:r>
              <a:rPr lang="es-EC" sz="1800" b="1" dirty="0"/>
              <a:t>nucleótidos</a:t>
            </a:r>
            <a:r>
              <a:rPr lang="es-EC" sz="1800" dirty="0"/>
              <a:t>, unidos mediante enlaces fosfodiéster. </a:t>
            </a:r>
          </a:p>
          <a:p>
            <a:pPr algn="just"/>
            <a:r>
              <a:rPr lang="es-EC" sz="1800" dirty="0"/>
              <a:t>Se forman largas cadenas; algunas moléculas de ácidos nucleicos llegan a alcanzar tamaños gigantescos, de millones de nucleótidos encadenados. </a:t>
            </a:r>
          </a:p>
          <a:p>
            <a:pPr algn="just"/>
            <a:r>
              <a:rPr lang="es-EC" sz="1800" dirty="0"/>
              <a:t>Existen dos tipos básicos, el </a:t>
            </a:r>
            <a:r>
              <a:rPr lang="es-EC" sz="1800" b="1" dirty="0"/>
              <a:t>ADN y el ARN </a:t>
            </a:r>
            <a:r>
              <a:rPr lang="es-EC" sz="1800" dirty="0"/>
              <a:t>que se diferencia por: </a:t>
            </a:r>
          </a:p>
          <a:p>
            <a:pPr algn="just"/>
            <a:r>
              <a:rPr lang="es-EC" sz="1800" b="1" dirty="0"/>
              <a:t>El glúcido </a:t>
            </a:r>
            <a:r>
              <a:rPr lang="es-EC" sz="1800" dirty="0"/>
              <a:t>(la pentosa es diferente en cada uno; ribosa en el ARN y desoxirribosa en el ADN);</a:t>
            </a:r>
          </a:p>
          <a:p>
            <a:pPr algn="just"/>
            <a:r>
              <a:rPr lang="es-EC" sz="1800" b="1" dirty="0"/>
              <a:t>Bases nitrogenadas: adenina, guanina, citosina y timina</a:t>
            </a:r>
            <a:r>
              <a:rPr lang="es-EC" sz="1800" dirty="0"/>
              <a:t>, en el ADN; </a:t>
            </a:r>
            <a:r>
              <a:rPr lang="es-EC" sz="1800" b="1" dirty="0"/>
              <a:t>adenina, guanina, citosina y uracilo</a:t>
            </a:r>
            <a:r>
              <a:rPr lang="es-EC" sz="1800" dirty="0"/>
              <a:t>, en el ARN.</a:t>
            </a:r>
          </a:p>
          <a:p>
            <a:pPr algn="just"/>
            <a:r>
              <a:rPr lang="es-EC" sz="1800" b="1" dirty="0"/>
              <a:t>Hélices:  </a:t>
            </a:r>
            <a:r>
              <a:rPr lang="es-EC" sz="1800" dirty="0"/>
              <a:t>Mientras que el ADN tiene doble hélice, el ARN tiene solo una cadena.</a:t>
            </a:r>
          </a:p>
          <a:p>
            <a:endParaRPr lang="es-EC" sz="1400" dirty="0"/>
          </a:p>
          <a:p>
            <a:endParaRPr lang="es-EC" sz="1400" dirty="0"/>
          </a:p>
        </p:txBody>
      </p:sp>
    </p:spTree>
    <p:extLst>
      <p:ext uri="{BB962C8B-B14F-4D97-AF65-F5344CB8AC3E}">
        <p14:creationId xmlns:p14="http://schemas.microsoft.com/office/powerpoint/2010/main" val="3586125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F9F79B-A093-478E-96B5-EE02BC93A8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D4C22394-EBC2-4FAF-A555-6C02D589EED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7194F93-1F71-4A70-9DF1-28F1837711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9BBC0C84-DC2A-43AE-9576-0A44295E8B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1394CD8-BD30-4B74-86F4-51FDF33834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38B6336-6C05-47FD-9475-484CD14D1CD1}"/>
              </a:ext>
            </a:extLst>
          </p:cNvPr>
          <p:cNvSpPr>
            <a:spLocks noGrp="1"/>
          </p:cNvSpPr>
          <p:nvPr>
            <p:ph type="title"/>
          </p:nvPr>
        </p:nvSpPr>
        <p:spPr>
          <a:xfrm>
            <a:off x="640079" y="4526280"/>
            <a:ext cx="7410681" cy="1737360"/>
          </a:xfrm>
        </p:spPr>
        <p:txBody>
          <a:bodyPr>
            <a:normAutofit/>
          </a:bodyPr>
          <a:lstStyle/>
          <a:p>
            <a:r>
              <a:rPr lang="es-EC" sz="4800" dirty="0"/>
              <a:t>ADN</a:t>
            </a:r>
            <a:br>
              <a:rPr lang="es-EC" sz="4800" dirty="0"/>
            </a:br>
            <a:r>
              <a:rPr lang="es-EC" sz="4800" dirty="0"/>
              <a:t> ( Acido </a:t>
            </a:r>
            <a:r>
              <a:rPr lang="es-EC" sz="4800" dirty="0" err="1"/>
              <a:t>Desoxirribonuceico</a:t>
            </a:r>
            <a:r>
              <a:rPr lang="es-EC" sz="4800" dirty="0"/>
              <a:t>) </a:t>
            </a:r>
          </a:p>
        </p:txBody>
      </p:sp>
      <p:sp>
        <p:nvSpPr>
          <p:cNvPr id="3" name="Marcador de contenido 2">
            <a:extLst>
              <a:ext uri="{FF2B5EF4-FFF2-40B4-BE49-F238E27FC236}">
                <a16:creationId xmlns:a16="http://schemas.microsoft.com/office/drawing/2014/main" id="{9449D25E-F4DB-4D7E-892B-C66F020DEF86}"/>
              </a:ext>
            </a:extLst>
          </p:cNvPr>
          <p:cNvSpPr>
            <a:spLocks noGrp="1"/>
          </p:cNvSpPr>
          <p:nvPr>
            <p:ph idx="1"/>
          </p:nvPr>
        </p:nvSpPr>
        <p:spPr>
          <a:xfrm>
            <a:off x="640080" y="595293"/>
            <a:ext cx="5676637" cy="3463951"/>
          </a:xfrm>
        </p:spPr>
        <p:txBody>
          <a:bodyPr anchor="ctr">
            <a:normAutofit/>
          </a:bodyPr>
          <a:lstStyle/>
          <a:p>
            <a:endParaRPr lang="es-EC" sz="1800"/>
          </a:p>
        </p:txBody>
      </p:sp>
    </p:spTree>
    <p:extLst>
      <p:ext uri="{BB962C8B-B14F-4D97-AF65-F5344CB8AC3E}">
        <p14:creationId xmlns:p14="http://schemas.microsoft.com/office/powerpoint/2010/main" val="609758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F9207-8087-435A-9226-7D0838D47B47}"/>
              </a:ext>
            </a:extLst>
          </p:cNvPr>
          <p:cNvSpPr>
            <a:spLocks noGrp="1"/>
          </p:cNvSpPr>
          <p:nvPr>
            <p:ph type="title"/>
          </p:nvPr>
        </p:nvSpPr>
        <p:spPr/>
        <p:txBody>
          <a:bodyPr/>
          <a:lstStyle/>
          <a:p>
            <a:r>
              <a:rPr lang="es-EC" dirty="0"/>
              <a:t>ADN ( Acido Desoxirribonucleico)</a:t>
            </a:r>
          </a:p>
        </p:txBody>
      </p:sp>
      <p:sp>
        <p:nvSpPr>
          <p:cNvPr id="3" name="Marcador de contenido 2">
            <a:extLst>
              <a:ext uri="{FF2B5EF4-FFF2-40B4-BE49-F238E27FC236}">
                <a16:creationId xmlns:a16="http://schemas.microsoft.com/office/drawing/2014/main" id="{7FDDA88D-385A-4777-A5D8-21B11D96E322}"/>
              </a:ext>
            </a:extLst>
          </p:cNvPr>
          <p:cNvSpPr>
            <a:spLocks noGrp="1"/>
          </p:cNvSpPr>
          <p:nvPr>
            <p:ph idx="1"/>
          </p:nvPr>
        </p:nvSpPr>
        <p:spPr>
          <a:xfrm>
            <a:off x="838200" y="1280160"/>
            <a:ext cx="10515600" cy="5212715"/>
          </a:xfrm>
        </p:spPr>
        <p:txBody>
          <a:bodyPr>
            <a:normAutofit/>
          </a:bodyPr>
          <a:lstStyle/>
          <a:p>
            <a:pPr algn="just"/>
            <a:r>
              <a:rPr lang="es-EC" dirty="0"/>
              <a:t>La información genética en el DNA de un cromosoma puede transmitirse por medio de replicación precisa, o se puede intercambiar mediante diversos procesos, entre ellos </a:t>
            </a:r>
            <a:r>
              <a:rPr lang="es-EC" b="1" dirty="0">
                <a:solidFill>
                  <a:srgbClr val="C00000"/>
                </a:solidFill>
              </a:rPr>
              <a:t>entrecruzamiento, recombinación, transposición y conversión. </a:t>
            </a:r>
            <a:r>
              <a:rPr lang="es-EC" dirty="0"/>
              <a:t>Varios sistemas enzimáticos participan en estas fases.</a:t>
            </a:r>
          </a:p>
          <a:p>
            <a:pPr algn="just"/>
            <a:r>
              <a:rPr lang="es-EC" dirty="0"/>
              <a:t>Estos proporcionan un medio para asegurar la adaptabilidad y diversidad para el organismo pero, cuando estos procesos tienen errores, también pueden dar por resultado enfermedad. </a:t>
            </a:r>
          </a:p>
          <a:p>
            <a:pPr algn="just"/>
            <a:r>
              <a:rPr lang="es-EC" dirty="0"/>
              <a:t>Las mutaciones se deben a un cambio de la secuencia de bases de DNA, y en ocasiones dependen de defectos de la replicación, el movimiento o la reparación del DNA, y ocurren con una frecuencia de alrededor de una en cada 106 divisiones celulares. </a:t>
            </a:r>
          </a:p>
        </p:txBody>
      </p:sp>
    </p:spTree>
    <p:extLst>
      <p:ext uri="{BB962C8B-B14F-4D97-AF65-F5344CB8AC3E}">
        <p14:creationId xmlns:p14="http://schemas.microsoft.com/office/powerpoint/2010/main" val="1530284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1750ED-9C11-4564-A1F9-938160D8F368}"/>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76D4453B-F211-433F-927D-43561EA63B08}"/>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BE397270-BFA3-4DC5-90DC-9498417375DD}"/>
              </a:ext>
            </a:extLst>
          </p:cNvPr>
          <p:cNvPicPr>
            <a:picLocks noChangeAspect="1"/>
          </p:cNvPicPr>
          <p:nvPr/>
        </p:nvPicPr>
        <p:blipFill rotWithShape="1">
          <a:blip r:embed="rId2"/>
          <a:srcRect l="19154" t="14137" r="52577" b="24295"/>
          <a:stretch/>
        </p:blipFill>
        <p:spPr>
          <a:xfrm>
            <a:off x="3559126" y="239151"/>
            <a:ext cx="6077243" cy="6400799"/>
          </a:xfrm>
          <a:prstGeom prst="rect">
            <a:avLst/>
          </a:prstGeom>
        </p:spPr>
      </p:pic>
    </p:spTree>
    <p:extLst>
      <p:ext uri="{BB962C8B-B14F-4D97-AF65-F5344CB8AC3E}">
        <p14:creationId xmlns:p14="http://schemas.microsoft.com/office/powerpoint/2010/main" val="1158201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11F716-D6BA-4EC6-8A27-3EEB93A53B0E}"/>
              </a:ext>
            </a:extLst>
          </p:cNvPr>
          <p:cNvSpPr>
            <a:spLocks noGrp="1"/>
          </p:cNvSpPr>
          <p:nvPr>
            <p:ph type="title"/>
          </p:nvPr>
        </p:nvSpPr>
        <p:spPr/>
        <p:txBody>
          <a:bodyPr/>
          <a:lstStyle/>
          <a:p>
            <a:r>
              <a:rPr lang="es-EC" dirty="0"/>
              <a:t>ADN ( Acido Desoxirribonucleico)</a:t>
            </a:r>
          </a:p>
        </p:txBody>
      </p:sp>
      <p:sp>
        <p:nvSpPr>
          <p:cNvPr id="3" name="Marcador de contenido 2">
            <a:extLst>
              <a:ext uri="{FF2B5EF4-FFF2-40B4-BE49-F238E27FC236}">
                <a16:creationId xmlns:a16="http://schemas.microsoft.com/office/drawing/2014/main" id="{401E19FF-FD86-4E82-820D-AD837E4D6D2A}"/>
              </a:ext>
            </a:extLst>
          </p:cNvPr>
          <p:cNvSpPr>
            <a:spLocks noGrp="1"/>
          </p:cNvSpPr>
          <p:nvPr>
            <p:ph idx="1"/>
          </p:nvPr>
        </p:nvSpPr>
        <p:spPr/>
        <p:txBody>
          <a:bodyPr>
            <a:normAutofit fontScale="92500" lnSpcReduction="20000"/>
          </a:bodyPr>
          <a:lstStyle/>
          <a:p>
            <a:pPr algn="just"/>
            <a:r>
              <a:rPr lang="es-EC" dirty="0"/>
              <a:t>El DNA en células eucarióticas se relaciona con diversas proteínas, lo que produce una estructura denominada cromatina. </a:t>
            </a:r>
          </a:p>
          <a:p>
            <a:pPr algn="just"/>
            <a:r>
              <a:rPr lang="es-EC" dirty="0"/>
              <a:t>Gran parte del DNA se asocia con proteínas histona para formar una estructura llamada el nucleosoma, que consta de un </a:t>
            </a:r>
            <a:r>
              <a:rPr lang="es-EC" dirty="0" err="1"/>
              <a:t>octámero</a:t>
            </a:r>
            <a:r>
              <a:rPr lang="es-EC" dirty="0"/>
              <a:t> de histonas alrededor del cual se envuelven alrededor de 150 </a:t>
            </a:r>
            <a:r>
              <a:rPr lang="es-EC" dirty="0" err="1"/>
              <a:t>bp</a:t>
            </a:r>
            <a:r>
              <a:rPr lang="es-EC" dirty="0"/>
              <a:t> de DNA. </a:t>
            </a:r>
          </a:p>
          <a:p>
            <a:pPr algn="just"/>
            <a:r>
              <a:rPr lang="es-EC" dirty="0"/>
              <a:t>Las histonas están sujetas a una gama extensa de modificaciones covalentes dinámicas que tienen importantes consecuencias reguladoras. </a:t>
            </a:r>
          </a:p>
          <a:p>
            <a:pPr algn="just"/>
            <a:r>
              <a:rPr lang="es-EC" dirty="0"/>
              <a:t>Los nucleosomas y las estructuras de orden superior formadas a partir de ellos sirven para compactar el DNA. </a:t>
            </a:r>
          </a:p>
          <a:p>
            <a:pPr algn="just"/>
            <a:r>
              <a:rPr lang="es-EC" dirty="0"/>
              <a:t>El DNA en regiones activas desde el punto de vista transcripcional es sensible al ataque por </a:t>
            </a:r>
            <a:r>
              <a:rPr lang="es-EC" dirty="0" err="1"/>
              <a:t>nucleasa</a:t>
            </a:r>
            <a:r>
              <a:rPr lang="es-EC" dirty="0"/>
              <a:t>; algunas regiones son excepcionalmente sensibles y a menudo se encuentra que contienen sitios de control de transcripción. </a:t>
            </a:r>
          </a:p>
        </p:txBody>
      </p:sp>
    </p:spTree>
    <p:extLst>
      <p:ext uri="{BB962C8B-B14F-4D97-AF65-F5344CB8AC3E}">
        <p14:creationId xmlns:p14="http://schemas.microsoft.com/office/powerpoint/2010/main" val="3814472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2EB0DD-4027-4560-87A9-E286D6D4DF96}"/>
              </a:ext>
            </a:extLst>
          </p:cNvPr>
          <p:cNvSpPr>
            <a:spLocks noGrp="1"/>
          </p:cNvSpPr>
          <p:nvPr>
            <p:ph type="title"/>
          </p:nvPr>
        </p:nvSpPr>
        <p:spPr>
          <a:xfrm>
            <a:off x="838200" y="365126"/>
            <a:ext cx="10515600" cy="675884"/>
          </a:xfrm>
        </p:spPr>
        <p:txBody>
          <a:bodyPr>
            <a:normAutofit fontScale="90000"/>
          </a:bodyPr>
          <a:lstStyle/>
          <a:p>
            <a:r>
              <a:rPr lang="es-EC" dirty="0"/>
              <a:t>ADN ( Acido Desoxirribonucleico)</a:t>
            </a:r>
          </a:p>
        </p:txBody>
      </p:sp>
      <p:sp>
        <p:nvSpPr>
          <p:cNvPr id="3" name="Marcador de contenido 2">
            <a:extLst>
              <a:ext uri="{FF2B5EF4-FFF2-40B4-BE49-F238E27FC236}">
                <a16:creationId xmlns:a16="http://schemas.microsoft.com/office/drawing/2014/main" id="{1CF65211-0BE8-4DA2-8F86-3F663476481C}"/>
              </a:ext>
            </a:extLst>
          </p:cNvPr>
          <p:cNvSpPr>
            <a:spLocks noGrp="1"/>
          </p:cNvSpPr>
          <p:nvPr>
            <p:ph idx="1"/>
          </p:nvPr>
        </p:nvSpPr>
        <p:spPr>
          <a:xfrm>
            <a:off x="253218" y="1153552"/>
            <a:ext cx="7737231" cy="5598940"/>
          </a:xfrm>
        </p:spPr>
        <p:txBody>
          <a:bodyPr>
            <a:normAutofit fontScale="92500" lnSpcReduction="10000"/>
          </a:bodyPr>
          <a:lstStyle/>
          <a:p>
            <a:pPr algn="just"/>
            <a:r>
              <a:rPr lang="es-EC" dirty="0"/>
              <a:t>EL DNA ESTÁ ORGANIZADO  EN CROMOSOMAS</a:t>
            </a:r>
          </a:p>
          <a:p>
            <a:pPr algn="just"/>
            <a:r>
              <a:rPr lang="es-EC" dirty="0"/>
              <a:t>El DNA muy activo en el aspecto transcripcional (los genes) suele estar agrupado en regiones de cada cromosoma. Dentro de estas regiones, los genes pueden estar separados por DNA inactivo en estructuras </a:t>
            </a:r>
            <a:r>
              <a:rPr lang="es-EC" dirty="0" err="1"/>
              <a:t>nucleosómicas</a:t>
            </a:r>
            <a:r>
              <a:rPr lang="es-EC" dirty="0"/>
              <a:t>. En eucariotas la unidad de transcripción —la parte de un gen que es copiada por la </a:t>
            </a:r>
            <a:r>
              <a:rPr lang="es-EC" dirty="0" err="1"/>
              <a:t>RNA</a:t>
            </a:r>
            <a:r>
              <a:rPr lang="es-EC" dirty="0"/>
              <a:t> polimerasa— a menudo consta de regiones de DNA codificadoras (exones) interrumpidas por secuencias intermedias de DNA no codificador (intrones). </a:t>
            </a:r>
          </a:p>
          <a:p>
            <a:pPr algn="just"/>
            <a:r>
              <a:rPr lang="es-EC" b="1" dirty="0">
                <a:solidFill>
                  <a:srgbClr val="C00000"/>
                </a:solidFill>
              </a:rPr>
              <a:t>(METAFASE) </a:t>
            </a:r>
            <a:r>
              <a:rPr lang="es-EC" dirty="0"/>
              <a:t>El centrómero es una región rica en adenina­ timina (A­T).</a:t>
            </a:r>
          </a:p>
          <a:p>
            <a:pPr algn="just"/>
            <a:r>
              <a:rPr lang="es-EC" dirty="0"/>
              <a:t>Los extremos de cada cromosoma contienen estructuras llamadas </a:t>
            </a:r>
            <a:r>
              <a:rPr lang="es-EC" b="1" dirty="0">
                <a:solidFill>
                  <a:srgbClr val="C00000"/>
                </a:solidFill>
              </a:rPr>
              <a:t>telómeros</a:t>
            </a:r>
            <a:r>
              <a:rPr lang="es-EC" dirty="0"/>
              <a:t>, que constan de repeticiones cortas ricas en </a:t>
            </a:r>
            <a:r>
              <a:rPr lang="es-EC" dirty="0" err="1"/>
              <a:t>TG</a:t>
            </a:r>
            <a:r>
              <a:rPr lang="es-EC" dirty="0"/>
              <a:t> (</a:t>
            </a:r>
            <a:r>
              <a:rPr lang="el-GR" dirty="0"/>
              <a:t>5ʹ­</a:t>
            </a:r>
            <a:r>
              <a:rPr lang="es-EC" dirty="0"/>
              <a:t>TTAGGG­3</a:t>
            </a:r>
            <a:r>
              <a:rPr lang="el-GR" dirty="0"/>
              <a:t>ʹ</a:t>
            </a:r>
            <a:r>
              <a:rPr lang="es-EC" dirty="0"/>
              <a:t>)</a:t>
            </a:r>
          </a:p>
        </p:txBody>
      </p:sp>
      <p:pic>
        <p:nvPicPr>
          <p:cNvPr id="4" name="Imagen 3">
            <a:extLst>
              <a:ext uri="{FF2B5EF4-FFF2-40B4-BE49-F238E27FC236}">
                <a16:creationId xmlns:a16="http://schemas.microsoft.com/office/drawing/2014/main" id="{B702649F-4FD6-4849-8880-12CF9D340240}"/>
              </a:ext>
            </a:extLst>
          </p:cNvPr>
          <p:cNvPicPr>
            <a:picLocks noChangeAspect="1"/>
          </p:cNvPicPr>
          <p:nvPr/>
        </p:nvPicPr>
        <p:blipFill rotWithShape="1">
          <a:blip r:embed="rId2"/>
          <a:srcRect l="54048" t="20092" r="15953" b="12597"/>
          <a:stretch/>
        </p:blipFill>
        <p:spPr>
          <a:xfrm>
            <a:off x="8098970" y="1694304"/>
            <a:ext cx="3657601" cy="4613980"/>
          </a:xfrm>
          <a:prstGeom prst="rect">
            <a:avLst/>
          </a:prstGeom>
        </p:spPr>
      </p:pic>
    </p:spTree>
    <p:extLst>
      <p:ext uri="{BB962C8B-B14F-4D97-AF65-F5344CB8AC3E}">
        <p14:creationId xmlns:p14="http://schemas.microsoft.com/office/powerpoint/2010/main" val="3585966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FC4463-4238-4C7F-8A7C-AE0F845258D5}"/>
              </a:ext>
            </a:extLst>
          </p:cNvPr>
          <p:cNvSpPr>
            <a:spLocks noGrp="1"/>
          </p:cNvSpPr>
          <p:nvPr>
            <p:ph type="title"/>
          </p:nvPr>
        </p:nvSpPr>
        <p:spPr/>
        <p:txBody>
          <a:bodyPr/>
          <a:lstStyle/>
          <a:p>
            <a:r>
              <a:rPr lang="es-EC" dirty="0"/>
              <a:t>ADN ( Acido Desoxirribonucleico)</a:t>
            </a:r>
          </a:p>
        </p:txBody>
      </p:sp>
      <p:sp>
        <p:nvSpPr>
          <p:cNvPr id="3" name="Marcador de contenido 2">
            <a:extLst>
              <a:ext uri="{FF2B5EF4-FFF2-40B4-BE49-F238E27FC236}">
                <a16:creationId xmlns:a16="http://schemas.microsoft.com/office/drawing/2014/main" id="{E673D0BB-A951-4B23-B1BD-D5C6CE90B0F5}"/>
              </a:ext>
            </a:extLst>
          </p:cNvPr>
          <p:cNvSpPr>
            <a:spLocks noGrp="1"/>
          </p:cNvSpPr>
          <p:nvPr>
            <p:ph idx="1"/>
          </p:nvPr>
        </p:nvSpPr>
        <p:spPr>
          <a:xfrm>
            <a:off x="838200" y="1491175"/>
            <a:ext cx="10515600" cy="4685788"/>
          </a:xfrm>
        </p:spPr>
        <p:txBody>
          <a:bodyPr>
            <a:normAutofit fontScale="92500"/>
          </a:bodyPr>
          <a:lstStyle/>
          <a:p>
            <a:pPr algn="just"/>
            <a:r>
              <a:rPr lang="es-EC" dirty="0"/>
              <a:t>Después de la transcripción, durante el procesamiento del </a:t>
            </a:r>
            <a:r>
              <a:rPr lang="es-EC" dirty="0" err="1"/>
              <a:t>RNA</a:t>
            </a:r>
            <a:r>
              <a:rPr lang="es-EC" dirty="0"/>
              <a:t>, los intrones se eliminan, y los exones se ligan entre sí para formar el mRNA maduro que aparece en el citoplasma; este proceso se denomina empalme del </a:t>
            </a:r>
            <a:r>
              <a:rPr lang="es-EC" dirty="0" err="1"/>
              <a:t>RNA</a:t>
            </a:r>
            <a:r>
              <a:rPr lang="es-EC" dirty="0"/>
              <a:t>. </a:t>
            </a:r>
          </a:p>
          <a:p>
            <a:pPr algn="just"/>
            <a:r>
              <a:rPr lang="es-EC" dirty="0"/>
              <a:t>El DNA en cada cromosoma se replica exactamente de acuerdo con las reglas de la formación de pares de bases en el transcurso de la fase S del ciclo celular. </a:t>
            </a:r>
          </a:p>
          <a:p>
            <a:pPr algn="just"/>
            <a:r>
              <a:rPr lang="es-EC" dirty="0"/>
              <a:t>Cada cadena de la doble hélice se replica de modo simultáneo pero mediante mecanismos un poco diferentes. Un complejo de proteínas, incluso la DNA polimerasa, replica la cadena líder de manera continua en la dirección 5ʹ a 3ʹ. La cadena retrasada se replica de modo discontinuo, en fragmentos cortos de 150 a 250 nucleótidos, en la dirección 3ʹ a 5ʹ. </a:t>
            </a:r>
          </a:p>
        </p:txBody>
      </p:sp>
    </p:spTree>
    <p:extLst>
      <p:ext uri="{BB962C8B-B14F-4D97-AF65-F5344CB8AC3E}">
        <p14:creationId xmlns:p14="http://schemas.microsoft.com/office/powerpoint/2010/main" val="2539558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B1412A-FFB3-4C5E-B0A6-7B4073119CA4}"/>
              </a:ext>
            </a:extLst>
          </p:cNvPr>
          <p:cNvSpPr>
            <a:spLocks noGrp="1"/>
          </p:cNvSpPr>
          <p:nvPr>
            <p:ph type="title"/>
          </p:nvPr>
        </p:nvSpPr>
        <p:spPr/>
        <p:txBody>
          <a:bodyPr/>
          <a:lstStyle/>
          <a:p>
            <a:r>
              <a:rPr lang="es-EC" dirty="0"/>
              <a:t>ADN ( Acido Desoxirribonucleico)</a:t>
            </a:r>
          </a:p>
        </p:txBody>
      </p:sp>
      <p:sp>
        <p:nvSpPr>
          <p:cNvPr id="3" name="Marcador de contenido 2">
            <a:extLst>
              <a:ext uri="{FF2B5EF4-FFF2-40B4-BE49-F238E27FC236}">
                <a16:creationId xmlns:a16="http://schemas.microsoft.com/office/drawing/2014/main" id="{A852564A-E546-4EED-A8C5-2154E5014A2D}"/>
              </a:ext>
            </a:extLst>
          </p:cNvPr>
          <p:cNvSpPr>
            <a:spLocks noGrp="1"/>
          </p:cNvSpPr>
          <p:nvPr>
            <p:ph idx="1"/>
          </p:nvPr>
        </p:nvSpPr>
        <p:spPr>
          <a:xfrm>
            <a:off x="838200" y="1323747"/>
            <a:ext cx="10515600" cy="4351338"/>
          </a:xfrm>
        </p:spPr>
        <p:txBody>
          <a:bodyPr/>
          <a:lstStyle/>
          <a:p>
            <a:pPr algn="just"/>
            <a:r>
              <a:rPr lang="es-EC" dirty="0"/>
              <a:t>La replicación del DNA sucede en varios sitios —</a:t>
            </a:r>
            <a:r>
              <a:rPr lang="es-EC" b="1" dirty="0">
                <a:solidFill>
                  <a:srgbClr val="C00000"/>
                </a:solidFill>
              </a:rPr>
              <a:t>llamados burbujas de replicación</a:t>
            </a:r>
            <a:r>
              <a:rPr lang="es-EC" dirty="0"/>
              <a:t>— en cada cromosoma. Todo el proceso tarda alrededor de 9 h en una célula típica, y únicamente ocurre durante la fase S del ciclo celular. </a:t>
            </a:r>
          </a:p>
          <a:p>
            <a:pPr algn="just"/>
            <a:r>
              <a:rPr lang="es-EC" dirty="0"/>
              <a:t>Diversos mecanismos de los que se emplean diferentes enzimas reparan el DNA dañado, como luego de exposición a mutágenos químicos o radiación ultravioleta.</a:t>
            </a:r>
          </a:p>
          <a:p>
            <a:pPr marL="0" indent="0">
              <a:buNone/>
            </a:pPr>
            <a:endParaRPr lang="es-EC" dirty="0"/>
          </a:p>
        </p:txBody>
      </p:sp>
      <p:pic>
        <p:nvPicPr>
          <p:cNvPr id="4" name="Imagen 3">
            <a:extLst>
              <a:ext uri="{FF2B5EF4-FFF2-40B4-BE49-F238E27FC236}">
                <a16:creationId xmlns:a16="http://schemas.microsoft.com/office/drawing/2014/main" id="{B686B203-33C3-4E9D-A2AE-82CE6977CF0A}"/>
              </a:ext>
            </a:extLst>
          </p:cNvPr>
          <p:cNvPicPr>
            <a:picLocks noChangeAspect="1"/>
          </p:cNvPicPr>
          <p:nvPr/>
        </p:nvPicPr>
        <p:blipFill rotWithShape="1">
          <a:blip r:embed="rId2"/>
          <a:srcRect l="22381" t="41689" r="22262" b="23797"/>
          <a:stretch/>
        </p:blipFill>
        <p:spPr>
          <a:xfrm>
            <a:off x="2220686" y="4267877"/>
            <a:ext cx="8577943" cy="2365830"/>
          </a:xfrm>
          <a:prstGeom prst="rect">
            <a:avLst/>
          </a:prstGeom>
        </p:spPr>
      </p:pic>
    </p:spTree>
    <p:extLst>
      <p:ext uri="{BB962C8B-B14F-4D97-AF65-F5344CB8AC3E}">
        <p14:creationId xmlns:p14="http://schemas.microsoft.com/office/powerpoint/2010/main" val="3617240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2643BE-086E-4A7E-B09A-EE21241D5D84}"/>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21A88A28-DF15-4301-8344-EC26CB3FFF29}"/>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1BC7C703-E50D-40D4-B1F3-1240841EBD22}"/>
              </a:ext>
            </a:extLst>
          </p:cNvPr>
          <p:cNvPicPr>
            <a:picLocks noChangeAspect="1"/>
          </p:cNvPicPr>
          <p:nvPr/>
        </p:nvPicPr>
        <p:blipFill rotWithShape="1">
          <a:blip r:embed="rId2"/>
          <a:srcRect l="16323" t="18035" r="51051" b="5302"/>
          <a:stretch/>
        </p:blipFill>
        <p:spPr>
          <a:xfrm>
            <a:off x="436098" y="328613"/>
            <a:ext cx="6035040" cy="6127750"/>
          </a:xfrm>
          <a:prstGeom prst="rect">
            <a:avLst/>
          </a:prstGeom>
        </p:spPr>
      </p:pic>
      <p:pic>
        <p:nvPicPr>
          <p:cNvPr id="5" name="Imagen 4">
            <a:extLst>
              <a:ext uri="{FF2B5EF4-FFF2-40B4-BE49-F238E27FC236}">
                <a16:creationId xmlns:a16="http://schemas.microsoft.com/office/drawing/2014/main" id="{6C9F6A03-F4FA-495D-A7AB-DEDC2776C115}"/>
              </a:ext>
            </a:extLst>
          </p:cNvPr>
          <p:cNvPicPr>
            <a:picLocks noChangeAspect="1"/>
          </p:cNvPicPr>
          <p:nvPr/>
        </p:nvPicPr>
        <p:blipFill rotWithShape="1">
          <a:blip r:embed="rId3"/>
          <a:srcRect l="50000" t="21114" r="25808" b="12082"/>
          <a:stretch/>
        </p:blipFill>
        <p:spPr>
          <a:xfrm>
            <a:off x="6851552" y="328612"/>
            <a:ext cx="4121834" cy="6127750"/>
          </a:xfrm>
          <a:prstGeom prst="rect">
            <a:avLst/>
          </a:prstGeom>
        </p:spPr>
      </p:pic>
    </p:spTree>
    <p:extLst>
      <p:ext uri="{BB962C8B-B14F-4D97-AF65-F5344CB8AC3E}">
        <p14:creationId xmlns:p14="http://schemas.microsoft.com/office/powerpoint/2010/main" val="3840149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267D19-B09B-4DCB-A6FF-2261F5EAFA2A}"/>
              </a:ext>
            </a:extLst>
          </p:cNvPr>
          <p:cNvSpPr>
            <a:spLocks noGrp="1"/>
          </p:cNvSpPr>
          <p:nvPr>
            <p:ph type="title"/>
          </p:nvPr>
        </p:nvSpPr>
        <p:spPr/>
        <p:txBody>
          <a:bodyPr/>
          <a:lstStyle/>
          <a:p>
            <a:r>
              <a:rPr lang="es-EC" dirty="0"/>
              <a:t>ÁCIDOS NUCLEICOS  </a:t>
            </a:r>
          </a:p>
        </p:txBody>
      </p:sp>
      <p:sp>
        <p:nvSpPr>
          <p:cNvPr id="3" name="Marcador de contenido 2">
            <a:extLst>
              <a:ext uri="{FF2B5EF4-FFF2-40B4-BE49-F238E27FC236}">
                <a16:creationId xmlns:a16="http://schemas.microsoft.com/office/drawing/2014/main" id="{CC82B73F-247F-482F-9F97-C32FE01EC7ED}"/>
              </a:ext>
            </a:extLst>
          </p:cNvPr>
          <p:cNvSpPr>
            <a:spLocks noGrp="1"/>
          </p:cNvSpPr>
          <p:nvPr>
            <p:ph idx="1"/>
          </p:nvPr>
        </p:nvSpPr>
        <p:spPr>
          <a:xfrm>
            <a:off x="724485" y="1253331"/>
            <a:ext cx="10515600" cy="5372552"/>
          </a:xfrm>
        </p:spPr>
        <p:txBody>
          <a:bodyPr>
            <a:normAutofit/>
          </a:bodyPr>
          <a:lstStyle/>
          <a:p>
            <a:pPr algn="just"/>
            <a:r>
              <a:rPr lang="es-EC" b="1" dirty="0">
                <a:solidFill>
                  <a:srgbClr val="7030A0"/>
                </a:solidFill>
              </a:rPr>
              <a:t>La bases nitrogenadas </a:t>
            </a:r>
            <a:r>
              <a:rPr lang="es-EC" dirty="0"/>
              <a:t>están formadas por:  </a:t>
            </a:r>
            <a:r>
              <a:rPr lang="es-EC" b="1" dirty="0">
                <a:solidFill>
                  <a:srgbClr val="7030A0"/>
                </a:solidFill>
              </a:rPr>
              <a:t>purinas y pirimidinas </a:t>
            </a:r>
            <a:r>
              <a:rPr lang="es-EC" dirty="0"/>
              <a:t>son heterociclos que contienen </a:t>
            </a:r>
            <a:r>
              <a:rPr lang="es-EC" dirty="0" err="1"/>
              <a:t>CHON</a:t>
            </a:r>
            <a:r>
              <a:rPr lang="es-EC" dirty="0"/>
              <a:t>.</a:t>
            </a:r>
          </a:p>
          <a:p>
            <a:pPr algn="just"/>
            <a:r>
              <a:rPr lang="es-EC" dirty="0"/>
              <a:t>Las purinas o pirimidinas con un grupo —NH2 son bases débiles (valores de </a:t>
            </a:r>
            <a:r>
              <a:rPr lang="es-EC" dirty="0" err="1"/>
              <a:t>pKb</a:t>
            </a:r>
            <a:r>
              <a:rPr lang="es-EC" dirty="0"/>
              <a:t> de 10 a 11). La naturaleza planar de las purinas y las pirimidinas facilita su asociación estrecha, o “apilamiento”, que estabiliza el DNA.</a:t>
            </a:r>
          </a:p>
          <a:p>
            <a:pPr algn="just"/>
            <a:endParaRPr lang="es-EC" dirty="0"/>
          </a:p>
          <a:p>
            <a:pPr algn="just"/>
            <a:endParaRPr lang="es-EC" dirty="0"/>
          </a:p>
          <a:p>
            <a:pPr algn="just"/>
            <a:endParaRPr lang="es-EC" dirty="0"/>
          </a:p>
        </p:txBody>
      </p:sp>
      <p:pic>
        <p:nvPicPr>
          <p:cNvPr id="4" name="Imagen 3">
            <a:extLst>
              <a:ext uri="{FF2B5EF4-FFF2-40B4-BE49-F238E27FC236}">
                <a16:creationId xmlns:a16="http://schemas.microsoft.com/office/drawing/2014/main" id="{DB37CCAA-F354-4A7A-8F3E-E996822B2ADD}"/>
              </a:ext>
            </a:extLst>
          </p:cNvPr>
          <p:cNvPicPr>
            <a:picLocks noChangeAspect="1"/>
          </p:cNvPicPr>
          <p:nvPr/>
        </p:nvPicPr>
        <p:blipFill rotWithShape="1">
          <a:blip r:embed="rId2"/>
          <a:srcRect l="11429" t="45924" r="49524" b="21679"/>
          <a:stretch/>
        </p:blipFill>
        <p:spPr>
          <a:xfrm>
            <a:off x="5148775" y="3671668"/>
            <a:ext cx="6091310" cy="2821207"/>
          </a:xfrm>
          <a:prstGeom prst="rect">
            <a:avLst/>
          </a:prstGeom>
        </p:spPr>
      </p:pic>
    </p:spTree>
    <p:extLst>
      <p:ext uri="{BB962C8B-B14F-4D97-AF65-F5344CB8AC3E}">
        <p14:creationId xmlns:p14="http://schemas.microsoft.com/office/powerpoint/2010/main" val="3284125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3A116A-2A0B-43CA-B4BF-EB4597AEE5F4}"/>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DD894B9F-3306-4C4B-9166-5C2D7D6FEDA5}"/>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26ECF63E-FBB4-451C-85A8-5BA83521F2A3}"/>
              </a:ext>
            </a:extLst>
          </p:cNvPr>
          <p:cNvPicPr>
            <a:picLocks noChangeAspect="1"/>
          </p:cNvPicPr>
          <p:nvPr/>
        </p:nvPicPr>
        <p:blipFill rotWithShape="1">
          <a:blip r:embed="rId2"/>
          <a:srcRect l="20476" t="17339" r="4762" b="9911"/>
          <a:stretch/>
        </p:blipFill>
        <p:spPr>
          <a:xfrm>
            <a:off x="494267" y="446025"/>
            <a:ext cx="11203466" cy="5965949"/>
          </a:xfrm>
          <a:prstGeom prst="rect">
            <a:avLst/>
          </a:prstGeom>
        </p:spPr>
      </p:pic>
    </p:spTree>
    <p:extLst>
      <p:ext uri="{BB962C8B-B14F-4D97-AF65-F5344CB8AC3E}">
        <p14:creationId xmlns:p14="http://schemas.microsoft.com/office/powerpoint/2010/main" val="1698376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5C8B3-C97F-472C-89AE-BE3CA619CF11}"/>
              </a:ext>
            </a:extLst>
          </p:cNvPr>
          <p:cNvSpPr>
            <a:spLocks noGrp="1"/>
          </p:cNvSpPr>
          <p:nvPr>
            <p:ph type="title"/>
          </p:nvPr>
        </p:nvSpPr>
        <p:spPr/>
        <p:txBody>
          <a:bodyPr/>
          <a:lstStyle/>
          <a:p>
            <a:r>
              <a:rPr lang="es-EC" dirty="0"/>
              <a:t>ÁCIDOS NUCLEICOS -  NUCLEÓSIDOS </a:t>
            </a:r>
          </a:p>
        </p:txBody>
      </p:sp>
      <p:sp>
        <p:nvSpPr>
          <p:cNvPr id="3" name="Marcador de contenido 2">
            <a:extLst>
              <a:ext uri="{FF2B5EF4-FFF2-40B4-BE49-F238E27FC236}">
                <a16:creationId xmlns:a16="http://schemas.microsoft.com/office/drawing/2014/main" id="{BF5D73F4-FA17-4E74-9952-80B5BD5C17BC}"/>
              </a:ext>
            </a:extLst>
          </p:cNvPr>
          <p:cNvSpPr>
            <a:spLocks noGrp="1"/>
          </p:cNvSpPr>
          <p:nvPr>
            <p:ph idx="1"/>
          </p:nvPr>
        </p:nvSpPr>
        <p:spPr>
          <a:xfrm>
            <a:off x="360792" y="1526608"/>
            <a:ext cx="11230986" cy="4775718"/>
          </a:xfrm>
        </p:spPr>
        <p:txBody>
          <a:bodyPr>
            <a:normAutofit fontScale="92500" lnSpcReduction="20000"/>
          </a:bodyPr>
          <a:lstStyle/>
          <a:p>
            <a:pPr algn="just"/>
            <a:r>
              <a:rPr lang="es-EC" b="1" dirty="0">
                <a:solidFill>
                  <a:srgbClr val="7030A0"/>
                </a:solidFill>
              </a:rPr>
              <a:t>NUCLEÓSIDO </a:t>
            </a:r>
            <a:r>
              <a:rPr lang="es-EC" dirty="0"/>
              <a:t>es una unidad conformada por una pentosa (ribosa o desoxirribosa) unida a una base nitrogenada</a:t>
            </a:r>
            <a:r>
              <a:rPr lang="es-EC" u="sng" dirty="0"/>
              <a:t>.</a:t>
            </a:r>
          </a:p>
          <a:p>
            <a:pPr algn="just"/>
            <a:r>
              <a:rPr lang="es-EC" dirty="0"/>
              <a:t>La unión se realiza mediante un enlace </a:t>
            </a:r>
            <a:r>
              <a:rPr lang="es-EC" b="1" i="1" dirty="0">
                <a:solidFill>
                  <a:srgbClr val="7030A0"/>
                </a:solidFill>
              </a:rPr>
              <a:t>N</a:t>
            </a:r>
            <a:r>
              <a:rPr lang="es-EC" b="1" dirty="0">
                <a:solidFill>
                  <a:srgbClr val="7030A0"/>
                </a:solidFill>
              </a:rPr>
              <a:t>-glucosídico</a:t>
            </a:r>
            <a:r>
              <a:rPr lang="es-EC" dirty="0"/>
              <a:t>, con configuración beta (β), el cual es una variante del enlace glucosídico, que se forma cuando un</a:t>
            </a:r>
            <a:r>
              <a:rPr lang="es-EC" b="1" dirty="0">
                <a:solidFill>
                  <a:srgbClr val="7030A0"/>
                </a:solidFill>
              </a:rPr>
              <a:t> </a:t>
            </a:r>
            <a:r>
              <a:rPr lang="es-EC" b="1" dirty="0" err="1">
                <a:solidFill>
                  <a:srgbClr val="7030A0"/>
                </a:solidFill>
              </a:rPr>
              <a:t>hemicetal</a:t>
            </a:r>
            <a:r>
              <a:rPr lang="es-EC" b="1" dirty="0">
                <a:solidFill>
                  <a:srgbClr val="7030A0"/>
                </a:solidFill>
              </a:rPr>
              <a:t> </a:t>
            </a:r>
            <a:r>
              <a:rPr lang="es-EC" dirty="0"/>
              <a:t>intramolecular reacciona con </a:t>
            </a:r>
            <a:r>
              <a:rPr lang="es-EC" b="1" dirty="0">
                <a:solidFill>
                  <a:srgbClr val="7030A0"/>
                </a:solidFill>
              </a:rPr>
              <a:t>una amina</a:t>
            </a:r>
            <a:r>
              <a:rPr lang="es-EC" dirty="0"/>
              <a:t>, en lugar de hacerlo con un </a:t>
            </a:r>
            <a:r>
              <a:rPr lang="es-EC" b="1" dirty="0">
                <a:solidFill>
                  <a:srgbClr val="7030A0"/>
                </a:solidFill>
              </a:rPr>
              <a:t>alcohol</a:t>
            </a:r>
            <a:r>
              <a:rPr lang="es-EC" dirty="0"/>
              <a:t>, liberándose una molécula de agua. </a:t>
            </a:r>
          </a:p>
          <a:p>
            <a:pPr algn="just"/>
            <a:r>
              <a:rPr lang="es-EC" dirty="0"/>
              <a:t>En los nucleósidos se lleva a cabo entre el carbono 1 (carbonilo) del azúcar y uno de los átomos de nitrógeno de la base nitrogenada, si ésta es una </a:t>
            </a:r>
            <a:r>
              <a:rPr lang="es-EC" b="1" dirty="0">
                <a:solidFill>
                  <a:srgbClr val="7030A0"/>
                </a:solidFill>
              </a:rPr>
              <a:t>pirimidina </a:t>
            </a:r>
            <a:r>
              <a:rPr lang="es-EC" dirty="0"/>
              <a:t>se une a la posición 1' y si es una </a:t>
            </a:r>
            <a:r>
              <a:rPr lang="es-EC" b="1" dirty="0">
                <a:solidFill>
                  <a:srgbClr val="7030A0"/>
                </a:solidFill>
              </a:rPr>
              <a:t>purina</a:t>
            </a:r>
            <a:r>
              <a:rPr lang="es-EC" dirty="0"/>
              <a:t> en la posición 9'.</a:t>
            </a:r>
          </a:p>
          <a:p>
            <a:pPr algn="just"/>
            <a:r>
              <a:rPr lang="es-EC" dirty="0"/>
              <a:t>Los planos de la base y el azúcar son perpendiculares entre sí pero las bases pueden presentar dos conformaciones diferentes:</a:t>
            </a:r>
          </a:p>
          <a:p>
            <a:pPr algn="just"/>
            <a:r>
              <a:rPr lang="es-EC" dirty="0"/>
              <a:t>"anti" cuando el plano de la base está alejada del plano de la pentosa.</a:t>
            </a:r>
          </a:p>
          <a:p>
            <a:pPr algn="just"/>
            <a:r>
              <a:rPr lang="es-EC" dirty="0"/>
              <a:t>"</a:t>
            </a:r>
            <a:r>
              <a:rPr lang="es-EC" dirty="0" err="1"/>
              <a:t>syn</a:t>
            </a:r>
            <a:r>
              <a:rPr lang="es-EC" dirty="0"/>
              <a:t>" cuando las bases están sobre el plano de la pentosa</a:t>
            </a:r>
          </a:p>
          <a:p>
            <a:endParaRPr lang="es-EC" dirty="0"/>
          </a:p>
          <a:p>
            <a:endParaRPr lang="es-EC" dirty="0"/>
          </a:p>
        </p:txBody>
      </p:sp>
    </p:spTree>
    <p:extLst>
      <p:ext uri="{BB962C8B-B14F-4D97-AF65-F5344CB8AC3E}">
        <p14:creationId xmlns:p14="http://schemas.microsoft.com/office/powerpoint/2010/main" val="1556216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CFB98D-A070-41D5-82E2-8702D7914A0A}"/>
              </a:ext>
            </a:extLst>
          </p:cNvPr>
          <p:cNvSpPr>
            <a:spLocks noGrp="1"/>
          </p:cNvSpPr>
          <p:nvPr>
            <p:ph type="title"/>
          </p:nvPr>
        </p:nvSpPr>
        <p:spPr>
          <a:xfrm>
            <a:off x="838200" y="111906"/>
            <a:ext cx="10515600" cy="1325563"/>
          </a:xfrm>
        </p:spPr>
        <p:txBody>
          <a:bodyPr/>
          <a:lstStyle/>
          <a:p>
            <a:r>
              <a:rPr lang="es-EC" dirty="0"/>
              <a:t>ÁCIDOS NUCLEICOS - NUCLEÓSIDOS</a:t>
            </a:r>
          </a:p>
        </p:txBody>
      </p:sp>
      <p:sp>
        <p:nvSpPr>
          <p:cNvPr id="3" name="Marcador de contenido 2">
            <a:extLst>
              <a:ext uri="{FF2B5EF4-FFF2-40B4-BE49-F238E27FC236}">
                <a16:creationId xmlns:a16="http://schemas.microsoft.com/office/drawing/2014/main" id="{E6A19674-E751-445E-934E-1CEA788C778A}"/>
              </a:ext>
            </a:extLst>
          </p:cNvPr>
          <p:cNvSpPr>
            <a:spLocks noGrp="1"/>
          </p:cNvSpPr>
          <p:nvPr>
            <p:ph idx="1"/>
          </p:nvPr>
        </p:nvSpPr>
        <p:spPr>
          <a:xfrm>
            <a:off x="838200" y="1253331"/>
            <a:ext cx="10515600" cy="4351338"/>
          </a:xfrm>
        </p:spPr>
        <p:txBody>
          <a:bodyPr>
            <a:normAutofit/>
          </a:bodyPr>
          <a:lstStyle/>
          <a:p>
            <a:pPr algn="just"/>
            <a:r>
              <a:rPr lang="es-EC" sz="2400" dirty="0"/>
              <a:t>Existen dos tipos de nucleósidos:</a:t>
            </a:r>
          </a:p>
          <a:p>
            <a:pPr algn="just"/>
            <a:r>
              <a:rPr lang="es-EC" sz="2400" b="1" dirty="0" err="1">
                <a:solidFill>
                  <a:srgbClr val="7030A0"/>
                </a:solidFill>
              </a:rPr>
              <a:t>Ribonucleósidos</a:t>
            </a:r>
            <a:r>
              <a:rPr lang="es-EC" sz="2400" b="1" dirty="0">
                <a:solidFill>
                  <a:srgbClr val="7030A0"/>
                </a:solidFill>
              </a:rPr>
              <a:t> </a:t>
            </a:r>
            <a:r>
              <a:rPr lang="es-EC" sz="2400" dirty="0"/>
              <a:t>que contienen </a:t>
            </a:r>
            <a:r>
              <a:rPr lang="el-GR" sz="2400" dirty="0"/>
              <a:t>β-</a:t>
            </a:r>
            <a:r>
              <a:rPr lang="es-EC" sz="2400" dirty="0"/>
              <a:t>D-ribosa.</a:t>
            </a:r>
          </a:p>
          <a:p>
            <a:pPr algn="just"/>
            <a:r>
              <a:rPr lang="es-EC" sz="2400" b="1" dirty="0" err="1">
                <a:solidFill>
                  <a:srgbClr val="7030A0"/>
                </a:solidFill>
              </a:rPr>
              <a:t>Desoxirribonucleósidos</a:t>
            </a:r>
            <a:r>
              <a:rPr lang="es-EC" sz="2400" dirty="0"/>
              <a:t> que contienen </a:t>
            </a:r>
            <a:r>
              <a:rPr lang="el-GR" sz="2400" dirty="0"/>
              <a:t>β-</a:t>
            </a:r>
            <a:r>
              <a:rPr lang="es-EC" sz="2400" dirty="0"/>
              <a:t>D-desoxirribosa</a:t>
            </a:r>
          </a:p>
          <a:p>
            <a:pPr algn="just"/>
            <a:r>
              <a:rPr lang="es-EC" sz="2400" dirty="0"/>
              <a:t>Para nombrar estos compuestos se debe tomar en cuenta qué base nitrogenada es y a qué azúcar está unida; cuando es una base púrica se añade al nombre de ésta la terminación </a:t>
            </a:r>
            <a:r>
              <a:rPr lang="es-EC" sz="2400" b="1" dirty="0">
                <a:solidFill>
                  <a:srgbClr val="7030A0"/>
                </a:solidFill>
              </a:rPr>
              <a:t>“-</a:t>
            </a:r>
            <a:r>
              <a:rPr lang="es-EC" sz="2400" b="1" dirty="0" err="1">
                <a:solidFill>
                  <a:srgbClr val="7030A0"/>
                </a:solidFill>
              </a:rPr>
              <a:t>osina</a:t>
            </a:r>
            <a:r>
              <a:rPr lang="es-EC" sz="2400" b="1" dirty="0">
                <a:solidFill>
                  <a:srgbClr val="7030A0"/>
                </a:solidFill>
              </a:rPr>
              <a:t>” </a:t>
            </a:r>
            <a:r>
              <a:rPr lang="es-EC" sz="2400" dirty="0"/>
              <a:t>y la terminación </a:t>
            </a:r>
            <a:r>
              <a:rPr lang="es-EC" sz="2400" b="1" dirty="0">
                <a:solidFill>
                  <a:srgbClr val="7030A0"/>
                </a:solidFill>
              </a:rPr>
              <a:t>“-</a:t>
            </a:r>
            <a:r>
              <a:rPr lang="es-EC" sz="2400" b="1" dirty="0" err="1">
                <a:solidFill>
                  <a:srgbClr val="7030A0"/>
                </a:solidFill>
              </a:rPr>
              <a:t>idina</a:t>
            </a:r>
            <a:r>
              <a:rPr lang="es-EC" sz="2400" b="1" dirty="0">
                <a:solidFill>
                  <a:srgbClr val="7030A0"/>
                </a:solidFill>
              </a:rPr>
              <a:t>” </a:t>
            </a:r>
            <a:r>
              <a:rPr lang="es-EC" sz="2400" dirty="0"/>
              <a:t>si es una pirimidina y se antepone el prefijo “</a:t>
            </a:r>
            <a:r>
              <a:rPr lang="es-EC" sz="2400" dirty="0" err="1"/>
              <a:t>desoxi</a:t>
            </a:r>
            <a:r>
              <a:rPr lang="es-EC" sz="2400" dirty="0"/>
              <a:t>-” en el caso de los </a:t>
            </a:r>
            <a:r>
              <a:rPr lang="es-EC" sz="2400" dirty="0" err="1"/>
              <a:t>desoxirribonucleósidos</a:t>
            </a:r>
            <a:r>
              <a:rPr lang="es-EC" sz="2400" dirty="0"/>
              <a:t>.</a:t>
            </a:r>
          </a:p>
        </p:txBody>
      </p:sp>
      <p:pic>
        <p:nvPicPr>
          <p:cNvPr id="4" name="Imagen 3">
            <a:extLst>
              <a:ext uri="{FF2B5EF4-FFF2-40B4-BE49-F238E27FC236}">
                <a16:creationId xmlns:a16="http://schemas.microsoft.com/office/drawing/2014/main" id="{9E74BC89-ABA7-4437-B7B3-5FE362735F8B}"/>
              </a:ext>
            </a:extLst>
          </p:cNvPr>
          <p:cNvPicPr>
            <a:picLocks noChangeAspect="1"/>
          </p:cNvPicPr>
          <p:nvPr/>
        </p:nvPicPr>
        <p:blipFill rotWithShape="1">
          <a:blip r:embed="rId2"/>
          <a:srcRect l="42976" t="24641" r="27738" b="40948"/>
          <a:stretch/>
        </p:blipFill>
        <p:spPr>
          <a:xfrm>
            <a:off x="2560319" y="4065563"/>
            <a:ext cx="6260123" cy="2503347"/>
          </a:xfrm>
          <a:prstGeom prst="rect">
            <a:avLst/>
          </a:prstGeom>
        </p:spPr>
      </p:pic>
    </p:spTree>
    <p:extLst>
      <p:ext uri="{BB962C8B-B14F-4D97-AF65-F5344CB8AC3E}">
        <p14:creationId xmlns:p14="http://schemas.microsoft.com/office/powerpoint/2010/main" val="383014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8BDB49-A0E9-49BA-8030-F85B8234A771}"/>
              </a:ext>
            </a:extLst>
          </p:cNvPr>
          <p:cNvSpPr>
            <a:spLocks noGrp="1"/>
          </p:cNvSpPr>
          <p:nvPr>
            <p:ph type="title"/>
          </p:nvPr>
        </p:nvSpPr>
        <p:spPr>
          <a:xfrm>
            <a:off x="838200" y="0"/>
            <a:ext cx="10515600" cy="1325563"/>
          </a:xfrm>
        </p:spPr>
        <p:txBody>
          <a:bodyPr/>
          <a:lstStyle/>
          <a:p>
            <a:r>
              <a:rPr lang="es-EC" dirty="0"/>
              <a:t>ÁCIDOS NUCLEICOS - NUCLEÓTIDOS</a:t>
            </a:r>
          </a:p>
        </p:txBody>
      </p:sp>
      <p:sp>
        <p:nvSpPr>
          <p:cNvPr id="3" name="Marcador de contenido 2">
            <a:extLst>
              <a:ext uri="{FF2B5EF4-FFF2-40B4-BE49-F238E27FC236}">
                <a16:creationId xmlns:a16="http://schemas.microsoft.com/office/drawing/2014/main" id="{49430AB6-8454-4F66-8C15-4D8152C8F2C9}"/>
              </a:ext>
            </a:extLst>
          </p:cNvPr>
          <p:cNvSpPr>
            <a:spLocks noGrp="1"/>
          </p:cNvSpPr>
          <p:nvPr>
            <p:ph idx="1"/>
          </p:nvPr>
        </p:nvSpPr>
        <p:spPr>
          <a:xfrm>
            <a:off x="838200" y="1294228"/>
            <a:ext cx="6828692" cy="5416061"/>
          </a:xfrm>
        </p:spPr>
        <p:txBody>
          <a:bodyPr>
            <a:normAutofit fontScale="85000" lnSpcReduction="20000"/>
          </a:bodyPr>
          <a:lstStyle/>
          <a:p>
            <a:pPr algn="just"/>
            <a:r>
              <a:rPr lang="es-EC" dirty="0"/>
              <a:t>Los </a:t>
            </a:r>
            <a:r>
              <a:rPr lang="es-EC" b="1" dirty="0">
                <a:solidFill>
                  <a:srgbClr val="7030A0"/>
                </a:solidFill>
              </a:rPr>
              <a:t>nucleótidos</a:t>
            </a:r>
            <a:r>
              <a:rPr lang="es-EC" dirty="0"/>
              <a:t> son las unidades básicas de los ácidos nucleicos y químicamente son los </a:t>
            </a:r>
            <a:r>
              <a:rPr lang="es-EC" b="1" dirty="0">
                <a:solidFill>
                  <a:srgbClr val="7030A0"/>
                </a:solidFill>
              </a:rPr>
              <a:t>ésteres fosfóricos </a:t>
            </a:r>
            <a:r>
              <a:rPr lang="es-EC" dirty="0"/>
              <a:t>de los nucleósidos, es decir que son el resultado de la unión entre una ribosa, una base nitrogenada y un </a:t>
            </a:r>
            <a:r>
              <a:rPr lang="es-EC" b="1" dirty="0">
                <a:solidFill>
                  <a:srgbClr val="7030A0"/>
                </a:solidFill>
              </a:rPr>
              <a:t>ácido fosfórico</a:t>
            </a:r>
            <a:r>
              <a:rPr lang="es-EC" dirty="0"/>
              <a:t>.</a:t>
            </a:r>
          </a:p>
          <a:p>
            <a:pPr algn="just"/>
            <a:endParaRPr lang="es-EC" b="1" dirty="0">
              <a:solidFill>
                <a:srgbClr val="7030A0"/>
              </a:solidFill>
            </a:endParaRPr>
          </a:p>
          <a:p>
            <a:pPr algn="just"/>
            <a:r>
              <a:rPr lang="es-EC" b="1" dirty="0">
                <a:solidFill>
                  <a:srgbClr val="7030A0"/>
                </a:solidFill>
              </a:rPr>
              <a:t>Los nucleótidos son nucleósidos fosforilados </a:t>
            </a:r>
            <a:r>
              <a:rPr lang="es-EC" dirty="0"/>
              <a:t>Los </a:t>
            </a:r>
            <a:r>
              <a:rPr lang="es-EC" dirty="0" err="1"/>
              <a:t>mononucleótidos</a:t>
            </a:r>
            <a:r>
              <a:rPr lang="es-EC" dirty="0"/>
              <a:t> son nucleósidos con un grupo fosforilo esterificado a un grupo hidroxilo del azúcar. Los nucleótidos 3ʹ y 5ʹ son nucleósidos con un grupo fosforilo en el grupo 3ʹ- o 5ʹ-hidroxilo del azúcar, respectivamente. Dado que casi todos los nucleótidos son 5ʹ</a:t>
            </a:r>
          </a:p>
          <a:p>
            <a:pPr algn="just"/>
            <a:r>
              <a:rPr lang="es-EC" dirty="0"/>
              <a:t>Así, el </a:t>
            </a:r>
            <a:r>
              <a:rPr lang="es-EC" dirty="0" err="1"/>
              <a:t>UMP</a:t>
            </a:r>
            <a:r>
              <a:rPr lang="es-EC" dirty="0"/>
              <a:t> y el </a:t>
            </a:r>
            <a:r>
              <a:rPr lang="es-EC" dirty="0" err="1"/>
              <a:t>dAMP</a:t>
            </a:r>
            <a:r>
              <a:rPr lang="es-EC" dirty="0"/>
              <a:t> representan nucleótidos con un grupo fosforilo en el C-5 de la pentosa. Los grupos fosforilo adicionales, ligados por enlaces anhídrido de ácido al grupo fosforilo de un </a:t>
            </a:r>
            <a:r>
              <a:rPr lang="es-EC" dirty="0" err="1"/>
              <a:t>mononucleótido</a:t>
            </a:r>
            <a:r>
              <a:rPr lang="es-EC" dirty="0"/>
              <a:t>, forman nucleósido difosfatos y trifosfatos </a:t>
            </a:r>
          </a:p>
          <a:p>
            <a:endParaRPr lang="es-EC" dirty="0"/>
          </a:p>
        </p:txBody>
      </p:sp>
      <p:pic>
        <p:nvPicPr>
          <p:cNvPr id="4" name="Imagen 3">
            <a:extLst>
              <a:ext uri="{FF2B5EF4-FFF2-40B4-BE49-F238E27FC236}">
                <a16:creationId xmlns:a16="http://schemas.microsoft.com/office/drawing/2014/main" id="{7C2DB55A-2317-48E6-B465-32D1857591A7}"/>
              </a:ext>
            </a:extLst>
          </p:cNvPr>
          <p:cNvPicPr>
            <a:picLocks noChangeAspect="1"/>
          </p:cNvPicPr>
          <p:nvPr/>
        </p:nvPicPr>
        <p:blipFill rotWithShape="1">
          <a:blip r:embed="rId2"/>
          <a:srcRect l="54405" t="19668" r="14999" b="24643"/>
          <a:stretch/>
        </p:blipFill>
        <p:spPr>
          <a:xfrm>
            <a:off x="8060565" y="1294228"/>
            <a:ext cx="3730172" cy="4990031"/>
          </a:xfrm>
          <a:prstGeom prst="rect">
            <a:avLst/>
          </a:prstGeom>
        </p:spPr>
      </p:pic>
    </p:spTree>
    <p:extLst>
      <p:ext uri="{BB962C8B-B14F-4D97-AF65-F5344CB8AC3E}">
        <p14:creationId xmlns:p14="http://schemas.microsoft.com/office/powerpoint/2010/main" val="1389756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BCAE34-1270-48CE-84C2-AE778FE0233F}"/>
              </a:ext>
            </a:extLst>
          </p:cNvPr>
          <p:cNvSpPr>
            <a:spLocks noGrp="1"/>
          </p:cNvSpPr>
          <p:nvPr>
            <p:ph type="title"/>
          </p:nvPr>
        </p:nvSpPr>
        <p:spPr/>
        <p:txBody>
          <a:bodyPr/>
          <a:lstStyle/>
          <a:p>
            <a:r>
              <a:rPr lang="es-EC" dirty="0"/>
              <a:t>ÁCIDOS NUCLEICOS - NUCLEÓTIDOS</a:t>
            </a:r>
          </a:p>
        </p:txBody>
      </p:sp>
      <p:sp>
        <p:nvSpPr>
          <p:cNvPr id="3" name="Marcador de contenido 2">
            <a:extLst>
              <a:ext uri="{FF2B5EF4-FFF2-40B4-BE49-F238E27FC236}">
                <a16:creationId xmlns:a16="http://schemas.microsoft.com/office/drawing/2014/main" id="{99927BAC-31BD-4F60-914B-7C6C690DCEEA}"/>
              </a:ext>
            </a:extLst>
          </p:cNvPr>
          <p:cNvSpPr>
            <a:spLocks noGrp="1"/>
          </p:cNvSpPr>
          <p:nvPr>
            <p:ph idx="1"/>
          </p:nvPr>
        </p:nvSpPr>
        <p:spPr>
          <a:xfrm>
            <a:off x="838200" y="1420837"/>
            <a:ext cx="8221394" cy="5205046"/>
          </a:xfrm>
        </p:spPr>
        <p:txBody>
          <a:bodyPr>
            <a:normAutofit fontScale="85000" lnSpcReduction="10000"/>
          </a:bodyPr>
          <a:lstStyle/>
          <a:p>
            <a:pPr algn="just"/>
            <a:r>
              <a:rPr lang="es-EC" dirty="0"/>
              <a:t>Al igual que los nucleósidos, los nucleótidos también se dividen en dos grupos dependiendo de la ribosa que contenga:</a:t>
            </a:r>
          </a:p>
          <a:p>
            <a:pPr algn="just"/>
            <a:r>
              <a:rPr lang="es-EC" dirty="0">
                <a:solidFill>
                  <a:srgbClr val="7030A0"/>
                </a:solidFill>
              </a:rPr>
              <a:t>Ribonucleótidos</a:t>
            </a:r>
            <a:r>
              <a:rPr lang="es-EC" dirty="0"/>
              <a:t> si tienen ribosa.</a:t>
            </a:r>
          </a:p>
          <a:p>
            <a:pPr algn="just"/>
            <a:r>
              <a:rPr lang="es-EC" dirty="0" err="1">
                <a:solidFill>
                  <a:srgbClr val="7030A0"/>
                </a:solidFill>
              </a:rPr>
              <a:t>Desoxirribunocleótidos</a:t>
            </a:r>
            <a:r>
              <a:rPr lang="es-EC" dirty="0"/>
              <a:t> si tienen desoxirribosa.</a:t>
            </a:r>
          </a:p>
          <a:p>
            <a:pPr algn="just"/>
            <a:r>
              <a:rPr lang="es-EC" dirty="0"/>
              <a:t>Para nombrar estos compuestos existen diferentes maneras, la forma más utilizada y la más sencilla es en donde cada nucleótido se identifica con tres letras mayúsculas. </a:t>
            </a:r>
          </a:p>
          <a:p>
            <a:pPr algn="just"/>
            <a:r>
              <a:rPr lang="es-EC" dirty="0"/>
              <a:t>La primera de ellas corresponde a la base nitrogenada que contenga el nucleótido, la segunda letra indica si es un mono-, di- o trifosfato y la tercera es la inicial del grupo fosfato, la cual es una P y por último, en el caso de los desoxirribonucleótidos se antepone una d minúscula antes de las tres letras.</a:t>
            </a:r>
          </a:p>
          <a:p>
            <a:pPr algn="just"/>
            <a:r>
              <a:rPr lang="es-EC" dirty="0"/>
              <a:t>La segunda usando la palabra ácido.</a:t>
            </a:r>
          </a:p>
          <a:p>
            <a:pPr algn="just"/>
            <a:r>
              <a:rPr lang="es-EC" dirty="0"/>
              <a:t>La tercera usando la denominación fosfato. </a:t>
            </a:r>
          </a:p>
          <a:p>
            <a:endParaRPr lang="es-EC" dirty="0"/>
          </a:p>
        </p:txBody>
      </p:sp>
      <p:pic>
        <p:nvPicPr>
          <p:cNvPr id="4" name="Imagen 3">
            <a:extLst>
              <a:ext uri="{FF2B5EF4-FFF2-40B4-BE49-F238E27FC236}">
                <a16:creationId xmlns:a16="http://schemas.microsoft.com/office/drawing/2014/main" id="{0ACE936D-D693-434B-B972-D770958C3EF8}"/>
              </a:ext>
            </a:extLst>
          </p:cNvPr>
          <p:cNvPicPr>
            <a:picLocks noChangeAspect="1"/>
          </p:cNvPicPr>
          <p:nvPr/>
        </p:nvPicPr>
        <p:blipFill rotWithShape="1">
          <a:blip r:embed="rId2"/>
          <a:srcRect l="72381" t="19667" r="2858" b="8128"/>
          <a:stretch/>
        </p:blipFill>
        <p:spPr>
          <a:xfrm>
            <a:off x="9026769" y="622495"/>
            <a:ext cx="2944837" cy="5613009"/>
          </a:xfrm>
          <a:prstGeom prst="rect">
            <a:avLst/>
          </a:prstGeom>
        </p:spPr>
      </p:pic>
    </p:spTree>
    <p:extLst>
      <p:ext uri="{BB962C8B-B14F-4D97-AF65-F5344CB8AC3E}">
        <p14:creationId xmlns:p14="http://schemas.microsoft.com/office/powerpoint/2010/main" val="1134182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C5755B-B9F2-4358-9F79-56FCA946ED0F}"/>
              </a:ext>
            </a:extLst>
          </p:cNvPr>
          <p:cNvSpPr>
            <a:spLocks noGrp="1"/>
          </p:cNvSpPr>
          <p:nvPr>
            <p:ph type="title"/>
          </p:nvPr>
        </p:nvSpPr>
        <p:spPr/>
        <p:txBody>
          <a:bodyPr/>
          <a:lstStyle/>
          <a:p>
            <a:r>
              <a:rPr lang="es-EC" dirty="0"/>
              <a:t>ÁCIDOS NUCLEICOS - NUCLEÓTIDOS</a:t>
            </a:r>
          </a:p>
        </p:txBody>
      </p:sp>
      <p:sp>
        <p:nvSpPr>
          <p:cNvPr id="3" name="Marcador de contenido 2">
            <a:extLst>
              <a:ext uri="{FF2B5EF4-FFF2-40B4-BE49-F238E27FC236}">
                <a16:creationId xmlns:a16="http://schemas.microsoft.com/office/drawing/2014/main" id="{74CC2139-FB8E-4E3D-8D1F-185AEF006A0B}"/>
              </a:ext>
            </a:extLst>
          </p:cNvPr>
          <p:cNvSpPr>
            <a:spLocks noGrp="1"/>
          </p:cNvSpPr>
          <p:nvPr>
            <p:ph idx="1"/>
          </p:nvPr>
        </p:nvSpPr>
        <p:spPr/>
        <p:txBody>
          <a:bodyPr>
            <a:normAutofit fontScale="92500" lnSpcReduction="20000"/>
          </a:bodyPr>
          <a:lstStyle/>
          <a:p>
            <a:pPr algn="just"/>
            <a:r>
              <a:rPr lang="es-EC" dirty="0">
                <a:solidFill>
                  <a:srgbClr val="7030A0"/>
                </a:solidFill>
              </a:rPr>
              <a:t>Por ejemplo: </a:t>
            </a:r>
            <a:r>
              <a:rPr lang="es-EC" dirty="0"/>
              <a:t>Se quiere nombrar el nucleótido compuesto de una adenina con un grupo fosfato y una ribosa.</a:t>
            </a:r>
          </a:p>
          <a:p>
            <a:pPr algn="just"/>
            <a:r>
              <a:rPr lang="es-EC" b="1" dirty="0">
                <a:solidFill>
                  <a:srgbClr val="7030A0"/>
                </a:solidFill>
              </a:rPr>
              <a:t>Para utilizar el método de las tres letras </a:t>
            </a:r>
            <a:r>
              <a:rPr lang="es-EC" dirty="0"/>
              <a:t>primero se identifica la base nitrogenada la cual es una Adenina y por lo tanto la primera letra es una A, la segunda letra corresponde al número de grupos fosfatos el cual es sólo uno y por lo tanto la segunda letra es una M de monofosfato, y por último la letra P. El nombre del nucleótido sería </a:t>
            </a:r>
            <a:r>
              <a:rPr lang="es-EC" dirty="0" err="1"/>
              <a:t>AMP</a:t>
            </a:r>
            <a:r>
              <a:rPr lang="es-EC" dirty="0"/>
              <a:t>. En caso de que en vez de ser una ribosa fuera una desoxirribosa se coloca la letra d al inicio, </a:t>
            </a:r>
            <a:r>
              <a:rPr lang="es-EC" dirty="0" err="1"/>
              <a:t>dAMP</a:t>
            </a:r>
            <a:r>
              <a:rPr lang="es-EC" dirty="0"/>
              <a:t>.</a:t>
            </a:r>
          </a:p>
          <a:p>
            <a:pPr algn="just"/>
            <a:r>
              <a:rPr lang="es-EC" b="1" dirty="0">
                <a:solidFill>
                  <a:srgbClr val="7030A0"/>
                </a:solidFill>
              </a:rPr>
              <a:t>Con la segunda </a:t>
            </a:r>
            <a:r>
              <a:rPr lang="es-EC" dirty="0"/>
              <a:t>forma se coloca la palabra ácido y adenina queda como </a:t>
            </a:r>
            <a:r>
              <a:rPr lang="es-EC" dirty="0" err="1"/>
              <a:t>adenílico</a:t>
            </a:r>
            <a:r>
              <a:rPr lang="es-EC" dirty="0"/>
              <a:t>, por lo tanto el nombre del nucleótido sería ácido </a:t>
            </a:r>
            <a:r>
              <a:rPr lang="es-EC" dirty="0" err="1"/>
              <a:t>adenílico</a:t>
            </a:r>
            <a:r>
              <a:rPr lang="es-EC" dirty="0"/>
              <a:t>.</a:t>
            </a:r>
          </a:p>
          <a:p>
            <a:pPr algn="just"/>
            <a:r>
              <a:rPr lang="es-EC" b="1" dirty="0">
                <a:solidFill>
                  <a:srgbClr val="7030A0"/>
                </a:solidFill>
              </a:rPr>
              <a:t>Por último </a:t>
            </a:r>
            <a:r>
              <a:rPr lang="es-EC" dirty="0"/>
              <a:t>se necesita el nombre del correspondiente nucleósido, el cual es adenosina y se le agrega fosfato de, y el nombre completo sería fosfato de adenosina.</a:t>
            </a:r>
          </a:p>
          <a:p>
            <a:endParaRPr lang="es-EC" dirty="0"/>
          </a:p>
        </p:txBody>
      </p:sp>
    </p:spTree>
    <p:extLst>
      <p:ext uri="{BB962C8B-B14F-4D97-AF65-F5344CB8AC3E}">
        <p14:creationId xmlns:p14="http://schemas.microsoft.com/office/powerpoint/2010/main" val="293678513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2526</Words>
  <Application>Microsoft Office PowerPoint</Application>
  <PresentationFormat>Panorámica</PresentationFormat>
  <Paragraphs>98</Paragraphs>
  <Slides>27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27</vt:i4>
      </vt:variant>
    </vt:vector>
  </HeadingPairs>
  <TitlesOfParts>
    <vt:vector size="31" baseType="lpstr">
      <vt:lpstr>Arial</vt:lpstr>
      <vt:lpstr>Calibri</vt:lpstr>
      <vt:lpstr>Calibri Light</vt:lpstr>
      <vt:lpstr>Tema de Office</vt:lpstr>
      <vt:lpstr>ACIDOS NUCLEICOS </vt:lpstr>
      <vt:lpstr>ÁCIDOS NUCLEICOS </vt:lpstr>
      <vt:lpstr>ÁCIDOS NUCLEICOS  </vt:lpstr>
      <vt:lpstr>Presentación de PowerPoint</vt:lpstr>
      <vt:lpstr>ÁCIDOS NUCLEICOS -  NUCLEÓSIDOS </vt:lpstr>
      <vt:lpstr>ÁCIDOS NUCLEICOS - NUCLEÓSIDOS</vt:lpstr>
      <vt:lpstr>ÁCIDOS NUCLEICOS - NUCLEÓTIDOS</vt:lpstr>
      <vt:lpstr>ÁCIDOS NUCLEICOS - NUCLEÓTIDOS</vt:lpstr>
      <vt:lpstr>ÁCIDOS NUCLEICOS - NUCLEÓTIDOS</vt:lpstr>
      <vt:lpstr>Presentación de PowerPoint</vt:lpstr>
      <vt:lpstr>ÁCIDOS NUCLEICOS - NUCLEÓTIDOS</vt:lpstr>
      <vt:lpstr>ÁCIDOS NUCLEICOS - NUCLEÓTIDOS</vt:lpstr>
      <vt:lpstr>ÁCIDOS NUCLEICOS - NUCLEÓTIDOS</vt:lpstr>
      <vt:lpstr>ÁCIDOS NUCLEICOS - NUCLEÓTIDOS</vt:lpstr>
      <vt:lpstr>Resumen funciones </vt:lpstr>
      <vt:lpstr>ACIDO RIBONUCLEICO  ( ARN ) </vt:lpstr>
      <vt:lpstr>ACIDO RIBONUCLEICO  ( ARN ) </vt:lpstr>
      <vt:lpstr>ACIDO RIBONUCLEICO  ( ARN ) </vt:lpstr>
      <vt:lpstr>Presentación de PowerPoint</vt:lpstr>
      <vt:lpstr>ADN  ( Acido Desoxirribonuceico) </vt:lpstr>
      <vt:lpstr>ADN ( Acido Desoxirribonucleico)</vt:lpstr>
      <vt:lpstr>Presentación de PowerPoint</vt:lpstr>
      <vt:lpstr>ADN ( Acido Desoxirribonucleico)</vt:lpstr>
      <vt:lpstr>ADN ( Acido Desoxirribonucleico)</vt:lpstr>
      <vt:lpstr>ADN ( Acido Desoxirribonucleico)</vt:lpstr>
      <vt:lpstr>ADN ( Acido Desoxirribonucleico)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 VELEZ</dc:creator>
  <cp:lastModifiedBy>ROSA VELEZ</cp:lastModifiedBy>
  <cp:revision>98</cp:revision>
  <dcterms:created xsi:type="dcterms:W3CDTF">2018-04-19T09:02:58Z</dcterms:created>
  <dcterms:modified xsi:type="dcterms:W3CDTF">2018-05-29T00:34:42Z</dcterms:modified>
</cp:coreProperties>
</file>